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9"/>
  </p:notesMasterIdLst>
  <p:sldIdLst>
    <p:sldId id="503" r:id="rId3"/>
    <p:sldId id="256" r:id="rId4"/>
    <p:sldId id="478" r:id="rId5"/>
    <p:sldId id="479" r:id="rId6"/>
    <p:sldId id="482" r:id="rId7"/>
    <p:sldId id="480" r:id="rId8"/>
    <p:sldId id="505" r:id="rId9"/>
    <p:sldId id="481" r:id="rId10"/>
    <p:sldId id="483" r:id="rId11"/>
    <p:sldId id="484" r:id="rId12"/>
    <p:sldId id="485" r:id="rId13"/>
    <p:sldId id="501" r:id="rId14"/>
    <p:sldId id="486" r:id="rId15"/>
    <p:sldId id="488" r:id="rId16"/>
    <p:sldId id="487" r:id="rId17"/>
    <p:sldId id="489" r:id="rId18"/>
    <p:sldId id="490" r:id="rId19"/>
    <p:sldId id="491" r:id="rId20"/>
    <p:sldId id="492" r:id="rId21"/>
    <p:sldId id="494" r:id="rId22"/>
    <p:sldId id="495" r:id="rId23"/>
    <p:sldId id="496" r:id="rId24"/>
    <p:sldId id="504" r:id="rId25"/>
    <p:sldId id="500" r:id="rId26"/>
    <p:sldId id="499" r:id="rId27"/>
    <p:sldId id="49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916"/>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43" autoAdjust="0"/>
    <p:restoredTop sz="86376"/>
  </p:normalViewPr>
  <p:slideViewPr>
    <p:cSldViewPr snapToGrid="0">
      <p:cViewPr varScale="1">
        <p:scale>
          <a:sx n="102" d="100"/>
          <a:sy n="102" d="100"/>
        </p:scale>
        <p:origin x="231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29565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11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84343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0A7F151-F2A6-B546-B245-3D1164358D2D}" type="slidenum">
              <a:rPr lang="en-US"/>
              <a:pPr/>
              <a:t>12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9274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352A731-365F-DC49-91CD-E8AAB80C2DD1}" type="slidenum">
              <a:rPr lang="en-US"/>
              <a:pPr/>
              <a:t>13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6908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DBC7499-2CDB-0E4B-86EF-D6AF8AB30085}" type="slidenum">
              <a:rPr lang="en-US"/>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323648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F71A154-8804-6E4B-990E-B841B76DEEC5}" type="slidenum">
              <a:rPr lang="en-US"/>
              <a:pPr/>
              <a:t>15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79929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008180-23EC-5D4E-9D1E-3B268C353E50}" type="slidenum">
              <a:rPr lang="en-US"/>
              <a:pPr/>
              <a:t>16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23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D024F15-447C-B146-B1D9-41D69280F865}" type="slidenum">
              <a:rPr lang="en-US"/>
              <a:pPr/>
              <a:t>17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5596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07996C1-1D92-B34F-B0CE-70535B926CF9}"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3665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9AB9495-1AE6-F341-97AC-302DEF2B5C27}" type="slidenum">
              <a:rPr lang="en-US"/>
              <a:pPr/>
              <a:t>19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91667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20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409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65656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21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5638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22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26640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13A5B98-7B45-DE4E-9521-5CD6B51EF392}" type="slidenum">
              <a:rPr lang="en-US"/>
              <a:pPr/>
              <a:t>24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05336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25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80168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26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0973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245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51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A007026-A5BB-DE40-8685-55A9A765312E}" type="slidenum">
              <a:rPr lang="en-US"/>
              <a:pPr/>
              <a:t>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98455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0621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7063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489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2756F19-155D-044A-B7CE-36642B282D80}"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06982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ing.puc.cl/nuestra-escuela/ingenieria-uc/codigo-de-hon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dmery.ing.puc.cl/"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mailto:Domingo.mery@uc.c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dmery/7687896058/in/album-7215763097801367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49021" y="1690179"/>
            <a:ext cx="4012637" cy="3539430"/>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P</a:t>
            </a:r>
            <a:r>
              <a:rPr lang="es-CL" sz="2400" dirty="0">
                <a:solidFill>
                  <a:srgbClr val="3366FF"/>
                </a:solidFill>
                <a:latin typeface="Trebuchet MS" pitchFamily="34" charset="0"/>
              </a:rPr>
              <a:t>r</a:t>
            </a:r>
            <a:r>
              <a:rPr lang="es-CL" sz="2400" dirty="0">
                <a:solidFill>
                  <a:srgbClr val="FFFF00"/>
                </a:solidFill>
                <a:latin typeface="Trebuchet MS" pitchFamily="34" charset="0"/>
              </a:rPr>
              <a:t>o</a:t>
            </a:r>
            <a:r>
              <a:rPr lang="es-CL" sz="2400" dirty="0">
                <a:solidFill>
                  <a:srgbClr val="00FF00"/>
                </a:solidFill>
                <a:latin typeface="Trebuchet MS" pitchFamily="34" charset="0"/>
              </a:rPr>
              <a:t>c</a:t>
            </a:r>
            <a:r>
              <a:rPr lang="es-CL" sz="2400" dirty="0">
                <a:solidFill>
                  <a:schemeClr val="bg1"/>
                </a:solidFill>
                <a:latin typeface="Trebuchet MS" pitchFamily="34" charset="0"/>
              </a:rPr>
              <a:t>e</a:t>
            </a:r>
            <a:r>
              <a:rPr lang="es-CL" sz="2400" dirty="0">
                <a:solidFill>
                  <a:srgbClr val="FF6600"/>
                </a:solidFill>
                <a:latin typeface="Trebuchet MS" pitchFamily="34" charset="0"/>
              </a:rPr>
              <a:t>s</a:t>
            </a:r>
            <a:r>
              <a:rPr lang="es-CL" sz="2400" dirty="0">
                <a:solidFill>
                  <a:srgbClr val="FF0000"/>
                </a:solidFill>
                <a:latin typeface="Trebuchet MS" pitchFamily="34" charset="0"/>
              </a:rPr>
              <a:t>a</a:t>
            </a:r>
            <a:r>
              <a:rPr lang="es-CL" sz="2400" dirty="0">
                <a:solidFill>
                  <a:srgbClr val="3366FF"/>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I</a:t>
            </a:r>
            <a:r>
              <a:rPr lang="es-CL" sz="2400" dirty="0">
                <a:solidFill>
                  <a:schemeClr val="bg1"/>
                </a:solidFill>
                <a:latin typeface="Trebuchet MS" pitchFamily="34" charset="0"/>
              </a:rPr>
              <a:t>m</a:t>
            </a:r>
            <a:r>
              <a:rPr lang="es-CL" sz="2400" dirty="0">
                <a:solidFill>
                  <a:srgbClr val="FF6600"/>
                </a:solidFill>
                <a:latin typeface="Trebuchet MS" pitchFamily="34" charset="0"/>
              </a:rPr>
              <a:t>á</a:t>
            </a:r>
            <a:r>
              <a:rPr lang="es-CL" sz="2400" dirty="0">
                <a:solidFill>
                  <a:srgbClr val="FF0000"/>
                </a:solidFill>
                <a:latin typeface="Trebuchet MS" pitchFamily="34" charset="0"/>
              </a:rPr>
              <a:t>g</a:t>
            </a:r>
            <a:r>
              <a:rPr lang="es-CL" sz="2400" dirty="0">
                <a:solidFill>
                  <a:srgbClr val="3366FF"/>
                </a:solidFill>
                <a:latin typeface="Trebuchet MS" pitchFamily="34" charset="0"/>
              </a:rPr>
              <a:t>e</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0375" y="2503488"/>
            <a:ext cx="7505700" cy="33877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Objetivos Específicos</a:t>
            </a:r>
          </a:p>
          <a:p>
            <a:endParaRPr lang="es-ES">
              <a:solidFill>
                <a:schemeClr val="accent2"/>
              </a:solidFill>
              <a:latin typeface="Trebuchet MS" charset="0"/>
            </a:endParaRPr>
          </a:p>
          <a:p>
            <a:r>
              <a:rPr lang="es-ES">
                <a:solidFill>
                  <a:schemeClr val="accent2"/>
                </a:solidFill>
                <a:latin typeface="Trebuchet MS" charset="0"/>
              </a:rPr>
              <a:t>Ser capaz de procesar imágenes digitales, tanto en el espacio como en el dominio de la frecuencia, para extraer información o características relevantes de ellas. </a:t>
            </a:r>
          </a:p>
          <a:p>
            <a:endParaRPr lang="es-ES">
              <a:solidFill>
                <a:schemeClr val="accent2"/>
              </a:solidFill>
              <a:latin typeface="Trebuchet MS" charset="0"/>
            </a:endParaRPr>
          </a:p>
          <a:p>
            <a:r>
              <a:rPr lang="es-ES">
                <a:solidFill>
                  <a:schemeClr val="accent2"/>
                </a:solidFill>
                <a:latin typeface="Trebuchet MS" charset="0"/>
              </a:rPr>
              <a:t>Ser capaz de corregir o restaurar imágenes digitales para disminuir algunas distorsiones o efectos indeseados. </a:t>
            </a:r>
          </a:p>
          <a:p>
            <a:endParaRPr lang="es-ES">
              <a:solidFill>
                <a:schemeClr val="accent2"/>
              </a:solidFill>
              <a:latin typeface="Trebuchet MS" charset="0"/>
            </a:endParaRPr>
          </a:p>
          <a:p>
            <a:r>
              <a:rPr lang="es-ES">
                <a:solidFill>
                  <a:schemeClr val="accent2"/>
                </a:solidFill>
                <a:latin typeface="Trebuchet MS" charset="0"/>
              </a:rPr>
              <a:t>Ser capaz de analizar imágenes digitales de tal forma de aislar objetos relevantes, e identificar la presencia de algunas formas conocidas básicas. </a:t>
            </a:r>
          </a:p>
        </p:txBody>
      </p:sp>
      <p:sp>
        <p:nvSpPr>
          <p:cNvPr id="9219"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3082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a:solidFill>
                  <a:schemeClr val="accent2"/>
                </a:solidFill>
                <a:latin typeface="Trebuchet MS" charset="0"/>
              </a:rPr>
              <a:t>Introducción</a:t>
            </a:r>
          </a:p>
          <a:p>
            <a:pPr marL="342900" indent="-342900">
              <a:buFontTx/>
              <a:buAutoNum type="arabicPeriod"/>
            </a:pPr>
            <a:r>
              <a:rPr lang="es-ES">
                <a:solidFill>
                  <a:schemeClr val="accent2"/>
                </a:solidFill>
                <a:latin typeface="Trebuchet MS" charset="0"/>
              </a:rPr>
              <a:t>Imágenes en Colores</a:t>
            </a:r>
          </a:p>
          <a:p>
            <a:pPr marL="342900" indent="-342900">
              <a:buFontTx/>
              <a:buAutoNum type="arabicPeriod"/>
            </a:pPr>
            <a:r>
              <a:rPr lang="es-ES">
                <a:solidFill>
                  <a:schemeClr val="accent2"/>
                </a:solidFill>
                <a:latin typeface="Trebuchet MS" charset="0"/>
              </a:rPr>
              <a:t>Mejoramiento de Imágenes en el Dominio del Espacio</a:t>
            </a:r>
          </a:p>
          <a:p>
            <a:pPr marL="342900" indent="-342900">
              <a:buFontTx/>
              <a:buAutoNum type="arabicPeriod"/>
            </a:pPr>
            <a:r>
              <a:rPr lang="es-ES">
                <a:solidFill>
                  <a:schemeClr val="accent2"/>
                </a:solidFill>
                <a:latin typeface="Trebuchet MS" charset="0"/>
              </a:rPr>
              <a:t>Introducción a Sistemas Lineales</a:t>
            </a:r>
          </a:p>
          <a:p>
            <a:pPr marL="342900" indent="-342900">
              <a:buFontTx/>
              <a:buAutoNum type="arabicPeriod"/>
            </a:pPr>
            <a:r>
              <a:rPr lang="es-ES">
                <a:solidFill>
                  <a:schemeClr val="accent2"/>
                </a:solidFill>
                <a:latin typeface="Trebuchet MS" charset="0"/>
              </a:rPr>
              <a:t>Mejoramiento de Imágenes en el Dominio de la Frecuencia</a:t>
            </a:r>
          </a:p>
          <a:p>
            <a:pPr marL="342900" indent="-342900">
              <a:buFontTx/>
              <a:buAutoNum type="arabicPeriod"/>
            </a:pPr>
            <a:r>
              <a:rPr lang="es-ES">
                <a:solidFill>
                  <a:schemeClr val="accent2"/>
                </a:solidFill>
                <a:latin typeface="Trebuchet MS" charset="0"/>
              </a:rPr>
              <a:t>Restauración de Imágenes</a:t>
            </a:r>
          </a:p>
          <a:p>
            <a:pPr marL="342900" indent="-342900">
              <a:buFontTx/>
              <a:buAutoNum type="arabicPeriod"/>
            </a:pPr>
            <a:r>
              <a:rPr lang="es-ES">
                <a:solidFill>
                  <a:schemeClr val="accent2"/>
                </a:solidFill>
                <a:latin typeface="Trebuchet MS" charset="0"/>
              </a:rPr>
              <a:t>Procesamiento Morfológico de Imágenes</a:t>
            </a:r>
          </a:p>
          <a:p>
            <a:pPr marL="342900" indent="-342900">
              <a:buFontTx/>
              <a:buAutoNum type="arabicPeriod"/>
            </a:pPr>
            <a:r>
              <a:rPr lang="es-ES">
                <a:solidFill>
                  <a:schemeClr val="accent2"/>
                </a:solidFill>
                <a:latin typeface="Trebuchet MS" charset="0"/>
              </a:rPr>
              <a:t>Segmentación de Imágenes</a:t>
            </a: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1. Introducción</a:t>
            </a:r>
          </a:p>
          <a:p>
            <a:endParaRPr lang="es-ES" b="1">
              <a:solidFill>
                <a:schemeClr val="accent2"/>
              </a:solidFill>
              <a:latin typeface="Trebuchet MS" charset="0"/>
            </a:endParaRPr>
          </a:p>
          <a:p>
            <a:r>
              <a:rPr lang="es-ES" sz="1400" b="1">
                <a:solidFill>
                  <a:schemeClr val="accent2"/>
                </a:solidFill>
                <a:latin typeface="Trebuchet MS" charset="0"/>
              </a:rPr>
              <a:t>1.1 Introducción al análisis y procesamiento digital de imágenes</a:t>
            </a:r>
            <a:br>
              <a:rPr lang="es-ES" sz="1400" b="1">
                <a:solidFill>
                  <a:schemeClr val="accent2"/>
                </a:solidFill>
                <a:latin typeface="Trebuchet MS" charset="0"/>
              </a:rPr>
            </a:br>
            <a:r>
              <a:rPr lang="es-ES" sz="1400" b="1">
                <a:solidFill>
                  <a:schemeClr val="accent2"/>
                </a:solidFill>
                <a:latin typeface="Trebuchet MS" charset="0"/>
              </a:rPr>
              <a:t>1.2 Luz, espectro electromagnético y elementos de percepción visual</a:t>
            </a:r>
            <a:br>
              <a:rPr lang="es-ES" sz="1400" b="1">
                <a:solidFill>
                  <a:schemeClr val="accent2"/>
                </a:solidFill>
                <a:latin typeface="Trebuchet MS" charset="0"/>
              </a:rPr>
            </a:br>
            <a:r>
              <a:rPr lang="es-ES" sz="1400" b="1">
                <a:solidFill>
                  <a:schemeClr val="accent2"/>
                </a:solidFill>
                <a:latin typeface="Trebuchet MS" charset="0"/>
              </a:rPr>
              <a:t>1.3 Adquisición de imágenes, muestreo y cuantización de imágenes</a:t>
            </a:r>
          </a:p>
        </p:txBody>
      </p:sp>
      <p:sp>
        <p:nvSpPr>
          <p:cNvPr id="11267"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2. Imágenes en colores</a:t>
            </a:r>
          </a:p>
          <a:p>
            <a:endParaRPr lang="es-ES" b="1">
              <a:solidFill>
                <a:schemeClr val="accent2"/>
              </a:solidFill>
              <a:latin typeface="Trebuchet MS" charset="0"/>
            </a:endParaRPr>
          </a:p>
          <a:p>
            <a:r>
              <a:rPr lang="es-ES" sz="1400" b="1">
                <a:solidFill>
                  <a:schemeClr val="accent2"/>
                </a:solidFill>
                <a:latin typeface="Trebuchet MS" charset="0"/>
              </a:rPr>
              <a:t>2.1 Modelos de color</a:t>
            </a:r>
            <a:br>
              <a:rPr lang="es-ES" sz="1400" b="1">
                <a:solidFill>
                  <a:schemeClr val="accent2"/>
                </a:solidFill>
                <a:latin typeface="Trebuchet MS" charset="0"/>
              </a:rPr>
            </a:br>
            <a:r>
              <a:rPr lang="es-ES" sz="1400" b="1">
                <a:solidFill>
                  <a:schemeClr val="accent2"/>
                </a:solidFill>
                <a:latin typeface="Trebuchet MS" charset="0"/>
              </a:rPr>
              <a:t>2.2 Bases de color</a:t>
            </a:r>
            <a:br>
              <a:rPr lang="es-ES" sz="1400" b="1">
                <a:solidFill>
                  <a:schemeClr val="accent2"/>
                </a:solidFill>
                <a:latin typeface="Trebuchet MS" charset="0"/>
              </a:rPr>
            </a:br>
            <a:r>
              <a:rPr lang="es-ES" sz="1400" b="1">
                <a:solidFill>
                  <a:schemeClr val="accent2"/>
                </a:solidFill>
                <a:latin typeface="Trebuchet MS" charset="0"/>
              </a:rPr>
              <a:t>2.3 Transformaciones de color</a:t>
            </a:r>
          </a:p>
        </p:txBody>
      </p:sp>
      <p:sp>
        <p:nvSpPr>
          <p:cNvPr id="12291"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47675" y="1903413"/>
            <a:ext cx="7966075" cy="1292662"/>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3. Mejoramiento de imágenes en el dominio del espacio</a:t>
            </a:r>
          </a:p>
          <a:p>
            <a:endParaRPr lang="es-ES" b="1" dirty="0">
              <a:solidFill>
                <a:schemeClr val="accent2"/>
              </a:solidFill>
              <a:latin typeface="Trebuchet MS" charset="0"/>
            </a:endParaRPr>
          </a:p>
          <a:p>
            <a:r>
              <a:rPr lang="es-ES" sz="1400" b="1" dirty="0">
                <a:solidFill>
                  <a:schemeClr val="accent2"/>
                </a:solidFill>
                <a:latin typeface="Trebuchet MS" charset="0"/>
              </a:rPr>
              <a:t>3.1 Transformaciones básicas de niveles de grises e histogramas</a:t>
            </a:r>
            <a:br>
              <a:rPr lang="es-ES" sz="1400" b="1" dirty="0">
                <a:solidFill>
                  <a:schemeClr val="accent2"/>
                </a:solidFill>
                <a:latin typeface="Trebuchet MS" charset="0"/>
              </a:rPr>
            </a:br>
            <a:r>
              <a:rPr lang="es-ES" sz="1400" b="1" dirty="0">
                <a:solidFill>
                  <a:schemeClr val="accent2"/>
                </a:solidFill>
                <a:latin typeface="Trebuchet MS" charset="0"/>
              </a:rPr>
              <a:t>3.2 Mejoramiento empleando operaciones aritméticas y lógicas</a:t>
            </a:r>
            <a:br>
              <a:rPr lang="es-ES" sz="1400" b="1" dirty="0">
                <a:solidFill>
                  <a:schemeClr val="accent2"/>
                </a:solidFill>
                <a:latin typeface="Trebuchet MS" charset="0"/>
              </a:rPr>
            </a:br>
            <a:r>
              <a:rPr lang="es-ES" sz="1400" b="1" dirty="0">
                <a:solidFill>
                  <a:schemeClr val="accent2"/>
                </a:solidFill>
                <a:latin typeface="Trebuchet MS" charset="0"/>
              </a:rPr>
              <a:t>3.3 Filtros espaciales de suavización y agudización</a:t>
            </a:r>
          </a:p>
        </p:txBody>
      </p:sp>
      <p:sp>
        <p:nvSpPr>
          <p:cNvPr id="14339"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47675" y="1903413"/>
            <a:ext cx="7966075" cy="1938993"/>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4. Introducción a sistemas lineales</a:t>
            </a:r>
          </a:p>
          <a:p>
            <a:endParaRPr lang="es-ES" b="1" dirty="0">
              <a:solidFill>
                <a:schemeClr val="accent2"/>
              </a:solidFill>
              <a:latin typeface="Trebuchet MS" charset="0"/>
            </a:endParaRPr>
          </a:p>
          <a:p>
            <a:r>
              <a:rPr lang="es-ES" sz="1400" b="1" dirty="0">
                <a:solidFill>
                  <a:schemeClr val="accent2"/>
                </a:solidFill>
                <a:latin typeface="Trebuchet MS" charset="0"/>
              </a:rPr>
              <a:t>4.1 Respuesta al impulso</a:t>
            </a:r>
            <a:br>
              <a:rPr lang="es-ES" sz="1400" b="1" dirty="0">
                <a:solidFill>
                  <a:schemeClr val="accent2"/>
                </a:solidFill>
                <a:latin typeface="Trebuchet MS" charset="0"/>
              </a:rPr>
            </a:br>
            <a:r>
              <a:rPr lang="es-ES" sz="1400" b="1" dirty="0">
                <a:solidFill>
                  <a:schemeClr val="accent2"/>
                </a:solidFill>
                <a:latin typeface="Trebuchet MS" charset="0"/>
              </a:rPr>
              <a:t>4.2 Convolución continua y discreta unidimensional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4.3 Convolución continua y discreta bidimensional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4.4 Transformada de Fourier unidimensional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4.5 Transformada de Fourier bidimensional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4.6 Otras transformadas</a:t>
            </a:r>
          </a:p>
        </p:txBody>
      </p:sp>
      <p:sp>
        <p:nvSpPr>
          <p:cNvPr id="13315"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5. Mejoramiento de imágenes en el dominio de la frecuencia</a:t>
            </a:r>
          </a:p>
          <a:p>
            <a:endParaRPr lang="es-ES" b="1">
              <a:solidFill>
                <a:schemeClr val="accent2"/>
              </a:solidFill>
              <a:latin typeface="Trebuchet MS" charset="0"/>
            </a:endParaRPr>
          </a:p>
          <a:p>
            <a:r>
              <a:rPr lang="es-ES" sz="1400" b="1">
                <a:solidFill>
                  <a:schemeClr val="accent2"/>
                </a:solidFill>
                <a:latin typeface="Trebuchet MS" charset="0"/>
              </a:rPr>
              <a:t>5.1 Filtros de suavización y agudización</a:t>
            </a:r>
            <a:br>
              <a:rPr lang="es-ES" sz="1400" b="1">
                <a:solidFill>
                  <a:schemeClr val="accent2"/>
                </a:solidFill>
                <a:latin typeface="Trebuchet MS" charset="0"/>
              </a:rPr>
            </a:br>
            <a:r>
              <a:rPr lang="es-ES" sz="1400" b="1">
                <a:solidFill>
                  <a:schemeClr val="accent2"/>
                </a:solidFill>
                <a:latin typeface="Trebuchet MS" charset="0"/>
              </a:rPr>
              <a:t>5.2 Filtros homomórficos</a:t>
            </a:r>
            <a:br>
              <a:rPr lang="es-ES" sz="1400" b="1">
                <a:solidFill>
                  <a:schemeClr val="accent2"/>
                </a:solidFill>
                <a:latin typeface="Trebuchet MS" charset="0"/>
              </a:rPr>
            </a:br>
            <a:r>
              <a:rPr lang="es-ES" sz="1400" b="1">
                <a:solidFill>
                  <a:schemeClr val="accent2"/>
                </a:solidFill>
                <a:latin typeface="Trebuchet MS" charset="0"/>
              </a:rPr>
              <a:t>5.3 Consideraciones sobre la implementación de transformadas</a:t>
            </a:r>
          </a:p>
        </p:txBody>
      </p:sp>
      <p:sp>
        <p:nvSpPr>
          <p:cNvPr id="1536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47675" y="1903413"/>
            <a:ext cx="7966075" cy="1492250"/>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6. Restauración de imágenes</a:t>
            </a:r>
          </a:p>
          <a:p>
            <a:endParaRPr lang="es-ES" b="1">
              <a:solidFill>
                <a:schemeClr val="accent2"/>
              </a:solidFill>
              <a:latin typeface="Trebuchet MS" charset="0"/>
            </a:endParaRPr>
          </a:p>
          <a:p>
            <a:r>
              <a:rPr lang="es-ES" sz="1400" b="1">
                <a:solidFill>
                  <a:schemeClr val="accent2"/>
                </a:solidFill>
                <a:latin typeface="Trebuchet MS" charset="0"/>
              </a:rPr>
              <a:t>6.1 Modelos de ruido y restauración en base a modelos</a:t>
            </a:r>
            <a:br>
              <a:rPr lang="es-ES" sz="1400" b="1">
                <a:solidFill>
                  <a:schemeClr val="accent2"/>
                </a:solidFill>
                <a:latin typeface="Trebuchet MS" charset="0"/>
              </a:rPr>
            </a:br>
            <a:r>
              <a:rPr lang="es-ES" sz="1400" b="1">
                <a:solidFill>
                  <a:schemeClr val="accent2"/>
                </a:solidFill>
                <a:latin typeface="Trebuchet MS" charset="0"/>
              </a:rPr>
              <a:t>6.2 Restauración con filtros espaciales en presencia de ruido</a:t>
            </a:r>
            <a:br>
              <a:rPr lang="es-ES" sz="1400" b="1">
                <a:solidFill>
                  <a:schemeClr val="accent2"/>
                </a:solidFill>
                <a:latin typeface="Trebuchet MS" charset="0"/>
              </a:rPr>
            </a:br>
            <a:r>
              <a:rPr lang="es-ES" sz="1400" b="1">
                <a:solidFill>
                  <a:schemeClr val="accent2"/>
                </a:solidFill>
                <a:latin typeface="Trebuchet MS" charset="0"/>
              </a:rPr>
              <a:t>6.3 Reducción de ruido periódico en el dominio de la frecuencia</a:t>
            </a:r>
            <a:br>
              <a:rPr lang="es-ES" sz="1400" b="1">
                <a:solidFill>
                  <a:schemeClr val="accent2"/>
                </a:solidFill>
                <a:latin typeface="Trebuchet MS" charset="0"/>
              </a:rPr>
            </a:br>
            <a:r>
              <a:rPr lang="es-ES" sz="1400" b="1">
                <a:solidFill>
                  <a:schemeClr val="accent2"/>
                </a:solidFill>
                <a:latin typeface="Trebuchet MS" charset="0"/>
              </a:rPr>
              <a:t>6.4 Filtros inversos, mínimos cuadrados (Wiener)</a:t>
            </a:r>
          </a:p>
        </p:txBody>
      </p:sp>
      <p:sp>
        <p:nvSpPr>
          <p:cNvPr id="16387"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7. Procesamiento morfológico de imágenes</a:t>
            </a:r>
          </a:p>
          <a:p>
            <a:endParaRPr lang="es-ES" b="1">
              <a:solidFill>
                <a:schemeClr val="accent2"/>
              </a:solidFill>
              <a:latin typeface="Trebuchet MS" charset="0"/>
            </a:endParaRPr>
          </a:p>
          <a:p>
            <a:r>
              <a:rPr lang="es-ES" sz="1400" b="1">
                <a:solidFill>
                  <a:schemeClr val="accent2"/>
                </a:solidFill>
                <a:latin typeface="Trebuchet MS" charset="0"/>
              </a:rPr>
              <a:t>7.1 Dilatación y erosión, cierre y apertura</a:t>
            </a:r>
            <a:br>
              <a:rPr lang="es-ES" sz="1400" b="1">
                <a:solidFill>
                  <a:schemeClr val="accent2"/>
                </a:solidFill>
                <a:latin typeface="Trebuchet MS" charset="0"/>
              </a:rPr>
            </a:br>
            <a:r>
              <a:rPr lang="es-ES" sz="1400" b="1">
                <a:solidFill>
                  <a:schemeClr val="accent2"/>
                </a:solidFill>
                <a:latin typeface="Trebuchet MS" charset="0"/>
              </a:rPr>
              <a:t>7.2 Algoritmos morfológicos básicos</a:t>
            </a:r>
            <a:br>
              <a:rPr lang="es-ES" sz="1400" b="1">
                <a:solidFill>
                  <a:schemeClr val="accent2"/>
                </a:solidFill>
                <a:latin typeface="Trebuchet MS" charset="0"/>
              </a:rPr>
            </a:br>
            <a:r>
              <a:rPr lang="es-ES" sz="1400" b="1">
                <a:solidFill>
                  <a:schemeClr val="accent2"/>
                </a:solidFill>
                <a:latin typeface="Trebuchet MS" charset="0"/>
              </a:rPr>
              <a:t>7.3 Extensiones para imágenes de niveles de grises</a:t>
            </a:r>
          </a:p>
        </p:txBody>
      </p:sp>
      <p:sp>
        <p:nvSpPr>
          <p:cNvPr id="17411"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47675" y="1903413"/>
            <a:ext cx="7966075" cy="170497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8. Segmentación de imágenes</a:t>
            </a:r>
          </a:p>
          <a:p>
            <a:endParaRPr lang="es-ES" b="1">
              <a:solidFill>
                <a:schemeClr val="accent2"/>
              </a:solidFill>
              <a:latin typeface="Trebuchet MS" charset="0"/>
            </a:endParaRPr>
          </a:p>
          <a:p>
            <a:r>
              <a:rPr lang="es-ES" sz="1400" b="1">
                <a:solidFill>
                  <a:schemeClr val="accent2"/>
                </a:solidFill>
                <a:latin typeface="Trebuchet MS" charset="0"/>
              </a:rPr>
              <a:t>8.1 Detección de discontinuidades, conexión de bordes y detección de fronteras</a:t>
            </a:r>
            <a:br>
              <a:rPr lang="es-ES" sz="1400" b="1">
                <a:solidFill>
                  <a:schemeClr val="accent2"/>
                </a:solidFill>
                <a:latin typeface="Trebuchet MS" charset="0"/>
              </a:rPr>
            </a:br>
            <a:r>
              <a:rPr lang="es-ES" sz="1400" b="1">
                <a:solidFill>
                  <a:schemeClr val="accent2"/>
                </a:solidFill>
                <a:latin typeface="Trebuchet MS" charset="0"/>
              </a:rPr>
              <a:t>8.2 Aplicación de umbrales</a:t>
            </a:r>
            <a:br>
              <a:rPr lang="es-ES" sz="1400" b="1">
                <a:solidFill>
                  <a:schemeClr val="accent2"/>
                </a:solidFill>
                <a:latin typeface="Trebuchet MS" charset="0"/>
              </a:rPr>
            </a:br>
            <a:r>
              <a:rPr lang="es-ES" sz="1400" b="1">
                <a:solidFill>
                  <a:schemeClr val="accent2"/>
                </a:solidFill>
                <a:latin typeface="Trebuchet MS" charset="0"/>
              </a:rPr>
              <a:t>8.3 Segmentación basada en regiones</a:t>
            </a:r>
            <a:br>
              <a:rPr lang="es-ES" sz="1400" b="1">
                <a:solidFill>
                  <a:schemeClr val="accent2"/>
                </a:solidFill>
                <a:latin typeface="Trebuchet MS" charset="0"/>
              </a:rPr>
            </a:br>
            <a:r>
              <a:rPr lang="es-ES" sz="1400" b="1">
                <a:solidFill>
                  <a:schemeClr val="accent2"/>
                </a:solidFill>
                <a:latin typeface="Trebuchet MS" charset="0"/>
              </a:rPr>
              <a:t>8.4 Segmentación basada en cuencas morfológicas</a:t>
            </a:r>
            <a:br>
              <a:rPr lang="es-ES" sz="1400" b="1">
                <a:solidFill>
                  <a:schemeClr val="accent2"/>
                </a:solidFill>
                <a:latin typeface="Trebuchet MS" charset="0"/>
              </a:rPr>
            </a:br>
            <a:r>
              <a:rPr lang="es-ES" sz="1400" b="1">
                <a:solidFill>
                  <a:schemeClr val="accent2"/>
                </a:solidFill>
                <a:latin typeface="Trebuchet MS" charset="0"/>
              </a:rPr>
              <a:t>8.5 Uso del movimiento para segmentación</a:t>
            </a:r>
          </a:p>
        </p:txBody>
      </p:sp>
      <p:sp>
        <p:nvSpPr>
          <p:cNvPr id="18435"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20650" y="2740025"/>
            <a:ext cx="8807450" cy="2308225"/>
          </a:xfrm>
          <a:prstGeom prst="rect">
            <a:avLst/>
          </a:prstGeom>
          <a:noFill/>
          <a:ln w="9525">
            <a:noFill/>
            <a:miter lim="800000"/>
            <a:headEnd/>
            <a:tailEnd/>
          </a:ln>
        </p:spPr>
        <p:txBody>
          <a:bodyPr wrap="none">
            <a:prstTxWarp prst="textNoShape">
              <a:avLst/>
            </a:prstTxWarp>
            <a:spAutoFit/>
          </a:bodyPr>
          <a:lstStyle/>
          <a:p>
            <a:pPr algn="ctr"/>
            <a:r>
              <a:rPr lang="es-CL" sz="3200" b="1" dirty="0">
                <a:solidFill>
                  <a:srgbClr val="3333CC"/>
                </a:solidFill>
                <a:latin typeface="Trebuchet MS" charset="0"/>
              </a:rPr>
              <a:t>Fundamentos de Procesamiento de Imágenes</a:t>
            </a:r>
          </a:p>
          <a:p>
            <a:pPr algn="ctr"/>
            <a:r>
              <a:rPr lang="es-CL" sz="3200" b="1" dirty="0">
                <a:solidFill>
                  <a:srgbClr val="3333CC"/>
                </a:solidFill>
                <a:latin typeface="Trebuchet MS" charset="0"/>
              </a:rPr>
              <a:t>ICC / IEE 2714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1969770"/>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CL" b="1" dirty="0">
                <a:solidFill>
                  <a:schemeClr val="accent2"/>
                </a:solidFill>
                <a:latin typeface="Trebuchet MS" charset="0"/>
              </a:rPr>
              <a:t>Asistencia		.......................................mayor que 75%</a:t>
            </a:r>
          </a:p>
          <a:p>
            <a:r>
              <a:rPr lang="es-CL" b="1" dirty="0">
                <a:solidFill>
                  <a:schemeClr val="accent2"/>
                </a:solidFill>
                <a:latin typeface="Trebuchet MS" charset="0"/>
              </a:rPr>
              <a:t>Trabajo en Clases</a:t>
            </a:r>
            <a:r>
              <a:rPr lang="es-CL" b="1">
                <a:solidFill>
                  <a:schemeClr val="accent2"/>
                </a:solidFill>
                <a:latin typeface="Trebuchet MS" charset="0"/>
              </a:rPr>
              <a:t>	20% (incluye controles, guías de trabajo, etc)</a:t>
            </a:r>
            <a:endParaRPr lang="es-CL" b="1" dirty="0">
              <a:solidFill>
                <a:schemeClr val="accent2"/>
              </a:solidFill>
              <a:latin typeface="Trebuchet MS" charset="0"/>
            </a:endParaRPr>
          </a:p>
          <a:p>
            <a:r>
              <a:rPr lang="es-CL" b="1" dirty="0">
                <a:solidFill>
                  <a:schemeClr val="accent2"/>
                </a:solidFill>
                <a:latin typeface="Trebuchet MS" charset="0"/>
              </a:rPr>
              <a:t>3 Tareas			50%..................................mayor que 4.0</a:t>
            </a:r>
          </a:p>
          <a:p>
            <a:r>
              <a:rPr lang="es-CL" b="1" dirty="0">
                <a:solidFill>
                  <a:schemeClr val="accent2"/>
                </a:solidFill>
                <a:latin typeface="Trebuchet MS" charset="0"/>
              </a:rPr>
              <a:t>Proyecto		30%..................................mayor que 4.0</a:t>
            </a:r>
            <a:endParaRPr lang="es-ES" b="1" dirty="0">
              <a:solidFill>
                <a:schemeClr val="accent2"/>
              </a:solidFill>
              <a:latin typeface="Trebuchet M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1903413"/>
            <a:ext cx="8362950" cy="4278094"/>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Bibliografía</a:t>
            </a:r>
          </a:p>
          <a:p>
            <a:endParaRPr lang="es-ES" sz="3200" b="1" dirty="0">
              <a:solidFill>
                <a:schemeClr val="accent2"/>
              </a:solidFill>
              <a:latin typeface="Trebuchet MS" charset="0"/>
            </a:endParaRPr>
          </a:p>
          <a:p>
            <a:r>
              <a:rPr lang="es-ES_tradnl" sz="1600" b="1" dirty="0" err="1">
                <a:solidFill>
                  <a:schemeClr val="accent2"/>
                </a:solidFill>
                <a:latin typeface="Trebuchet MS" charset="0"/>
              </a:rPr>
              <a:t>•</a:t>
            </a:r>
            <a:r>
              <a:rPr lang="es-ES_tradnl" sz="1600" b="1" dirty="0">
                <a:solidFill>
                  <a:schemeClr val="accent2"/>
                </a:solidFill>
                <a:latin typeface="Trebuchet MS" charset="0"/>
              </a:rPr>
              <a:t> R. C. </a:t>
            </a:r>
            <a:r>
              <a:rPr lang="es-ES_tradnl" sz="1600" b="1" dirty="0" err="1">
                <a:solidFill>
                  <a:schemeClr val="accent2"/>
                </a:solidFill>
                <a:latin typeface="Trebuchet MS" charset="0"/>
              </a:rPr>
              <a:t>Gonzalez</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R. E. Woods, Digital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t>
            </a:r>
            <a:r>
              <a:rPr lang="es-ES_tradnl" sz="1600" b="1" dirty="0" err="1">
                <a:solidFill>
                  <a:schemeClr val="accent2"/>
                </a:solidFill>
                <a:latin typeface="Trebuchet MS" charset="0"/>
              </a:rPr>
              <a:t>third</a:t>
            </a:r>
            <a:r>
              <a:rPr lang="es-ES_tradnl" sz="1600" b="1" dirty="0">
                <a:solidFill>
                  <a:schemeClr val="accent2"/>
                </a:solidFill>
                <a:latin typeface="Trebuchet MS" charset="0"/>
              </a:rPr>
              <a:t> </a:t>
            </a:r>
            <a:r>
              <a:rPr lang="es-ES_tradnl" sz="1600" b="1" dirty="0" err="1">
                <a:solidFill>
                  <a:schemeClr val="accent2"/>
                </a:solidFill>
                <a:latin typeface="Trebuchet MS" charset="0"/>
              </a:rPr>
              <a:t>edition</a:t>
            </a:r>
            <a:r>
              <a:rPr lang="es-ES_tradnl" sz="1600" b="1" dirty="0">
                <a:solidFill>
                  <a:schemeClr val="accent2"/>
                </a:solidFill>
                <a:latin typeface="Trebuchet MS" charset="0"/>
              </a:rPr>
              <a:t>, Prentice Hall, 2008.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D. </a:t>
            </a:r>
            <a:r>
              <a:rPr lang="es-ES_tradnl" sz="1600" b="1" dirty="0" err="1">
                <a:solidFill>
                  <a:schemeClr val="accent2"/>
                </a:solidFill>
                <a:latin typeface="Trebuchet MS" charset="0"/>
              </a:rPr>
              <a:t>Forsyth</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J. Ponce, </a:t>
            </a:r>
            <a:r>
              <a:rPr lang="es-ES_tradnl" sz="1600" b="1" dirty="0" err="1">
                <a:solidFill>
                  <a:schemeClr val="accent2"/>
                </a:solidFill>
                <a:latin typeface="Trebuchet MS" charset="0"/>
              </a:rPr>
              <a:t>Computer</a:t>
            </a:r>
            <a:r>
              <a:rPr lang="es-ES_tradnl" sz="1600" b="1" dirty="0">
                <a:solidFill>
                  <a:schemeClr val="accent2"/>
                </a:solidFill>
                <a:latin typeface="Trebuchet MS" charset="0"/>
              </a:rPr>
              <a:t> </a:t>
            </a:r>
            <a:r>
              <a:rPr lang="es-ES_tradnl" sz="1600" b="1" dirty="0" err="1">
                <a:solidFill>
                  <a:schemeClr val="accent2"/>
                </a:solidFill>
                <a:latin typeface="Trebuchet MS" charset="0"/>
              </a:rPr>
              <a:t>Vision</a:t>
            </a:r>
            <a:r>
              <a:rPr lang="es-ES_tradnl" sz="1600" b="1" dirty="0">
                <a:solidFill>
                  <a:schemeClr val="accent2"/>
                </a:solidFill>
                <a:latin typeface="Trebuchet MS" charset="0"/>
              </a:rPr>
              <a:t>: a Modern </a:t>
            </a:r>
            <a:r>
              <a:rPr lang="es-ES_tradnl" sz="1600" b="1" dirty="0" err="1">
                <a:solidFill>
                  <a:schemeClr val="accent2"/>
                </a:solidFill>
                <a:latin typeface="Trebuchet MS" charset="0"/>
              </a:rPr>
              <a:t>Approach</a:t>
            </a:r>
            <a:r>
              <a:rPr lang="es-ES_tradnl" sz="1600" b="1" dirty="0">
                <a:solidFill>
                  <a:schemeClr val="accent2"/>
                </a:solidFill>
                <a:latin typeface="Trebuchet MS" charset="0"/>
              </a:rPr>
              <a:t>, Prentice Hall, 2003</a:t>
            </a:r>
          </a:p>
          <a:p>
            <a:r>
              <a:rPr lang="es-ES_tradnl" sz="1600" b="1" dirty="0">
                <a:solidFill>
                  <a:schemeClr val="accent2"/>
                </a:solidFill>
                <a:latin typeface="Trebuchet MS" charset="0"/>
              </a:rPr>
              <a:t>• D. Mery, </a:t>
            </a:r>
            <a:r>
              <a:rPr lang="es-ES_tradnl" sz="1600" b="1" dirty="0" err="1">
                <a:solidFill>
                  <a:schemeClr val="accent2"/>
                </a:solidFill>
                <a:latin typeface="Trebuchet MS" charset="0"/>
              </a:rPr>
              <a:t>Computer</a:t>
            </a:r>
            <a:r>
              <a:rPr lang="es-ES_tradnl" sz="1600" b="1" dirty="0">
                <a:solidFill>
                  <a:schemeClr val="accent2"/>
                </a:solidFill>
                <a:latin typeface="Trebuchet MS" charset="0"/>
              </a:rPr>
              <a:t> </a:t>
            </a:r>
            <a:r>
              <a:rPr lang="es-ES_tradnl" sz="1600" b="1" dirty="0" err="1">
                <a:solidFill>
                  <a:schemeClr val="accent2"/>
                </a:solidFill>
                <a:latin typeface="Trebuchet MS" charset="0"/>
              </a:rPr>
              <a:t>Vision</a:t>
            </a:r>
            <a:r>
              <a:rPr lang="es-ES_tradnl" sz="1600" b="1" dirty="0">
                <a:solidFill>
                  <a:schemeClr val="accent2"/>
                </a:solidFill>
                <a:latin typeface="Trebuchet MS" charset="0"/>
              </a:rPr>
              <a:t> </a:t>
            </a:r>
            <a:r>
              <a:rPr lang="es-ES_tradnl" sz="1600" b="1" dirty="0" err="1">
                <a:solidFill>
                  <a:schemeClr val="accent2"/>
                </a:solidFill>
                <a:latin typeface="Trebuchet MS" charset="0"/>
              </a:rPr>
              <a:t>for</a:t>
            </a:r>
            <a:r>
              <a:rPr lang="es-ES_tradnl" sz="1600" b="1" dirty="0">
                <a:solidFill>
                  <a:schemeClr val="accent2"/>
                </a:solidFill>
                <a:latin typeface="Trebuchet MS" charset="0"/>
              </a:rPr>
              <a:t> X-</a:t>
            </a:r>
            <a:r>
              <a:rPr lang="es-ES_tradnl" sz="1600" b="1" dirty="0" err="1">
                <a:solidFill>
                  <a:schemeClr val="accent2"/>
                </a:solidFill>
                <a:latin typeface="Trebuchet MS" charset="0"/>
              </a:rPr>
              <a:t>ray</a:t>
            </a:r>
            <a:r>
              <a:rPr lang="es-ES_tradnl" sz="1600" b="1" dirty="0">
                <a:solidFill>
                  <a:schemeClr val="accent2"/>
                </a:solidFill>
                <a:latin typeface="Trebuchet MS" charset="0"/>
              </a:rPr>
              <a:t> </a:t>
            </a:r>
            <a:r>
              <a:rPr lang="es-ES_tradnl" sz="1600" b="1" dirty="0" err="1">
                <a:solidFill>
                  <a:schemeClr val="accent2"/>
                </a:solidFill>
                <a:latin typeface="Trebuchet MS" charset="0"/>
              </a:rPr>
              <a:t>Testing</a:t>
            </a:r>
            <a:r>
              <a:rPr lang="es-ES_tradnl" sz="1600" b="1" dirty="0">
                <a:solidFill>
                  <a:schemeClr val="accent2"/>
                </a:solidFill>
                <a:latin typeface="Trebuchet MS" charset="0"/>
              </a:rPr>
              <a:t>, 2015</a:t>
            </a:r>
          </a:p>
          <a:p>
            <a:r>
              <a:rPr lang="es-ES_tradnl" sz="1600" b="1" dirty="0">
                <a:solidFill>
                  <a:schemeClr val="accent2"/>
                </a:solidFill>
                <a:latin typeface="Trebuchet MS" charset="0"/>
              </a:rPr>
              <a:t>• W. Pratt, Digital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John </a:t>
            </a:r>
            <a:r>
              <a:rPr lang="es-ES_tradnl" sz="1600" b="1" dirty="0" err="1">
                <a:solidFill>
                  <a:schemeClr val="accent2"/>
                </a:solidFill>
                <a:latin typeface="Trebuchet MS" charset="0"/>
              </a:rPr>
              <a:t>Wiley</a:t>
            </a:r>
            <a:r>
              <a:rPr lang="es-ES_tradnl" sz="1600" b="1" dirty="0">
                <a:solidFill>
                  <a:schemeClr val="accent2"/>
                </a:solidFill>
                <a:latin typeface="Trebuchet MS" charset="0"/>
              </a:rPr>
              <a:t> &amp; </a:t>
            </a:r>
            <a:r>
              <a:rPr lang="es-ES_tradnl" sz="1600" b="1" dirty="0" err="1">
                <a:solidFill>
                  <a:schemeClr val="accent2"/>
                </a:solidFill>
                <a:latin typeface="Trebuchet MS" charset="0"/>
              </a:rPr>
              <a:t>Sons</a:t>
            </a:r>
            <a:r>
              <a:rPr lang="es-ES_tradnl" sz="1600" b="1" dirty="0">
                <a:solidFill>
                  <a:schemeClr val="accent2"/>
                </a:solidFill>
                <a:latin typeface="Trebuchet MS" charset="0"/>
              </a:rPr>
              <a:t>, 4th </a:t>
            </a:r>
            <a:r>
              <a:rPr lang="es-ES_tradnl" sz="1600" b="1" dirty="0" err="1">
                <a:solidFill>
                  <a:schemeClr val="accent2"/>
                </a:solidFill>
                <a:latin typeface="Trebuchet MS" charset="0"/>
              </a:rPr>
              <a:t>edition</a:t>
            </a:r>
            <a:r>
              <a:rPr lang="es-ES_tradnl" sz="1600" b="1" dirty="0">
                <a:solidFill>
                  <a:schemeClr val="accent2"/>
                </a:solidFill>
                <a:latin typeface="Trebuchet MS" charset="0"/>
              </a:rPr>
              <a:t>, 2007.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J. Russ, </a:t>
            </a:r>
            <a:r>
              <a:rPr lang="es-ES_tradnl" sz="1600" b="1" dirty="0" err="1">
                <a:solidFill>
                  <a:schemeClr val="accent2"/>
                </a:solidFill>
                <a:latin typeface="Trebuchet MS" charset="0"/>
              </a:rPr>
              <a:t>The</a:t>
            </a:r>
            <a:r>
              <a:rPr lang="es-ES_tradnl" sz="1600" b="1" dirty="0">
                <a:solidFill>
                  <a:schemeClr val="accent2"/>
                </a:solidFill>
                <a:latin typeface="Trebuchet MS" charset="0"/>
              </a:rPr>
              <a:t>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t>
            </a:r>
            <a:r>
              <a:rPr lang="es-ES_tradnl" sz="1600" b="1" dirty="0" err="1">
                <a:solidFill>
                  <a:schemeClr val="accent2"/>
                </a:solidFill>
                <a:latin typeface="Trebuchet MS" charset="0"/>
              </a:rPr>
              <a:t>Handbook</a:t>
            </a:r>
            <a:r>
              <a:rPr lang="es-ES_tradnl" sz="1600" b="1" dirty="0">
                <a:solidFill>
                  <a:schemeClr val="accent2"/>
                </a:solidFill>
                <a:latin typeface="Trebuchet MS" charset="0"/>
              </a:rPr>
              <a:t>, 5th </a:t>
            </a:r>
            <a:r>
              <a:rPr lang="es-ES_tradnl" sz="1600" b="1" dirty="0" err="1">
                <a:solidFill>
                  <a:schemeClr val="accent2"/>
                </a:solidFill>
                <a:latin typeface="Trebuchet MS" charset="0"/>
              </a:rPr>
              <a:t>edition</a:t>
            </a:r>
            <a:r>
              <a:rPr lang="es-ES_tradnl" sz="1600" b="1" dirty="0">
                <a:solidFill>
                  <a:schemeClr val="accent2"/>
                </a:solidFill>
                <a:latin typeface="Trebuchet MS" charset="0"/>
              </a:rPr>
              <a:t>, CRC </a:t>
            </a:r>
            <a:r>
              <a:rPr lang="es-ES_tradnl" sz="1600" b="1" dirty="0" err="1">
                <a:solidFill>
                  <a:schemeClr val="accent2"/>
                </a:solidFill>
                <a:latin typeface="Trebuchet MS" charset="0"/>
              </a:rPr>
              <a:t>Press</a:t>
            </a:r>
            <a:r>
              <a:rPr lang="es-ES_tradnl" sz="1600" b="1" dirty="0">
                <a:solidFill>
                  <a:schemeClr val="accent2"/>
                </a:solidFill>
                <a:latin typeface="Trebuchet MS" charset="0"/>
              </a:rPr>
              <a:t>, 2007.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C. Solomon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T. </a:t>
            </a:r>
            <a:r>
              <a:rPr lang="es-ES_tradnl" sz="1600" b="1" dirty="0" err="1">
                <a:solidFill>
                  <a:schemeClr val="accent2"/>
                </a:solidFill>
                <a:latin typeface="Trebuchet MS" charset="0"/>
              </a:rPr>
              <a:t>Breckon</a:t>
            </a:r>
            <a:r>
              <a:rPr lang="es-ES_tradnl" sz="1600" b="1" dirty="0">
                <a:solidFill>
                  <a:schemeClr val="accent2"/>
                </a:solidFill>
                <a:latin typeface="Trebuchet MS" charset="0"/>
              </a:rPr>
              <a:t>, Fundamentals </a:t>
            </a:r>
            <a:r>
              <a:rPr lang="es-ES_tradnl" sz="1600" b="1" dirty="0" err="1">
                <a:solidFill>
                  <a:schemeClr val="accent2"/>
                </a:solidFill>
                <a:latin typeface="Trebuchet MS" charset="0"/>
              </a:rPr>
              <a:t>of</a:t>
            </a:r>
            <a:r>
              <a:rPr lang="es-ES_tradnl" sz="1600" b="1" dirty="0">
                <a:solidFill>
                  <a:schemeClr val="accent2"/>
                </a:solidFill>
                <a:latin typeface="Trebuchet MS" charset="0"/>
              </a:rPr>
              <a:t> Digital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 </a:t>
            </a:r>
            <a:r>
              <a:rPr lang="es-ES_tradnl" sz="1600" b="1" dirty="0" err="1">
                <a:solidFill>
                  <a:schemeClr val="accent2"/>
                </a:solidFill>
                <a:latin typeface="Trebuchet MS" charset="0"/>
              </a:rPr>
              <a:t>practical</a:t>
            </a:r>
            <a:r>
              <a:rPr lang="es-ES_tradnl" sz="1600" b="1" dirty="0">
                <a:solidFill>
                  <a:schemeClr val="accent2"/>
                </a:solidFill>
                <a:latin typeface="Trebuchet MS" charset="0"/>
              </a:rPr>
              <a:t> </a:t>
            </a:r>
            <a:r>
              <a:rPr lang="es-ES_tradnl" sz="1600" b="1" dirty="0" err="1">
                <a:solidFill>
                  <a:schemeClr val="accent2"/>
                </a:solidFill>
                <a:latin typeface="Trebuchet MS" charset="0"/>
              </a:rPr>
              <a:t>approach</a:t>
            </a:r>
            <a:r>
              <a:rPr lang="es-ES_tradnl" sz="1600" b="1" dirty="0">
                <a:solidFill>
                  <a:schemeClr val="accent2"/>
                </a:solidFill>
                <a:latin typeface="Trebuchet MS" charset="0"/>
              </a:rPr>
              <a:t> </a:t>
            </a:r>
            <a:r>
              <a:rPr lang="es-ES_tradnl" sz="1600" b="1" dirty="0" err="1">
                <a:solidFill>
                  <a:schemeClr val="accent2"/>
                </a:solidFill>
                <a:latin typeface="Trebuchet MS" charset="0"/>
              </a:rPr>
              <a:t>with</a:t>
            </a:r>
            <a:r>
              <a:rPr lang="es-ES_tradnl" sz="1600" b="1" dirty="0">
                <a:solidFill>
                  <a:schemeClr val="accent2"/>
                </a:solidFill>
                <a:latin typeface="Trebuchet MS" charset="0"/>
              </a:rPr>
              <a:t> </a:t>
            </a:r>
            <a:r>
              <a:rPr lang="es-ES_tradnl" sz="1600" b="1" dirty="0" err="1">
                <a:solidFill>
                  <a:schemeClr val="accent2"/>
                </a:solidFill>
                <a:latin typeface="Trebuchet MS" charset="0"/>
              </a:rPr>
              <a:t>examples</a:t>
            </a:r>
            <a:r>
              <a:rPr lang="es-ES_tradnl" sz="1600" b="1" dirty="0">
                <a:solidFill>
                  <a:schemeClr val="accent2"/>
                </a:solidFill>
                <a:latin typeface="Trebuchet MS" charset="0"/>
              </a:rPr>
              <a:t> in </a:t>
            </a:r>
            <a:r>
              <a:rPr lang="es-ES_tradnl" sz="1600" b="1" dirty="0" err="1">
                <a:solidFill>
                  <a:schemeClr val="accent2"/>
                </a:solidFill>
                <a:latin typeface="Trebuchet MS" charset="0"/>
              </a:rPr>
              <a:t>Matlab</a:t>
            </a:r>
            <a:r>
              <a:rPr lang="es-ES_tradnl" sz="1600" b="1" dirty="0">
                <a:solidFill>
                  <a:schemeClr val="accent2"/>
                </a:solidFill>
                <a:latin typeface="Trebuchet MS" charset="0"/>
              </a:rPr>
              <a:t>, </a:t>
            </a:r>
            <a:r>
              <a:rPr lang="es-ES_tradnl" sz="1600" b="1" dirty="0" err="1">
                <a:solidFill>
                  <a:schemeClr val="accent2"/>
                </a:solidFill>
                <a:latin typeface="Trebuchet MS" charset="0"/>
              </a:rPr>
              <a:t>Wiley</a:t>
            </a:r>
            <a:r>
              <a:rPr lang="es-ES_tradnl" sz="1600" b="1" dirty="0">
                <a:solidFill>
                  <a:schemeClr val="accent2"/>
                </a:solidFill>
                <a:latin typeface="Trebuchet MS" charset="0"/>
              </a:rPr>
              <a:t>-</a:t>
            </a:r>
            <a:r>
              <a:rPr lang="es-ES_tradnl" sz="1600" b="1" dirty="0" err="1">
                <a:solidFill>
                  <a:schemeClr val="accent2"/>
                </a:solidFill>
                <a:latin typeface="Trebuchet MS" charset="0"/>
              </a:rPr>
              <a:t>Blackwell</a:t>
            </a:r>
            <a:r>
              <a:rPr lang="es-ES_tradnl" sz="1600" b="1" dirty="0">
                <a:solidFill>
                  <a:schemeClr val="accent2"/>
                </a:solidFill>
                <a:latin typeface="Trebuchet MS" charset="0"/>
              </a:rPr>
              <a:t>, 2011.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Artículos seleccionados de las revistas: IEEE </a:t>
            </a:r>
            <a:r>
              <a:rPr lang="es-ES_tradnl" sz="1600" b="1" dirty="0" err="1">
                <a:solidFill>
                  <a:schemeClr val="accent2"/>
                </a:solidFill>
                <a:latin typeface="Trebuchet MS" charset="0"/>
              </a:rPr>
              <a:t>Trans</a:t>
            </a:r>
            <a:r>
              <a:rPr lang="es-ES_tradnl" sz="1600" b="1" dirty="0">
                <a:solidFill>
                  <a:schemeClr val="accent2"/>
                </a:solidFill>
                <a:latin typeface="Trebuchet MS" charset="0"/>
              </a:rPr>
              <a:t>. </a:t>
            </a:r>
            <a:r>
              <a:rPr lang="es-ES_tradnl" sz="1600" b="1" dirty="0" err="1">
                <a:solidFill>
                  <a:schemeClr val="accent2"/>
                </a:solidFill>
                <a:latin typeface="Trebuchet MS" charset="0"/>
              </a:rPr>
              <a:t>Pattern</a:t>
            </a:r>
            <a:r>
              <a:rPr lang="es-ES_tradnl" sz="1600" b="1" dirty="0">
                <a:solidFill>
                  <a:schemeClr val="accent2"/>
                </a:solidFill>
                <a:latin typeface="Trebuchet MS" charset="0"/>
              </a:rPr>
              <a:t> </a:t>
            </a:r>
            <a:r>
              <a:rPr lang="es-ES_tradnl" sz="1600" b="1" dirty="0" err="1">
                <a:solidFill>
                  <a:schemeClr val="accent2"/>
                </a:solidFill>
                <a:latin typeface="Trebuchet MS" charset="0"/>
              </a:rPr>
              <a:t>Analysis</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a:t>
            </a:r>
            <a:r>
              <a:rPr lang="es-ES_tradnl" sz="1600" b="1" dirty="0" err="1">
                <a:solidFill>
                  <a:schemeClr val="accent2"/>
                </a:solidFill>
                <a:latin typeface="Trebuchet MS" charset="0"/>
              </a:rPr>
              <a:t>Machine</a:t>
            </a:r>
            <a:r>
              <a:rPr lang="es-ES_tradnl" sz="1600" b="1" dirty="0">
                <a:solidFill>
                  <a:schemeClr val="accent2"/>
                </a:solidFill>
                <a:latin typeface="Trebuchet MS" charset="0"/>
              </a:rPr>
              <a:t> </a:t>
            </a:r>
            <a:r>
              <a:rPr lang="es-ES_tradnl" sz="1600" b="1" dirty="0" err="1">
                <a:solidFill>
                  <a:schemeClr val="accent2"/>
                </a:solidFill>
                <a:latin typeface="Trebuchet MS" charset="0"/>
              </a:rPr>
              <a:t>Intelligence</a:t>
            </a:r>
            <a:r>
              <a:rPr lang="es-ES_tradnl" sz="1600" b="1" dirty="0">
                <a:solidFill>
                  <a:schemeClr val="accent2"/>
                </a:solidFill>
                <a:latin typeface="Trebuchet MS" charset="0"/>
              </a:rPr>
              <a:t>, IEEE </a:t>
            </a:r>
            <a:r>
              <a:rPr lang="es-ES_tradnl" sz="1600" b="1" dirty="0" err="1">
                <a:solidFill>
                  <a:schemeClr val="accent2"/>
                </a:solidFill>
                <a:latin typeface="Trebuchet MS" charset="0"/>
              </a:rPr>
              <a:t>Trans</a:t>
            </a:r>
            <a:r>
              <a:rPr lang="es-ES_tradnl" sz="1600" b="1" dirty="0">
                <a:solidFill>
                  <a:schemeClr val="accent2"/>
                </a:solidFill>
                <a:latin typeface="Trebuchet MS" charset="0"/>
              </a:rPr>
              <a:t>. </a:t>
            </a:r>
            <a:r>
              <a:rPr lang="es-ES_tradnl" sz="1600" b="1" dirty="0" err="1">
                <a:solidFill>
                  <a:schemeClr val="accent2"/>
                </a:solidFill>
                <a:latin typeface="Trebuchet MS" charset="0"/>
              </a:rPr>
              <a:t>on</a:t>
            </a:r>
            <a:r>
              <a:rPr lang="es-ES_tradnl" sz="1600" b="1" dirty="0">
                <a:solidFill>
                  <a:schemeClr val="accent2"/>
                </a:solidFill>
                <a:latin typeface="Trebuchet MS" charset="0"/>
              </a:rPr>
              <a:t>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así como de los </a:t>
            </a:r>
            <a:r>
              <a:rPr lang="es-ES_tradnl" sz="1600" b="1" dirty="0" err="1">
                <a:solidFill>
                  <a:schemeClr val="accent2"/>
                </a:solidFill>
                <a:latin typeface="Trebuchet MS" charset="0"/>
              </a:rPr>
              <a:t>Proceedings</a:t>
            </a:r>
            <a:r>
              <a:rPr lang="es-ES_tradnl" sz="1600" b="1" dirty="0">
                <a:solidFill>
                  <a:schemeClr val="accent2"/>
                </a:solidFill>
                <a:latin typeface="Trebuchet MS" charset="0"/>
              </a:rPr>
              <a:t> </a:t>
            </a:r>
            <a:r>
              <a:rPr lang="es-ES_tradnl" sz="1600" b="1" dirty="0" err="1">
                <a:solidFill>
                  <a:schemeClr val="accent2"/>
                </a:solidFill>
                <a:latin typeface="Trebuchet MS" charset="0"/>
              </a:rPr>
              <a:t>of</a:t>
            </a:r>
            <a:r>
              <a:rPr lang="es-ES_tradnl" sz="1600" b="1" dirty="0">
                <a:solidFill>
                  <a:schemeClr val="accent2"/>
                </a:solidFill>
                <a:latin typeface="Trebuchet MS" charset="0"/>
              </a:rPr>
              <a:t> International </a:t>
            </a:r>
            <a:r>
              <a:rPr lang="es-ES_tradnl" sz="1600" b="1" dirty="0" err="1">
                <a:solidFill>
                  <a:schemeClr val="accent2"/>
                </a:solidFill>
                <a:latin typeface="Trebuchet MS" charset="0"/>
              </a:rPr>
              <a:t>Conferences</a:t>
            </a:r>
            <a:r>
              <a:rPr lang="es-ES_tradnl" sz="1600" b="1" dirty="0">
                <a:solidFill>
                  <a:schemeClr val="accent2"/>
                </a:solidFill>
                <a:latin typeface="Trebuchet MS" charset="0"/>
              </a:rPr>
              <a:t> </a:t>
            </a:r>
            <a:r>
              <a:rPr lang="es-ES_tradnl" sz="1600" b="1" dirty="0" err="1">
                <a:solidFill>
                  <a:schemeClr val="accent2"/>
                </a:solidFill>
                <a:latin typeface="Trebuchet MS" charset="0"/>
              </a:rPr>
              <a:t>on</a:t>
            </a:r>
            <a:r>
              <a:rPr lang="es-ES_tradnl" sz="1600" b="1" dirty="0">
                <a:solidFill>
                  <a:schemeClr val="accent2"/>
                </a:solidFill>
                <a:latin typeface="Trebuchet MS" charset="0"/>
              </a:rPr>
              <a:t>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t>
            </a:r>
            <a:r>
              <a:rPr lang="es-ES_tradnl" sz="1600" b="1" dirty="0" err="1">
                <a:solidFill>
                  <a:schemeClr val="accent2"/>
                </a:solidFill>
                <a:latin typeface="Trebuchet MS" charset="0"/>
              </a:rPr>
              <a:t>Computer</a:t>
            </a:r>
            <a:r>
              <a:rPr lang="es-ES_tradnl" sz="1600" b="1" dirty="0">
                <a:solidFill>
                  <a:schemeClr val="accent2"/>
                </a:solidFill>
                <a:latin typeface="Trebuchet MS" charset="0"/>
              </a:rPr>
              <a:t> </a:t>
            </a:r>
            <a:r>
              <a:rPr lang="es-ES_tradnl" sz="1600" b="1" dirty="0" err="1">
                <a:solidFill>
                  <a:schemeClr val="accent2"/>
                </a:solidFill>
                <a:latin typeface="Trebuchet MS" charset="0"/>
              </a:rPr>
              <a:t>Vision</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a:t>
            </a:r>
            <a:r>
              <a:rPr lang="es-ES_tradnl" sz="1600" b="1" dirty="0" err="1">
                <a:solidFill>
                  <a:schemeClr val="accent2"/>
                </a:solidFill>
                <a:latin typeface="Trebuchet MS" charset="0"/>
              </a:rPr>
              <a:t>Pattern</a:t>
            </a:r>
            <a:r>
              <a:rPr lang="es-ES_tradnl" sz="1600" b="1" dirty="0">
                <a:solidFill>
                  <a:schemeClr val="accent2"/>
                </a:solidFill>
                <a:latin typeface="Trebuchet MS" charset="0"/>
              </a:rPr>
              <a:t> </a:t>
            </a:r>
            <a:r>
              <a:rPr lang="es-ES_tradnl" sz="1600" b="1" dirty="0" err="1">
                <a:solidFill>
                  <a:schemeClr val="accent2"/>
                </a:solidFill>
                <a:latin typeface="Trebuchet MS" charset="0"/>
              </a:rPr>
              <a:t>Recognition</a:t>
            </a:r>
            <a:r>
              <a:rPr lang="es-ES_tradnl"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52625"/>
            <a:ext cx="8882620" cy="2954655"/>
          </a:xfrm>
          <a:prstGeom prst="rect">
            <a:avLst/>
          </a:prstGeom>
          <a:noFill/>
        </p:spPr>
        <p:txBody>
          <a:bodyPr wrap="square" rtlCol="0">
            <a:spAutoFit/>
          </a:bodyPr>
          <a:lstStyle/>
          <a:p>
            <a:pPr algn="just"/>
            <a:r>
              <a:rPr lang="es-ES" sz="2400" b="1" dirty="0">
                <a:solidFill>
                  <a:schemeClr val="accent2"/>
                </a:solidFill>
                <a:latin typeface="Trebuchet MS" charset="0"/>
              </a:rPr>
              <a:t>Compromiso del Código de Honor de la Escuela de Ingeniería</a:t>
            </a:r>
          </a:p>
          <a:p>
            <a:pPr algn="just"/>
            <a:endParaRPr lang="es-ES" dirty="0"/>
          </a:p>
          <a:p>
            <a:pPr algn="just"/>
            <a:r>
              <a:rPr lang="es-ES" dirty="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Como estudiante es su deber conocer la versión en línea del Código de Honor.</a:t>
            </a:r>
          </a:p>
          <a:p>
            <a:pPr algn="just"/>
            <a:endParaRPr lang="es-ES" dirty="0"/>
          </a:p>
          <a:p>
            <a:pPr algn="just"/>
            <a:r>
              <a:rPr lang="es-ES" dirty="0">
                <a:hlinkClick r:id="rId2"/>
              </a:rPr>
              <a:t>www.ing.puc.cl/nuestra-escuela/ingenieria-uc/codigo-de-honor/</a:t>
            </a:r>
            <a:r>
              <a:rPr lang="es-ES" dirty="0"/>
              <a:t> </a:t>
            </a:r>
          </a:p>
          <a:p>
            <a:pPr algn="just"/>
            <a:endParaRPr lang="en-US" dirty="0"/>
          </a:p>
        </p:txBody>
      </p:sp>
    </p:spTree>
    <p:extLst>
      <p:ext uri="{BB962C8B-B14F-4D97-AF65-F5344CB8AC3E}">
        <p14:creationId xmlns:p14="http://schemas.microsoft.com/office/powerpoint/2010/main" val="338819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47675" y="1570038"/>
            <a:ext cx="7966075" cy="427809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sz="1500" b="1" dirty="0">
              <a:solidFill>
                <a:schemeClr val="accent2"/>
              </a:solidFill>
              <a:latin typeface="Trebuchet MS" charset="0"/>
            </a:endParaRPr>
          </a:p>
          <a:p>
            <a:r>
              <a:rPr lang="es-CL" sz="1500" dirty="0">
                <a:latin typeface="Trebuchet MS" charset="0"/>
              </a:rPr>
              <a:t>Política de Integridad Académica del Departamento de Ciencia de la Computación </a:t>
            </a:r>
          </a:p>
          <a:p>
            <a:r>
              <a:rPr lang="es-CL" sz="1500" dirty="0">
                <a:latin typeface="Trebuchet MS" charset="0"/>
              </a:rPr>
              <a:t>Los alumnos de la Escuela de Ingeniería de la Pontificia Universidad Católica de Chile deben mantener un comportamiento acorde a la Declaración de Principios de la Universidad. En particular, se espera que mantengan altos estándares de honestidad académica. Cualquier acto deshonesto o fraude académico está prohibido; los alumnos que incurran en este tipo de acciones se exponen a un Procedimiento Sumario.</a:t>
            </a:r>
          </a:p>
          <a:p>
            <a:r>
              <a:rPr lang="es-CL" sz="1500" dirty="0">
                <a:latin typeface="Trebuchet MS" charset="0"/>
              </a:rPr>
              <a:t>Es responsabilidad de cada alumno conocer y respetar el documento sobre Integridad Académica publicado por la Dirección de Docencia de la Escuela de Ingeniería.</a:t>
            </a:r>
          </a:p>
          <a:p>
            <a:endParaRPr lang="es-CL" sz="1500" dirty="0">
              <a:latin typeface="Trebuchet MS" charset="0"/>
            </a:endParaRPr>
          </a:p>
          <a:p>
            <a:r>
              <a:rPr lang="es-CL" sz="1500" dirty="0">
                <a:latin typeface="Trebuchet MS" charset="0"/>
              </a:rPr>
              <a:t>Específicamente, para los cursos del Departamento de Ciencia de la Computación, rige obligatoriamente la siguiente política de integridad académica. Todo trabajo presentado por un alumno para los efectos de la evaluación de un curso debe ser hecho individualmente por el alumno, sin apoyo en material de terceros. Por “trabajo” se entiende en general las interrogaciones escritas, las tareas de programación u otras, los trabajos de laboratorio, los proyectos, el examen, entre otros.</a:t>
            </a:r>
            <a:endParaRPr lang="es-ES" sz="1500" b="1" dirty="0">
              <a:solidFill>
                <a:schemeClr val="accent2"/>
              </a:solidFill>
              <a:latin typeface="Trebuchet M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047536"/>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b="1" dirty="0">
              <a:solidFill>
                <a:schemeClr val="accent2"/>
              </a:solidFill>
              <a:latin typeface="Trebuchet MS" charset="0"/>
            </a:endParaRPr>
          </a:p>
          <a:p>
            <a:r>
              <a:rPr lang="es-CL" sz="1500" dirty="0">
                <a:latin typeface="Trebuchet MS" charset="0"/>
              </a:rPr>
              <a:t>En particular, </a:t>
            </a:r>
            <a:r>
              <a:rPr lang="es-CL" sz="1500" b="1" dirty="0">
                <a:solidFill>
                  <a:srgbClr val="FF0000"/>
                </a:solidFill>
                <a:latin typeface="Trebuchet MS" charset="0"/>
              </a:rPr>
              <a:t>si un alumno copia un trabajo, o si a un alumno se le prueba que compró o intentó comprar un trabajo, obtendrá nota final 1.1 (uno punto uno) en el curso</a:t>
            </a:r>
            <a:r>
              <a:rPr lang="es-CL" sz="1500" dirty="0">
                <a:solidFill>
                  <a:srgbClr val="FF0000"/>
                </a:solidFill>
                <a:latin typeface="Trebuchet MS" charset="0"/>
              </a:rPr>
              <a:t> </a:t>
            </a:r>
            <a:r>
              <a:rPr lang="es-CL" sz="1500" dirty="0">
                <a:latin typeface="Trebuchet MS" charset="0"/>
              </a:rPr>
              <a:t>y se solicitará a la Dirección de Docencia de la Escuela de Ingeniería que no le permita retirar el curso de la carga académica semestral.</a:t>
            </a:r>
          </a:p>
          <a:p>
            <a:r>
              <a:rPr lang="es-CL" sz="1500" dirty="0">
                <a:latin typeface="Trebuchet MS" charset="0"/>
              </a:rPr>
              <a:t>Por “copia” se entiende incluir en el trabajo presentado como propio partes hechas por otro alumno. En este caso, la sanción anterior se aplicará a todos los alumnos involucrados. Por "compra" se entiende presentar como propio un trabajo hecho por otra persona. En este caso, se informará a la Dirección de Docencia la persona que vende el trabajo.</a:t>
            </a:r>
          </a:p>
          <a:p>
            <a:r>
              <a:rPr lang="es-CL" sz="1500" dirty="0">
                <a:latin typeface="Trebuchet MS" charset="0"/>
              </a:rPr>
              <a:t>Obviamente, está permitido usar material disponible públicamente, por ejemplo, libros o contenidos tomados de Internet, siempre y cuando se incluya la referencia correspondiente. Lo anterior se entiende como complemento al Reglamento del Alumno de la Pontificia Universidad Católica de Chile.</a:t>
            </a:r>
          </a:p>
          <a:p>
            <a:endParaRPr lang="es-CL" sz="1500" dirty="0">
              <a:latin typeface="Trebuchet MS" charset="0"/>
            </a:endParaRPr>
          </a:p>
          <a:p>
            <a:r>
              <a:rPr lang="es-CL" sz="1500" dirty="0">
                <a:latin typeface="Trebuchet MS" charset="0"/>
              </a:rPr>
              <a:t>Por ello, es posible pedir a la Universidad la aplicación de sanciones adicionales especificadas en dicho reglamento.</a:t>
            </a:r>
          </a:p>
          <a:p>
            <a:br>
              <a:rPr lang="es-ES" sz="1600" b="1" dirty="0">
                <a:solidFill>
                  <a:schemeClr val="accent2"/>
                </a:solidFill>
                <a:latin typeface="Trebuchet MS" charset="0"/>
              </a:rPr>
            </a:br>
            <a:endParaRPr lang="es-ES" sz="1600" b="1" dirty="0">
              <a:solidFill>
                <a:schemeClr val="accent2"/>
              </a:solidFill>
              <a:latin typeface="Trebuchet M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3970337"/>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http://dmery.ing.puc.cl</a:t>
            </a:r>
            <a:r>
              <a:rPr lang="es-CL" b="1" dirty="0">
                <a:solidFill>
                  <a:schemeClr val="accent2"/>
                </a:solidFill>
                <a:latin typeface="Trebuchet MS" charset="0"/>
              </a:rPr>
              <a:t> &gt; Teaching &gt; Procesamiento de Imágenes</a:t>
            </a:r>
          </a:p>
          <a:p>
            <a:endParaRPr lang="es-CL" b="1" dirty="0">
              <a:solidFill>
                <a:schemeClr val="accent2"/>
              </a:solidFill>
              <a:latin typeface="Trebuchet MS" charset="0"/>
            </a:endParaRPr>
          </a:p>
          <a:p>
            <a:r>
              <a:rPr lang="es-CL" b="1">
                <a:solidFill>
                  <a:schemeClr val="accent2"/>
                </a:solidFill>
                <a:latin typeface="Trebuchet MS" charset="0"/>
                <a:hlinkClick r:id="rId4"/>
              </a:rPr>
              <a:t>Domingo.mery@uc</a:t>
            </a:r>
            <a:r>
              <a:rPr lang="es-CL" b="1" dirty="0">
                <a:solidFill>
                  <a:schemeClr val="accent2"/>
                </a:solidFill>
                <a:latin typeface="Trebuchet MS" charset="0"/>
                <a:hlinkClick r:id="rId4"/>
              </a:rPr>
              <a:t>.cl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354-5808</a:t>
            </a: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79375" y="2208213"/>
            <a:ext cx="8982075" cy="2692400"/>
          </a:xfrm>
          <a:prstGeom prst="rect">
            <a:avLst/>
          </a:prstGeom>
          <a:noFill/>
          <a:ln w="9525">
            <a:noFill/>
            <a:miter lim="800000"/>
            <a:headEnd/>
            <a:tailEnd/>
          </a:ln>
        </p:spPr>
      </p:pic>
      <p:sp>
        <p:nvSpPr>
          <p:cNvPr id="3" name="CuadroTexto 2"/>
          <p:cNvSpPr txBox="1"/>
          <p:nvPr/>
        </p:nvSpPr>
        <p:spPr>
          <a:xfrm>
            <a:off x="269875" y="2381250"/>
            <a:ext cx="8622873" cy="738664"/>
          </a:xfrm>
          <a:prstGeom prst="rect">
            <a:avLst/>
          </a:prstGeom>
          <a:solidFill>
            <a:srgbClr val="BDBFC1"/>
          </a:solidFill>
          <a:ln w="57150" cap="flat" cmpd="sng" algn="ctr">
            <a:solidFill>
              <a:schemeClr val="bg2">
                <a:lumMod val="75000"/>
              </a:schemeClr>
            </a:solidFill>
            <a:prstDash val="solid"/>
            <a:round/>
            <a:headEnd type="none" w="med" len="med"/>
            <a:tailEnd type="none" w="med" len="med"/>
          </a:ln>
          <a:effectLst>
            <a:outerShdw blurRad="50800" dist="38100" dir="2700000">
              <a:srgbClr val="000000">
                <a:alpha val="43000"/>
              </a:srgbClr>
            </a:outerShdw>
          </a:effectLst>
        </p:spPr>
        <p:txBody>
          <a:bodyPr wrap="none" rtlCol="0">
            <a:spAutoFit/>
          </a:bodyPr>
          <a:lstStyle/>
          <a:p>
            <a:endParaRPr lang="es-ES_tradnl" sz="1700" b="1" dirty="0">
              <a:latin typeface="Bookman Old Style"/>
              <a:cs typeface="Bookman Old Style"/>
            </a:endParaRPr>
          </a:p>
          <a:p>
            <a:r>
              <a:rPr lang="es-ES_tradnl" sz="1700" b="1" dirty="0">
                <a:latin typeface="Bookman Old Style"/>
                <a:cs typeface="Bookman Old Style"/>
              </a:rPr>
              <a:t>IIC2714   -IEE2714   FUNDAMENTOS DE PROCESAMIENTO DE IMÁGENES </a:t>
            </a:r>
          </a:p>
          <a:p>
            <a:endParaRPr lang="es-ES_tradnl" sz="800" b="1" dirty="0">
              <a:latin typeface="Bookman Old Style"/>
              <a:cs typeface="Bookman Old Style"/>
            </a:endParaRPr>
          </a:p>
        </p:txBody>
      </p:sp>
      <p:sp>
        <p:nvSpPr>
          <p:cNvPr id="5" name="CuadroTexto 4"/>
          <p:cNvSpPr txBox="1"/>
          <p:nvPr/>
        </p:nvSpPr>
        <p:spPr>
          <a:xfrm>
            <a:off x="285750" y="1730375"/>
            <a:ext cx="1191064" cy="369332"/>
          </a:xfrm>
          <a:prstGeom prst="rect">
            <a:avLst/>
          </a:prstGeom>
          <a:noFill/>
        </p:spPr>
        <p:txBody>
          <a:bodyPr wrap="none" rtlCol="0">
            <a:spAutoFit/>
          </a:bodyPr>
          <a:lstStyle/>
          <a:p>
            <a:r>
              <a:rPr lang="es-ES_tradnl" b="1" dirty="0">
                <a:latin typeface="Bookman Old Style"/>
                <a:cs typeface="Bookman Old Style"/>
              </a:rPr>
              <a:t>CURSOS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
        <p:nvSpPr>
          <p:cNvPr id="2" name="Rectangle 1"/>
          <p:cNvSpPr/>
          <p:nvPr/>
        </p:nvSpPr>
        <p:spPr>
          <a:xfrm>
            <a:off x="6115050" y="4600574"/>
            <a:ext cx="2850356" cy="178593"/>
          </a:xfrm>
          <a:prstGeom prst="rect">
            <a:avLst/>
          </a:prstGeom>
          <a:solidFill>
            <a:srgbClr val="B0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76487"/>
          </a:xfrm>
          <a:prstGeom prst="rect">
            <a:avLst/>
          </a:prstGeom>
        </p:spPr>
      </p:pic>
      <p:sp>
        <p:nvSpPr>
          <p:cNvPr id="5" name="TextBox 4"/>
          <p:cNvSpPr txBox="1"/>
          <p:nvPr/>
        </p:nvSpPr>
        <p:spPr>
          <a:xfrm>
            <a:off x="-64296" y="6457487"/>
            <a:ext cx="3013967" cy="215444"/>
          </a:xfrm>
          <a:prstGeom prst="rect">
            <a:avLst/>
          </a:prstGeom>
          <a:noFill/>
        </p:spPr>
        <p:txBody>
          <a:bodyPr wrap="none" rtlCol="0">
            <a:spAutoFit/>
          </a:bodyPr>
          <a:lstStyle/>
          <a:p>
            <a:r>
              <a:rPr lang="en-US" sz="800" dirty="0">
                <a:solidFill>
                  <a:schemeClr val="bg1">
                    <a:lumMod val="65000"/>
                  </a:schemeClr>
                </a:solidFill>
              </a:rPr>
              <a:t>D. Mery: The woman in green, Kyoto, 2009, D. Mery (</a:t>
            </a:r>
            <a:r>
              <a:rPr lang="en-US" sz="800" dirty="0" err="1">
                <a:solidFill>
                  <a:schemeClr val="bg1">
                    <a:lumMod val="65000"/>
                  </a:schemeClr>
                </a:solidFill>
              </a:rPr>
              <a:t>ver</a:t>
            </a:r>
            <a:r>
              <a:rPr lang="en-US" sz="800" dirty="0">
                <a:solidFill>
                  <a:schemeClr val="bg1">
                    <a:lumMod val="65000"/>
                  </a:schemeClr>
                </a:solidFill>
              </a:rPr>
              <a:t> </a:t>
            </a:r>
            <a:r>
              <a:rPr lang="en-US" sz="800" dirty="0">
                <a:solidFill>
                  <a:schemeClr val="bg1">
                    <a:lumMod val="65000"/>
                  </a:schemeClr>
                </a:solidFill>
                <a:hlinkClick r:id="rId3"/>
              </a:rPr>
              <a:t>HD</a:t>
            </a:r>
            <a:r>
              <a:rPr lang="en-US" sz="800" dirty="0">
                <a:solidFill>
                  <a:schemeClr val="bg1">
                    <a:lumMod val="65000"/>
                  </a:schemeClr>
                </a:solidFill>
              </a:rPr>
              <a:t>) </a:t>
            </a:r>
          </a:p>
        </p:txBody>
      </p:sp>
    </p:spTree>
    <p:extLst>
      <p:ext uri="{BB962C8B-B14F-4D97-AF65-F5344CB8AC3E}">
        <p14:creationId xmlns:p14="http://schemas.microsoft.com/office/powerpoint/2010/main" val="92387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294312"/>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Descripción</a:t>
            </a:r>
          </a:p>
          <a:p>
            <a:endParaRPr lang="es-ES" b="1">
              <a:solidFill>
                <a:schemeClr val="accent2"/>
              </a:solidFill>
              <a:latin typeface="Trebuchet MS" charset="0"/>
            </a:endParaRPr>
          </a:p>
          <a:p>
            <a:r>
              <a:rPr lang="es-ES">
                <a:solidFill>
                  <a:schemeClr val="accent2"/>
                </a:solidFill>
                <a:latin typeface="Trebuchet MS" charset="0"/>
              </a:rPr>
              <a:t>El campo del Análisis o Procesamiento de Imágenes está compuesto por un sinnúmero de áreas de investigación tales como: </a:t>
            </a:r>
          </a:p>
          <a:p>
            <a:r>
              <a:rPr lang="es-ES">
                <a:solidFill>
                  <a:schemeClr val="accent2"/>
                </a:solidFill>
                <a:latin typeface="Trebuchet MS" charset="0"/>
              </a:rPr>
              <a:t>		</a:t>
            </a:r>
          </a:p>
          <a:p>
            <a:r>
              <a:rPr lang="es-ES">
                <a:solidFill>
                  <a:schemeClr val="accent2"/>
                </a:solidFill>
                <a:latin typeface="Trebuchet MS" charset="0"/>
              </a:rPr>
              <a:t>		- adquisición </a:t>
            </a:r>
          </a:p>
          <a:p>
            <a:r>
              <a:rPr lang="es-ES">
                <a:solidFill>
                  <a:schemeClr val="accent2"/>
                </a:solidFill>
                <a:latin typeface="Trebuchet MS" charset="0"/>
              </a:rPr>
              <a:t>		- compresión </a:t>
            </a:r>
          </a:p>
          <a:p>
            <a:r>
              <a:rPr lang="es-ES">
                <a:solidFill>
                  <a:schemeClr val="accent2"/>
                </a:solidFill>
                <a:latin typeface="Trebuchet MS" charset="0"/>
              </a:rPr>
              <a:t>		- segmentación </a:t>
            </a:r>
          </a:p>
          <a:p>
            <a:r>
              <a:rPr lang="es-ES">
                <a:solidFill>
                  <a:schemeClr val="accent2"/>
                </a:solidFill>
                <a:latin typeface="Trebuchet MS" charset="0"/>
              </a:rPr>
              <a:t>		- registro</a:t>
            </a:r>
          </a:p>
          <a:p>
            <a:r>
              <a:rPr lang="es-ES">
                <a:solidFill>
                  <a:schemeClr val="accent2"/>
                </a:solidFill>
                <a:latin typeface="Trebuchet MS" charset="0"/>
              </a:rPr>
              <a:t>		- restauración</a:t>
            </a:r>
          </a:p>
          <a:p>
            <a:r>
              <a:rPr lang="es-ES">
                <a:solidFill>
                  <a:schemeClr val="accent2"/>
                </a:solidFill>
                <a:latin typeface="Trebuchet MS" charset="0"/>
              </a:rPr>
              <a:t>		- seguimiento </a:t>
            </a:r>
          </a:p>
          <a:p>
            <a:r>
              <a:rPr lang="es-ES">
                <a:solidFill>
                  <a:schemeClr val="accent2"/>
                </a:solidFill>
                <a:latin typeface="Trebuchet MS" charset="0"/>
              </a:rPr>
              <a:t>		- etiquetado</a:t>
            </a:r>
          </a:p>
          <a:p>
            <a:r>
              <a:rPr lang="es-ES">
                <a:solidFill>
                  <a:schemeClr val="accent2"/>
                </a:solidFill>
                <a:latin typeface="Trebuchet MS" charset="0"/>
              </a:rPr>
              <a:t>		- reconocimiento de patrones </a:t>
            </a:r>
          </a:p>
          <a:p>
            <a:r>
              <a:rPr lang="es-ES">
                <a:solidFill>
                  <a:schemeClr val="accent2"/>
                </a:solidFill>
                <a:latin typeface="Trebuchet MS" charset="0"/>
              </a:rPr>
              <a:t>		- etc.</a:t>
            </a:r>
          </a:p>
          <a:p>
            <a:endParaRPr lang="es-ES">
              <a:solidFill>
                <a:schemeClr val="accent2"/>
              </a:solidFill>
              <a:latin typeface="Trebuchet MS" charset="0"/>
            </a:endParaRPr>
          </a:p>
          <a:p>
            <a:r>
              <a:rPr lang="es-ES">
                <a:solidFill>
                  <a:schemeClr val="accent2"/>
                </a:solidFill>
                <a:latin typeface="Trebuchet MS" charset="0"/>
              </a:rPr>
              <a:t>En este curso se estudiarán los fundamentos teóricos básicos que son aplicados en cada una de estas áreas ligadas al Análisis o Procesamiento de Imágenes.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5" y="2370138"/>
            <a:ext cx="7505700" cy="11906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Objetivo General</a:t>
            </a:r>
            <a:br>
              <a:rPr lang="es-ES">
                <a:solidFill>
                  <a:schemeClr val="accent2"/>
                </a:solidFill>
                <a:latin typeface="Trebuchet MS" charset="0"/>
              </a:rPr>
            </a:br>
            <a:endParaRPr lang="es-ES">
              <a:solidFill>
                <a:schemeClr val="accent2"/>
              </a:solidFill>
              <a:latin typeface="Trebuchet MS" charset="0"/>
            </a:endParaRPr>
          </a:p>
          <a:p>
            <a:r>
              <a:rPr lang="es-ES">
                <a:solidFill>
                  <a:schemeClr val="accent2"/>
                </a:solidFill>
                <a:latin typeface="Trebuchet MS" charset="0"/>
              </a:rPr>
              <a:t>Estudiar los fundamentos teóricos básicos que son aplicados en el área de Análisis o Procesamiento de Imágenes. </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5125</TotalTime>
  <Words>1049</Words>
  <Application>Microsoft Macintosh PowerPoint</Application>
  <PresentationFormat>On-screen Show (4:3)</PresentationFormat>
  <Paragraphs>167</Paragraphs>
  <Slides>26</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Bookman Old Style</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78</cp:revision>
  <dcterms:created xsi:type="dcterms:W3CDTF">2012-08-01T13:57:31Z</dcterms:created>
  <dcterms:modified xsi:type="dcterms:W3CDTF">2019-07-26T19:11:53Z</dcterms:modified>
</cp:coreProperties>
</file>