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470" r:id="rId2"/>
    <p:sldId id="447" r:id="rId3"/>
    <p:sldId id="460" r:id="rId4"/>
    <p:sldId id="461" r:id="rId5"/>
    <p:sldId id="462" r:id="rId6"/>
    <p:sldId id="463" r:id="rId7"/>
    <p:sldId id="464" r:id="rId8"/>
    <p:sldId id="465" r:id="rId9"/>
    <p:sldId id="466" r:id="rId10"/>
    <p:sldId id="467" r:id="rId11"/>
    <p:sldId id="468" r:id="rId12"/>
    <p:sldId id="46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0748" autoAdjust="0"/>
  </p:normalViewPr>
  <p:slideViewPr>
    <p:cSldViewPr snapToGrid="0" snapToObjects="1">
      <p:cViewPr varScale="1">
        <p:scale>
          <a:sx n="111" d="100"/>
          <a:sy n="111" d="100"/>
        </p:scale>
        <p:origin x="112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8" d="100"/>
        <a:sy n="12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9CB84B-3086-824D-91F5-F571CFDD3E7D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7E9996-E95A-6C4A-95EE-D7EBED57F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25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5094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8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66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34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8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15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62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64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53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73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65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19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E09B4-90D0-1245-B83D-B1B2932963E4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63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50224" y="1690179"/>
            <a:ext cx="4010230" cy="3724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9" tIns="45719" rIns="91439" bIns="45719">
            <a:spAutoFit/>
          </a:bodyPr>
          <a:lstStyle/>
          <a:p>
            <a:pPr algn="ctr"/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s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á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g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u="none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Departamento </a:t>
            </a:r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 Ciencia de la Computación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Semestre 2018-2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6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en-US" u="none"/>
          </a:p>
        </p:txBody>
      </p:sp>
      <p:sp>
        <p:nvSpPr>
          <p:cNvPr id="6" name="Rectangle 5"/>
          <p:cNvSpPr/>
          <p:nvPr/>
        </p:nvSpPr>
        <p:spPr>
          <a:xfrm>
            <a:off x="3853066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en-US" u="none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en-US" u="none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en-US" u="none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en-US" u="none"/>
          </a:p>
        </p:txBody>
      </p:sp>
      <p:sp>
        <p:nvSpPr>
          <p:cNvPr id="10" name="TextBox 9"/>
          <p:cNvSpPr txBox="1"/>
          <p:nvPr/>
        </p:nvSpPr>
        <p:spPr>
          <a:xfrm>
            <a:off x="1" y="3031067"/>
            <a:ext cx="9144000" cy="1075677"/>
          </a:xfrm>
          <a:prstGeom prst="rect">
            <a:avLst/>
          </a:prstGeom>
          <a:noFill/>
        </p:spPr>
        <p:txBody>
          <a:bodyPr wrap="square" lIns="91439" tIns="45719" rIns="91439" bIns="45719" rtlCol="0">
            <a:spAutoFit/>
          </a:bodyPr>
          <a:lstStyle/>
          <a:p>
            <a:pPr algn="ctr"/>
            <a:r>
              <a:rPr lang="es-CL" sz="2400" b="1" dirty="0">
                <a:solidFill>
                  <a:srgbClr val="FFFFFF"/>
                </a:solidFill>
                <a:latin typeface="Trebuchet MS"/>
                <a:cs typeface="Trebuchet MS"/>
              </a:rPr>
              <a:t>Segmentation using K-means</a:t>
            </a: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>
                <a:solidFill>
                  <a:srgbClr val="FFFFFF"/>
                </a:solidFill>
                <a:latin typeface="Trebuchet MS"/>
                <a:cs typeface="Trebuchet MS"/>
              </a:rPr>
              <a:t>[ Capítulo 2 ]</a:t>
            </a: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833084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726917" y="3681436"/>
            <a:ext cx="185737" cy="200025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062283" y="1847859"/>
            <a:ext cx="185737" cy="200025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522121" y="1028700"/>
            <a:ext cx="2990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Assign to the nearest centroid</a:t>
            </a:r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2397913" y="1119194"/>
            <a:ext cx="4223151" cy="386715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486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522121" y="1028700"/>
            <a:ext cx="2990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Assign to the nearest centroid</a:t>
            </a:r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2397913" y="1119194"/>
            <a:ext cx="4223151" cy="386715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104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522121" y="1028700"/>
            <a:ext cx="2562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Repeat until convergence</a:t>
            </a:r>
          </a:p>
        </p:txBody>
      </p:sp>
      <p:sp>
        <p:nvSpPr>
          <p:cNvPr id="28" name="Oval 27"/>
          <p:cNvSpPr/>
          <p:nvPr/>
        </p:nvSpPr>
        <p:spPr>
          <a:xfrm>
            <a:off x="5941231" y="3910039"/>
            <a:ext cx="185737" cy="200025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276597" y="2076462"/>
            <a:ext cx="185737" cy="200025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52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28700" y="14269"/>
            <a:ext cx="7070590" cy="6771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Algorithm: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sz="2400" dirty="0"/>
              <a:t>Input Data X = {x</a:t>
            </a:r>
            <a:r>
              <a:rPr lang="en-US" sz="2400" baseline="-25000" dirty="0"/>
              <a:t>1</a:t>
            </a:r>
            <a:r>
              <a:rPr lang="en-US" sz="2400" dirty="0"/>
              <a:t>, x</a:t>
            </a:r>
            <a:r>
              <a:rPr lang="en-US" sz="2400" baseline="-25000" dirty="0"/>
              <a:t>2</a:t>
            </a:r>
            <a:r>
              <a:rPr lang="en-US" sz="2400" dirty="0"/>
              <a:t>, ... </a:t>
            </a:r>
            <a:r>
              <a:rPr lang="en-US" sz="2400" dirty="0" err="1"/>
              <a:t>x</a:t>
            </a:r>
            <a:r>
              <a:rPr lang="en-US" sz="2400" baseline="-25000" dirty="0" err="1"/>
              <a:t>N</a:t>
            </a:r>
            <a:r>
              <a:rPr lang="en-US" sz="2400" dirty="0"/>
              <a:t>} and number of clusters K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Centroids {c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2</a:t>
            </a:r>
            <a:r>
              <a:rPr lang="en-US" sz="2400" dirty="0"/>
              <a:t>, ... </a:t>
            </a:r>
            <a:r>
              <a:rPr lang="en-US" sz="2400" dirty="0" err="1"/>
              <a:t>c</a:t>
            </a:r>
            <a:r>
              <a:rPr lang="en-US" sz="2400" baseline="-25000" dirty="0" err="1"/>
              <a:t>K</a:t>
            </a:r>
            <a:r>
              <a:rPr lang="en-US" sz="2400" dirty="0"/>
              <a:t>}  = random K points of X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For each data point x</a:t>
            </a:r>
            <a:r>
              <a:rPr lang="en-US" sz="2400" baseline="-25000" dirty="0"/>
              <a:t>i 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       Compute distance </a:t>
            </a:r>
            <a:r>
              <a:rPr lang="en-US" sz="2400" dirty="0" err="1"/>
              <a:t>d</a:t>
            </a:r>
            <a:r>
              <a:rPr lang="en-US" sz="2400" baseline="-25000" dirty="0" err="1"/>
              <a:t>ij</a:t>
            </a:r>
            <a:r>
              <a:rPr lang="en-US" sz="2400" dirty="0"/>
              <a:t> = d(</a:t>
            </a:r>
            <a:r>
              <a:rPr lang="en-US" sz="2400" dirty="0" err="1"/>
              <a:t>x</a:t>
            </a:r>
            <a:r>
              <a:rPr lang="en-US" sz="2400" baseline="-25000" dirty="0" err="1"/>
              <a:t>i</a:t>
            </a:r>
            <a:r>
              <a:rPr lang="en-US" sz="2400" dirty="0" err="1"/>
              <a:t>,c</a:t>
            </a:r>
            <a:r>
              <a:rPr lang="en-US" sz="2400" baseline="-25000" dirty="0" err="1"/>
              <a:t>j</a:t>
            </a:r>
            <a:r>
              <a:rPr lang="en-US" sz="2400" dirty="0"/>
              <a:t>)  </a:t>
            </a:r>
            <a:r>
              <a:rPr lang="en-US" sz="2400" dirty="0" err="1"/>
              <a:t>i</a:t>
            </a:r>
            <a:r>
              <a:rPr lang="en-US" sz="2400" dirty="0"/>
              <a:t>=1,...,N, j=1,...K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       Assign x</a:t>
            </a:r>
            <a:r>
              <a:rPr lang="en-US" sz="2400" baseline="-25000" dirty="0"/>
              <a:t>i</a:t>
            </a:r>
            <a:r>
              <a:rPr lang="en-US" sz="2400" dirty="0"/>
              <a:t> to the nearest centroid: </a:t>
            </a:r>
            <a:r>
              <a:rPr lang="en-US" sz="2400" dirty="0" err="1"/>
              <a:t>y</a:t>
            </a:r>
            <a:r>
              <a:rPr lang="en-US" sz="2400" baseline="-25000" dirty="0" err="1"/>
              <a:t>i</a:t>
            </a:r>
            <a:r>
              <a:rPr lang="en-US" sz="2400" dirty="0"/>
              <a:t> = </a:t>
            </a:r>
            <a:r>
              <a:rPr lang="en-US" sz="2400" dirty="0" err="1"/>
              <a:t>argmin</a:t>
            </a:r>
            <a:r>
              <a:rPr lang="en-US" sz="2400" baseline="-25000" dirty="0" err="1"/>
              <a:t>j</a:t>
            </a:r>
            <a:r>
              <a:rPr lang="en-US" sz="2400" dirty="0"/>
              <a:t>{</a:t>
            </a:r>
            <a:r>
              <a:rPr lang="en-US" sz="2400" dirty="0" err="1"/>
              <a:t>d</a:t>
            </a:r>
            <a:r>
              <a:rPr lang="en-US" sz="2400" baseline="-25000" dirty="0" err="1"/>
              <a:t>ij</a:t>
            </a:r>
            <a:r>
              <a:rPr lang="en-US" sz="2400" dirty="0"/>
              <a:t>}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Compute the new centroids of each cluster</a:t>
            </a:r>
          </a:p>
          <a:p>
            <a:r>
              <a:rPr lang="en-US" sz="2400" dirty="0"/>
              <a:t>	      c</a:t>
            </a:r>
            <a:r>
              <a:rPr lang="en-US" sz="1600" baseline="30000" dirty="0"/>
              <a:t>*</a:t>
            </a:r>
            <a:r>
              <a:rPr lang="en-US" sz="2400" baseline="-25000" dirty="0"/>
              <a:t>j</a:t>
            </a:r>
            <a:r>
              <a:rPr lang="en-US" sz="2400" dirty="0"/>
              <a:t> = mean(x</a:t>
            </a:r>
            <a:r>
              <a:rPr lang="en-US" sz="2400" baseline="-25000" dirty="0"/>
              <a:t>i</a:t>
            </a:r>
            <a:r>
              <a:rPr lang="en-US" sz="2400" dirty="0"/>
              <a:t>)  for </a:t>
            </a:r>
            <a:r>
              <a:rPr lang="en-US" sz="2400" dirty="0" err="1"/>
              <a:t>y</a:t>
            </a:r>
            <a:r>
              <a:rPr lang="en-US" sz="2400" baseline="-25000" dirty="0" err="1"/>
              <a:t>i</a:t>
            </a:r>
            <a:r>
              <a:rPr lang="en-US" sz="2400" dirty="0"/>
              <a:t> = j</a:t>
            </a:r>
          </a:p>
          <a:p>
            <a:endParaRPr lang="en-US" sz="2400" dirty="0"/>
          </a:p>
          <a:p>
            <a:pPr marL="457200" indent="-457200">
              <a:buAutoNum type="arabicPeriod" startAt="7"/>
            </a:pPr>
            <a:r>
              <a:rPr lang="en-US" sz="2400" dirty="0"/>
              <a:t>if c</a:t>
            </a:r>
            <a:r>
              <a:rPr lang="en-US" sz="1600" baseline="30000" dirty="0"/>
              <a:t>*</a:t>
            </a:r>
            <a:r>
              <a:rPr lang="en-US" sz="2400" baseline="-25000" dirty="0"/>
              <a:t>j</a:t>
            </a:r>
            <a:r>
              <a:rPr lang="en-US" sz="2400" dirty="0"/>
              <a:t>       </a:t>
            </a:r>
            <a:r>
              <a:rPr lang="en-US" sz="2400" dirty="0" err="1"/>
              <a:t>c</a:t>
            </a:r>
            <a:r>
              <a:rPr lang="en-US" sz="2400" baseline="-25000" dirty="0" err="1"/>
              <a:t>j</a:t>
            </a:r>
            <a:r>
              <a:rPr lang="en-US" sz="2400" baseline="-25000" dirty="0"/>
              <a:t> </a:t>
            </a:r>
            <a:r>
              <a:rPr lang="en-US" sz="2400" dirty="0"/>
              <a:t>then </a:t>
            </a:r>
            <a:r>
              <a:rPr lang="en-US" sz="2400" dirty="0" err="1"/>
              <a:t>c</a:t>
            </a:r>
            <a:r>
              <a:rPr lang="en-US" sz="2400" baseline="-25000" dirty="0" err="1"/>
              <a:t>j</a:t>
            </a:r>
            <a:r>
              <a:rPr lang="en-US" sz="2400" dirty="0"/>
              <a:t> = c</a:t>
            </a:r>
            <a:r>
              <a:rPr lang="en-US" sz="1600" baseline="30000" dirty="0"/>
              <a:t>*</a:t>
            </a:r>
            <a:r>
              <a:rPr lang="en-US" sz="2400" baseline="-25000" dirty="0"/>
              <a:t>j</a:t>
            </a:r>
            <a:r>
              <a:rPr lang="en-US" sz="2400" dirty="0"/>
              <a:t>   go to step 3</a:t>
            </a:r>
          </a:p>
          <a:p>
            <a:pPr marL="457200" indent="-457200">
              <a:buAutoNum type="arabicPeriod" startAt="7"/>
            </a:pPr>
            <a:endParaRPr lang="en-US" sz="2400" dirty="0"/>
          </a:p>
          <a:p>
            <a:pPr marL="457200" indent="-457200">
              <a:buAutoNum type="arabicPeriod" startAt="7"/>
            </a:pPr>
            <a:r>
              <a:rPr lang="en-US" sz="2400" dirty="0"/>
              <a:t>Output: {c</a:t>
            </a:r>
            <a:r>
              <a:rPr lang="en-US" sz="2400" baseline="30000" dirty="0"/>
              <a:t>*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30000" dirty="0"/>
              <a:t>*</a:t>
            </a:r>
            <a:r>
              <a:rPr lang="en-US" sz="2400" baseline="-25000" dirty="0"/>
              <a:t>2</a:t>
            </a:r>
            <a:r>
              <a:rPr lang="en-US" sz="2400" dirty="0"/>
              <a:t>, ... c</a:t>
            </a:r>
            <a:r>
              <a:rPr lang="en-US" sz="2400" baseline="30000" dirty="0"/>
              <a:t>*</a:t>
            </a:r>
            <a:r>
              <a:rPr lang="en-US" sz="2400" baseline="-25000" dirty="0"/>
              <a:t>K</a:t>
            </a:r>
            <a:r>
              <a:rPr lang="en-US" sz="2400" dirty="0"/>
              <a:t>} and </a:t>
            </a:r>
            <a:r>
              <a:rPr lang="en-US" sz="2400" dirty="0" err="1"/>
              <a:t>y</a:t>
            </a:r>
            <a:r>
              <a:rPr lang="en-US" sz="2400" baseline="-25000" dirty="0" err="1"/>
              <a:t>i</a:t>
            </a:r>
            <a:r>
              <a:rPr lang="en-US" sz="2400" dirty="0"/>
              <a:t> for </a:t>
            </a:r>
            <a:r>
              <a:rPr lang="en-US" sz="2400" dirty="0" err="1"/>
              <a:t>i</a:t>
            </a:r>
            <a:r>
              <a:rPr lang="en-US" sz="2400" dirty="0"/>
              <a:t>=1,...,N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829" y="5619748"/>
            <a:ext cx="257184" cy="34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498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56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893467" y="1028700"/>
            <a:ext cx="3775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Choose random </a:t>
            </a:r>
            <a:r>
              <a:rPr lang="en-US"/>
              <a:t>K=2 points (centroids)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50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522121" y="1028700"/>
            <a:ext cx="2990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Assign to the nearest centroid</a:t>
            </a:r>
          </a:p>
        </p:txBody>
      </p:sp>
    </p:spTree>
    <p:extLst>
      <p:ext uri="{BB962C8B-B14F-4D97-AF65-F5344CB8AC3E}">
        <p14:creationId xmlns:p14="http://schemas.microsoft.com/office/powerpoint/2010/main" val="1954916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522121" y="1028700"/>
            <a:ext cx="2990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Assign to the nearest centroid</a:t>
            </a: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1143000" y="800100"/>
            <a:ext cx="5041105" cy="26527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152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522121" y="1028700"/>
            <a:ext cx="2990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Assign to the nearest centroid</a:t>
            </a: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1143000" y="800100"/>
            <a:ext cx="5041105" cy="2652708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162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947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522121" y="1028700"/>
            <a:ext cx="2427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Compute new centroids</a:t>
            </a:r>
          </a:p>
        </p:txBody>
      </p:sp>
      <p:sp>
        <p:nvSpPr>
          <p:cNvPr id="29" name="Oval 28"/>
          <p:cNvSpPr/>
          <p:nvPr/>
        </p:nvSpPr>
        <p:spPr>
          <a:xfrm>
            <a:off x="5726917" y="3681436"/>
            <a:ext cx="185737" cy="200025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062283" y="1847859"/>
            <a:ext cx="185737" cy="200025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45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6037</TotalTime>
  <Words>204</Words>
  <Application>Microsoft Macintosh PowerPoint</Application>
  <PresentationFormat>On-screen Show (4:3)</PresentationFormat>
  <Paragraphs>43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Escuela de Ingenieria PUC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Recognition using Adaptive Sparse Representations</dc:title>
  <dc:creator>Domingo Mery</dc:creator>
  <cp:lastModifiedBy>Domingo Mery</cp:lastModifiedBy>
  <cp:revision>158</cp:revision>
  <dcterms:created xsi:type="dcterms:W3CDTF">2013-11-07T20:27:34Z</dcterms:created>
  <dcterms:modified xsi:type="dcterms:W3CDTF">2022-11-15T14:35:28Z</dcterms:modified>
</cp:coreProperties>
</file>