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8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56" r:id="rId12"/>
    <p:sldId id="267" r:id="rId13"/>
    <p:sldId id="269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72" r:id="rId2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8080"/>
    <a:srgbClr val="009900"/>
    <a:srgbClr val="FF0000"/>
    <a:srgbClr val="00FFFF"/>
    <a:srgbClr val="E1F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171"/>
  </p:normalViewPr>
  <p:slideViewPr>
    <p:cSldViewPr snapToGrid="0">
      <p:cViewPr varScale="1">
        <p:scale>
          <a:sx n="116" d="100"/>
          <a:sy n="116" d="100"/>
        </p:scale>
        <p:origin x="3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3888F1-4322-E942-83EF-E971C6A3F52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251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762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0D648-A0F8-1148-9D76-D232D902B259}" type="slidenum">
              <a:rPr lang="es-ES"/>
              <a:pPr/>
              <a:t>10</a:t>
            </a:fld>
            <a:endParaRPr lang="es-E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93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2B670-6D9E-0F47-8D3E-711876B640C3}" type="slidenum">
              <a:rPr lang="es-ES"/>
              <a:pPr/>
              <a:t>11</a:t>
            </a:fld>
            <a:endParaRPr lang="es-E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08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CE8B36-E3FB-CC43-9CA6-E354E1DB8751}" type="slidenum">
              <a:rPr lang="es-ES"/>
              <a:pPr/>
              <a:t>12</a:t>
            </a:fld>
            <a:endParaRPr lang="es-E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572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DF76F-C82B-384D-B97D-11BB0AF93230}" type="slidenum">
              <a:rPr lang="es-ES"/>
              <a:pPr/>
              <a:t>2</a:t>
            </a:fld>
            <a:endParaRPr lang="es-E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134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17C27-A4C3-CA42-9D27-B49CECE2E5BB}" type="slidenum">
              <a:rPr lang="es-ES"/>
              <a:pPr/>
              <a:t>3</a:t>
            </a:fld>
            <a:endParaRPr lang="es-E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904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F1BE-4E5E-444B-9CC2-5712D3B9AE6E}" type="slidenum">
              <a:rPr lang="es-ES"/>
              <a:pPr/>
              <a:t>4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114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21577-B264-6D44-A6EA-2B630DCE98E4}" type="slidenum">
              <a:rPr lang="es-ES"/>
              <a:pPr/>
              <a:t>5</a:t>
            </a:fld>
            <a:endParaRPr lang="es-E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625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908C0-6D13-DA46-B4EE-4C64006D3361}" type="slidenum">
              <a:rPr lang="es-ES"/>
              <a:pPr/>
              <a:t>6</a:t>
            </a:fld>
            <a:endParaRPr lang="es-E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5509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78A77-B37B-6347-8863-BDCAEEC97ABF}" type="slidenum">
              <a:rPr lang="es-ES"/>
              <a:pPr/>
              <a:t>7</a:t>
            </a:fld>
            <a:endParaRPr lang="es-E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444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45042-0C44-5F4E-AC39-3281A0257F17}" type="slidenum">
              <a:rPr lang="es-ES"/>
              <a:pPr/>
              <a:t>8</a:t>
            </a:fld>
            <a:endParaRPr lang="es-E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9329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8CBEA-42E4-F84A-8871-9305DD69948C}" type="slidenum">
              <a:rPr lang="es-ES"/>
              <a:pPr/>
              <a:t>9</a:t>
            </a:fld>
            <a:endParaRPr lang="es-E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923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11F5C3-3A7D-984E-BACE-A468E84B1FC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A5E98-A6A4-2D45-8A35-B087632ADE6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EAC8630-8D3A-E240-A560-4291F01BFD5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7BC015-9BE8-A64E-9DE8-942F6C9C3A8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740130-17BC-2F4D-A253-8F1FD68C4B0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388ECED-0FBA-C347-857C-E022507A3CB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F45BA6-CF2F-0B45-99EF-A73C96C3FB2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6D06F1-BACE-EF4D-969F-CCEC6B8E934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67AA96-2A6B-BC42-8554-D895916C15F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6C6CCE-F200-9646-9DC5-8CD7C04609D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AB275B-84F3-7649-B424-F25EABF5FE2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136110-DFC5-854F-A4A5-4FFC0E9E64EE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Análisis de Frecuencias y Fourier en 1D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137665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595813" y="1190625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</a:rPr>
              <a:t>F(</a:t>
            </a:r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r>
              <a:rPr lang="es-CL" sz="1600" i="1" dirty="0">
                <a:latin typeface="Trebuchet MS" charset="0"/>
              </a:rPr>
              <a:t>)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3775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704850" y="3365500"/>
            <a:ext cx="2706688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V="1">
            <a:off x="798513" y="1516063"/>
            <a:ext cx="0" cy="20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874713" y="130651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f(t)</a:t>
            </a:r>
            <a:endParaRPr lang="es-ES" i="1">
              <a:latin typeface="Trebuchet MS" charset="0"/>
            </a:endParaRP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7910513" y="4338107"/>
            <a:ext cx="3369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1038225" y="5262563"/>
            <a:ext cx="69445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       Señal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i="1" dirty="0">
                <a:latin typeface="Trebuchet MS" charset="0"/>
              </a:rPr>
              <a:t>t</a:t>
            </a:r>
            <a:r>
              <a:rPr lang="es-CL" dirty="0">
                <a:latin typeface="Trebuchet MS" charset="0"/>
              </a:rPr>
              <a:t>)                                      Espectro de la señal 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dirty="0">
                <a:latin typeface="Trebuchet MS" charset="0"/>
                <a:sym typeface="Symbol" charset="2"/>
              </a:rPr>
              <a:t>w)</a:t>
            </a:r>
          </a:p>
        </p:txBody>
      </p:sp>
      <p:sp>
        <p:nvSpPr>
          <p:cNvPr id="23616" name="Rectangle 64"/>
          <p:cNvSpPr>
            <a:spLocks noChangeArrowheads="1"/>
          </p:cNvSpPr>
          <p:nvPr/>
        </p:nvSpPr>
        <p:spPr bwMode="auto">
          <a:xfrm>
            <a:off x="3382963" y="3281363"/>
            <a:ext cx="27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t</a:t>
            </a:r>
            <a:endParaRPr lang="es-ES" i="1">
              <a:latin typeface="Trebuchet MS" charset="0"/>
            </a:endParaRPr>
          </a:p>
        </p:txBody>
      </p:sp>
      <p:sp>
        <p:nvSpPr>
          <p:cNvPr id="23617" name="Text Box 65"/>
          <p:cNvSpPr txBox="1">
            <a:spLocks noChangeArrowheads="1"/>
          </p:cNvSpPr>
          <p:nvPr/>
        </p:nvSpPr>
        <p:spPr bwMode="auto">
          <a:xfrm>
            <a:off x="2927350" y="5845175"/>
            <a:ext cx="1972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i="1" dirty="0">
                <a:latin typeface="Trebuchet MS" charset="0"/>
              </a:rPr>
              <a:t>t</a:t>
            </a:r>
            <a:r>
              <a:rPr lang="es-CL" dirty="0">
                <a:latin typeface="Trebuchet MS" charset="0"/>
              </a:rPr>
              <a:t>)             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dirty="0">
                <a:latin typeface="Trebuchet MS" charset="0"/>
                <a:sym typeface="Symbol" charset="2"/>
              </a:rPr>
              <a:t>w)</a:t>
            </a:r>
          </a:p>
        </p:txBody>
      </p:sp>
      <p:sp>
        <p:nvSpPr>
          <p:cNvPr id="23618" name="Oval 66"/>
          <p:cNvSpPr>
            <a:spLocks noChangeArrowheads="1"/>
          </p:cNvSpPr>
          <p:nvPr/>
        </p:nvSpPr>
        <p:spPr bwMode="auto">
          <a:xfrm>
            <a:off x="3600450" y="5999163"/>
            <a:ext cx="88900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619" name="Oval 67"/>
          <p:cNvSpPr>
            <a:spLocks noChangeArrowheads="1"/>
          </p:cNvSpPr>
          <p:nvPr/>
        </p:nvSpPr>
        <p:spPr bwMode="auto">
          <a:xfrm>
            <a:off x="4025900" y="5999163"/>
            <a:ext cx="88900" cy="968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 flipV="1">
            <a:off x="3671888" y="6046788"/>
            <a:ext cx="355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23621" name="Group 69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23622" name="Freeform 70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3" name="Freeform 71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4" name="Freeform 72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5" name="Freeform 73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6" name="Freeform 74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7" name="Freeform 75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8" name="Freeform 76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7" name="AutoShape 139"/>
          <p:cNvCxnSpPr>
            <a:cxnSpLocks noChangeShapeType="1"/>
          </p:cNvCxnSpPr>
          <p:nvPr/>
        </p:nvCxnSpPr>
        <p:spPr bwMode="auto">
          <a:xfrm rot="10800000" flipH="1">
            <a:off x="3563938" y="1123950"/>
            <a:ext cx="1587" cy="482600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188" name="AutoShape 140"/>
          <p:cNvCxnSpPr>
            <a:cxnSpLocks noChangeShapeType="1"/>
          </p:cNvCxnSpPr>
          <p:nvPr/>
        </p:nvCxnSpPr>
        <p:spPr bwMode="auto">
          <a:xfrm rot="10800000" flipH="1">
            <a:off x="3563938" y="2708275"/>
            <a:ext cx="1587" cy="165735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189" name="Line 141"/>
          <p:cNvSpPr>
            <a:spLocks noChangeShapeType="1"/>
          </p:cNvSpPr>
          <p:nvPr/>
        </p:nvSpPr>
        <p:spPr bwMode="auto">
          <a:xfrm>
            <a:off x="2843213" y="3429000"/>
            <a:ext cx="5048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0" name="Text Box 162"/>
          <p:cNvSpPr txBox="1">
            <a:spLocks noChangeArrowheads="1"/>
          </p:cNvSpPr>
          <p:nvPr/>
        </p:nvSpPr>
        <p:spPr bwMode="auto">
          <a:xfrm>
            <a:off x="3438525" y="6432550"/>
            <a:ext cx="1420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Filtros pasa banda</a:t>
            </a:r>
            <a:endParaRPr lang="es-ES" sz="1200">
              <a:latin typeface="Trebuchet MS" charset="0"/>
            </a:endParaRPr>
          </a:p>
        </p:txBody>
      </p:sp>
      <p:sp>
        <p:nvSpPr>
          <p:cNvPr id="2211" name="Line 163"/>
          <p:cNvSpPr>
            <a:spLocks noChangeShapeType="1"/>
          </p:cNvSpPr>
          <p:nvPr/>
        </p:nvSpPr>
        <p:spPr bwMode="auto">
          <a:xfrm>
            <a:off x="-279400" y="4197350"/>
            <a:ext cx="340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2" name="Line 164"/>
          <p:cNvSpPr>
            <a:spLocks noChangeShapeType="1"/>
          </p:cNvSpPr>
          <p:nvPr/>
        </p:nvSpPr>
        <p:spPr bwMode="auto">
          <a:xfrm flipV="1">
            <a:off x="293688" y="15255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3" name="Text Box 165"/>
          <p:cNvSpPr txBox="1">
            <a:spLocks noChangeArrowheads="1"/>
          </p:cNvSpPr>
          <p:nvPr/>
        </p:nvSpPr>
        <p:spPr bwMode="auto">
          <a:xfrm>
            <a:off x="420688" y="4249738"/>
            <a:ext cx="420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4" name="Line 166"/>
          <p:cNvSpPr>
            <a:spLocks noChangeShapeType="1"/>
          </p:cNvSpPr>
          <p:nvPr/>
        </p:nvSpPr>
        <p:spPr bwMode="auto">
          <a:xfrm>
            <a:off x="58578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5" name="Text Box 167"/>
          <p:cNvSpPr txBox="1">
            <a:spLocks noChangeArrowheads="1"/>
          </p:cNvSpPr>
          <p:nvPr/>
        </p:nvSpPr>
        <p:spPr bwMode="auto">
          <a:xfrm>
            <a:off x="979488" y="42497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6" name="Line 168"/>
          <p:cNvSpPr>
            <a:spLocks noChangeShapeType="1"/>
          </p:cNvSpPr>
          <p:nvPr/>
        </p:nvSpPr>
        <p:spPr bwMode="auto">
          <a:xfrm>
            <a:off x="116363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7" name="Text Box 169"/>
          <p:cNvSpPr txBox="1">
            <a:spLocks noChangeArrowheads="1"/>
          </p:cNvSpPr>
          <p:nvPr/>
        </p:nvSpPr>
        <p:spPr bwMode="auto">
          <a:xfrm>
            <a:off x="1576388" y="42497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8" name="Line 170"/>
          <p:cNvSpPr>
            <a:spLocks noChangeShapeType="1"/>
          </p:cNvSpPr>
          <p:nvPr/>
        </p:nvSpPr>
        <p:spPr bwMode="auto">
          <a:xfrm>
            <a:off x="174148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9" name="Text Box 171"/>
          <p:cNvSpPr txBox="1">
            <a:spLocks noChangeArrowheads="1"/>
          </p:cNvSpPr>
          <p:nvPr/>
        </p:nvSpPr>
        <p:spPr bwMode="auto">
          <a:xfrm>
            <a:off x="2149475" y="42497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20" name="Line 172"/>
          <p:cNvSpPr>
            <a:spLocks noChangeShapeType="1"/>
          </p:cNvSpPr>
          <p:nvPr/>
        </p:nvSpPr>
        <p:spPr bwMode="auto">
          <a:xfrm>
            <a:off x="231933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1" name="Text Box 173"/>
          <p:cNvSpPr txBox="1">
            <a:spLocks noChangeArrowheads="1"/>
          </p:cNvSpPr>
          <p:nvPr/>
        </p:nvSpPr>
        <p:spPr bwMode="auto">
          <a:xfrm>
            <a:off x="0" y="1050925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</a:rPr>
              <a:t>F(</a:t>
            </a:r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r>
              <a:rPr lang="es-CL" sz="1600" i="1" dirty="0">
                <a:latin typeface="Trebuchet MS" charset="0"/>
              </a:rPr>
              <a:t>)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222" name="Line 174"/>
          <p:cNvSpPr>
            <a:spLocks noChangeShapeType="1"/>
          </p:cNvSpPr>
          <p:nvPr/>
        </p:nvSpPr>
        <p:spPr bwMode="auto">
          <a:xfrm flipV="1">
            <a:off x="576263" y="2900363"/>
            <a:ext cx="0" cy="128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3" name="Line 175"/>
          <p:cNvSpPr>
            <a:spLocks noChangeShapeType="1"/>
          </p:cNvSpPr>
          <p:nvPr/>
        </p:nvSpPr>
        <p:spPr bwMode="auto">
          <a:xfrm flipH="1" flipV="1">
            <a:off x="1136650" y="2219325"/>
            <a:ext cx="11113" cy="1973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4" name="Line 176"/>
          <p:cNvSpPr>
            <a:spLocks noChangeShapeType="1"/>
          </p:cNvSpPr>
          <p:nvPr/>
        </p:nvSpPr>
        <p:spPr bwMode="auto">
          <a:xfrm flipH="1" flipV="1">
            <a:off x="1720850" y="2424113"/>
            <a:ext cx="11113" cy="1771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5" name="Line 177"/>
          <p:cNvSpPr>
            <a:spLocks noChangeShapeType="1"/>
          </p:cNvSpPr>
          <p:nvPr/>
        </p:nvSpPr>
        <p:spPr bwMode="auto">
          <a:xfrm flipV="1">
            <a:off x="2308225" y="3067050"/>
            <a:ext cx="1588" cy="1122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6" name="Text Box 178"/>
          <p:cNvSpPr txBox="1">
            <a:spLocks noChangeArrowheads="1"/>
          </p:cNvSpPr>
          <p:nvPr/>
        </p:nvSpPr>
        <p:spPr bwMode="auto">
          <a:xfrm>
            <a:off x="2641600" y="41306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i="1">
                <a:latin typeface="Trebuchet MS" charset="0"/>
                <a:sym typeface="Symbol" charset="2"/>
              </a:rPr>
              <a:t></a:t>
            </a:r>
            <a:endParaRPr lang="es-ES" sz="2400" i="1">
              <a:latin typeface="Trebuchet MS" charset="0"/>
            </a:endParaRPr>
          </a:p>
        </p:txBody>
      </p:sp>
      <p:pic>
        <p:nvPicPr>
          <p:cNvPr id="2227" name="Picture 17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6738" y="200025"/>
            <a:ext cx="2117725" cy="1627188"/>
          </a:xfrm>
          <a:prstGeom prst="rect">
            <a:avLst/>
          </a:prstGeom>
          <a:noFill/>
        </p:spPr>
      </p:pic>
      <p:pic>
        <p:nvPicPr>
          <p:cNvPr id="2228" name="Picture 18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6738" y="1838325"/>
            <a:ext cx="2117725" cy="1627188"/>
          </a:xfrm>
          <a:prstGeom prst="rect">
            <a:avLst/>
          </a:prstGeom>
          <a:noFill/>
        </p:spPr>
      </p:pic>
      <p:pic>
        <p:nvPicPr>
          <p:cNvPr id="2229" name="Picture 18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9438" y="3463925"/>
            <a:ext cx="2117725" cy="1627188"/>
          </a:xfrm>
          <a:prstGeom prst="rect">
            <a:avLst/>
          </a:prstGeom>
          <a:noFill/>
        </p:spPr>
      </p:pic>
      <p:pic>
        <p:nvPicPr>
          <p:cNvPr id="2230" name="Picture 1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4038" y="5089525"/>
            <a:ext cx="2117725" cy="1627188"/>
          </a:xfrm>
          <a:prstGeom prst="rect">
            <a:avLst/>
          </a:prstGeom>
          <a:noFill/>
        </p:spPr>
      </p:pic>
      <p:sp>
        <p:nvSpPr>
          <p:cNvPr id="2231" name="Rectangle 183"/>
          <p:cNvSpPr>
            <a:spLocks noChangeArrowheads="1"/>
          </p:cNvSpPr>
          <p:nvPr/>
        </p:nvSpPr>
        <p:spPr bwMode="auto">
          <a:xfrm>
            <a:off x="6299200" y="6064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2" name="Rectangle 184"/>
          <p:cNvSpPr>
            <a:spLocks noChangeArrowheads="1"/>
          </p:cNvSpPr>
          <p:nvPr/>
        </p:nvSpPr>
        <p:spPr bwMode="auto">
          <a:xfrm>
            <a:off x="6515100" y="22447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3" name="Rectangle 185"/>
          <p:cNvSpPr>
            <a:spLocks noChangeArrowheads="1"/>
          </p:cNvSpPr>
          <p:nvPr/>
        </p:nvSpPr>
        <p:spPr bwMode="auto">
          <a:xfrm>
            <a:off x="5867400" y="2244725"/>
            <a:ext cx="38735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4" name="Rectangle 186"/>
          <p:cNvSpPr>
            <a:spLocks noChangeArrowheads="1"/>
          </p:cNvSpPr>
          <p:nvPr/>
        </p:nvSpPr>
        <p:spPr bwMode="auto">
          <a:xfrm>
            <a:off x="6972300" y="3870325"/>
            <a:ext cx="5969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5" name="Rectangle 187"/>
          <p:cNvSpPr>
            <a:spLocks noChangeArrowheads="1"/>
          </p:cNvSpPr>
          <p:nvPr/>
        </p:nvSpPr>
        <p:spPr bwMode="auto">
          <a:xfrm>
            <a:off x="5905500" y="3870325"/>
            <a:ext cx="6731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6" name="Rectangle 188"/>
          <p:cNvSpPr>
            <a:spLocks noChangeArrowheads="1"/>
          </p:cNvSpPr>
          <p:nvPr/>
        </p:nvSpPr>
        <p:spPr bwMode="auto">
          <a:xfrm>
            <a:off x="5854700" y="54959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8" name="Rectangle 190"/>
          <p:cNvSpPr>
            <a:spLocks noChangeArrowheads="1"/>
          </p:cNvSpPr>
          <p:nvPr/>
        </p:nvSpPr>
        <p:spPr bwMode="auto">
          <a:xfrm>
            <a:off x="3551238" y="882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39" name="Rectangle 191"/>
          <p:cNvSpPr>
            <a:spLocks noChangeArrowheads="1"/>
          </p:cNvSpPr>
          <p:nvPr/>
        </p:nvSpPr>
        <p:spPr bwMode="auto">
          <a:xfrm>
            <a:off x="3551238" y="24669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40" name="Rectangle 192"/>
          <p:cNvSpPr>
            <a:spLocks noChangeArrowheads="1"/>
          </p:cNvSpPr>
          <p:nvPr/>
        </p:nvSpPr>
        <p:spPr bwMode="auto">
          <a:xfrm>
            <a:off x="3551238" y="41243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41" name="Rectangle 193"/>
          <p:cNvSpPr>
            <a:spLocks noChangeArrowheads="1"/>
          </p:cNvSpPr>
          <p:nvPr/>
        </p:nvSpPr>
        <p:spPr bwMode="auto">
          <a:xfrm>
            <a:off x="3551238" y="5708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2242" name="Group 194"/>
          <p:cNvGrpSpPr>
            <a:grpSpLocks/>
          </p:cNvGrpSpPr>
          <p:nvPr/>
        </p:nvGrpSpPr>
        <p:grpSpPr bwMode="auto">
          <a:xfrm>
            <a:off x="3695700" y="5805488"/>
            <a:ext cx="863600" cy="215900"/>
            <a:chOff x="204" y="3838"/>
            <a:chExt cx="317" cy="136"/>
          </a:xfrm>
        </p:grpSpPr>
        <p:sp>
          <p:nvSpPr>
            <p:cNvPr id="2243" name="Rectangle 195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4" name="Rectangle 196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5" name="Rectangle 197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6" name="Rectangle 198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47" name="Group 199"/>
          <p:cNvGrpSpPr>
            <a:grpSpLocks/>
          </p:cNvGrpSpPr>
          <p:nvPr/>
        </p:nvGrpSpPr>
        <p:grpSpPr bwMode="auto">
          <a:xfrm>
            <a:off x="3695700" y="4230688"/>
            <a:ext cx="863600" cy="215900"/>
            <a:chOff x="204" y="3838"/>
            <a:chExt cx="317" cy="136"/>
          </a:xfrm>
        </p:grpSpPr>
        <p:sp>
          <p:nvSpPr>
            <p:cNvPr id="2248" name="Rectangle 200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9" name="Rectangle 201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0" name="Rectangle 202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1" name="Rectangle 203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52" name="Group 204"/>
          <p:cNvGrpSpPr>
            <a:grpSpLocks/>
          </p:cNvGrpSpPr>
          <p:nvPr/>
        </p:nvGrpSpPr>
        <p:grpSpPr bwMode="auto">
          <a:xfrm>
            <a:off x="3695700" y="2554288"/>
            <a:ext cx="863600" cy="215900"/>
            <a:chOff x="204" y="3838"/>
            <a:chExt cx="317" cy="136"/>
          </a:xfrm>
        </p:grpSpPr>
        <p:sp>
          <p:nvSpPr>
            <p:cNvPr id="2253" name="Rectangle 205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4" name="Rectangle 206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5" name="Rectangle 207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6" name="Rectangle 208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57" name="Group 209"/>
          <p:cNvGrpSpPr>
            <a:grpSpLocks/>
          </p:cNvGrpSpPr>
          <p:nvPr/>
        </p:nvGrpSpPr>
        <p:grpSpPr bwMode="auto">
          <a:xfrm>
            <a:off x="3695700" y="979488"/>
            <a:ext cx="863600" cy="215900"/>
            <a:chOff x="204" y="3838"/>
            <a:chExt cx="317" cy="136"/>
          </a:xfrm>
        </p:grpSpPr>
        <p:sp>
          <p:nvSpPr>
            <p:cNvPr id="2258" name="Rectangle 210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9" name="Rectangle 211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60" name="Rectangle 212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61" name="Rectangle 213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262" name="Text Box 214"/>
          <p:cNvSpPr txBox="1">
            <a:spLocks noChangeArrowheads="1"/>
          </p:cNvSpPr>
          <p:nvPr/>
        </p:nvSpPr>
        <p:spPr bwMode="auto">
          <a:xfrm>
            <a:off x="3603625" y="1252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3" name="Text Box 215"/>
          <p:cNvSpPr txBox="1">
            <a:spLocks noChangeArrowheads="1"/>
          </p:cNvSpPr>
          <p:nvPr/>
        </p:nvSpPr>
        <p:spPr bwMode="auto">
          <a:xfrm>
            <a:off x="3819525" y="28527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4" name="Text Box 216"/>
          <p:cNvSpPr txBox="1">
            <a:spLocks noChangeArrowheads="1"/>
          </p:cNvSpPr>
          <p:nvPr/>
        </p:nvSpPr>
        <p:spPr bwMode="auto">
          <a:xfrm>
            <a:off x="4073525" y="4491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5" name="Text Box 217"/>
          <p:cNvSpPr txBox="1">
            <a:spLocks noChangeArrowheads="1"/>
          </p:cNvSpPr>
          <p:nvPr/>
        </p:nvSpPr>
        <p:spPr bwMode="auto">
          <a:xfrm>
            <a:off x="4314825" y="606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83" name="Line 135"/>
          <p:cNvSpPr>
            <a:spLocks noChangeShapeType="1"/>
          </p:cNvSpPr>
          <p:nvPr/>
        </p:nvSpPr>
        <p:spPr bwMode="auto">
          <a:xfrm>
            <a:off x="4787900" y="10525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4" name="Line 136"/>
          <p:cNvSpPr>
            <a:spLocks noChangeShapeType="1"/>
          </p:cNvSpPr>
          <p:nvPr/>
        </p:nvSpPr>
        <p:spPr bwMode="auto">
          <a:xfrm>
            <a:off x="4787900" y="26368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5" name="Line 137"/>
          <p:cNvSpPr>
            <a:spLocks noChangeShapeType="1"/>
          </p:cNvSpPr>
          <p:nvPr/>
        </p:nvSpPr>
        <p:spPr bwMode="auto">
          <a:xfrm>
            <a:off x="4787900" y="42926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6" name="Line 138"/>
          <p:cNvSpPr>
            <a:spLocks noChangeShapeType="1"/>
          </p:cNvSpPr>
          <p:nvPr/>
        </p:nvSpPr>
        <p:spPr bwMode="auto">
          <a:xfrm>
            <a:off x="4787900" y="58769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395288" y="2009775"/>
            <a:ext cx="2305050" cy="2813050"/>
            <a:chOff x="597" y="454"/>
            <a:chExt cx="4764" cy="3222"/>
          </a:xfrm>
        </p:grpSpPr>
        <p:sp>
          <p:nvSpPr>
            <p:cNvPr id="25603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5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6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7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9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5867400" y="5734050"/>
            <a:ext cx="2305050" cy="431800"/>
            <a:chOff x="612" y="1358"/>
            <a:chExt cx="4764" cy="1414"/>
          </a:xfrm>
        </p:grpSpPr>
        <p:sp>
          <p:nvSpPr>
            <p:cNvPr id="25611" name="Freeform 1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2" name="Freeform 1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3" name="Freeform 1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4" name="Freeform 1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5" name="Freeform 1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6" name="Freeform 1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7" name="Freeform 1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8" name="Freeform 1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19" name="Group 19"/>
          <p:cNvGrpSpPr>
            <a:grpSpLocks/>
          </p:cNvGrpSpPr>
          <p:nvPr/>
        </p:nvGrpSpPr>
        <p:grpSpPr bwMode="auto">
          <a:xfrm>
            <a:off x="5865813" y="801688"/>
            <a:ext cx="2306637" cy="539750"/>
            <a:chOff x="612" y="1344"/>
            <a:chExt cx="4764" cy="1428"/>
          </a:xfrm>
        </p:grpSpPr>
        <p:sp>
          <p:nvSpPr>
            <p:cNvPr id="25620" name="Freeform 2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1" name="Freeform 2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2" name="Freeform 2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3" name="Freeform 2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4" name="Freeform 2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5" name="Freeform 2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6" name="Freeform 2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27" name="Group 27"/>
          <p:cNvGrpSpPr>
            <a:grpSpLocks/>
          </p:cNvGrpSpPr>
          <p:nvPr/>
        </p:nvGrpSpPr>
        <p:grpSpPr bwMode="auto">
          <a:xfrm>
            <a:off x="5867400" y="3789363"/>
            <a:ext cx="2305050" cy="1081087"/>
            <a:chOff x="597" y="654"/>
            <a:chExt cx="4764" cy="2822"/>
          </a:xfrm>
        </p:grpSpPr>
        <p:sp>
          <p:nvSpPr>
            <p:cNvPr id="25628" name="Freeform 2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9" name="Freeform 2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0" name="Freeform 3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1" name="Freeform 3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2" name="Freeform 3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3" name="Freeform 3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4" name="Freeform 3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5" name="Freeform 3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36" name="Group 36"/>
          <p:cNvGrpSpPr>
            <a:grpSpLocks/>
          </p:cNvGrpSpPr>
          <p:nvPr/>
        </p:nvGrpSpPr>
        <p:grpSpPr bwMode="auto">
          <a:xfrm>
            <a:off x="5867400" y="1844675"/>
            <a:ext cx="2305050" cy="1427163"/>
            <a:chOff x="597" y="191"/>
            <a:chExt cx="4764" cy="3756"/>
          </a:xfrm>
        </p:grpSpPr>
        <p:sp>
          <p:nvSpPr>
            <p:cNvPr id="25637" name="Freeform 3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8" name="Freeform 3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9" name="Freeform 3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0" name="Freeform 4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1" name="Freeform 4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2" name="Freeform 4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3" name="Freeform 4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4" name="Freeform 4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5676" name="Text Box 76"/>
          <p:cNvSpPr txBox="1">
            <a:spLocks noChangeArrowheads="1"/>
          </p:cNvSpPr>
          <p:nvPr/>
        </p:nvSpPr>
        <p:spPr bwMode="auto">
          <a:xfrm>
            <a:off x="3438525" y="6445250"/>
            <a:ext cx="1420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Filtros pasa banda</a:t>
            </a:r>
            <a:endParaRPr lang="es-ES" sz="1200">
              <a:latin typeface="Trebuchet MS" charset="0"/>
            </a:endParaRPr>
          </a:p>
        </p:txBody>
      </p:sp>
      <p:cxnSp>
        <p:nvCxnSpPr>
          <p:cNvPr id="25677" name="AutoShape 77"/>
          <p:cNvCxnSpPr>
            <a:cxnSpLocks noChangeShapeType="1"/>
          </p:cNvCxnSpPr>
          <p:nvPr/>
        </p:nvCxnSpPr>
        <p:spPr bwMode="auto">
          <a:xfrm rot="10800000" flipH="1">
            <a:off x="3563938" y="1123950"/>
            <a:ext cx="1587" cy="482600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5678" name="AutoShape 78"/>
          <p:cNvCxnSpPr>
            <a:cxnSpLocks noChangeShapeType="1"/>
          </p:cNvCxnSpPr>
          <p:nvPr/>
        </p:nvCxnSpPr>
        <p:spPr bwMode="auto">
          <a:xfrm rot="10800000" flipH="1">
            <a:off x="3563938" y="2708275"/>
            <a:ext cx="1587" cy="165735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5679" name="Line 79"/>
          <p:cNvSpPr>
            <a:spLocks noChangeShapeType="1"/>
          </p:cNvSpPr>
          <p:nvPr/>
        </p:nvSpPr>
        <p:spPr bwMode="auto">
          <a:xfrm>
            <a:off x="2843213" y="3429000"/>
            <a:ext cx="5048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81" name="Rectangle 81"/>
          <p:cNvSpPr>
            <a:spLocks noChangeArrowheads="1"/>
          </p:cNvSpPr>
          <p:nvPr/>
        </p:nvSpPr>
        <p:spPr bwMode="auto">
          <a:xfrm>
            <a:off x="3551238" y="882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2" name="Rectangle 82"/>
          <p:cNvSpPr>
            <a:spLocks noChangeArrowheads="1"/>
          </p:cNvSpPr>
          <p:nvPr/>
        </p:nvSpPr>
        <p:spPr bwMode="auto">
          <a:xfrm>
            <a:off x="3551238" y="24669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3" name="Rectangle 83"/>
          <p:cNvSpPr>
            <a:spLocks noChangeArrowheads="1"/>
          </p:cNvSpPr>
          <p:nvPr/>
        </p:nvSpPr>
        <p:spPr bwMode="auto">
          <a:xfrm>
            <a:off x="3551238" y="41243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4" name="Rectangle 84"/>
          <p:cNvSpPr>
            <a:spLocks noChangeArrowheads="1"/>
          </p:cNvSpPr>
          <p:nvPr/>
        </p:nvSpPr>
        <p:spPr bwMode="auto">
          <a:xfrm>
            <a:off x="3551238" y="5708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25685" name="Group 85"/>
          <p:cNvGrpSpPr>
            <a:grpSpLocks/>
          </p:cNvGrpSpPr>
          <p:nvPr/>
        </p:nvGrpSpPr>
        <p:grpSpPr bwMode="auto">
          <a:xfrm>
            <a:off x="3695700" y="5805488"/>
            <a:ext cx="863600" cy="215900"/>
            <a:chOff x="204" y="3838"/>
            <a:chExt cx="317" cy="136"/>
          </a:xfrm>
        </p:grpSpPr>
        <p:sp>
          <p:nvSpPr>
            <p:cNvPr id="25686" name="Rectangle 86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7" name="Rectangle 87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8" name="Rectangle 88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9" name="Rectangle 89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90" name="Group 90"/>
          <p:cNvGrpSpPr>
            <a:grpSpLocks/>
          </p:cNvGrpSpPr>
          <p:nvPr/>
        </p:nvGrpSpPr>
        <p:grpSpPr bwMode="auto">
          <a:xfrm>
            <a:off x="3695700" y="4230688"/>
            <a:ext cx="863600" cy="215900"/>
            <a:chOff x="204" y="3838"/>
            <a:chExt cx="317" cy="136"/>
          </a:xfrm>
        </p:grpSpPr>
        <p:sp>
          <p:nvSpPr>
            <p:cNvPr id="25691" name="Rectangle 91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2" name="Rectangle 92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3" name="Rectangle 93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4" name="Rectangle 94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95" name="Group 95"/>
          <p:cNvGrpSpPr>
            <a:grpSpLocks/>
          </p:cNvGrpSpPr>
          <p:nvPr/>
        </p:nvGrpSpPr>
        <p:grpSpPr bwMode="auto">
          <a:xfrm>
            <a:off x="3695700" y="2554288"/>
            <a:ext cx="863600" cy="215900"/>
            <a:chOff x="204" y="3838"/>
            <a:chExt cx="317" cy="136"/>
          </a:xfrm>
        </p:grpSpPr>
        <p:sp>
          <p:nvSpPr>
            <p:cNvPr id="25696" name="Rectangle 96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7" name="Rectangle 97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8" name="Rectangle 98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9" name="Rectangle 99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700" name="Group 100"/>
          <p:cNvGrpSpPr>
            <a:grpSpLocks/>
          </p:cNvGrpSpPr>
          <p:nvPr/>
        </p:nvGrpSpPr>
        <p:grpSpPr bwMode="auto">
          <a:xfrm>
            <a:off x="3695700" y="979488"/>
            <a:ext cx="863600" cy="215900"/>
            <a:chOff x="204" y="3838"/>
            <a:chExt cx="317" cy="136"/>
          </a:xfrm>
        </p:grpSpPr>
        <p:sp>
          <p:nvSpPr>
            <p:cNvPr id="25701" name="Rectangle 101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2" name="Rectangle 102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3" name="Rectangle 103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4" name="Rectangle 104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5705" name="Text Box 105"/>
          <p:cNvSpPr txBox="1">
            <a:spLocks noChangeArrowheads="1"/>
          </p:cNvSpPr>
          <p:nvPr/>
        </p:nvSpPr>
        <p:spPr bwMode="auto">
          <a:xfrm>
            <a:off x="3603625" y="1252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6" name="Text Box 106"/>
          <p:cNvSpPr txBox="1">
            <a:spLocks noChangeArrowheads="1"/>
          </p:cNvSpPr>
          <p:nvPr/>
        </p:nvSpPr>
        <p:spPr bwMode="auto">
          <a:xfrm>
            <a:off x="3819525" y="28527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7" name="Text Box 107"/>
          <p:cNvSpPr txBox="1">
            <a:spLocks noChangeArrowheads="1"/>
          </p:cNvSpPr>
          <p:nvPr/>
        </p:nvSpPr>
        <p:spPr bwMode="auto">
          <a:xfrm>
            <a:off x="4073525" y="4491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8" name="Text Box 108"/>
          <p:cNvSpPr txBox="1">
            <a:spLocks noChangeArrowheads="1"/>
          </p:cNvSpPr>
          <p:nvPr/>
        </p:nvSpPr>
        <p:spPr bwMode="auto">
          <a:xfrm>
            <a:off x="4314825" y="606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9" name="Line 109"/>
          <p:cNvSpPr>
            <a:spLocks noChangeShapeType="1"/>
          </p:cNvSpPr>
          <p:nvPr/>
        </p:nvSpPr>
        <p:spPr bwMode="auto">
          <a:xfrm>
            <a:off x="4787900" y="10525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0" name="Line 110"/>
          <p:cNvSpPr>
            <a:spLocks noChangeShapeType="1"/>
          </p:cNvSpPr>
          <p:nvPr/>
        </p:nvSpPr>
        <p:spPr bwMode="auto">
          <a:xfrm>
            <a:off x="4787900" y="26368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1" name="Line 111"/>
          <p:cNvSpPr>
            <a:spLocks noChangeShapeType="1"/>
          </p:cNvSpPr>
          <p:nvPr/>
        </p:nvSpPr>
        <p:spPr bwMode="auto">
          <a:xfrm>
            <a:off x="4787900" y="42926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2" name="Line 112"/>
          <p:cNvSpPr>
            <a:spLocks noChangeShapeType="1"/>
          </p:cNvSpPr>
          <p:nvPr/>
        </p:nvSpPr>
        <p:spPr bwMode="auto">
          <a:xfrm>
            <a:off x="4787900" y="58769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15B22-46C0-6041-98DE-550CA6F6DE89}"/>
              </a:ext>
            </a:extLst>
          </p:cNvPr>
          <p:cNvSpPr txBox="1"/>
          <p:nvPr/>
        </p:nvSpPr>
        <p:spPr>
          <a:xfrm>
            <a:off x="738130" y="1905918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CONCEPTOS BÁSICOS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D5554-939F-564B-87AB-2B5085AA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02" y="3073400"/>
            <a:ext cx="1143000" cy="71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06813-C272-2B4F-AB04-B99FE5E2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837" y="3073400"/>
            <a:ext cx="1485900" cy="71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8419FB-60F6-2447-962E-067B22893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987" y="3264688"/>
            <a:ext cx="641964" cy="3286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68A6D9-B428-1146-B885-0D885E994F11}"/>
              </a:ext>
            </a:extLst>
          </p:cNvPr>
          <p:cNvSpPr txBox="1"/>
          <p:nvPr/>
        </p:nvSpPr>
        <p:spPr>
          <a:xfrm>
            <a:off x="2345321" y="4122300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</a:p>
          <a:p>
            <a:pPr algn="ctr"/>
            <a:r>
              <a:rPr lang="en-US" dirty="0" err="1"/>
              <a:t>dominio</a:t>
            </a:r>
            <a:endParaRPr lang="en-US" dirty="0"/>
          </a:p>
          <a:p>
            <a:pPr algn="ctr"/>
            <a:r>
              <a:rPr lang="en-US" dirty="0"/>
              <a:t>del </a:t>
            </a:r>
            <a:r>
              <a:rPr lang="en-US" dirty="0" err="1"/>
              <a:t>tiempo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FAC05-9832-6A48-AFDC-A3D17EFCC9C6}"/>
              </a:ext>
            </a:extLst>
          </p:cNvPr>
          <p:cNvSpPr txBox="1"/>
          <p:nvPr/>
        </p:nvSpPr>
        <p:spPr>
          <a:xfrm>
            <a:off x="4833128" y="4122299"/>
            <a:ext cx="1813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</a:p>
          <a:p>
            <a:pPr algn="ctr"/>
            <a:r>
              <a:rPr lang="en-US" dirty="0" err="1"/>
              <a:t>dominio</a:t>
            </a:r>
            <a:endParaRPr lang="en-US" dirty="0"/>
          </a:p>
          <a:p>
            <a:pPr algn="ctr"/>
            <a:r>
              <a:rPr lang="en-US" dirty="0"/>
              <a:t>de la </a:t>
            </a:r>
            <a:r>
              <a:rPr lang="en-US" dirty="0" err="1"/>
              <a:t>frecuencia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1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15B22-46C0-6041-98DE-550CA6F6DE89}"/>
              </a:ext>
            </a:extLst>
          </p:cNvPr>
          <p:cNvSpPr txBox="1"/>
          <p:nvPr/>
        </p:nvSpPr>
        <p:spPr>
          <a:xfrm>
            <a:off x="738130" y="1905918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CONCEPTOS BÁSICOS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BA09A-20CF-5646-925C-47C93A31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54" y="2733669"/>
            <a:ext cx="6731605" cy="1390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00AAB6-92CE-E64C-AC5A-FFE2AF7A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59" y="5246686"/>
            <a:ext cx="1397000" cy="3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6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15B22-46C0-6041-98DE-550CA6F6DE89}"/>
              </a:ext>
            </a:extLst>
          </p:cNvPr>
          <p:cNvSpPr txBox="1"/>
          <p:nvPr/>
        </p:nvSpPr>
        <p:spPr>
          <a:xfrm>
            <a:off x="738130" y="1905918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CONCEPTOS BÁSICOS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B0D0A-F316-DB44-9315-6478922F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01" y="2821533"/>
            <a:ext cx="7246961" cy="584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DFFD63-FE5C-5A46-9E7B-4B598E098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30" y="4600528"/>
            <a:ext cx="3371675" cy="831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DB5753-32F5-A24F-82F3-B13C9C35F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898" y="4600528"/>
            <a:ext cx="3371675" cy="91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06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sp>
        <p:nvSpPr>
          <p:cNvPr id="9" name="Line 15">
            <a:extLst>
              <a:ext uri="{FF2B5EF4-FFF2-40B4-BE49-F238E27FC236}">
                <a16:creationId xmlns:a16="http://schemas.microsoft.com/office/drawing/2014/main" id="{768900F9-C321-C740-9235-5179E15F1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94" y="4053599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DCFBD6BE-4087-3646-BCC9-746E93FC92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7419" y="2469274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4C0999C-7D16-EB46-BDEC-ECD07B3EABDF}"/>
              </a:ext>
            </a:extLst>
          </p:cNvPr>
          <p:cNvSpPr/>
          <p:nvPr/>
        </p:nvSpPr>
        <p:spPr>
          <a:xfrm>
            <a:off x="636123" y="3134436"/>
            <a:ext cx="1965434" cy="914400"/>
          </a:xfrm>
          <a:custGeom>
            <a:avLst/>
            <a:gdLst>
              <a:gd name="connsiteX0" fmla="*/ 0 w 1965434"/>
              <a:gd name="connsiteY0" fmla="*/ 903890 h 914400"/>
              <a:gd name="connsiteX1" fmla="*/ 567558 w 1965434"/>
              <a:gd name="connsiteY1" fmla="*/ 903890 h 914400"/>
              <a:gd name="connsiteX2" fmla="*/ 557048 w 1965434"/>
              <a:gd name="connsiteY2" fmla="*/ 0 h 914400"/>
              <a:gd name="connsiteX3" fmla="*/ 1513489 w 1965434"/>
              <a:gd name="connsiteY3" fmla="*/ 0 h 914400"/>
              <a:gd name="connsiteX4" fmla="*/ 1513489 w 1965434"/>
              <a:gd name="connsiteY4" fmla="*/ 914400 h 914400"/>
              <a:gd name="connsiteX5" fmla="*/ 1965434 w 1965434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5434" h="914400">
                <a:moveTo>
                  <a:pt x="0" y="903890"/>
                </a:moveTo>
                <a:lnTo>
                  <a:pt x="567558" y="903890"/>
                </a:lnTo>
                <a:lnTo>
                  <a:pt x="557048" y="0"/>
                </a:lnTo>
                <a:lnTo>
                  <a:pt x="1513489" y="0"/>
                </a:lnTo>
                <a:lnTo>
                  <a:pt x="1513489" y="914400"/>
                </a:lnTo>
                <a:lnTo>
                  <a:pt x="1965434" y="914400"/>
                </a:lnTo>
              </a:path>
            </a:pathLst>
          </a:custGeom>
          <a:ln w="57150">
            <a:solidFill>
              <a:srgbClr val="0000F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69BC96-E2B4-0B47-87E8-F2FA72B0E9C6}"/>
              </a:ext>
            </a:extLst>
          </p:cNvPr>
          <p:cNvCxnSpPr>
            <a:cxnSpLocks/>
          </p:cNvCxnSpPr>
          <p:nvPr/>
        </p:nvCxnSpPr>
        <p:spPr>
          <a:xfrm>
            <a:off x="2804270" y="3134436"/>
            <a:ext cx="0" cy="886619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13F6DD-6B1E-3247-BDDF-F2EE4AFB5317}"/>
              </a:ext>
            </a:extLst>
          </p:cNvPr>
          <p:cNvSpPr txBox="1"/>
          <p:nvPr/>
        </p:nvSpPr>
        <p:spPr>
          <a:xfrm>
            <a:off x="2787071" y="33892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31E03-69BA-A442-B0D7-78D9F08C5FC5}"/>
              </a:ext>
            </a:extLst>
          </p:cNvPr>
          <p:cNvSpPr txBox="1"/>
          <p:nvPr/>
        </p:nvSpPr>
        <p:spPr>
          <a:xfrm>
            <a:off x="786248" y="414891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-W/2          W/2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6DE571-5F70-6947-AA26-0E29F5C2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61" y="2408668"/>
            <a:ext cx="525455" cy="326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827EB-A348-414D-9F22-ECB190C839E5}"/>
              </a:ext>
            </a:extLst>
          </p:cNvPr>
          <p:cNvSpPr txBox="1"/>
          <p:nvPr/>
        </p:nvSpPr>
        <p:spPr>
          <a:xfrm>
            <a:off x="3241744" y="3857764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E9587F-2D9D-F340-A283-E42D462D7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131" y="2432822"/>
            <a:ext cx="659897" cy="3158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758DF2-8973-A24D-89BA-2E5D338A8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645" y="3264688"/>
            <a:ext cx="641964" cy="328624"/>
          </a:xfrm>
          <a:prstGeom prst="rect">
            <a:avLst/>
          </a:prstGeom>
        </p:spPr>
      </p:pic>
      <p:sp>
        <p:nvSpPr>
          <p:cNvPr id="19" name="Line 15">
            <a:extLst>
              <a:ext uri="{FF2B5EF4-FFF2-40B4-BE49-F238E27FC236}">
                <a16:creationId xmlns:a16="http://schemas.microsoft.com/office/drawing/2014/main" id="{8D997AEE-72AA-964B-938D-068242FF3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3541" y="4028576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9B5A4F1F-F23F-6144-8047-2FE7DA2867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7866" y="2444251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F2AA9C-2EBD-5742-886E-92807977BAC7}"/>
              </a:ext>
            </a:extLst>
          </p:cNvPr>
          <p:cNvSpPr txBox="1"/>
          <p:nvPr/>
        </p:nvSpPr>
        <p:spPr>
          <a:xfrm>
            <a:off x="6749891" y="4271923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D513FB-4262-2643-ABBD-A974BE1E43ED}"/>
              </a:ext>
            </a:extLst>
          </p:cNvPr>
          <p:cNvSpPr txBox="1"/>
          <p:nvPr/>
        </p:nvSpPr>
        <p:spPr>
          <a:xfrm>
            <a:off x="1092239" y="166742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EJEMPLO:</a:t>
            </a:r>
          </a:p>
        </p:txBody>
      </p:sp>
    </p:spTree>
    <p:extLst>
      <p:ext uri="{BB962C8B-B14F-4D97-AF65-F5344CB8AC3E}">
        <p14:creationId xmlns:p14="http://schemas.microsoft.com/office/powerpoint/2010/main" val="408453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sp>
        <p:nvSpPr>
          <p:cNvPr id="9" name="Line 15">
            <a:extLst>
              <a:ext uri="{FF2B5EF4-FFF2-40B4-BE49-F238E27FC236}">
                <a16:creationId xmlns:a16="http://schemas.microsoft.com/office/drawing/2014/main" id="{768900F9-C321-C740-9235-5179E15F1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94" y="4053599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DCFBD6BE-4087-3646-BCC9-746E93FC92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7419" y="2469274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4C0999C-7D16-EB46-BDEC-ECD07B3EABDF}"/>
              </a:ext>
            </a:extLst>
          </p:cNvPr>
          <p:cNvSpPr/>
          <p:nvPr/>
        </p:nvSpPr>
        <p:spPr>
          <a:xfrm>
            <a:off x="636123" y="3134436"/>
            <a:ext cx="1965434" cy="914400"/>
          </a:xfrm>
          <a:custGeom>
            <a:avLst/>
            <a:gdLst>
              <a:gd name="connsiteX0" fmla="*/ 0 w 1965434"/>
              <a:gd name="connsiteY0" fmla="*/ 903890 h 914400"/>
              <a:gd name="connsiteX1" fmla="*/ 567558 w 1965434"/>
              <a:gd name="connsiteY1" fmla="*/ 903890 h 914400"/>
              <a:gd name="connsiteX2" fmla="*/ 557048 w 1965434"/>
              <a:gd name="connsiteY2" fmla="*/ 0 h 914400"/>
              <a:gd name="connsiteX3" fmla="*/ 1513489 w 1965434"/>
              <a:gd name="connsiteY3" fmla="*/ 0 h 914400"/>
              <a:gd name="connsiteX4" fmla="*/ 1513489 w 1965434"/>
              <a:gd name="connsiteY4" fmla="*/ 914400 h 914400"/>
              <a:gd name="connsiteX5" fmla="*/ 1965434 w 1965434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5434" h="914400">
                <a:moveTo>
                  <a:pt x="0" y="903890"/>
                </a:moveTo>
                <a:lnTo>
                  <a:pt x="567558" y="903890"/>
                </a:lnTo>
                <a:lnTo>
                  <a:pt x="557048" y="0"/>
                </a:lnTo>
                <a:lnTo>
                  <a:pt x="1513489" y="0"/>
                </a:lnTo>
                <a:lnTo>
                  <a:pt x="1513489" y="914400"/>
                </a:lnTo>
                <a:lnTo>
                  <a:pt x="1965434" y="914400"/>
                </a:lnTo>
              </a:path>
            </a:pathLst>
          </a:custGeom>
          <a:ln w="57150">
            <a:solidFill>
              <a:srgbClr val="0000F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69BC96-E2B4-0B47-87E8-F2FA72B0E9C6}"/>
              </a:ext>
            </a:extLst>
          </p:cNvPr>
          <p:cNvCxnSpPr>
            <a:cxnSpLocks/>
          </p:cNvCxnSpPr>
          <p:nvPr/>
        </p:nvCxnSpPr>
        <p:spPr>
          <a:xfrm>
            <a:off x="2804270" y="3134436"/>
            <a:ext cx="0" cy="886619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13F6DD-6B1E-3247-BDDF-F2EE4AFB5317}"/>
              </a:ext>
            </a:extLst>
          </p:cNvPr>
          <p:cNvSpPr txBox="1"/>
          <p:nvPr/>
        </p:nvSpPr>
        <p:spPr>
          <a:xfrm>
            <a:off x="2787071" y="33892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31E03-69BA-A442-B0D7-78D9F08C5FC5}"/>
              </a:ext>
            </a:extLst>
          </p:cNvPr>
          <p:cNvSpPr txBox="1"/>
          <p:nvPr/>
        </p:nvSpPr>
        <p:spPr>
          <a:xfrm>
            <a:off x="786248" y="414891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-W/2          W/2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6DE571-5F70-6947-AA26-0E29F5C2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61" y="2408668"/>
            <a:ext cx="525455" cy="326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827EB-A348-414D-9F22-ECB190C839E5}"/>
              </a:ext>
            </a:extLst>
          </p:cNvPr>
          <p:cNvSpPr txBox="1"/>
          <p:nvPr/>
        </p:nvSpPr>
        <p:spPr>
          <a:xfrm>
            <a:off x="3241744" y="3857764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D513FB-4262-2643-ABBD-A974BE1E43ED}"/>
              </a:ext>
            </a:extLst>
          </p:cNvPr>
          <p:cNvSpPr txBox="1"/>
          <p:nvPr/>
        </p:nvSpPr>
        <p:spPr>
          <a:xfrm>
            <a:off x="1092239" y="166742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EJEMPLO: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82C5522-15FE-8A4E-82F7-F2D36503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410" y="1888486"/>
            <a:ext cx="4563428" cy="942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9B3BE5-3619-8D48-8A6A-E067E6679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159" y="3344601"/>
            <a:ext cx="4445395" cy="1021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5C81F-692C-F04D-926E-39289B63C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692" y="4604443"/>
            <a:ext cx="5118327" cy="942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B867FF-2D8F-1949-9036-D97E70D77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30" y="5640029"/>
            <a:ext cx="8478700" cy="10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3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3921F-7672-CD49-8005-687A5EAE5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30" y="5640029"/>
            <a:ext cx="8478700" cy="10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8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509 L 0.00104 -0.664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B33C8-CEDE-AC43-A3A6-6B30E094E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87" y="2443714"/>
            <a:ext cx="6461952" cy="981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F3D813-39EB-344F-8865-DB5497440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887" y="3459642"/>
            <a:ext cx="7574094" cy="895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19C4C6-895D-8942-96B8-AE323BEC3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87" y="4788919"/>
            <a:ext cx="3916489" cy="415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3288F-A843-2743-A81C-8C4056315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815" y="5533029"/>
            <a:ext cx="2690502" cy="757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58B1F2-7898-EA47-B49C-D637E182B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30" y="1255307"/>
            <a:ext cx="8478700" cy="10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4119563" y="5199063"/>
            <a:ext cx="2305050" cy="828675"/>
            <a:chOff x="612" y="1358"/>
            <a:chExt cx="4764" cy="1414"/>
          </a:xfrm>
        </p:grpSpPr>
        <p:sp>
          <p:nvSpPr>
            <p:cNvPr id="7179" name="Freeform 1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0" name="Freeform 1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1" name="Freeform 1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3" name="Freeform 1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4" name="Freeform 1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187" name="Group 19"/>
          <p:cNvGrpSpPr>
            <a:grpSpLocks/>
          </p:cNvGrpSpPr>
          <p:nvPr/>
        </p:nvGrpSpPr>
        <p:grpSpPr bwMode="auto">
          <a:xfrm>
            <a:off x="4117975" y="511175"/>
            <a:ext cx="2306638" cy="539750"/>
            <a:chOff x="612" y="1344"/>
            <a:chExt cx="4764" cy="1428"/>
          </a:xfrm>
        </p:grpSpPr>
        <p:sp>
          <p:nvSpPr>
            <p:cNvPr id="7188" name="Freeform 2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9" name="Freeform 2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0" name="Freeform 2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1" name="Freeform 2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3" name="Freeform 2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4" name="Freeform 2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195" name="Group 27"/>
          <p:cNvGrpSpPr>
            <a:grpSpLocks/>
          </p:cNvGrpSpPr>
          <p:nvPr/>
        </p:nvGrpSpPr>
        <p:grpSpPr bwMode="auto">
          <a:xfrm>
            <a:off x="4119563" y="3635375"/>
            <a:ext cx="2305050" cy="779463"/>
            <a:chOff x="597" y="654"/>
            <a:chExt cx="4764" cy="2822"/>
          </a:xfrm>
        </p:grpSpPr>
        <p:sp>
          <p:nvSpPr>
            <p:cNvPr id="7196" name="Freeform 2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7" name="Freeform 2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8" name="Freeform 3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9" name="Freeform 3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0" name="Freeform 3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1" name="Freeform 3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2" name="Freeform 3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3" name="Freeform 3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204" name="Group 36"/>
          <p:cNvGrpSpPr>
            <a:grpSpLocks/>
          </p:cNvGrpSpPr>
          <p:nvPr/>
        </p:nvGrpSpPr>
        <p:grpSpPr bwMode="auto">
          <a:xfrm>
            <a:off x="4119563" y="1998663"/>
            <a:ext cx="2305050" cy="754062"/>
            <a:chOff x="597" y="191"/>
            <a:chExt cx="4764" cy="3756"/>
          </a:xfrm>
        </p:grpSpPr>
        <p:sp>
          <p:nvSpPr>
            <p:cNvPr id="7205" name="Freeform 3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6" name="Freeform 3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7" name="Freeform 3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8" name="Freeform 4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9" name="Freeform 4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10" name="Freeform 4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11" name="Freeform 4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12" name="Freeform 4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7298" name="Text Box 130"/>
          <p:cNvSpPr txBox="1">
            <a:spLocks noChangeArrowheads="1"/>
          </p:cNvSpPr>
          <p:nvPr/>
        </p:nvSpPr>
        <p:spPr bwMode="auto">
          <a:xfrm>
            <a:off x="1660525" y="6254750"/>
            <a:ext cx="181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Osciladores sinusoidales</a:t>
            </a:r>
            <a:endParaRPr lang="es-ES" sz="1200">
              <a:latin typeface="Trebuchet MS" charset="0"/>
            </a:endParaRPr>
          </a:p>
        </p:txBody>
      </p:sp>
      <p:sp>
        <p:nvSpPr>
          <p:cNvPr id="7300" name="Rectangle 132"/>
          <p:cNvSpPr>
            <a:spLocks noChangeArrowheads="1"/>
          </p:cNvSpPr>
          <p:nvPr/>
        </p:nvSpPr>
        <p:spPr bwMode="auto">
          <a:xfrm>
            <a:off x="1989138" y="6159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1" name="Rectangle 133"/>
          <p:cNvSpPr>
            <a:spLocks noChangeArrowheads="1"/>
          </p:cNvSpPr>
          <p:nvPr/>
        </p:nvSpPr>
        <p:spPr bwMode="auto">
          <a:xfrm>
            <a:off x="1989138" y="22002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2" name="Rectangle 134"/>
          <p:cNvSpPr>
            <a:spLocks noChangeArrowheads="1"/>
          </p:cNvSpPr>
          <p:nvPr/>
        </p:nvSpPr>
        <p:spPr bwMode="auto">
          <a:xfrm>
            <a:off x="1989138" y="38576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3" name="Rectangle 135"/>
          <p:cNvSpPr>
            <a:spLocks noChangeArrowheads="1"/>
          </p:cNvSpPr>
          <p:nvPr/>
        </p:nvSpPr>
        <p:spPr bwMode="auto">
          <a:xfrm>
            <a:off x="1989138" y="54419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7304" name="Group 136"/>
          <p:cNvGrpSpPr>
            <a:grpSpLocks/>
          </p:cNvGrpSpPr>
          <p:nvPr/>
        </p:nvGrpSpPr>
        <p:grpSpPr bwMode="auto">
          <a:xfrm>
            <a:off x="2133600" y="5538788"/>
            <a:ext cx="863600" cy="215900"/>
            <a:chOff x="204" y="3838"/>
            <a:chExt cx="317" cy="136"/>
          </a:xfrm>
        </p:grpSpPr>
        <p:sp>
          <p:nvSpPr>
            <p:cNvPr id="7305" name="Rectangle 137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6" name="Rectangle 138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7" name="Rectangle 139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8" name="Rectangle 140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09" name="Group 141"/>
          <p:cNvGrpSpPr>
            <a:grpSpLocks/>
          </p:cNvGrpSpPr>
          <p:nvPr/>
        </p:nvGrpSpPr>
        <p:grpSpPr bwMode="auto">
          <a:xfrm>
            <a:off x="2133600" y="3963988"/>
            <a:ext cx="863600" cy="215900"/>
            <a:chOff x="204" y="3838"/>
            <a:chExt cx="317" cy="136"/>
          </a:xfrm>
        </p:grpSpPr>
        <p:sp>
          <p:nvSpPr>
            <p:cNvPr id="7310" name="Rectangle 142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1" name="Rectangle 143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2" name="Rectangle 144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3" name="Rectangle 145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14" name="Group 146"/>
          <p:cNvGrpSpPr>
            <a:grpSpLocks/>
          </p:cNvGrpSpPr>
          <p:nvPr/>
        </p:nvGrpSpPr>
        <p:grpSpPr bwMode="auto">
          <a:xfrm>
            <a:off x="2133600" y="2287588"/>
            <a:ext cx="863600" cy="215900"/>
            <a:chOff x="204" y="3838"/>
            <a:chExt cx="317" cy="136"/>
          </a:xfrm>
        </p:grpSpPr>
        <p:sp>
          <p:nvSpPr>
            <p:cNvPr id="7315" name="Rectangle 147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6" name="Rectangle 148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7" name="Rectangle 149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8" name="Rectangle 150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19" name="Group 151"/>
          <p:cNvGrpSpPr>
            <a:grpSpLocks/>
          </p:cNvGrpSpPr>
          <p:nvPr/>
        </p:nvGrpSpPr>
        <p:grpSpPr bwMode="auto">
          <a:xfrm>
            <a:off x="2133600" y="712788"/>
            <a:ext cx="863600" cy="215900"/>
            <a:chOff x="204" y="3838"/>
            <a:chExt cx="317" cy="136"/>
          </a:xfrm>
        </p:grpSpPr>
        <p:sp>
          <p:nvSpPr>
            <p:cNvPr id="7320" name="Rectangle 152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1" name="Rectangle 153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2" name="Rectangle 154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3" name="Rectangle 155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7324" name="Text Box 156"/>
          <p:cNvSpPr txBox="1">
            <a:spLocks noChangeArrowheads="1"/>
          </p:cNvSpPr>
          <p:nvPr/>
        </p:nvSpPr>
        <p:spPr bwMode="auto">
          <a:xfrm>
            <a:off x="2041525" y="98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5" name="Text Box 157"/>
          <p:cNvSpPr txBox="1">
            <a:spLocks noChangeArrowheads="1"/>
          </p:cNvSpPr>
          <p:nvPr/>
        </p:nvSpPr>
        <p:spPr bwMode="auto">
          <a:xfrm>
            <a:off x="2257425" y="2586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6" name="Text Box 158"/>
          <p:cNvSpPr txBox="1">
            <a:spLocks noChangeArrowheads="1"/>
          </p:cNvSpPr>
          <p:nvPr/>
        </p:nvSpPr>
        <p:spPr bwMode="auto">
          <a:xfrm>
            <a:off x="2511425" y="42243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7" name="Text Box 159"/>
          <p:cNvSpPr txBox="1">
            <a:spLocks noChangeArrowheads="1"/>
          </p:cNvSpPr>
          <p:nvPr/>
        </p:nvSpPr>
        <p:spPr bwMode="auto">
          <a:xfrm>
            <a:off x="2752725" y="57991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270" name="Line 102"/>
          <p:cNvSpPr>
            <a:spLocks noChangeShapeType="1"/>
          </p:cNvSpPr>
          <p:nvPr/>
        </p:nvSpPr>
        <p:spPr bwMode="auto">
          <a:xfrm>
            <a:off x="3225800" y="7731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1" name="Line 103"/>
          <p:cNvSpPr>
            <a:spLocks noChangeShapeType="1"/>
          </p:cNvSpPr>
          <p:nvPr/>
        </p:nvSpPr>
        <p:spPr bwMode="auto">
          <a:xfrm>
            <a:off x="3225800" y="23574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2" name="Line 104"/>
          <p:cNvSpPr>
            <a:spLocks noChangeShapeType="1"/>
          </p:cNvSpPr>
          <p:nvPr/>
        </p:nvSpPr>
        <p:spPr bwMode="auto">
          <a:xfrm>
            <a:off x="3225800" y="40132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3" name="Line 105"/>
          <p:cNvSpPr>
            <a:spLocks noChangeShapeType="1"/>
          </p:cNvSpPr>
          <p:nvPr/>
        </p:nvSpPr>
        <p:spPr bwMode="auto">
          <a:xfrm>
            <a:off x="3225800" y="55975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D6021C-EDFD-4A49-AFC2-6B8805323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1470" y="1417638"/>
            <a:ext cx="6375400" cy="5067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703CC7-33FE-C443-8801-3CA9B0A7864E}"/>
              </a:ext>
            </a:extLst>
          </p:cNvPr>
          <p:cNvSpPr txBox="1"/>
          <p:nvPr/>
        </p:nvSpPr>
        <p:spPr>
          <a:xfrm>
            <a:off x="7636870" y="6484938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[ Wikipedia ]</a:t>
            </a:r>
          </a:p>
        </p:txBody>
      </p:sp>
    </p:spTree>
    <p:extLst>
      <p:ext uri="{BB962C8B-B14F-4D97-AF65-F5344CB8AC3E}">
        <p14:creationId xmlns:p14="http://schemas.microsoft.com/office/powerpoint/2010/main" val="2654473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03CC7-33FE-C443-8801-3CA9B0A7864E}"/>
              </a:ext>
            </a:extLst>
          </p:cNvPr>
          <p:cNvSpPr txBox="1"/>
          <p:nvPr/>
        </p:nvSpPr>
        <p:spPr>
          <a:xfrm>
            <a:off x="7636870" y="6484938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[ Wikipedia 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4AC85-3DA2-6946-AB24-52477F948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703"/>
            <a:ext cx="9144000" cy="424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13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22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9" name="Rectangle 85"/>
          <p:cNvSpPr>
            <a:spLocks noChangeArrowheads="1"/>
          </p:cNvSpPr>
          <p:nvPr/>
        </p:nvSpPr>
        <p:spPr bwMode="auto">
          <a:xfrm>
            <a:off x="3708400" y="938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1350" name="Rectangle 86"/>
          <p:cNvSpPr>
            <a:spLocks noChangeArrowheads="1"/>
          </p:cNvSpPr>
          <p:nvPr/>
        </p:nvSpPr>
        <p:spPr bwMode="auto">
          <a:xfrm>
            <a:off x="3695700" y="25130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1351" name="Rectangle 87"/>
          <p:cNvSpPr>
            <a:spLocks noChangeArrowheads="1"/>
          </p:cNvSpPr>
          <p:nvPr/>
        </p:nvSpPr>
        <p:spPr bwMode="auto">
          <a:xfrm>
            <a:off x="3746500" y="41767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1352" name="Rectangle 88"/>
          <p:cNvSpPr>
            <a:spLocks noChangeArrowheads="1"/>
          </p:cNvSpPr>
          <p:nvPr/>
        </p:nvSpPr>
        <p:spPr bwMode="auto">
          <a:xfrm>
            <a:off x="3746500" y="5764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411163" y="5541963"/>
            <a:ext cx="2305050" cy="828675"/>
            <a:chOff x="612" y="1358"/>
            <a:chExt cx="4764" cy="1414"/>
          </a:xfrm>
        </p:grpSpPr>
        <p:sp>
          <p:nvSpPr>
            <p:cNvPr id="11267" name="Freeform 3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409575" y="854075"/>
            <a:ext cx="2306638" cy="539750"/>
            <a:chOff x="612" y="1344"/>
            <a:chExt cx="4764" cy="1428"/>
          </a:xfrm>
        </p:grpSpPr>
        <p:sp>
          <p:nvSpPr>
            <p:cNvPr id="11276" name="Freeform 12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7" name="Freeform 13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283" name="Group 19"/>
          <p:cNvGrpSpPr>
            <a:grpSpLocks/>
          </p:cNvGrpSpPr>
          <p:nvPr/>
        </p:nvGrpSpPr>
        <p:grpSpPr bwMode="auto">
          <a:xfrm>
            <a:off x="411163" y="3978275"/>
            <a:ext cx="2305050" cy="779463"/>
            <a:chOff x="597" y="654"/>
            <a:chExt cx="4764" cy="2822"/>
          </a:xfrm>
        </p:grpSpPr>
        <p:sp>
          <p:nvSpPr>
            <p:cNvPr id="11284" name="Freeform 20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5" name="Freeform 21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6" name="Freeform 22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7" name="Freeform 23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8" name="Freeform 24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9" name="Freeform 25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0" name="Freeform 26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1" name="Freeform 27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292" name="Group 28"/>
          <p:cNvGrpSpPr>
            <a:grpSpLocks/>
          </p:cNvGrpSpPr>
          <p:nvPr/>
        </p:nvGrpSpPr>
        <p:grpSpPr bwMode="auto">
          <a:xfrm>
            <a:off x="411163" y="2341563"/>
            <a:ext cx="2305050" cy="754062"/>
            <a:chOff x="597" y="191"/>
            <a:chExt cx="4764" cy="3756"/>
          </a:xfrm>
        </p:grpSpPr>
        <p:sp>
          <p:nvSpPr>
            <p:cNvPr id="11293" name="Freeform 29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4" name="Freeform 30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5" name="Freeform 31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6" name="Freeform 32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7" name="Freeform 33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8" name="Freeform 34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9" name="Freeform 35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00" name="Freeform 36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1305" name="Line 41"/>
          <p:cNvSpPr>
            <a:spLocks noChangeShapeType="1"/>
          </p:cNvSpPr>
          <p:nvPr/>
        </p:nvSpPr>
        <p:spPr bwMode="auto">
          <a:xfrm>
            <a:off x="3027363" y="11811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>
            <a:off x="3027363" y="27654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3027363" y="44211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3027363" y="60055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>
            <a:off x="4386263" y="11938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0" name="Line 46"/>
          <p:cNvSpPr>
            <a:spLocks noChangeShapeType="1"/>
          </p:cNvSpPr>
          <p:nvPr/>
        </p:nvSpPr>
        <p:spPr bwMode="auto">
          <a:xfrm>
            <a:off x="4386263" y="27781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4386263" y="44338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4386263" y="60182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3451225" y="6305550"/>
            <a:ext cx="11969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Amplificadores</a:t>
            </a:r>
            <a:endParaRPr lang="es-ES" sz="1200">
              <a:latin typeface="Trebuchet MS" charset="0"/>
            </a:endParaRPr>
          </a:p>
        </p:txBody>
      </p:sp>
      <p:grpSp>
        <p:nvGrpSpPr>
          <p:cNvPr id="11314" name="Group 50"/>
          <p:cNvGrpSpPr>
            <a:grpSpLocks/>
          </p:cNvGrpSpPr>
          <p:nvPr/>
        </p:nvGrpSpPr>
        <p:grpSpPr bwMode="auto">
          <a:xfrm>
            <a:off x="5588000" y="5873750"/>
            <a:ext cx="2305050" cy="431800"/>
            <a:chOff x="612" y="1358"/>
            <a:chExt cx="4764" cy="1414"/>
          </a:xfrm>
        </p:grpSpPr>
        <p:sp>
          <p:nvSpPr>
            <p:cNvPr id="11315" name="Freeform 5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6" name="Freeform 5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7" name="Freeform 5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8" name="Freeform 5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9" name="Freeform 5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0" name="Freeform 5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1" name="Freeform 5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2" name="Freeform 5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323" name="Group 59"/>
          <p:cNvGrpSpPr>
            <a:grpSpLocks/>
          </p:cNvGrpSpPr>
          <p:nvPr/>
        </p:nvGrpSpPr>
        <p:grpSpPr bwMode="auto">
          <a:xfrm>
            <a:off x="5586413" y="941388"/>
            <a:ext cx="2306637" cy="539750"/>
            <a:chOff x="612" y="1344"/>
            <a:chExt cx="4764" cy="1428"/>
          </a:xfrm>
        </p:grpSpPr>
        <p:sp>
          <p:nvSpPr>
            <p:cNvPr id="11324" name="Freeform 6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5" name="Freeform 6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6" name="Freeform 6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7" name="Freeform 6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8" name="Freeform 6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9" name="Freeform 6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0" name="Freeform 6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331" name="Group 67"/>
          <p:cNvGrpSpPr>
            <a:grpSpLocks/>
          </p:cNvGrpSpPr>
          <p:nvPr/>
        </p:nvGrpSpPr>
        <p:grpSpPr bwMode="auto">
          <a:xfrm>
            <a:off x="5588000" y="3929063"/>
            <a:ext cx="2305050" cy="1081087"/>
            <a:chOff x="597" y="654"/>
            <a:chExt cx="4764" cy="2822"/>
          </a:xfrm>
        </p:grpSpPr>
        <p:sp>
          <p:nvSpPr>
            <p:cNvPr id="11332" name="Freeform 6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3" name="Freeform 6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4" name="Freeform 7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5" name="Freeform 7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6" name="Freeform 7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7" name="Freeform 7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8" name="Freeform 7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9" name="Freeform 7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340" name="Group 76"/>
          <p:cNvGrpSpPr>
            <a:grpSpLocks/>
          </p:cNvGrpSpPr>
          <p:nvPr/>
        </p:nvGrpSpPr>
        <p:grpSpPr bwMode="auto">
          <a:xfrm>
            <a:off x="5588000" y="2085975"/>
            <a:ext cx="2305050" cy="1427163"/>
            <a:chOff x="597" y="191"/>
            <a:chExt cx="4764" cy="3756"/>
          </a:xfrm>
        </p:grpSpPr>
        <p:sp>
          <p:nvSpPr>
            <p:cNvPr id="11341" name="Freeform 7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2" name="Freeform 7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3" name="Freeform 7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4" name="Freeform 8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5" name="Freeform 8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6" name="Freeform 8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7" name="Freeform 8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6280150" y="2195513"/>
            <a:ext cx="2305050" cy="2813050"/>
            <a:chOff x="597" y="454"/>
            <a:chExt cx="4764" cy="3222"/>
          </a:xfrm>
        </p:grpSpPr>
        <p:sp>
          <p:nvSpPr>
            <p:cNvPr id="9219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0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1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4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5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9269" name="Oval 53"/>
          <p:cNvSpPr>
            <a:spLocks noChangeArrowheads="1"/>
          </p:cNvSpPr>
          <p:nvPr/>
        </p:nvSpPr>
        <p:spPr bwMode="auto">
          <a:xfrm>
            <a:off x="4924425" y="3224213"/>
            <a:ext cx="696913" cy="601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s-CL" sz="2400"/>
              <a:t>+</a:t>
            </a:r>
            <a:endParaRPr lang="es-ES" sz="2400"/>
          </a:p>
        </p:txBody>
      </p:sp>
      <p:sp>
        <p:nvSpPr>
          <p:cNvPr id="9270" name="Line 54"/>
          <p:cNvSpPr>
            <a:spLocks noChangeShapeType="1"/>
          </p:cNvSpPr>
          <p:nvPr/>
        </p:nvSpPr>
        <p:spPr bwMode="auto">
          <a:xfrm>
            <a:off x="3948113" y="1119188"/>
            <a:ext cx="1360487" cy="211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1" name="Line 55"/>
          <p:cNvSpPr>
            <a:spLocks noChangeShapeType="1"/>
          </p:cNvSpPr>
          <p:nvPr/>
        </p:nvSpPr>
        <p:spPr bwMode="auto">
          <a:xfrm rot="5400000">
            <a:off x="3575844" y="4223544"/>
            <a:ext cx="2081213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>
            <a:off x="3948113" y="2598738"/>
            <a:ext cx="1108075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3" name="Line 57"/>
          <p:cNvSpPr>
            <a:spLocks noChangeShapeType="1"/>
          </p:cNvSpPr>
          <p:nvPr/>
        </p:nvSpPr>
        <p:spPr bwMode="auto">
          <a:xfrm flipV="1">
            <a:off x="3971925" y="3716338"/>
            <a:ext cx="1023938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4" name="Line 58"/>
          <p:cNvSpPr>
            <a:spLocks noChangeShapeType="1"/>
          </p:cNvSpPr>
          <p:nvPr/>
        </p:nvSpPr>
        <p:spPr bwMode="auto">
          <a:xfrm>
            <a:off x="5621338" y="35258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9275" name="Group 59"/>
          <p:cNvGrpSpPr>
            <a:grpSpLocks/>
          </p:cNvGrpSpPr>
          <p:nvPr/>
        </p:nvGrpSpPr>
        <p:grpSpPr bwMode="auto">
          <a:xfrm>
            <a:off x="731838" y="5797550"/>
            <a:ext cx="2305050" cy="431800"/>
            <a:chOff x="612" y="1358"/>
            <a:chExt cx="4764" cy="1414"/>
          </a:xfrm>
        </p:grpSpPr>
        <p:sp>
          <p:nvSpPr>
            <p:cNvPr id="9276" name="Freeform 60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7" name="Freeform 61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8" name="Freeform 62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9" name="Freeform 63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0" name="Freeform 64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1" name="Freeform 65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2" name="Freeform 66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3" name="Freeform 67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284" name="Group 68"/>
          <p:cNvGrpSpPr>
            <a:grpSpLocks/>
          </p:cNvGrpSpPr>
          <p:nvPr/>
        </p:nvGrpSpPr>
        <p:grpSpPr bwMode="auto">
          <a:xfrm>
            <a:off x="730250" y="865188"/>
            <a:ext cx="2306638" cy="539750"/>
            <a:chOff x="612" y="1344"/>
            <a:chExt cx="4764" cy="1428"/>
          </a:xfrm>
        </p:grpSpPr>
        <p:sp>
          <p:nvSpPr>
            <p:cNvPr id="9285" name="Freeform 69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6" name="Freeform 70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7" name="Freeform 71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8" name="Freeform 72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9" name="Freeform 73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0" name="Freeform 74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1" name="Freeform 75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292" name="Group 76"/>
          <p:cNvGrpSpPr>
            <a:grpSpLocks/>
          </p:cNvGrpSpPr>
          <p:nvPr/>
        </p:nvGrpSpPr>
        <p:grpSpPr bwMode="auto">
          <a:xfrm>
            <a:off x="731838" y="3852863"/>
            <a:ext cx="2305050" cy="1081087"/>
            <a:chOff x="597" y="654"/>
            <a:chExt cx="4764" cy="2822"/>
          </a:xfrm>
        </p:grpSpPr>
        <p:sp>
          <p:nvSpPr>
            <p:cNvPr id="9293" name="Freeform 77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4" name="Freeform 78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5" name="Freeform 79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6" name="Freeform 80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7" name="Freeform 81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8" name="Freeform 82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9" name="Freeform 83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0" name="Freeform 84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301" name="Group 85"/>
          <p:cNvGrpSpPr>
            <a:grpSpLocks/>
          </p:cNvGrpSpPr>
          <p:nvPr/>
        </p:nvGrpSpPr>
        <p:grpSpPr bwMode="auto">
          <a:xfrm>
            <a:off x="731838" y="1908175"/>
            <a:ext cx="2305050" cy="1427163"/>
            <a:chOff x="597" y="191"/>
            <a:chExt cx="4764" cy="3756"/>
          </a:xfrm>
        </p:grpSpPr>
        <p:sp>
          <p:nvSpPr>
            <p:cNvPr id="9302" name="Freeform 86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3" name="Freeform 87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4" name="Freeform 88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5" name="Freeform 89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6" name="Freeform 90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7" name="Freeform 91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8" name="Freeform 92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9" name="Freeform 93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9310" name="Line 94"/>
          <p:cNvSpPr>
            <a:spLocks noChangeShapeType="1"/>
          </p:cNvSpPr>
          <p:nvPr/>
        </p:nvSpPr>
        <p:spPr bwMode="auto">
          <a:xfrm flipH="1">
            <a:off x="3286125" y="1119188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1" name="Line 95"/>
          <p:cNvSpPr>
            <a:spLocks noChangeShapeType="1"/>
          </p:cNvSpPr>
          <p:nvPr/>
        </p:nvSpPr>
        <p:spPr bwMode="auto">
          <a:xfrm flipH="1">
            <a:off x="3275013" y="2609850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2" name="Line 96"/>
          <p:cNvSpPr>
            <a:spLocks noChangeShapeType="1"/>
          </p:cNvSpPr>
          <p:nvPr/>
        </p:nvSpPr>
        <p:spPr bwMode="auto">
          <a:xfrm flipH="1">
            <a:off x="3308350" y="4341813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3" name="Line 97"/>
          <p:cNvSpPr>
            <a:spLocks noChangeShapeType="1"/>
          </p:cNvSpPr>
          <p:nvPr/>
        </p:nvSpPr>
        <p:spPr bwMode="auto">
          <a:xfrm flipH="1">
            <a:off x="3297238" y="5916613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4" name="Text Box 98"/>
          <p:cNvSpPr txBox="1">
            <a:spLocks noChangeArrowheads="1"/>
          </p:cNvSpPr>
          <p:nvPr/>
        </p:nvSpPr>
        <p:spPr bwMode="auto">
          <a:xfrm>
            <a:off x="5078413" y="4200525"/>
            <a:ext cx="771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Sumador</a:t>
            </a:r>
            <a:endParaRPr lang="es-ES" sz="1200">
              <a:latin typeface="Trebuchet MS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6280150" y="2195513"/>
            <a:ext cx="2305050" cy="2813050"/>
            <a:chOff x="597" y="454"/>
            <a:chExt cx="4764" cy="3222"/>
          </a:xfrm>
        </p:grpSpPr>
        <p:sp>
          <p:nvSpPr>
            <p:cNvPr id="13315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6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7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8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9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20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21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924425" y="3224213"/>
            <a:ext cx="696913" cy="601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s-CL" sz="2400"/>
              <a:t>+</a:t>
            </a:r>
            <a:endParaRPr lang="es-ES" sz="2400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863975" y="1119188"/>
            <a:ext cx="1444625" cy="211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rot="5400000">
            <a:off x="3504407" y="4187031"/>
            <a:ext cx="2116138" cy="140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876675" y="2708275"/>
            <a:ext cx="1179513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V="1">
            <a:off x="3827463" y="3716338"/>
            <a:ext cx="11684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5621338" y="35258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655638" y="9461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auto">
          <a:xfrm>
            <a:off x="655638" y="25304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655638" y="41878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70" name="Rectangle 58"/>
          <p:cNvSpPr>
            <a:spLocks noChangeArrowheads="1"/>
          </p:cNvSpPr>
          <p:nvPr/>
        </p:nvSpPr>
        <p:spPr bwMode="auto">
          <a:xfrm>
            <a:off x="655638" y="57721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>
            <a:off x="1879600" y="10906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2" name="Line 60"/>
          <p:cNvSpPr>
            <a:spLocks noChangeShapeType="1"/>
          </p:cNvSpPr>
          <p:nvPr/>
        </p:nvSpPr>
        <p:spPr bwMode="auto">
          <a:xfrm>
            <a:off x="1879600" y="26749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3" name="Line 61"/>
          <p:cNvSpPr>
            <a:spLocks noChangeShapeType="1"/>
          </p:cNvSpPr>
          <p:nvPr/>
        </p:nvSpPr>
        <p:spPr bwMode="auto">
          <a:xfrm>
            <a:off x="1879600" y="43307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4" name="Line 62"/>
          <p:cNvSpPr>
            <a:spLocks noChangeShapeType="1"/>
          </p:cNvSpPr>
          <p:nvPr/>
        </p:nvSpPr>
        <p:spPr bwMode="auto">
          <a:xfrm>
            <a:off x="1879600" y="59150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375" name="Group 63"/>
          <p:cNvGrpSpPr>
            <a:grpSpLocks/>
          </p:cNvGrpSpPr>
          <p:nvPr/>
        </p:nvGrpSpPr>
        <p:grpSpPr bwMode="auto">
          <a:xfrm>
            <a:off x="800100" y="5868988"/>
            <a:ext cx="863600" cy="215900"/>
            <a:chOff x="204" y="3838"/>
            <a:chExt cx="317" cy="136"/>
          </a:xfrm>
        </p:grpSpPr>
        <p:sp>
          <p:nvSpPr>
            <p:cNvPr id="13376" name="Rectangle 64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7" name="Rectangle 65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8" name="Rectangle 66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9" name="Rectangle 67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80" name="Group 68"/>
          <p:cNvGrpSpPr>
            <a:grpSpLocks/>
          </p:cNvGrpSpPr>
          <p:nvPr/>
        </p:nvGrpSpPr>
        <p:grpSpPr bwMode="auto">
          <a:xfrm>
            <a:off x="800100" y="4294188"/>
            <a:ext cx="863600" cy="215900"/>
            <a:chOff x="204" y="3838"/>
            <a:chExt cx="317" cy="136"/>
          </a:xfrm>
        </p:grpSpPr>
        <p:sp>
          <p:nvSpPr>
            <p:cNvPr id="13381" name="Rectangle 69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2" name="Rectangle 70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3" name="Rectangle 71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4" name="Rectangle 72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85" name="Group 73"/>
          <p:cNvGrpSpPr>
            <a:grpSpLocks/>
          </p:cNvGrpSpPr>
          <p:nvPr/>
        </p:nvGrpSpPr>
        <p:grpSpPr bwMode="auto">
          <a:xfrm>
            <a:off x="800100" y="2617788"/>
            <a:ext cx="863600" cy="215900"/>
            <a:chOff x="204" y="3838"/>
            <a:chExt cx="317" cy="136"/>
          </a:xfrm>
        </p:grpSpPr>
        <p:sp>
          <p:nvSpPr>
            <p:cNvPr id="13386" name="Rectangle 74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7" name="Rectangle 75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8" name="Rectangle 76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9" name="Rectangle 77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90" name="Group 78"/>
          <p:cNvGrpSpPr>
            <a:grpSpLocks/>
          </p:cNvGrpSpPr>
          <p:nvPr/>
        </p:nvGrpSpPr>
        <p:grpSpPr bwMode="auto">
          <a:xfrm>
            <a:off x="800100" y="1042988"/>
            <a:ext cx="863600" cy="215900"/>
            <a:chOff x="204" y="3838"/>
            <a:chExt cx="317" cy="136"/>
          </a:xfrm>
        </p:grpSpPr>
        <p:sp>
          <p:nvSpPr>
            <p:cNvPr id="13391" name="Rectangle 79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2" name="Rectangle 80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3" name="Rectangle 81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4" name="Rectangle 82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708025" y="1316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923925" y="29162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1177925" y="4554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8" name="Text Box 86"/>
          <p:cNvSpPr txBox="1">
            <a:spLocks noChangeArrowheads="1"/>
          </p:cNvSpPr>
          <p:nvPr/>
        </p:nvSpPr>
        <p:spPr bwMode="auto">
          <a:xfrm>
            <a:off x="1419225" y="61293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314325" y="6572250"/>
            <a:ext cx="181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Osciladores sinusoidales</a:t>
            </a:r>
            <a:endParaRPr lang="es-ES" sz="1200">
              <a:latin typeface="Trebuchet MS" charset="0"/>
            </a:endParaRPr>
          </a:p>
        </p:txBody>
      </p:sp>
      <p:sp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40000" y="8874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1" name="Rectangle 89"/>
          <p:cNvSpPr>
            <a:spLocks noChangeArrowheads="1"/>
          </p:cNvSpPr>
          <p:nvPr/>
        </p:nvSpPr>
        <p:spPr bwMode="auto">
          <a:xfrm>
            <a:off x="2527300" y="2462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2578100" y="41259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3" name="Rectangle 91"/>
          <p:cNvSpPr>
            <a:spLocks noChangeArrowheads="1"/>
          </p:cNvSpPr>
          <p:nvPr/>
        </p:nvSpPr>
        <p:spPr bwMode="auto">
          <a:xfrm>
            <a:off x="2578100" y="57134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4" name="Line 92"/>
          <p:cNvSpPr>
            <a:spLocks noChangeShapeType="1"/>
          </p:cNvSpPr>
          <p:nvPr/>
        </p:nvSpPr>
        <p:spPr bwMode="auto">
          <a:xfrm>
            <a:off x="1871663" y="10922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5" name="Line 93"/>
          <p:cNvSpPr>
            <a:spLocks noChangeShapeType="1"/>
          </p:cNvSpPr>
          <p:nvPr/>
        </p:nvSpPr>
        <p:spPr bwMode="auto">
          <a:xfrm>
            <a:off x="1871663" y="26765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6" name="Line 94"/>
          <p:cNvSpPr>
            <a:spLocks noChangeShapeType="1"/>
          </p:cNvSpPr>
          <p:nvPr/>
        </p:nvSpPr>
        <p:spPr bwMode="auto">
          <a:xfrm>
            <a:off x="1871663" y="43322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7" name="Line 95"/>
          <p:cNvSpPr>
            <a:spLocks noChangeShapeType="1"/>
          </p:cNvSpPr>
          <p:nvPr/>
        </p:nvSpPr>
        <p:spPr bwMode="auto">
          <a:xfrm>
            <a:off x="1871663" y="59166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8" name="Line 96"/>
          <p:cNvSpPr>
            <a:spLocks noChangeShapeType="1"/>
          </p:cNvSpPr>
          <p:nvPr/>
        </p:nvSpPr>
        <p:spPr bwMode="auto">
          <a:xfrm>
            <a:off x="3230563" y="11049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9" name="Line 97"/>
          <p:cNvSpPr>
            <a:spLocks noChangeShapeType="1"/>
          </p:cNvSpPr>
          <p:nvPr/>
        </p:nvSpPr>
        <p:spPr bwMode="auto">
          <a:xfrm>
            <a:off x="3230563" y="26892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0" name="Line 98"/>
          <p:cNvSpPr>
            <a:spLocks noChangeShapeType="1"/>
          </p:cNvSpPr>
          <p:nvPr/>
        </p:nvSpPr>
        <p:spPr bwMode="auto">
          <a:xfrm>
            <a:off x="3230563" y="43449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1" name="Line 99"/>
          <p:cNvSpPr>
            <a:spLocks noChangeShapeType="1"/>
          </p:cNvSpPr>
          <p:nvPr/>
        </p:nvSpPr>
        <p:spPr bwMode="auto">
          <a:xfrm>
            <a:off x="3230563" y="59293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2" name="Text Box 100"/>
          <p:cNvSpPr txBox="1">
            <a:spLocks noChangeArrowheads="1"/>
          </p:cNvSpPr>
          <p:nvPr/>
        </p:nvSpPr>
        <p:spPr bwMode="auto">
          <a:xfrm>
            <a:off x="2286000" y="6583363"/>
            <a:ext cx="1196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Amplificadores</a:t>
            </a:r>
            <a:endParaRPr lang="es-ES" sz="1200">
              <a:latin typeface="Trebuchet MS" charset="0"/>
            </a:endParaRPr>
          </a:p>
        </p:txBody>
      </p:sp>
      <p:sp>
        <p:nvSpPr>
          <p:cNvPr id="13413" name="Text Box 101"/>
          <p:cNvSpPr txBox="1">
            <a:spLocks noChangeArrowheads="1"/>
          </p:cNvSpPr>
          <p:nvPr/>
        </p:nvSpPr>
        <p:spPr bwMode="auto">
          <a:xfrm>
            <a:off x="5078413" y="4200525"/>
            <a:ext cx="771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Sumador</a:t>
            </a:r>
            <a:endParaRPr lang="es-ES" sz="1200">
              <a:latin typeface="Trebuchet M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15363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4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5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6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8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9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aphicFrame>
        <p:nvGraphicFramePr>
          <p:cNvPr id="15447" name="Group 87"/>
          <p:cNvGraphicFramePr>
            <a:graphicFrameLocks noGrp="1"/>
          </p:cNvGraphicFramePr>
          <p:nvPr/>
        </p:nvGraphicFramePr>
        <p:xfrm>
          <a:off x="4562475" y="1789113"/>
          <a:ext cx="4267200" cy="2992440"/>
        </p:xfrm>
        <a:graphic>
          <a:graphicData uri="http://schemas.openxmlformats.org/drawingml/2006/table">
            <a:tbl>
              <a:tblPr/>
              <a:tblGrid>
                <a:gridCol w="213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Frecuencia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Amplitud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 2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48" name="Line 88"/>
          <p:cNvSpPr>
            <a:spLocks noChangeShapeType="1"/>
          </p:cNvSpPr>
          <p:nvPr/>
        </p:nvSpPr>
        <p:spPr bwMode="auto">
          <a:xfrm>
            <a:off x="3681413" y="3297238"/>
            <a:ext cx="6143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8" name="Text Box 50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0" name="Line 52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1" name="Line 53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2" name="Line 54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3" name="Line 55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5" name="Text Box 57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7" name="Text Box 59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graphicFrame>
        <p:nvGraphicFramePr>
          <p:cNvPr id="17469" name="Group 61"/>
          <p:cNvGraphicFramePr>
            <a:graphicFrameLocks noGrp="1"/>
          </p:cNvGraphicFramePr>
          <p:nvPr/>
        </p:nvGraphicFramePr>
        <p:xfrm>
          <a:off x="652463" y="2282825"/>
          <a:ext cx="2740025" cy="21256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Frecuencia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Amplitud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 2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9499" name="Group 43"/>
          <p:cNvGrpSpPr>
            <a:grpSpLocks/>
          </p:cNvGrpSpPr>
          <p:nvPr/>
        </p:nvGrpSpPr>
        <p:grpSpPr bwMode="auto">
          <a:xfrm>
            <a:off x="731838" y="5797550"/>
            <a:ext cx="2305050" cy="431800"/>
            <a:chOff x="612" y="1358"/>
            <a:chExt cx="4764" cy="1414"/>
          </a:xfrm>
        </p:grpSpPr>
        <p:sp>
          <p:nvSpPr>
            <p:cNvPr id="19500" name="Freeform 44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1" name="Freeform 45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2" name="Freeform 46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3" name="Freeform 47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4" name="Freeform 48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5" name="Freeform 49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6" name="Freeform 50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7" name="Freeform 51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08" name="Group 52"/>
          <p:cNvGrpSpPr>
            <a:grpSpLocks/>
          </p:cNvGrpSpPr>
          <p:nvPr/>
        </p:nvGrpSpPr>
        <p:grpSpPr bwMode="auto">
          <a:xfrm>
            <a:off x="730250" y="865188"/>
            <a:ext cx="2306638" cy="539750"/>
            <a:chOff x="612" y="1344"/>
            <a:chExt cx="4764" cy="1428"/>
          </a:xfrm>
        </p:grpSpPr>
        <p:sp>
          <p:nvSpPr>
            <p:cNvPr id="19509" name="Freeform 53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0" name="Freeform 54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1" name="Freeform 55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2" name="Freeform 56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3" name="Freeform 57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4" name="Freeform 58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5" name="Freeform 59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16" name="Group 60"/>
          <p:cNvGrpSpPr>
            <a:grpSpLocks/>
          </p:cNvGrpSpPr>
          <p:nvPr/>
        </p:nvGrpSpPr>
        <p:grpSpPr bwMode="auto">
          <a:xfrm>
            <a:off x="731838" y="3852863"/>
            <a:ext cx="2305050" cy="1081087"/>
            <a:chOff x="597" y="654"/>
            <a:chExt cx="4764" cy="2822"/>
          </a:xfrm>
        </p:grpSpPr>
        <p:sp>
          <p:nvSpPr>
            <p:cNvPr id="19517" name="Freeform 61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8" name="Freeform 62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9" name="Freeform 63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0" name="Freeform 64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1" name="Freeform 65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2" name="Freeform 66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3" name="Freeform 67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4" name="Freeform 68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25" name="Group 69"/>
          <p:cNvGrpSpPr>
            <a:grpSpLocks/>
          </p:cNvGrpSpPr>
          <p:nvPr/>
        </p:nvGrpSpPr>
        <p:grpSpPr bwMode="auto">
          <a:xfrm>
            <a:off x="731838" y="1908175"/>
            <a:ext cx="2305050" cy="1427163"/>
            <a:chOff x="597" y="191"/>
            <a:chExt cx="4764" cy="3756"/>
          </a:xfrm>
        </p:grpSpPr>
        <p:sp>
          <p:nvSpPr>
            <p:cNvPr id="19526" name="Freeform 70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7" name="Freeform 71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8" name="Freeform 72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9" name="Freeform 73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0" name="Freeform 74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1" name="Freeform 75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2" name="Freeform 76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3" name="Freeform 77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9534" name="Line 78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535" name="Text Box 79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6" name="Text Box 80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7" name="Text Box 81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8" name="Text Box 82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61" name="Line 57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21562" name="Group 58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21563" name="Freeform 59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4" name="Freeform 60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5" name="Freeform 61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6" name="Freeform 62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7" name="Freeform 63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8" name="Freeform 64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9" name="Freeform 65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1570" name="Text Box 66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1" name="Text Box 67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2" name="Text Box 68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3" name="Text Box 69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3721</TotalTime>
  <Words>296</Words>
  <Application>Microsoft Macintosh PowerPoint</Application>
  <PresentationFormat>On-screen Show (4:3)</PresentationFormat>
  <Paragraphs>156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Symbol</vt:lpstr>
      <vt:lpstr>Times New Roman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Transformada de Fourier</vt:lpstr>
      <vt:lpstr>Transformada de Fourier</vt:lpstr>
      <vt:lpstr>Transformada de Fourier</vt:lpstr>
      <vt:lpstr>Transformada de Fourier</vt:lpstr>
      <vt:lpstr>Transformada de Fourier</vt:lpstr>
      <vt:lpstr>Transformada de Fourier</vt:lpstr>
      <vt:lpstr>Transformada de Fourier</vt:lpstr>
      <vt:lpstr>Transformada de Fourier</vt:lpstr>
      <vt:lpstr>Transformada de Fourier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14</cp:revision>
  <dcterms:created xsi:type="dcterms:W3CDTF">2010-09-06T14:59:57Z</dcterms:created>
  <dcterms:modified xsi:type="dcterms:W3CDTF">2020-09-15T16:25:11Z</dcterms:modified>
</cp:coreProperties>
</file>