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3" r:id="rId3"/>
    <p:sldMasterId id="2147483654" r:id="rId4"/>
    <p:sldMasterId id="2147483655" r:id="rId5"/>
    <p:sldMasterId id="2147483656" r:id="rId6"/>
    <p:sldMasterId id="2147483657" r:id="rId7"/>
    <p:sldMasterId id="2147483658" r:id="rId8"/>
    <p:sldMasterId id="2147483659" r:id="rId9"/>
    <p:sldMasterId id="2147483660" r:id="rId10"/>
    <p:sldMasterId id="2147483661" r:id="rId11"/>
    <p:sldMasterId id="2147483662" r:id="rId12"/>
    <p:sldMasterId id="2147483663" r:id="rId13"/>
    <p:sldMasterId id="2147483664" r:id="rId14"/>
    <p:sldMasterId id="2147483665" r:id="rId15"/>
    <p:sldMasterId id="2147483666" r:id="rId16"/>
  </p:sldMasterIdLst>
  <p:notesMasterIdLst>
    <p:notesMasterId r:id="rId24"/>
  </p:notesMasterIdLst>
  <p:sldIdLst>
    <p:sldId id="417" r:id="rId17"/>
    <p:sldId id="402" r:id="rId18"/>
    <p:sldId id="403" r:id="rId19"/>
    <p:sldId id="404" r:id="rId20"/>
    <p:sldId id="405" r:id="rId21"/>
    <p:sldId id="418" r:id="rId22"/>
    <p:sldId id="406" r:id="rId23"/>
  </p:sldIdLst>
  <p:sldSz cx="10160000" cy="7620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5pPr>
    <a:lvl6pPr marL="22860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6pPr>
    <a:lvl7pPr marL="27432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7pPr>
    <a:lvl8pPr marL="32004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8pPr>
    <a:lvl9pPr marL="36576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0884"/>
  </p:normalViewPr>
  <p:slideViewPr>
    <p:cSldViewPr>
      <p:cViewPr varScale="1">
        <p:scale>
          <a:sx n="100" d="100"/>
          <a:sy n="100" d="100"/>
        </p:scale>
        <p:origin x="1080" y="176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5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05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205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05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01C7D3A-21B0-A14D-B629-37733D759A9F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1241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4382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7E06BA-63DE-C34D-B4CB-8E6C3A4969F0}" type="slidenum">
              <a:rPr lang="es-ES"/>
              <a:pPr/>
              <a:t>2</a:t>
            </a:fld>
            <a:endParaRPr lang="es-E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8361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673100"/>
            <a:ext cx="4559300" cy="627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56200" y="673100"/>
            <a:ext cx="4559300" cy="627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1028700"/>
            <a:ext cx="2317750" cy="53721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1028700"/>
            <a:ext cx="6800850" cy="53721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304800"/>
            <a:ext cx="2317750" cy="66421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304800"/>
            <a:ext cx="6800850" cy="66421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3924300"/>
            <a:ext cx="1911350" cy="247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508250" y="3924300"/>
            <a:ext cx="1911350" cy="247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1816100"/>
            <a:ext cx="455930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56200" y="1816100"/>
            <a:ext cx="455930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425825" y="1028700"/>
            <a:ext cx="993775" cy="53721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1028700"/>
            <a:ext cx="2828925" cy="53721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134100" y="6616700"/>
            <a:ext cx="1860550" cy="39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147050" y="6616700"/>
            <a:ext cx="1860550" cy="39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781925" y="6083300"/>
            <a:ext cx="2225675" cy="13335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104900" y="6083300"/>
            <a:ext cx="6524625" cy="13335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1778000"/>
            <a:ext cx="2317750" cy="50292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1778000"/>
            <a:ext cx="680085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254000"/>
            <a:ext cx="2317750" cy="66929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54000"/>
            <a:ext cx="6800850" cy="66929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3924300"/>
            <a:ext cx="4559300" cy="247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56200" y="3924300"/>
            <a:ext cx="4559300" cy="247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1816100"/>
            <a:ext cx="19113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508250" y="1816100"/>
            <a:ext cx="19113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425825" y="254000"/>
            <a:ext cx="993775" cy="66929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54000"/>
            <a:ext cx="2828925" cy="66929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1816100"/>
            <a:ext cx="19113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508250" y="1816100"/>
            <a:ext cx="19113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254000"/>
            <a:ext cx="2317750" cy="66929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54000"/>
            <a:ext cx="6800850" cy="66929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540500" y="1816100"/>
            <a:ext cx="151130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204200" y="1816100"/>
            <a:ext cx="151130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254000"/>
            <a:ext cx="2317750" cy="66929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54000"/>
            <a:ext cx="6800850" cy="66929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3924300"/>
            <a:ext cx="9271000" cy="247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1028700"/>
            <a:ext cx="9271000" cy="247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673100"/>
            <a:ext cx="9271000" cy="6273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509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3924300"/>
            <a:ext cx="3975100" cy="247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1028700"/>
            <a:ext cx="3975100" cy="247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04900" y="6083300"/>
            <a:ext cx="4521200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34100" y="6616700"/>
            <a:ext cx="38735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895600"/>
            <a:ext cx="9271000" cy="182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54000"/>
            <a:ext cx="92710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1816100"/>
            <a:ext cx="9271000" cy="513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50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1816100"/>
            <a:ext cx="3975100" cy="513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54000"/>
            <a:ext cx="39751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50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1816100"/>
            <a:ext cx="3975100" cy="513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54000"/>
            <a:ext cx="92710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50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40500" y="1816100"/>
            <a:ext cx="3175000" cy="513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54000"/>
            <a:ext cx="92710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636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807015" y="1877977"/>
            <a:ext cx="4508945" cy="433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99" tIns="50799" rIns="101599" bIns="50799">
            <a:spAutoFit/>
          </a:bodyPr>
          <a:lstStyle/>
          <a:p>
            <a:pPr algn="ctr"/>
            <a:r>
              <a:rPr lang="es-CL" sz="27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7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7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7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7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7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7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7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7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7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7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7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7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7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7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7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7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7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7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7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7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7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7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7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7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7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7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7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7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7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3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3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3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3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s-CL" sz="13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777" y="1036440"/>
            <a:ext cx="2502370" cy="78883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11851" y="1184005"/>
            <a:ext cx="105432" cy="105424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6" name="Rectangle 5"/>
          <p:cNvSpPr/>
          <p:nvPr/>
        </p:nvSpPr>
        <p:spPr>
          <a:xfrm>
            <a:off x="4281184" y="1353338"/>
            <a:ext cx="105432" cy="105424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7" name="Rectangle 6"/>
          <p:cNvSpPr/>
          <p:nvPr/>
        </p:nvSpPr>
        <p:spPr>
          <a:xfrm>
            <a:off x="4020687" y="1522671"/>
            <a:ext cx="105432" cy="105424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8" name="Rectangle 7"/>
          <p:cNvSpPr/>
          <p:nvPr/>
        </p:nvSpPr>
        <p:spPr>
          <a:xfrm>
            <a:off x="4450517" y="1100951"/>
            <a:ext cx="105432" cy="10542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9" name="Rectangle 8"/>
          <p:cNvSpPr/>
          <p:nvPr/>
        </p:nvSpPr>
        <p:spPr>
          <a:xfrm>
            <a:off x="4231547" y="1668651"/>
            <a:ext cx="105432" cy="105424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10" name="TextBox 9"/>
          <p:cNvSpPr txBox="1"/>
          <p:nvPr/>
        </p:nvSpPr>
        <p:spPr>
          <a:xfrm>
            <a:off x="1" y="3367852"/>
            <a:ext cx="10160000" cy="1195197"/>
          </a:xfrm>
          <a:prstGeom prst="rect">
            <a:avLst/>
          </a:prstGeom>
          <a:noFill/>
        </p:spPr>
        <p:txBody>
          <a:bodyPr wrap="square" lIns="101599" tIns="50799" rIns="101599" bIns="50799" rtlCol="0">
            <a:spAutoFit/>
          </a:bodyPr>
          <a:lstStyle/>
          <a:p>
            <a:pPr algn="ctr"/>
            <a:r>
              <a:rPr lang="es-CL" sz="2700" b="1" dirty="0">
                <a:solidFill>
                  <a:srgbClr val="FFFFFF"/>
                </a:solidFill>
                <a:latin typeface="Trebuchet MS"/>
                <a:cs typeface="Trebuchet MS"/>
              </a:rPr>
              <a:t>Filtros </a:t>
            </a:r>
            <a:r>
              <a:rPr lang="es-CL" sz="2700" b="1" dirty="0" err="1">
                <a:solidFill>
                  <a:srgbClr val="FFFFFF"/>
                </a:solidFill>
                <a:latin typeface="Trebuchet MS"/>
                <a:cs typeface="Trebuchet MS"/>
              </a:rPr>
              <a:t>Homomórficos</a:t>
            </a:r>
            <a:endParaRPr lang="es-CL" sz="2700" b="1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1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100" dirty="0">
                <a:solidFill>
                  <a:srgbClr val="FFFFFF"/>
                </a:solidFill>
                <a:latin typeface="Trebuchet MS"/>
                <a:cs typeface="Trebuchet MS"/>
              </a:rPr>
              <a:t>[ Capítulo 5 ]</a:t>
            </a:r>
          </a:p>
          <a:p>
            <a:pPr algn="ctr"/>
            <a:endParaRPr lang="es-CL" sz="11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100" dirty="0">
                <a:solidFill>
                  <a:srgbClr val="FFFFFF"/>
                </a:solidFill>
                <a:latin typeface="Trebuchet MS"/>
                <a:cs typeface="Trebuchet MS"/>
              </a:rPr>
              <a:t>Transparencias Originales de Marcelo Guarini</a:t>
            </a:r>
          </a:p>
        </p:txBody>
      </p:sp>
    </p:spTree>
    <p:extLst>
      <p:ext uri="{BB962C8B-B14F-4D97-AF65-F5344CB8AC3E}">
        <p14:creationId xmlns:p14="http://schemas.microsoft.com/office/powerpoint/2010/main" val="410472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Aumento de nitidez utilizando Filtros en el Dominio de la Frecuencia</a:t>
            </a:r>
          </a:p>
        </p:txBody>
      </p:sp>
      <p:sp>
        <p:nvSpPr>
          <p:cNvPr id="169987" name="Rectangle 3"/>
          <p:cNvSpPr>
            <a:spLocks/>
          </p:cNvSpPr>
          <p:nvPr/>
        </p:nvSpPr>
        <p:spPr bwMode="auto">
          <a:xfrm>
            <a:off x="444500" y="1816100"/>
            <a:ext cx="9271000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spcBef>
                <a:spcPts val="3800"/>
              </a:spcBef>
              <a:buClr>
                <a:srgbClr val="6E00FF"/>
              </a:buClr>
              <a:buSzPct val="100000"/>
              <a:buFont typeface="Helvetica Neue" charset="0"/>
              <a:buChar char="•"/>
            </a:pPr>
            <a:r>
              <a:rPr lang="en-US" sz="2000">
                <a:solidFill>
                  <a:srgbClr val="6E00FF"/>
                </a:solidFill>
                <a:latin typeface="Helvetica Neue" charset="0"/>
                <a:sym typeface="Helvetica Neue" charset="0"/>
              </a:rPr>
              <a:t>Filtro Homomórfico</a:t>
            </a:r>
          </a:p>
        </p:txBody>
      </p:sp>
      <p:pic>
        <p:nvPicPr>
          <p:cNvPr id="1699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476500"/>
            <a:ext cx="9169400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Aumento de nitidez utilizando Filtros en el Dominio de la Frecuencia</a:t>
            </a:r>
          </a:p>
        </p:txBody>
      </p:sp>
      <p:sp>
        <p:nvSpPr>
          <p:cNvPr id="171011" name="Rectangle 3"/>
          <p:cNvSpPr>
            <a:spLocks/>
          </p:cNvSpPr>
          <p:nvPr/>
        </p:nvSpPr>
        <p:spPr bwMode="auto">
          <a:xfrm>
            <a:off x="444500" y="1816100"/>
            <a:ext cx="9271000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spcBef>
                <a:spcPts val="3800"/>
              </a:spcBef>
              <a:buClr>
                <a:srgbClr val="6E00FF"/>
              </a:buClr>
              <a:buSzPct val="100000"/>
              <a:buFont typeface="Helvetica Neue" charset="0"/>
              <a:buChar char="•"/>
            </a:pPr>
            <a:r>
              <a:rPr lang="en-US" sz="2000">
                <a:solidFill>
                  <a:srgbClr val="6E00FF"/>
                </a:solidFill>
                <a:latin typeface="Helvetica Neue" charset="0"/>
                <a:sym typeface="Helvetica Neue" charset="0"/>
              </a:rPr>
              <a:t>Filtro Homomórfico</a:t>
            </a:r>
          </a:p>
        </p:txBody>
      </p:sp>
      <p:pic>
        <p:nvPicPr>
          <p:cNvPr id="1710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2794000"/>
            <a:ext cx="91440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Aumento de nitidez utilizando Filtros en el Dominio de la Frecuencia</a:t>
            </a:r>
          </a:p>
        </p:txBody>
      </p:sp>
      <p:sp>
        <p:nvSpPr>
          <p:cNvPr id="172035" name="Rectangle 3"/>
          <p:cNvSpPr>
            <a:spLocks/>
          </p:cNvSpPr>
          <p:nvPr/>
        </p:nvSpPr>
        <p:spPr bwMode="auto">
          <a:xfrm>
            <a:off x="444500" y="1816100"/>
            <a:ext cx="9271000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spcBef>
                <a:spcPts val="3800"/>
              </a:spcBef>
              <a:buClr>
                <a:srgbClr val="6E00FF"/>
              </a:buClr>
              <a:buSzPct val="100000"/>
              <a:buFont typeface="Helvetica Neue" charset="0"/>
              <a:buChar char="•"/>
            </a:pPr>
            <a:r>
              <a:rPr lang="en-US" sz="2000">
                <a:solidFill>
                  <a:srgbClr val="6E00FF"/>
                </a:solidFill>
                <a:latin typeface="Helvetica Neue" charset="0"/>
                <a:sym typeface="Helvetica Neue" charset="0"/>
              </a:rPr>
              <a:t>Filtro Homomórfico</a:t>
            </a:r>
          </a:p>
        </p:txBody>
      </p:sp>
      <p:pic>
        <p:nvPicPr>
          <p:cNvPr id="1720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2641600"/>
            <a:ext cx="915670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Aumento de nitidez utilizando Filtros en el Dominio de la Frecuencia</a:t>
            </a:r>
          </a:p>
        </p:txBody>
      </p:sp>
      <p:sp>
        <p:nvSpPr>
          <p:cNvPr id="173059" name="Rectangle 3"/>
          <p:cNvSpPr>
            <a:spLocks/>
          </p:cNvSpPr>
          <p:nvPr/>
        </p:nvSpPr>
        <p:spPr bwMode="auto">
          <a:xfrm>
            <a:off x="444500" y="1816100"/>
            <a:ext cx="9271000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spcBef>
                <a:spcPts val="3800"/>
              </a:spcBef>
              <a:buClr>
                <a:srgbClr val="6E00FF"/>
              </a:buClr>
              <a:buSzPct val="100000"/>
              <a:buFont typeface="Helvetica Neue" charset="0"/>
              <a:buChar char="•"/>
            </a:pPr>
            <a:r>
              <a:rPr lang="en-US" sz="2000">
                <a:solidFill>
                  <a:srgbClr val="6E00FF"/>
                </a:solidFill>
                <a:latin typeface="Helvetica Neue" charset="0"/>
                <a:sym typeface="Helvetica Neue" charset="0"/>
              </a:rPr>
              <a:t>Filtro Homomórfico</a:t>
            </a:r>
          </a:p>
        </p:txBody>
      </p:sp>
      <p:pic>
        <p:nvPicPr>
          <p:cNvPr id="1730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2413000"/>
            <a:ext cx="914400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306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4800" y="3606800"/>
            <a:ext cx="6997700" cy="398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EB98B67-B0D9-BD90-8F6A-59D816AC0856}"/>
              </a:ext>
            </a:extLst>
          </p:cNvPr>
          <p:cNvSpPr/>
          <p:nvPr/>
        </p:nvSpPr>
        <p:spPr bwMode="auto">
          <a:xfrm>
            <a:off x="1479600" y="3089920"/>
            <a:ext cx="936104" cy="720080"/>
          </a:xfrm>
          <a:prstGeom prst="roundRect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 Light" charset="0"/>
                <a:ea typeface="ヒラギノ角ゴ Pro W3" charset="-128"/>
                <a:cs typeface="ヒラギノ角ゴ Pro W3" charset="-128"/>
                <a:sym typeface="Helvetica Neue Light" charset="0"/>
              </a:rPr>
              <a:t>log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56C28B-F5D7-F9A6-753A-4984BD181C6B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 bwMode="auto">
          <a:xfrm>
            <a:off x="2415704" y="3449960"/>
            <a:ext cx="288032" cy="0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EE0D60-AD37-A9DF-55A4-07F50C726E5C}"/>
              </a:ext>
            </a:extLst>
          </p:cNvPr>
          <p:cNvCxnSpPr/>
          <p:nvPr/>
        </p:nvCxnSpPr>
        <p:spPr bwMode="auto">
          <a:xfrm>
            <a:off x="903536" y="3449960"/>
            <a:ext cx="576064" cy="0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022F1A0-0E61-4AE0-D9AC-E265A4497A0F}"/>
              </a:ext>
            </a:extLst>
          </p:cNvPr>
          <p:cNvSpPr/>
          <p:nvPr/>
        </p:nvSpPr>
        <p:spPr bwMode="auto">
          <a:xfrm>
            <a:off x="2703736" y="3089920"/>
            <a:ext cx="936104" cy="720080"/>
          </a:xfrm>
          <a:prstGeom prst="roundRect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 Light" charset="0"/>
                <a:ea typeface="ヒラギノ角ゴ Pro W3" charset="-128"/>
                <a:cs typeface="ヒラギノ角ゴ Pro W3" charset="-128"/>
                <a:sym typeface="Helvetica Neue Light" charset="0"/>
              </a:rPr>
              <a:t>fft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834918-1B39-DC40-31A0-59BC2D6A2E01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 bwMode="auto">
          <a:xfrm>
            <a:off x="3639840" y="3449960"/>
            <a:ext cx="432048" cy="0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7650A41-8F4F-F74F-BB9B-D83FF6FA0E45}"/>
              </a:ext>
            </a:extLst>
          </p:cNvPr>
          <p:cNvSpPr/>
          <p:nvPr/>
        </p:nvSpPr>
        <p:spPr bwMode="auto">
          <a:xfrm>
            <a:off x="4071888" y="3089920"/>
            <a:ext cx="1080120" cy="720080"/>
          </a:xfrm>
          <a:prstGeom prst="roundRect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 Light" charset="0"/>
                <a:ea typeface="ヒラギノ角ゴ Pro W3" charset="-128"/>
                <a:cs typeface="ヒラギノ角ゴ Pro W3" charset="-128"/>
                <a:sym typeface="Helvetica Neue Light" charset="0"/>
              </a:rPr>
              <a:t>filtro	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5206DC-93B0-E94F-8326-4CCAD177D150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 bwMode="auto">
          <a:xfrm>
            <a:off x="5152008" y="3449960"/>
            <a:ext cx="360040" cy="0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F6B406A-21F2-BC4C-B61A-DE67EFD112E5}"/>
              </a:ext>
            </a:extLst>
          </p:cNvPr>
          <p:cNvSpPr/>
          <p:nvPr/>
        </p:nvSpPr>
        <p:spPr bwMode="auto">
          <a:xfrm>
            <a:off x="5512048" y="3089920"/>
            <a:ext cx="1440160" cy="720080"/>
          </a:xfrm>
          <a:prstGeom prst="roundRect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 Light" charset="0"/>
                <a:ea typeface="ヒラギノ角ゴ Pro W3" charset="-128"/>
                <a:cs typeface="ヒラギノ角ゴ Pro W3" charset="-128"/>
                <a:sym typeface="Helvetica Neue Light" charset="0"/>
              </a:rPr>
              <a:t>ifft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37D4C9-4589-A976-FB15-60C94F281E55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 bwMode="auto">
          <a:xfrm flipV="1">
            <a:off x="6952208" y="3449959"/>
            <a:ext cx="504056" cy="1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927987C7-0625-B89D-3E01-25B8A2DED0B3}"/>
              </a:ext>
            </a:extLst>
          </p:cNvPr>
          <p:cNvSpPr/>
          <p:nvPr/>
        </p:nvSpPr>
        <p:spPr bwMode="auto">
          <a:xfrm>
            <a:off x="7456264" y="3089919"/>
            <a:ext cx="1440160" cy="720080"/>
          </a:xfrm>
          <a:prstGeom prst="roundRect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L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 Light" charset="0"/>
                <a:ea typeface="ヒラギノ角ゴ Pro W3" charset="-128"/>
                <a:cs typeface="ヒラギノ角ゴ Pro W3" charset="-128"/>
                <a:sym typeface="Helvetica Neue Light" charset="0"/>
              </a:rPr>
              <a:t>exp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F1A29D-08AC-5830-0D58-1332DC9269AB}"/>
              </a:ext>
            </a:extLst>
          </p:cNvPr>
          <p:cNvCxnSpPr>
            <a:cxnSpLocks/>
            <a:stCxn id="22" idx="3"/>
          </p:cNvCxnSpPr>
          <p:nvPr/>
        </p:nvCxnSpPr>
        <p:spPr bwMode="auto">
          <a:xfrm>
            <a:off x="8896424" y="3449959"/>
            <a:ext cx="657944" cy="0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1FBE6B8-2ADB-8C31-F5BB-9F5D07312BC7}"/>
              </a:ext>
            </a:extLst>
          </p:cNvPr>
          <p:cNvSpPr txBox="1"/>
          <p:nvPr/>
        </p:nvSpPr>
        <p:spPr>
          <a:xfrm>
            <a:off x="1059160" y="3877652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803C1B-6655-2742-7717-2BD35B81102F}"/>
              </a:ext>
            </a:extLst>
          </p:cNvPr>
          <p:cNvSpPr txBox="1"/>
          <p:nvPr/>
        </p:nvSpPr>
        <p:spPr>
          <a:xfrm>
            <a:off x="2435777" y="380999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z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931F18-A8E7-AFCC-EE96-F6EA7831C5D6}"/>
              </a:ext>
            </a:extLst>
          </p:cNvPr>
          <p:cNvSpPr txBox="1"/>
          <p:nvPr/>
        </p:nvSpPr>
        <p:spPr>
          <a:xfrm>
            <a:off x="3617398" y="372928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Z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E82018-F618-3A66-2B4B-8A5C07DD59B5}"/>
              </a:ext>
            </a:extLst>
          </p:cNvPr>
          <p:cNvCxnSpPr>
            <a:cxnSpLocks/>
          </p:cNvCxnSpPr>
          <p:nvPr/>
        </p:nvCxnSpPr>
        <p:spPr bwMode="auto">
          <a:xfrm>
            <a:off x="4607756" y="2589893"/>
            <a:ext cx="0" cy="500026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BA4268C-D8F7-23AD-636A-EFC6D3D96162}"/>
              </a:ext>
            </a:extLst>
          </p:cNvPr>
          <p:cNvSpPr txBox="1"/>
          <p:nvPr/>
        </p:nvSpPr>
        <p:spPr>
          <a:xfrm>
            <a:off x="4371153" y="1865784"/>
            <a:ext cx="473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52A4F3-3A4B-D444-8CA8-54456CC76AD4}"/>
              </a:ext>
            </a:extLst>
          </p:cNvPr>
          <p:cNvSpPr txBox="1"/>
          <p:nvPr/>
        </p:nvSpPr>
        <p:spPr>
          <a:xfrm>
            <a:off x="5080000" y="3729281"/>
            <a:ext cx="442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72A416-84F2-2B19-4943-2D40311B5404}"/>
              </a:ext>
            </a:extLst>
          </p:cNvPr>
          <p:cNvSpPr txBox="1"/>
          <p:nvPr/>
        </p:nvSpPr>
        <p:spPr>
          <a:xfrm>
            <a:off x="7068818" y="3780383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68BD95-7849-3887-AED3-9D2F814679E9}"/>
              </a:ext>
            </a:extLst>
          </p:cNvPr>
          <p:cNvSpPr txBox="1"/>
          <p:nvPr/>
        </p:nvSpPr>
        <p:spPr>
          <a:xfrm>
            <a:off x="8981256" y="378038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41490587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Aumento de nitidez utilizando Filtros en el Dominio de la Frecuencia</a:t>
            </a:r>
          </a:p>
        </p:txBody>
      </p:sp>
      <p:sp>
        <p:nvSpPr>
          <p:cNvPr id="174083" name="Rectangle 3"/>
          <p:cNvSpPr>
            <a:spLocks/>
          </p:cNvSpPr>
          <p:nvPr/>
        </p:nvSpPr>
        <p:spPr bwMode="auto">
          <a:xfrm>
            <a:off x="444500" y="1816100"/>
            <a:ext cx="9271000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spcBef>
                <a:spcPts val="3800"/>
              </a:spcBef>
              <a:buClr>
                <a:srgbClr val="6E00FF"/>
              </a:buClr>
              <a:buSzPct val="100000"/>
              <a:buFont typeface="Helvetica Neue" charset="0"/>
              <a:buChar char="•"/>
            </a:pPr>
            <a:r>
              <a:rPr lang="en-US" sz="2000">
                <a:solidFill>
                  <a:srgbClr val="6E00FF"/>
                </a:solidFill>
                <a:latin typeface="Helvetica Neue" charset="0"/>
                <a:sym typeface="Helvetica Neue" charset="0"/>
              </a:rPr>
              <a:t>Filtro Homomórfico</a:t>
            </a:r>
          </a:p>
        </p:txBody>
      </p:sp>
      <p:pic>
        <p:nvPicPr>
          <p:cNvPr id="1740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4200" y="2514600"/>
            <a:ext cx="6438900" cy="488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085" name="Rectangle 5"/>
          <p:cNvSpPr>
            <a:spLocks/>
          </p:cNvSpPr>
          <p:nvPr/>
        </p:nvSpPr>
        <p:spPr bwMode="auto">
          <a:xfrm>
            <a:off x="303213" y="3771900"/>
            <a:ext cx="1282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algn="l"/>
            <a:r>
              <a:rPr lang="en-US" sz="1600">
                <a:solidFill>
                  <a:schemeClr val="tx1"/>
                </a:solidFill>
              </a:rPr>
              <a:t>Imagen PET de cuerpo completo</a:t>
            </a:r>
          </a:p>
        </p:txBody>
      </p:sp>
      <p:sp>
        <p:nvSpPr>
          <p:cNvPr id="174086" name="Rectangle 6"/>
          <p:cNvSpPr>
            <a:spLocks/>
          </p:cNvSpPr>
          <p:nvPr/>
        </p:nvSpPr>
        <p:spPr bwMode="auto">
          <a:xfrm>
            <a:off x="8583613" y="3086100"/>
            <a:ext cx="12827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algn="l"/>
            <a:r>
              <a:rPr lang="en-US" sz="1600">
                <a:solidFill>
                  <a:schemeClr val="tx1"/>
                </a:solidFill>
              </a:rPr>
              <a:t>Imagen PET de cuerpo completo procesada con filtro homomórfico</a:t>
            </a:r>
          </a:p>
        </p:txBody>
      </p:sp>
    </p:spTree>
  </p:cSld>
  <p:clrMapOvr>
    <a:masterClrMapping/>
  </p:clrMapOvr>
  <p:transition spd="med">
    <p:wipe/>
  </p:transition>
</p:sld>
</file>

<file path=ppt/theme/theme1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Photo - 4 Up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4 Up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4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Photo - 2 Up Portrait &amp; Landscape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 &amp; Landscape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2 Up Portrait &amp;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Photo - 2 Up Landscape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Landscape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2 Up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Photo - Vertical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Photo - Horizontal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Title -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hoto - 2 Up Portrait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2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3 Up Portrait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 Portrait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3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Big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Big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Bi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le, Bullets &amp; Photo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3 Up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3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le &amp; Bullets - Lef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&amp; Bullets - R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3652</TotalTime>
  <Pages>0</Pages>
  <Words>124</Words>
  <Characters>0</Characters>
  <Application>Microsoft Macintosh PowerPoint</Application>
  <PresentationFormat>Custom</PresentationFormat>
  <Lines>0</Lines>
  <Paragraphs>43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16</vt:i4>
      </vt:variant>
      <vt:variant>
        <vt:lpstr>Slide Titles</vt:lpstr>
      </vt:variant>
      <vt:variant>
        <vt:i4>7</vt:i4>
      </vt:variant>
    </vt:vector>
  </HeadingPairs>
  <TitlesOfParts>
    <vt:vector size="26" baseType="lpstr">
      <vt:lpstr>Helvetica Neue</vt:lpstr>
      <vt:lpstr>Helvetica Neue Light</vt:lpstr>
      <vt:lpstr>Trebuchet MS</vt:lpstr>
      <vt:lpstr>Title &amp; Subtitle</vt:lpstr>
      <vt:lpstr>Title &amp; Bullets</vt:lpstr>
      <vt:lpstr>Photo - 2 Up Portrait</vt:lpstr>
      <vt:lpstr>Photo - 3 Up Portrait</vt:lpstr>
      <vt:lpstr>Photo - Big</vt:lpstr>
      <vt:lpstr>Title, Bullets &amp; Photo</vt:lpstr>
      <vt:lpstr>Photo - 3 Up</vt:lpstr>
      <vt:lpstr>Title &amp; Bullets - Left</vt:lpstr>
      <vt:lpstr>Title &amp; Bullets - Right</vt:lpstr>
      <vt:lpstr>Bullets</vt:lpstr>
      <vt:lpstr>Photo - 4 Up</vt:lpstr>
      <vt:lpstr>Photo - 2 Up Portrait &amp; Landscape</vt:lpstr>
      <vt:lpstr>Photo - 2 Up Landscape</vt:lpstr>
      <vt:lpstr>Photo - Vertical</vt:lpstr>
      <vt:lpstr>Photo - Horizontal</vt:lpstr>
      <vt:lpstr>Title - Center</vt:lpstr>
      <vt:lpstr>PowerPoint Presentation</vt:lpstr>
      <vt:lpstr>Aumento de nitidez utilizando Filtros en el Dominio de la Frecuencia</vt:lpstr>
      <vt:lpstr>Aumento de nitidez utilizando Filtros en el Dominio de la Frecuencia</vt:lpstr>
      <vt:lpstr>Aumento de nitidez utilizando Filtros en el Dominio de la Frecuencia</vt:lpstr>
      <vt:lpstr>Aumento de nitidez utilizando Filtros en el Dominio de la Frecuencia</vt:lpstr>
      <vt:lpstr>PowerPoint Presentation</vt:lpstr>
      <vt:lpstr>Aumento de nitidez utilizando Filtros en el Dominio de la Frecuencia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 DE PROCESAMIENTO DE IMÁGENES  Capítulo IV Filtros en el Dominio de la Frecuencia</dc:title>
  <dc:subject/>
  <dc:creator/>
  <cp:keywords/>
  <dc:description/>
  <cp:lastModifiedBy>Domingo Mery</cp:lastModifiedBy>
  <cp:revision>14</cp:revision>
  <dcterms:created xsi:type="dcterms:W3CDTF">2010-09-13T12:35:45Z</dcterms:created>
  <dcterms:modified xsi:type="dcterms:W3CDTF">2022-10-06T14:23:24Z</dcterms:modified>
</cp:coreProperties>
</file>