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662" r:id="rId13"/>
    <p:sldMasterId id="2147483663" r:id="rId14"/>
    <p:sldMasterId id="2147483664" r:id="rId15"/>
    <p:sldMasterId id="2147483665" r:id="rId16"/>
    <p:sldMasterId id="2147483666" r:id="rId17"/>
  </p:sldMasterIdLst>
  <p:notesMasterIdLst>
    <p:notesMasterId r:id="rId63"/>
  </p:notesMasterIdLst>
  <p:sldIdLst>
    <p:sldId id="30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7" r:id="rId37"/>
    <p:sldId id="278" r:id="rId38"/>
    <p:sldId id="279" r:id="rId39"/>
    <p:sldId id="280" r:id="rId40"/>
    <p:sldId id="276" r:id="rId41"/>
    <p:sldId id="281" r:id="rId42"/>
    <p:sldId id="285" r:id="rId43"/>
    <p:sldId id="282" r:id="rId44"/>
    <p:sldId id="283" r:id="rId45"/>
    <p:sldId id="284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0941"/>
  </p:normalViewPr>
  <p:slideViewPr>
    <p:cSldViewPr snapToGrid="0">
      <p:cViewPr varScale="1">
        <p:scale>
          <a:sx n="97" d="100"/>
          <a:sy n="97" d="100"/>
        </p:scale>
        <p:origin x="576" y="19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63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4.xml"/><Relationship Id="rId19" Type="http://schemas.openxmlformats.org/officeDocument/2006/relationships/slide" Target="slides/slide2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slide" Target="slides/slide39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tableStyles" Target="tableStyles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39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1C7D3A-21B0-A14D-B629-37733D759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990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181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FB901-3FC9-6344-AC84-D5F71BB4413F}" type="slidenum">
              <a:rPr lang="es-ES"/>
              <a:pPr/>
              <a:t>10</a:t>
            </a:fld>
            <a:endParaRPr lang="es-E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4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5F754-0424-7B44-9D45-08BE13480C47}" type="slidenum">
              <a:rPr lang="es-ES"/>
              <a:pPr/>
              <a:t>11</a:t>
            </a:fld>
            <a:endParaRPr lang="es-E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296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BA637-03A4-7842-9C1B-D09EF4CEC6A4}" type="slidenum">
              <a:rPr lang="es-ES"/>
              <a:pPr/>
              <a:t>12</a:t>
            </a:fld>
            <a:endParaRPr lang="es-E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750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5110E-4320-9141-8B96-94A7A415ED6F}" type="slidenum">
              <a:rPr lang="es-ES"/>
              <a:pPr/>
              <a:t>13</a:t>
            </a:fld>
            <a:endParaRPr lang="es-E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384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96045-ACDD-F64B-80D7-F83D4C807FE3}" type="slidenum">
              <a:rPr lang="es-ES"/>
              <a:pPr/>
              <a:t>14</a:t>
            </a:fld>
            <a:endParaRPr lang="es-E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42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ECC25-1BB8-6D40-8BAF-EF4159106824}" type="slidenum">
              <a:rPr lang="es-ES"/>
              <a:pPr/>
              <a:t>15</a:t>
            </a:fld>
            <a:endParaRPr lang="es-E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164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9D94E-2CF2-2140-8C3C-4CD85428641D}" type="slidenum">
              <a:rPr lang="es-ES"/>
              <a:pPr/>
              <a:t>16</a:t>
            </a:fld>
            <a:endParaRPr lang="es-E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858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17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72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18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1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19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82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0D6D3-B91F-8546-B3AC-78D8815FBD2B}" type="slidenum">
              <a:rPr lang="es-ES"/>
              <a:pPr/>
              <a:t>2</a:t>
            </a:fld>
            <a:endParaRPr lang="es-E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06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68F16-242B-C445-B028-FB7E940BE067}" type="slidenum">
              <a:rPr lang="es-ES"/>
              <a:pPr/>
              <a:t>20</a:t>
            </a:fld>
            <a:endParaRPr lang="es-E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030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F98F-97FA-164C-B8CE-1EC3778C90BB}" type="slidenum">
              <a:rPr lang="es-ES"/>
              <a:pPr/>
              <a:t>21</a:t>
            </a:fld>
            <a:endParaRPr lang="es-E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961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22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901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26F2B-60F9-E34D-8D67-A34E95D9E865}" type="slidenum">
              <a:rPr lang="es-ES"/>
              <a:pPr/>
              <a:t>23</a:t>
            </a:fld>
            <a:endParaRPr lang="es-E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116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8F7494-D8A2-DD43-BC6D-561B51B1FA67}" type="slidenum">
              <a:rPr lang="es-ES"/>
              <a:pPr/>
              <a:t>24</a:t>
            </a:fld>
            <a:endParaRPr lang="es-E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740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901E6-C7AA-BA4B-B93E-5F2D07A80782}" type="slidenum">
              <a:rPr lang="es-ES"/>
              <a:pPr/>
              <a:t>25</a:t>
            </a:fld>
            <a:endParaRPr lang="es-E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605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46B2E-E4F7-D448-96E4-D8929785A8BB}" type="slidenum">
              <a:rPr lang="es-ES"/>
              <a:pPr/>
              <a:t>26</a:t>
            </a:fld>
            <a:endParaRPr lang="es-E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63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42774-FDF1-B043-B6E9-3EBBC8C47968}" type="slidenum">
              <a:rPr lang="es-ES"/>
              <a:pPr/>
              <a:t>27</a:t>
            </a:fld>
            <a:endParaRPr lang="es-E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468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AEB5C-C7EE-104C-B908-987889DEFF69}" type="slidenum">
              <a:rPr lang="es-ES"/>
              <a:pPr/>
              <a:t>28</a:t>
            </a:fld>
            <a:endParaRPr lang="es-E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EB599-AF12-7949-A624-FACE80D3DB13}" type="slidenum">
              <a:rPr lang="es-ES"/>
              <a:pPr/>
              <a:t>29</a:t>
            </a:fld>
            <a:endParaRPr lang="es-E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9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728E6-82D8-9C46-A8F9-532FEF8B0FD0}" type="slidenum">
              <a:rPr lang="es-ES"/>
              <a:pPr/>
              <a:t>3</a:t>
            </a:fld>
            <a:endParaRPr lang="es-E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35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B0F9A-CCFD-FE44-BD4C-F19DBF468DDE}" type="slidenum">
              <a:rPr lang="es-ES"/>
              <a:pPr/>
              <a:t>30</a:t>
            </a:fld>
            <a:endParaRPr lang="es-E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613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9EEB8-6B72-5A43-8E60-C31B09886038}" type="slidenum">
              <a:rPr lang="es-ES"/>
              <a:pPr/>
              <a:t>31</a:t>
            </a:fld>
            <a:endParaRPr lang="es-E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184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94953-AA10-3248-9F10-DF36EA197F75}" type="slidenum">
              <a:rPr lang="es-ES"/>
              <a:pPr/>
              <a:t>32</a:t>
            </a:fld>
            <a:endParaRPr lang="es-E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29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E3352-3A53-5740-B710-9625D3BA63BC}" type="slidenum">
              <a:rPr lang="es-ES"/>
              <a:pPr/>
              <a:t>33</a:t>
            </a:fld>
            <a:endParaRPr lang="es-E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799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3F53A-4E26-E04E-955A-A6588D791435}" type="slidenum">
              <a:rPr lang="es-ES"/>
              <a:pPr/>
              <a:t>34</a:t>
            </a:fld>
            <a:endParaRPr lang="es-E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725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B96D1-9C29-564B-B669-0B73B3D1150F}" type="slidenum">
              <a:rPr lang="es-ES"/>
              <a:pPr/>
              <a:t>35</a:t>
            </a:fld>
            <a:endParaRPr lang="es-E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400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4111E-4C02-1942-B5CB-8D765ABED129}" type="slidenum">
              <a:rPr lang="es-ES"/>
              <a:pPr/>
              <a:t>36</a:t>
            </a:fld>
            <a:endParaRPr lang="es-E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474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E8F71-34F6-9D4C-8554-4E7A8BE0549E}" type="slidenum">
              <a:rPr lang="es-ES"/>
              <a:pPr/>
              <a:t>37</a:t>
            </a:fld>
            <a:endParaRPr lang="es-E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1300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BD032-7C26-3C48-8844-4C4D376654E6}" type="slidenum">
              <a:rPr lang="es-ES"/>
              <a:pPr/>
              <a:t>38</a:t>
            </a:fld>
            <a:endParaRPr lang="es-E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6289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585CF-61B0-F940-8B10-01B6D9561DA2}" type="slidenum">
              <a:rPr lang="es-ES"/>
              <a:pPr/>
              <a:t>39</a:t>
            </a:fld>
            <a:endParaRPr lang="es-E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10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C34DD-1757-C94F-A82A-7F37A3D395BB}" type="slidenum">
              <a:rPr lang="es-ES"/>
              <a:pPr/>
              <a:t>4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7535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3D219-0D17-9747-A7DD-4BCE689CCABB}" type="slidenum">
              <a:rPr lang="es-ES"/>
              <a:pPr/>
              <a:t>40</a:t>
            </a:fld>
            <a:endParaRPr lang="es-E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461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75945-8697-614B-B5EC-C54BAFF1476C}" type="slidenum">
              <a:rPr lang="es-ES"/>
              <a:pPr/>
              <a:t>41</a:t>
            </a:fld>
            <a:endParaRPr lang="es-E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620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07F75-2666-6B4F-BA6C-D04EB5888C24}" type="slidenum">
              <a:rPr lang="es-ES"/>
              <a:pPr/>
              <a:t>42</a:t>
            </a:fld>
            <a:endParaRPr lang="es-E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035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1D632F-FB92-8B41-9AC2-1F0180A3FFA6}" type="slidenum">
              <a:rPr lang="es-ES"/>
              <a:pPr/>
              <a:t>43</a:t>
            </a:fld>
            <a:endParaRPr lang="es-E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2216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F2856-023A-F543-8400-AAAD0DB731F4}" type="slidenum">
              <a:rPr lang="es-ES"/>
              <a:pPr/>
              <a:t>44</a:t>
            </a:fld>
            <a:endParaRPr lang="es-E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362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09A6C-6BDB-494C-9E45-B5AAC389E3D7}" type="slidenum">
              <a:rPr lang="es-ES"/>
              <a:pPr/>
              <a:t>45</a:t>
            </a:fld>
            <a:endParaRPr lang="es-E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94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E5E04-752C-874E-A981-0729038D6728}" type="slidenum">
              <a:rPr lang="es-ES"/>
              <a:pPr/>
              <a:t>5</a:t>
            </a:fld>
            <a:endParaRPr lang="es-E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90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08695-03FA-EC46-9524-640D8C58D16A}" type="slidenum">
              <a:rPr lang="es-ES"/>
              <a:pPr/>
              <a:t>6</a:t>
            </a:fld>
            <a:endParaRPr lang="es-E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045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B55F5-05DE-FF4A-BA7A-1A0A235CB8E1}" type="slidenum">
              <a:rPr lang="es-ES"/>
              <a:pPr/>
              <a:t>7</a:t>
            </a:fld>
            <a:endParaRPr lang="es-E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893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4A13C-3E81-1342-B109-C4BA5C70C3D3}" type="slidenum">
              <a:rPr lang="es-ES"/>
              <a:pPr/>
              <a:t>8</a:t>
            </a:fld>
            <a:endParaRPr lang="es-E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69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1F4E2-EE28-5D4F-88AF-C6B66589CF6C}" type="slidenum">
              <a:rPr lang="es-ES"/>
              <a:pPr/>
              <a:t>9</a:t>
            </a:fld>
            <a:endParaRPr lang="es-E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77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405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042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028700"/>
            <a:ext cx="2317750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6800850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304800"/>
            <a:ext cx="2317750" cy="66421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304800"/>
            <a:ext cx="6800850" cy="664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1028700"/>
            <a:ext cx="993775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2828925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3410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05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1925" y="6083300"/>
            <a:ext cx="2225675" cy="133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6083300"/>
            <a:ext cx="6524625" cy="133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778000"/>
            <a:ext cx="2317750" cy="5029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778000"/>
            <a:ext cx="680085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553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553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254000"/>
            <a:ext cx="993775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2828925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0500" y="1816100"/>
            <a:ext cx="3175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636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673100"/>
            <a:ext cx="9271000" cy="627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04900" y="6083300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4100" y="6616700"/>
            <a:ext cx="3873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895600"/>
            <a:ext cx="92710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46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89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231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74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2032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89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464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4036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3975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0.wmf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6.wmf"/><Relationship Id="rId9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wmf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808564" y="1877977"/>
            <a:ext cx="4505847" cy="462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99" tIns="50799" rIns="101599" bIns="50799">
            <a:spAutoFit/>
          </a:bodyPr>
          <a:lstStyle/>
          <a:p>
            <a:pPr algn="ctr"/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7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7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(Transparencias originales de Marcelo Guarini)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3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n-US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7" y="1036440"/>
            <a:ext cx="2502370" cy="788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1851" y="1184005"/>
            <a:ext cx="105432" cy="105424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4281184" y="1353338"/>
            <a:ext cx="105432" cy="105424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4020687" y="1522671"/>
            <a:ext cx="105432" cy="105424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450517" y="1100951"/>
            <a:ext cx="105432" cy="1054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4231547" y="1668651"/>
            <a:ext cx="105432" cy="105424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367852"/>
            <a:ext cx="10160000" cy="854934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pPr algn="ctr"/>
            <a:r>
              <a:rPr lang="es-CL" sz="2700" b="1" dirty="0">
                <a:solidFill>
                  <a:srgbClr val="FFFFFF"/>
                </a:solidFill>
                <a:latin typeface="Trebuchet MS"/>
                <a:cs typeface="Trebuchet MS"/>
              </a:rPr>
              <a:t>Teoría Transformada de Fourier en 1D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9219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Impulso y la propiedad del cedazo (caso discreto)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6300" y="2933700"/>
            <a:ext cx="53213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5"/>
          <p:cNvSpPr>
            <a:spLocks/>
          </p:cNvSpPr>
          <p:nvPr/>
        </p:nvSpPr>
        <p:spPr bwMode="auto">
          <a:xfrm>
            <a:off x="2393950" y="6396038"/>
            <a:ext cx="52705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solidFill>
                  <a:schemeClr val="tx1"/>
                </a:solidFill>
              </a:rPr>
              <a:t>Impulso discreto unitario localizado en x=x</a:t>
            </a:r>
            <a:r>
              <a:rPr lang="en-US" sz="1400">
                <a:solidFill>
                  <a:schemeClr val="tx1"/>
                </a:solidFill>
              </a:rPr>
              <a:t>0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8288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Impulso y la propiedad del cedazo (caso discreto)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267200"/>
            <a:ext cx="58928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0" y="2590800"/>
            <a:ext cx="91440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uadroTexto 6"/>
          <p:cNvSpPr txBox="1"/>
          <p:nvPr/>
        </p:nvSpPr>
        <p:spPr>
          <a:xfrm>
            <a:off x="4470400" y="3581400"/>
            <a:ext cx="439544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ES_tradnl" sz="2400" i="1" dirty="0" err="1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endParaRPr lang="es-ES_tradnl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Transformada de Fourier de funciones de una variable contínua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781300"/>
            <a:ext cx="91694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Transformada de Fourier de funciones de una variable contínua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781300"/>
            <a:ext cx="91567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129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Transformada de Fourier de funciones de una variable contínua                 EJEMPLO: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1100" y="3543300"/>
            <a:ext cx="34290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2476500"/>
            <a:ext cx="81407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7500" y="3416300"/>
            <a:ext cx="68199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129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Transformada de Fourier de funciones de una variable contínua                 EJEMPLO: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35000" y="2387600"/>
            <a:ext cx="8877300" cy="4470400"/>
            <a:chOff x="0" y="0"/>
            <a:chExt cx="5592" cy="2816"/>
          </a:xfrm>
        </p:grpSpPr>
        <p:pic>
          <p:nvPicPr>
            <p:cNvPr id="3584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56"/>
              <a:ext cx="5592" cy="2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80" y="0"/>
              <a:ext cx="1728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7" name="Oval 7"/>
            <p:cNvSpPr>
              <a:spLocks/>
            </p:cNvSpPr>
            <p:nvPr/>
          </p:nvSpPr>
          <p:spPr bwMode="auto">
            <a:xfrm>
              <a:off x="4032" y="400"/>
              <a:ext cx="152" cy="128"/>
            </a:xfrm>
            <a:prstGeom prst="ellipse">
              <a:avLst/>
            </a:prstGeom>
            <a:solidFill>
              <a:srgbClr val="FFFFFF"/>
            </a:solidFill>
            <a:ln w="2540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35848" name="Oval 8"/>
            <p:cNvSpPr>
              <a:spLocks/>
            </p:cNvSpPr>
            <p:nvPr/>
          </p:nvSpPr>
          <p:spPr bwMode="auto">
            <a:xfrm>
              <a:off x="1240" y="400"/>
              <a:ext cx="152" cy="128"/>
            </a:xfrm>
            <a:prstGeom prst="ellipse">
              <a:avLst/>
            </a:prstGeom>
            <a:solidFill>
              <a:srgbClr val="FFFFFF"/>
            </a:solidFill>
            <a:ln w="2540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35849" name="Oval 9"/>
            <p:cNvSpPr>
              <a:spLocks/>
            </p:cNvSpPr>
            <p:nvPr/>
          </p:nvSpPr>
          <p:spPr bwMode="auto">
            <a:xfrm>
              <a:off x="2584" y="2312"/>
              <a:ext cx="152" cy="128"/>
            </a:xfrm>
            <a:prstGeom prst="ellipse">
              <a:avLst/>
            </a:prstGeom>
            <a:solidFill>
              <a:srgbClr val="FFFFFF"/>
            </a:solidFill>
            <a:ln w="2540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35850" name="Oval 10"/>
            <p:cNvSpPr>
              <a:spLocks/>
            </p:cNvSpPr>
            <p:nvPr/>
          </p:nvSpPr>
          <p:spPr bwMode="auto">
            <a:xfrm>
              <a:off x="5376" y="2312"/>
              <a:ext cx="152" cy="128"/>
            </a:xfrm>
            <a:prstGeom prst="ellipse">
              <a:avLst/>
            </a:prstGeom>
            <a:solidFill>
              <a:srgbClr val="FFFFFF"/>
            </a:solidFill>
            <a:ln w="2540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pic>
          <p:nvPicPr>
            <p:cNvPr id="35851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48" y="400"/>
              <a:ext cx="1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00" y="2336"/>
              <a:ext cx="1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3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08" y="2328"/>
              <a:ext cx="1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4" name="Picture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64" y="416"/>
              <a:ext cx="1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2679700"/>
            <a:ext cx="919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Rectangle 4"/>
          <p:cNvSpPr>
            <a:spLocks/>
          </p:cNvSpPr>
          <p:nvPr/>
        </p:nvSpPr>
        <p:spPr bwMode="auto">
          <a:xfrm>
            <a:off x="571500" y="17399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Transformada de Fourier de funciones de una variable contínua                 EJEMPLO:</a:t>
            </a:r>
          </a:p>
        </p:txBody>
      </p:sp>
    </p:spTree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Transformada de Fourier de funciones de una variable contínua (</a:t>
            </a:r>
            <a:r>
              <a:rPr lang="en-US">
                <a:solidFill>
                  <a:srgbClr val="FF0000"/>
                </a:solidFill>
              </a:rPr>
              <a:t>Impulso</a:t>
            </a:r>
            <a:r>
              <a:rPr lang="en-US">
                <a:solidFill>
                  <a:srgbClr val="6E00FF"/>
                </a:solidFill>
              </a:rPr>
              <a:t>)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149600"/>
            <a:ext cx="91694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Transformada de Fourier de funciones de una variable contínua (</a:t>
            </a:r>
            <a:r>
              <a:rPr lang="en-US">
                <a:solidFill>
                  <a:srgbClr val="FF0000"/>
                </a:solidFill>
              </a:rPr>
              <a:t>Impulso</a:t>
            </a:r>
            <a:r>
              <a:rPr lang="en-US">
                <a:solidFill>
                  <a:srgbClr val="6E00FF"/>
                </a:solidFill>
              </a:rPr>
              <a:t>)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38500"/>
            <a:ext cx="8699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891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Transformada de Fourier de funciones de una variable contínua (</a:t>
            </a:r>
            <a:r>
              <a:rPr lang="en-US">
                <a:solidFill>
                  <a:srgbClr val="FF0000"/>
                </a:solidFill>
              </a:rPr>
              <a:t>Tren de</a:t>
            </a:r>
            <a:r>
              <a:rPr lang="en-US">
                <a:solidFill>
                  <a:srgbClr val="6E00FF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Impulsos</a:t>
            </a:r>
            <a:r>
              <a:rPr lang="en-US">
                <a:solidFill>
                  <a:srgbClr val="6E00FF"/>
                </a:solidFill>
              </a:rPr>
              <a:t>)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01900"/>
            <a:ext cx="9169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715000" y="1663700"/>
            <a:ext cx="3340100" cy="588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1900238" y="6188075"/>
            <a:ext cx="354012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solidFill>
                  <a:schemeClr val="tx1"/>
                </a:solidFill>
              </a:rPr>
              <a:t>Señal resultante de sumar las</a:t>
            </a:r>
          </a:p>
          <a:p>
            <a:pPr algn="l"/>
            <a:r>
              <a:rPr lang="en-US" sz="2200">
                <a:solidFill>
                  <a:schemeClr val="tx1"/>
                </a:solidFill>
              </a:rPr>
              <a:t>cuatro sinusoides de arriba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338138" y="2351088"/>
            <a:ext cx="4564062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solidFill>
                  <a:schemeClr val="tx1"/>
                </a:solidFill>
              </a:rPr>
              <a:t>La idea de Fourier de la posibilidad de</a:t>
            </a:r>
          </a:p>
          <a:p>
            <a:pPr algn="l"/>
            <a:r>
              <a:rPr lang="en-US" sz="2200">
                <a:solidFill>
                  <a:schemeClr val="tx1"/>
                </a:solidFill>
              </a:rPr>
              <a:t>representar una señal periódica como</a:t>
            </a:r>
          </a:p>
          <a:p>
            <a:pPr algn="l"/>
            <a:r>
              <a:rPr lang="en-US" sz="2200">
                <a:solidFill>
                  <a:schemeClr val="tx1"/>
                </a:solidFill>
              </a:rPr>
              <a:t>una suma ponderada de senos y</a:t>
            </a:r>
          </a:p>
          <a:p>
            <a:pPr algn="l"/>
            <a:r>
              <a:rPr lang="en-US" sz="2200">
                <a:solidFill>
                  <a:schemeClr val="tx1"/>
                </a:solidFill>
              </a:rPr>
              <a:t>cosenos fue recibida con bastante</a:t>
            </a:r>
          </a:p>
          <a:p>
            <a:pPr algn="l"/>
            <a:r>
              <a:rPr lang="en-US" sz="2200">
                <a:solidFill>
                  <a:schemeClr val="tx1"/>
                </a:solidFill>
              </a:rPr>
              <a:t>escepticismo. (1807)</a:t>
            </a:r>
          </a:p>
        </p:txBody>
      </p:sp>
    </p:spTree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891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Transformada de Fourier de funciones de una variable contínua (</a:t>
            </a:r>
            <a:r>
              <a:rPr lang="en-US">
                <a:solidFill>
                  <a:srgbClr val="FF0000"/>
                </a:solidFill>
              </a:rPr>
              <a:t>Tren de</a:t>
            </a:r>
            <a:r>
              <a:rPr lang="en-US">
                <a:solidFill>
                  <a:srgbClr val="6E00FF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Impulsos</a:t>
            </a:r>
            <a:r>
              <a:rPr lang="en-US">
                <a:solidFill>
                  <a:srgbClr val="6E00FF"/>
                </a:solidFill>
              </a:rPr>
              <a:t>)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90800"/>
            <a:ext cx="91694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891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Transformada de Fourier de funciones de una variable contínua (</a:t>
            </a:r>
            <a:r>
              <a:rPr lang="en-US">
                <a:solidFill>
                  <a:srgbClr val="FF0000"/>
                </a:solidFill>
              </a:rPr>
              <a:t>Tren de</a:t>
            </a:r>
            <a:r>
              <a:rPr lang="en-US">
                <a:solidFill>
                  <a:srgbClr val="6E00FF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Impulsos</a:t>
            </a:r>
            <a:r>
              <a:rPr lang="en-US">
                <a:solidFill>
                  <a:srgbClr val="6E00FF"/>
                </a:solidFill>
              </a:rPr>
              <a:t>)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01900"/>
            <a:ext cx="91694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891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Convolución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489200"/>
            <a:ext cx="915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891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Convolución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247900"/>
            <a:ext cx="91694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891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Convolución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0861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891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Muestreo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225800"/>
            <a:ext cx="9169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891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Muestreo (representación gráfica)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2374900"/>
            <a:ext cx="59563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5"/>
          <p:cNvSpPr>
            <a:spLocks/>
          </p:cNvSpPr>
          <p:nvPr/>
        </p:nvSpPr>
        <p:spPr bwMode="auto">
          <a:xfrm>
            <a:off x="6935788" y="3352800"/>
            <a:ext cx="187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Función contínua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923088" y="5207000"/>
            <a:ext cx="2565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Trén de impulsos para modelar el proceso de muestreo</a:t>
            </a:r>
          </a:p>
        </p:txBody>
      </p:sp>
    </p:spTree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2921000"/>
            <a:ext cx="62230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/>
          </p:cNvSpPr>
          <p:nvPr/>
        </p:nvSpPr>
        <p:spPr bwMode="auto">
          <a:xfrm>
            <a:off x="6757988" y="3314700"/>
            <a:ext cx="2565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Producto de la señal contínua (a muestrear) y el trén de impulsos</a:t>
            </a:r>
          </a:p>
        </p:txBody>
      </p:sp>
      <p:sp>
        <p:nvSpPr>
          <p:cNvPr id="48133" name="Rectangle 5"/>
          <p:cNvSpPr>
            <a:spLocks/>
          </p:cNvSpPr>
          <p:nvPr/>
        </p:nvSpPr>
        <p:spPr bwMode="auto">
          <a:xfrm>
            <a:off x="6757988" y="5168900"/>
            <a:ext cx="25654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Valores muestreados obtenidos por integración y utilizando la propiedad del cedazo del impulso</a:t>
            </a:r>
          </a:p>
        </p:txBody>
      </p:sp>
      <p:sp>
        <p:nvSpPr>
          <p:cNvPr id="48134" name="Rectangle 6"/>
          <p:cNvSpPr>
            <a:spLocks/>
          </p:cNvSpPr>
          <p:nvPr/>
        </p:nvSpPr>
        <p:spPr bwMode="auto">
          <a:xfrm>
            <a:off x="444500" y="1689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Muestreo (represantación gráfica)</a:t>
            </a:r>
          </a:p>
        </p:txBody>
      </p:sp>
    </p:spTree>
  </p:cSld>
  <p:clrMapOvr>
    <a:masterClrMapping/>
  </p:clrMapOvr>
  <p:transition spd="med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891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Muestreo (represntación matemática)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52700"/>
            <a:ext cx="91821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891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Muestreo (represntación matemática)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603500"/>
            <a:ext cx="91440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Números complejos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616200"/>
            <a:ext cx="91440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Transformada de Fourier de señales muestreadas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65400"/>
            <a:ext cx="91694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6946900" y="6261100"/>
            <a:ext cx="3022600" cy="9144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4500" y="15748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Transformada de Fourier de señales muestreadas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209800"/>
            <a:ext cx="93599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Transformada de Fourier de señales muestreadas (representación gráfica)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2794000"/>
            <a:ext cx="72009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Rectangle 5"/>
          <p:cNvSpPr>
            <a:spLocks/>
          </p:cNvSpPr>
          <p:nvPr/>
        </p:nvSpPr>
        <p:spPr bwMode="auto">
          <a:xfrm>
            <a:off x="3632200" y="4495800"/>
            <a:ext cx="647700" cy="3429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1300" y="279400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1300" y="4749800"/>
            <a:ext cx="584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56500" y="41021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69200" y="60833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8" name="Rectangle 10"/>
          <p:cNvSpPr>
            <a:spLocks/>
          </p:cNvSpPr>
          <p:nvPr/>
        </p:nvSpPr>
        <p:spPr bwMode="auto">
          <a:xfrm>
            <a:off x="6148388" y="3086100"/>
            <a:ext cx="3514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Transformada de Fourier de una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señal limitada en frecuencia.</a:t>
            </a:r>
          </a:p>
        </p:txBody>
      </p:sp>
      <p:sp>
        <p:nvSpPr>
          <p:cNvPr id="53259" name="Rectangle 11"/>
          <p:cNvSpPr>
            <a:spLocks/>
          </p:cNvSpPr>
          <p:nvPr/>
        </p:nvSpPr>
        <p:spPr bwMode="auto">
          <a:xfrm>
            <a:off x="6605588" y="4800600"/>
            <a:ext cx="2690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Señal sobre-muestreada</a:t>
            </a:r>
          </a:p>
        </p:txBody>
      </p:sp>
    </p:spTree>
  </p:cSld>
  <p:clrMapOvr>
    <a:masterClrMapping/>
  </p:clrMapOvr>
  <p:transition spd="med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Transformada de Fourier de señales muestreadas (representación gráfica)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08000" y="2654300"/>
            <a:ext cx="9285288" cy="4330700"/>
            <a:chOff x="0" y="8"/>
            <a:chExt cx="5849" cy="2728"/>
          </a:xfrm>
        </p:grpSpPr>
        <p:pic>
          <p:nvPicPr>
            <p:cNvPr id="5427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00"/>
              <a:ext cx="4464" cy="2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3721" y="40"/>
              <a:ext cx="21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Señal críticamente muestreada</a:t>
              </a:r>
            </a:p>
          </p:txBody>
        </p:sp>
        <p:sp>
          <p:nvSpPr>
            <p:cNvPr id="54279" name="Rectangle 7"/>
            <p:cNvSpPr>
              <a:spLocks/>
            </p:cNvSpPr>
            <p:nvPr/>
          </p:nvSpPr>
          <p:spPr bwMode="auto">
            <a:xfrm>
              <a:off x="3745" y="1512"/>
              <a:ext cx="15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Señal sub-muestreada</a:t>
              </a:r>
            </a:p>
          </p:txBody>
        </p:sp>
        <p:sp>
          <p:nvSpPr>
            <p:cNvPr id="54280" name="Rectangle 8"/>
            <p:cNvSpPr>
              <a:spLocks/>
            </p:cNvSpPr>
            <p:nvPr/>
          </p:nvSpPr>
          <p:spPr bwMode="auto">
            <a:xfrm>
              <a:off x="2024" y="1288"/>
              <a:ext cx="408" cy="216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pic>
          <p:nvPicPr>
            <p:cNvPr id="54281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32" y="1328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32" y="8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TEOREMA DEL MUESTREO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6900" y="4775200"/>
            <a:ext cx="6413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2616200"/>
            <a:ext cx="91694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51200" y="7264400"/>
            <a:ext cx="812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6900" y="7264400"/>
            <a:ext cx="609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37100" y="7251700"/>
            <a:ext cx="127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43900" y="70612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08500" y="449580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875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TEOREMA DEL MUESTREO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08200"/>
            <a:ext cx="9169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2171700" y="2908300"/>
            <a:ext cx="5816600" cy="2933700"/>
            <a:chOff x="0" y="0"/>
            <a:chExt cx="3664" cy="1848"/>
          </a:xfrm>
        </p:grpSpPr>
        <p:grpSp>
          <p:nvGrpSpPr>
            <p:cNvPr id="56326" name="Group 6"/>
            <p:cNvGrpSpPr>
              <a:grpSpLocks/>
            </p:cNvGrpSpPr>
            <p:nvPr/>
          </p:nvGrpSpPr>
          <p:grpSpPr bwMode="auto">
            <a:xfrm>
              <a:off x="0" y="96"/>
              <a:ext cx="3528" cy="1752"/>
              <a:chOff x="0" y="0"/>
              <a:chExt cx="3528" cy="1752"/>
            </a:xfrm>
          </p:grpSpPr>
          <p:pic>
            <p:nvPicPr>
              <p:cNvPr id="5632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3528" cy="1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328" name="Rectangle 8"/>
              <p:cNvSpPr>
                <a:spLocks/>
              </p:cNvSpPr>
              <p:nvPr/>
            </p:nvSpPr>
            <p:spPr bwMode="auto">
              <a:xfrm>
                <a:off x="760" y="632"/>
                <a:ext cx="424" cy="28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56329" name="Rectangle 9"/>
              <p:cNvSpPr>
                <a:spLocks/>
              </p:cNvSpPr>
              <p:nvPr/>
            </p:nvSpPr>
            <p:spPr bwMode="auto">
              <a:xfrm>
                <a:off x="1952" y="632"/>
                <a:ext cx="424" cy="28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pic>
          <p:nvPicPr>
            <p:cNvPr id="56330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6" y="824"/>
              <a:ext cx="512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1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00" y="824"/>
              <a:ext cx="384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2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52" y="1344"/>
              <a:ext cx="1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3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664" y="0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5300" y="6197600"/>
            <a:ext cx="91694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4813300" y="4114800"/>
            <a:ext cx="2692400" cy="4064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2374900" y="5067300"/>
            <a:ext cx="6527800" cy="3556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7" name="Rectangle 3"/>
          <p:cNvSpPr>
            <a:spLocks/>
          </p:cNvSpPr>
          <p:nvPr/>
        </p:nvSpPr>
        <p:spPr bwMode="auto">
          <a:xfrm>
            <a:off x="2806700" y="3111500"/>
            <a:ext cx="4787900" cy="8763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TEOREMA DEL MUESTREO</a:t>
            </a:r>
          </a:p>
        </p:txBody>
      </p:sp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679700"/>
            <a:ext cx="91694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TEOREMA DEL MUESTREO (Recuperación de la función)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13000"/>
            <a:ext cx="9156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ALIASING (Aliasión)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6868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975100" y="3200400"/>
            <a:ext cx="0" cy="8255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4813300" y="3200400"/>
            <a:ext cx="0" cy="8255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rot="10800000">
            <a:off x="3911600" y="31496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6000" y="2794000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1" name="Rectangle 9"/>
          <p:cNvSpPr>
            <a:spLocks/>
          </p:cNvSpPr>
          <p:nvPr/>
        </p:nvSpPr>
        <p:spPr bwMode="auto">
          <a:xfrm>
            <a:off x="466725" y="2413000"/>
            <a:ext cx="23241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Frecuencia</a:t>
            </a:r>
          </a:p>
        </p:txBody>
      </p:sp>
      <p:sp>
        <p:nvSpPr>
          <p:cNvPr id="59402" name="Rectangle 10"/>
          <p:cNvSpPr>
            <a:spLocks/>
          </p:cNvSpPr>
          <p:nvPr/>
        </p:nvSpPr>
        <p:spPr bwMode="auto">
          <a:xfrm>
            <a:off x="403225" y="5041900"/>
            <a:ext cx="35433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Espacio (tiempo)</a:t>
            </a:r>
          </a:p>
        </p:txBody>
      </p:sp>
      <p:pic>
        <p:nvPicPr>
          <p:cNvPr id="5940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4343400"/>
            <a:ext cx="5651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Reconstrucción e una función a partir de datos muestreados.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51100"/>
            <a:ext cx="916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Números complejos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149600"/>
            <a:ext cx="91440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Transformada Discreta de Fourier para funciones de una variable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DFT de la transformada contínua de una función muestreada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768600"/>
            <a:ext cx="91567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Transformada Discreta de Fourier para funciones de una variable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DFT de la transformada contínua de una función muestreada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51100"/>
            <a:ext cx="91694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5440040" y="4962128"/>
            <a:ext cx="360040" cy="5760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25" y="5096821"/>
            <a:ext cx="439909" cy="265605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Transformada Discreta de Fourier para funciones de una variable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816100"/>
            <a:ext cx="9271000" cy="5130800"/>
          </a:xfrm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DFT de la transformada contínua de una función muestreada</a:t>
            </a: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93900" y="5321300"/>
            <a:ext cx="3136900" cy="10541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692400"/>
            <a:ext cx="91694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Transformada Discreta de Fourier para funciones de una variable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DFT de la transformada contínua de una función muestreada</a:t>
            </a: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1866900" y="3683000"/>
            <a:ext cx="3543300" cy="10033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4517" name="Rectangle 5"/>
          <p:cNvSpPr>
            <a:spLocks/>
          </p:cNvSpPr>
          <p:nvPr/>
        </p:nvSpPr>
        <p:spPr bwMode="auto">
          <a:xfrm>
            <a:off x="914400" y="5511800"/>
            <a:ext cx="4279900" cy="10160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844800"/>
            <a:ext cx="9169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Transformada Discreta de Fourier para funciones de una variable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Relación entre el muestreo y los intervalos de frecuencia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794000"/>
            <a:ext cx="91694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Transformada Discreta de Fourier para funciones de una variable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DEDUCCIONES IMPORTANTES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352800"/>
            <a:ext cx="9169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Series de Fourier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984500"/>
            <a:ext cx="91567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Impulso y la propiedad del cedazo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946400"/>
            <a:ext cx="91567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Impulso y la propiedad del cedazo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882900"/>
            <a:ext cx="916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Impulso y la propiedad del cedazo (caso discreto)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073400"/>
            <a:ext cx="91440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Conceptos preliminares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Impulso y la propiedad del cedazo (caso discreto)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806700"/>
            <a:ext cx="91440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Pages>0</Pages>
  <Words>689</Words>
  <Characters>0</Characters>
  <Application>Microsoft Macintosh PowerPoint</Application>
  <PresentationFormat>Custom</PresentationFormat>
  <Lines>0</Lines>
  <Paragraphs>169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45</vt:i4>
      </vt:variant>
    </vt:vector>
  </HeadingPairs>
  <TitlesOfParts>
    <vt:vector size="66" baseType="lpstr">
      <vt:lpstr>Helvetica Neue</vt:lpstr>
      <vt:lpstr>Helvetica Neue Light</vt:lpstr>
      <vt:lpstr>Times New Roman</vt:lpstr>
      <vt:lpstr>Trebuchet MS</vt:lpstr>
      <vt:lpstr>Title &amp; Subtitle</vt:lpstr>
      <vt:lpstr>Title &amp; Bullets</vt:lpstr>
      <vt:lpstr>Title - Top</vt:lpstr>
      <vt:lpstr>Photo - 2 Up Portrait</vt:lpstr>
      <vt:lpstr>Photo - 3 Up Portrait</vt:lpstr>
      <vt:lpstr>Photo - Big</vt:lpstr>
      <vt:lpstr>Title, Bullets &amp; Photo</vt:lpstr>
      <vt:lpstr>Photo - 3 Up</vt:lpstr>
      <vt:lpstr>Title &amp; Bullets - Left</vt:lpstr>
      <vt:lpstr>Title &amp; Bullets - Right</vt:lpstr>
      <vt:lpstr>Bullets</vt:lpstr>
      <vt:lpstr>Photo - 4 Up</vt:lpstr>
      <vt:lpstr>Photo - 2 Up Portrait &amp; Landscape</vt:lpstr>
      <vt:lpstr>Photo - 2 Up Landscape</vt:lpstr>
      <vt:lpstr>Photo - Vertical</vt:lpstr>
      <vt:lpstr>Photo - Horizontal</vt:lpstr>
      <vt:lpstr>Title - Center</vt:lpstr>
      <vt:lpstr>PowerPoint Presentation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Conceptos preliminares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Transformada Discreta de Fourier para funciones de una variable</vt:lpstr>
      <vt:lpstr>Transformada Discreta de Fourier para funciones de una variable</vt:lpstr>
      <vt:lpstr>Transformada Discreta de Fourier para funciones de una variable</vt:lpstr>
      <vt:lpstr>Transformada Discreta de Fourier para funciones de una variable</vt:lpstr>
      <vt:lpstr>Transformada Discreta de Fourier para funciones de una variable</vt:lpstr>
      <vt:lpstr>Transformada Discreta de Fourier para funciones de una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PROCESAMIENTO DE IMÁGENES  Capítulo IV Filtros en el Dominio de la Frecuencia</dc:title>
  <dc:subject/>
  <dc:creator/>
  <cp:keywords/>
  <dc:description/>
  <cp:lastModifiedBy>Domingo Mery</cp:lastModifiedBy>
  <cp:revision>9</cp:revision>
  <dcterms:created xsi:type="dcterms:W3CDTF">2010-09-13T12:35:45Z</dcterms:created>
  <dcterms:modified xsi:type="dcterms:W3CDTF">2019-07-26T19:19:56Z</dcterms:modified>
</cp:coreProperties>
</file>