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7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35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28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77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149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805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2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97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970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96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66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64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61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33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64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59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0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0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CB357F-DED7-4F15-8AC0-08A4C0AB597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89C943-AA34-4D0F-9641-B9EACEFD4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90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UD – 5 </a:t>
            </a:r>
            <a:br>
              <a:rPr lang="es-ES" dirty="0"/>
            </a:br>
            <a:r>
              <a:rPr lang="es-ES" dirty="0"/>
              <a:t>UML </a:t>
            </a:r>
            <a:br>
              <a:rPr lang="es-ES" dirty="0"/>
            </a:br>
            <a:r>
              <a:rPr lang="es-ES" dirty="0"/>
              <a:t>DIAGRAMAS DE SECUENCIA Teórico</a:t>
            </a:r>
          </a:p>
        </p:txBody>
      </p:sp>
    </p:spTree>
    <p:extLst>
      <p:ext uri="{BB962C8B-B14F-4D97-AF65-F5344CB8AC3E}">
        <p14:creationId xmlns:p14="http://schemas.microsoft.com/office/powerpoint/2010/main" val="298158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DIAGRAMAS DE Actividad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Son un caso especial de los diagramas de estado en el que los estados son estados de acción (estados con una acción interna y una o más transiciones que suceden al finalizar esta acción).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Las transiciones vienen provocadas por la finalización de las acciones que tienen lugar en los estados de origen.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Siempre van unidos a una clase o a la implementación de un caso de uso o de un método.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 utilizan para mostrar el flujo de operaciones que se desencadenan en un procedimiento interno del sistema.</a:t>
            </a:r>
          </a:p>
        </p:txBody>
      </p:sp>
      <p:pic>
        <p:nvPicPr>
          <p:cNvPr id="2050" name="Picture 2" descr="https://i-msdn.sec.s-msft.com/dynimg/IC37808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0" y="4017388"/>
            <a:ext cx="3644152" cy="28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03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DIAGRAMAS DE Estado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Representan la secuencia de estados por los que un objeto o una interacción entre objetos pasa durante su tiempo de vida en respuesta a estímulos (eventos) recibidos.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Este tipo de diagramas también son denominados diagramas de máquina de estados.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Un estado es cuando un objeto o una interacción satisface una condición, desarrolla alguna acción o se encuentra esperando un evento.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Cuando un objeto o una interacción pasa de un estado a otro se dice que ha sufrido una transición. Estas transiciones pueden ser: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Simples (normales y reflexivas).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Complejas.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Una transición puede ser interna si el estado del que parte el objeto o interacción es el mismo al que llega, no se provoca un cambio de estado y se representan dentro del estado, no de la transición.</a:t>
            </a:r>
          </a:p>
        </p:txBody>
      </p:sp>
    </p:spTree>
    <p:extLst>
      <p:ext uri="{BB962C8B-B14F-4D97-AF65-F5344CB8AC3E}">
        <p14:creationId xmlns:p14="http://schemas.microsoft.com/office/powerpoint/2010/main" val="340777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DIAGRAMAS DE Estado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 el caso de los diagramas de estado también se envían mensajes, pero en este caso es la propia acción la que puede enviar mensajes a uno o varios objetos destino.</a:t>
            </a:r>
          </a:p>
        </p:txBody>
      </p:sp>
      <p:pic>
        <p:nvPicPr>
          <p:cNvPr id="3076" name="Picture 4" descr="http://www.elclubdelprogramador.com/wp-content/uploads/2012/04/Estad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18" y="2090654"/>
            <a:ext cx="6801818" cy="476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13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Elaboración de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Un diagrama de secuencias es un modelo dinámico y su propósito 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Captar el comportamiento de los objetos identificados en el modelo de clase.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Identificar los elementos básicos del comportamiento: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Eventos.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Estados.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Transición de estados.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Funciones (acciones, actividades, servicios).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Completar el diagrama de clases.</a:t>
            </a:r>
          </a:p>
        </p:txBody>
      </p:sp>
      <p:pic>
        <p:nvPicPr>
          <p:cNvPr id="5122" name="Picture 2" descr="https://gilberfortaleche.files.wordpress.com/2013/03/diase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40" y="3970718"/>
            <a:ext cx="5029573" cy="29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8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Elaboración de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 un diagrama de secuencia los objetos interactúan para realizar colectivamente los servicios ofrecidos por aplicaciones.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diagramas de interacción o comportamiento muestran cómo se comunican los objetos en una interacción.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diagramas de clases (vista estática) y los de la vista dinámica son los más usados en proyectos ya que revelan más directamente características específicas requeridas en el código final.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diagramas más importantes de la vista dinámica 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Diagrama de secuencia </a:t>
            </a:r>
            <a:r>
              <a:rPr lang="es-ES" sz="2400" dirty="0">
                <a:sym typeface="Wingdings" panose="05000000000000000000" pitchFamily="2" charset="2"/>
              </a:rPr>
              <a:t> Nos da la perspectiva cronológica de las interacciones.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Diagrama de colaboración </a:t>
            </a:r>
            <a:r>
              <a:rPr lang="es-ES" sz="2400" dirty="0">
                <a:sym typeface="Wingdings" panose="05000000000000000000" pitchFamily="2" charset="2"/>
              </a:rPr>
              <a:t> Ofrece una mejor visión espacial mostrando los enlaces de colaboración entre los objetos.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Diagrama de Estados </a:t>
            </a:r>
            <a:r>
              <a:rPr lang="es-ES" sz="2400" dirty="0">
                <a:sym typeface="Wingdings" panose="05000000000000000000" pitchFamily="2" charset="2"/>
              </a:rPr>
              <a:t> Permite ver los estados por los que van pasando los distintos elementos del sistema a lo largo de su ejecución.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ym typeface="Wingdings" panose="05000000000000000000" pitchFamily="2" charset="2"/>
              </a:rPr>
              <a:t>El diagrama de colaboración puede obtenerse automáticamente a partir del correspondiente diagrama de secuencia y viceversa.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240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Elaboración de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diagramas de secuencia y de colaboración se utilizan para describir gráficamente un caso de uso de un escenario.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Muestra los objetos de un escenario mediante líneas verticales y los mensajes entre objetos como flechas que los conectan.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mensajes son dibujados cronológicamente de arriba hacia abajo.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rectángulos en las líneas verticales representan los periodos de actividad de los objetos.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Hay por lo menos un diagrama de secuencia para cada caso de uso.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Muestran la secuencia de mensajes entre objetos durante un escenario concreto.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Cada objeto viene dado por una barra vertical.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El tiempo transcurre de arriba abajo.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Cuando existe demora entre el envío y la atención se puede indicar usando una línea oblicua.</a:t>
            </a:r>
          </a:p>
        </p:txBody>
      </p:sp>
    </p:spTree>
    <p:extLst>
      <p:ext uri="{BB962C8B-B14F-4D97-AF65-F5344CB8AC3E}">
        <p14:creationId xmlns:p14="http://schemas.microsoft.com/office/powerpoint/2010/main" val="368012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Elaboración de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Notación: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92" y="1385395"/>
            <a:ext cx="7600669" cy="54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Elaboración de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Interacciones y objetos: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En un sistema orientado a objetos estos últimos deben controlar los datos, moverlos, responder preguntas (peticiones),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Los objetos trabajan juntos comunicándose e interactuando con otros.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Los diagramas de secuencia se modelan a nivel de objetos y utilizan tres elementos fundamentales: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Objetos.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Mensajes (estímulos)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Líneas de vida de los objetos.</a:t>
            </a:r>
          </a:p>
        </p:txBody>
      </p:sp>
      <p:pic>
        <p:nvPicPr>
          <p:cNvPr id="6146" name="Picture 2" descr="https://ingsotfwarekarlacevallos.files.wordpress.com/2015/07/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64" y="3327119"/>
            <a:ext cx="6543313" cy="35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Elaboración de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Objetos: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Un diagrama de secuencia consta de objetos que se representan del modo habitual: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Rectángulos con nombre (subrayado).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Mensajes entre los objetos representados por líneas continuas con una punta de flecha.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El tiempo representado como una progresión vertical.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Los objetos se colocan cerca de la parte superior del diagrama, de izquierda a derecha, y se acomodan de forma que simplifiquen el diagrama.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La extensión, que está debajo (y en forma descendente), de cada objeto será una línea discontinua conocida como la línea de vida de un objeto.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Junto con la línea de vida se pondrá un rectángulo conocido como activación, el cual muestra el ciclo de vida de una operación que realiza el objeto.</a:t>
            </a:r>
          </a:p>
        </p:txBody>
      </p:sp>
    </p:spTree>
    <p:extLst>
      <p:ext uri="{BB962C8B-B14F-4D97-AF65-F5344CB8AC3E}">
        <p14:creationId xmlns:p14="http://schemas.microsoft.com/office/powerpoint/2010/main" val="143160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Elaboración de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Mensajes: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Un mensaje que va de un objeto a otro pasa de la línea de vida de un objeto a la de otro.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Un objeto puede enviarse un mensaje a sí mismo, de su línea de vida a su propia línea de vida.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Un mensaje puede ser: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Síncrono </a:t>
            </a:r>
            <a:r>
              <a:rPr lang="es-ES" sz="2400" dirty="0">
                <a:sym typeface="Wingdings" panose="05000000000000000000" pitchFamily="2" charset="2"/>
              </a:rPr>
              <a:t> El objeto espera la respuesta a ese mensaje antes de continuar con su trabajo.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>
                <a:sym typeface="Wingdings" panose="05000000000000000000" pitchFamily="2" charset="2"/>
              </a:rPr>
              <a:t>Asíncrono  El objeto no espera la respuesta a ese mensaje antes de continuar.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ym typeface="Wingdings" panose="05000000000000000000" pitchFamily="2" charset="2"/>
              </a:rPr>
              <a:t>En el diagrama de secuencia los símbolos del mensaje pueden variar: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>
                <a:sym typeface="Wingdings" panose="05000000000000000000" pitchFamily="2" charset="2"/>
              </a:rPr>
              <a:t>La punta de flecha de un mensaje síncrono está representada con un triángulo relleno.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>
                <a:sym typeface="Wingdings" panose="05000000000000000000" pitchFamily="2" charset="2"/>
              </a:rPr>
              <a:t>La punta de flecha de un mensaje asíncrono está representada con dos líneas.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6484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729649"/>
          </a:xfrm>
        </p:spPr>
        <p:txBody>
          <a:bodyPr/>
          <a:lstStyle/>
          <a:p>
            <a:r>
              <a:rPr lang="es-ES" dirty="0"/>
              <a:t>DIAGRAMAS DE comportamiento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4" y="1903445"/>
            <a:ext cx="11103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Muestran las interacciones entre objetos ocurridas en una parte del sistema, algunos de estos diagramas 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Diagrama de secuencia.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Diagrama de colaboración.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Diagrama de estado.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Diagrama de actividad.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641" y="2659224"/>
            <a:ext cx="4019238" cy="4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8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Elaboración de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Líneas de vida de los objetos (Tiempo):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El diagrama de secuencia representa el tiempo en dirección vertical.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El tiempo se inicia en la parte superior y avanza hacia la parte inferior.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Un mensaje que esté más cerca de la parte superior ocurrirá antes que uno que esté cerca de la parte inferior.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El diagrama de secuencia tiene dos dimensiones: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La dimensión horizontal es la disposición de los objetos.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La dimensión vertical muestra el paso del tiempo.</a:t>
            </a:r>
          </a:p>
        </p:txBody>
      </p:sp>
      <p:pic>
        <p:nvPicPr>
          <p:cNvPr id="10242" name="Picture 2" descr="https://i-msdn.sec.s-msft.com/dynimg/IC4798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45" y="3970718"/>
            <a:ext cx="7247964" cy="28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49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Elaboración de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Recursividad: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En ocasiones un objeto tiene alguna operación que se invoca a sí misma.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A esto se le conoce como recursividad.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Ejemplo: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Supongamos que una calculadora forma parte de los objetos de nuestro sistema y que una de sus operaciones sea el cálculo de intereses.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Para calcular el interés compuesto para un periodo que incluya otros pedidos, la operación cálculo de intereses del objeto tendrá que invocarse a si misma varias veces.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Para representar esto en UML, dibujamos una flecha de mensaje fuera de la activación, y un pequeño rectángulo encima de la activación.</a:t>
            </a:r>
          </a:p>
        </p:txBody>
      </p:sp>
    </p:spTree>
    <p:extLst>
      <p:ext uri="{BB962C8B-B14F-4D97-AF65-F5344CB8AC3E}">
        <p14:creationId xmlns:p14="http://schemas.microsoft.com/office/powerpoint/2010/main" val="282360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Ejercicios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1.- Especificar el diagrama de secuencia de la operación “</a:t>
            </a:r>
            <a:r>
              <a:rPr lang="es-ES" sz="2400" dirty="0" err="1"/>
              <a:t>crearLaberinto</a:t>
            </a:r>
            <a:r>
              <a:rPr lang="es-ES" sz="2400" dirty="0"/>
              <a:t>”:</a:t>
            </a:r>
          </a:p>
          <a:p>
            <a:r>
              <a:rPr lang="es-ES" sz="2400" dirty="0"/>
              <a:t>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JuegoLaberinto</a:t>
            </a:r>
            <a:r>
              <a:rPr lang="es-ES" sz="2400" dirty="0"/>
              <a:t> {</a:t>
            </a:r>
          </a:p>
          <a:p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Laberinto </a:t>
            </a:r>
            <a:r>
              <a:rPr lang="es-ES" sz="2400" dirty="0" err="1"/>
              <a:t>crearLaberinto</a:t>
            </a:r>
            <a:r>
              <a:rPr lang="es-ES" sz="2400" dirty="0"/>
              <a:t> () {</a:t>
            </a:r>
          </a:p>
          <a:p>
            <a:r>
              <a:rPr lang="es-ES" sz="2400" dirty="0"/>
              <a:t>			Laberinto </a:t>
            </a:r>
            <a:r>
              <a:rPr lang="es-ES" sz="2400" dirty="0" err="1"/>
              <a:t>lab</a:t>
            </a:r>
            <a:r>
              <a:rPr lang="es-ES" sz="2400" dirty="0"/>
              <a:t> = new Laberinto();</a:t>
            </a:r>
          </a:p>
          <a:p>
            <a:r>
              <a:rPr lang="es-ES" sz="2400" dirty="0"/>
              <a:t>			</a:t>
            </a:r>
            <a:r>
              <a:rPr lang="es-ES" sz="2400" dirty="0" err="1"/>
              <a:t>Habitacion</a:t>
            </a:r>
            <a:r>
              <a:rPr lang="es-ES" sz="2400" dirty="0"/>
              <a:t> h1 = new </a:t>
            </a:r>
            <a:r>
              <a:rPr lang="es-ES" sz="2400" dirty="0" err="1"/>
              <a:t>Habitacion</a:t>
            </a:r>
            <a:r>
              <a:rPr lang="es-ES" sz="2400" dirty="0"/>
              <a:t>();</a:t>
            </a:r>
          </a:p>
          <a:p>
            <a:r>
              <a:rPr lang="es-ES" sz="2400" dirty="0"/>
              <a:t>			</a:t>
            </a:r>
            <a:r>
              <a:rPr lang="es-ES" sz="2400" dirty="0" err="1"/>
              <a:t>Habitacion</a:t>
            </a:r>
            <a:r>
              <a:rPr lang="es-ES" sz="2400" dirty="0"/>
              <a:t> h2 = new </a:t>
            </a:r>
            <a:r>
              <a:rPr lang="es-ES" sz="2400" dirty="0" err="1"/>
              <a:t>Habitacion</a:t>
            </a:r>
            <a:r>
              <a:rPr lang="es-ES" sz="2400" dirty="0"/>
              <a:t>();</a:t>
            </a:r>
          </a:p>
          <a:p>
            <a:r>
              <a:rPr lang="es-ES" sz="2400" dirty="0"/>
              <a:t>			Puerta </a:t>
            </a:r>
            <a:r>
              <a:rPr lang="es-ES" sz="2400" dirty="0" err="1"/>
              <a:t>puerta</a:t>
            </a:r>
            <a:r>
              <a:rPr lang="es-ES" sz="2400" dirty="0"/>
              <a:t> = new Puerta(h1, h2);</a:t>
            </a:r>
          </a:p>
          <a:p>
            <a:r>
              <a:rPr lang="es-ES" sz="2400" dirty="0"/>
              <a:t>			</a:t>
            </a:r>
            <a:r>
              <a:rPr lang="es-ES" sz="2400" dirty="0" err="1"/>
              <a:t>lab.addHabitacion</a:t>
            </a:r>
            <a:r>
              <a:rPr lang="es-ES" sz="2400" dirty="0"/>
              <a:t>(h1);</a:t>
            </a:r>
          </a:p>
          <a:p>
            <a:r>
              <a:rPr lang="es-ES" sz="2400" dirty="0"/>
              <a:t>			</a:t>
            </a:r>
            <a:r>
              <a:rPr lang="es-ES" sz="2400" dirty="0" err="1"/>
              <a:t>lab.addHabitacion</a:t>
            </a:r>
            <a:r>
              <a:rPr lang="es-ES" sz="2400" dirty="0"/>
              <a:t>(h2);</a:t>
            </a:r>
          </a:p>
          <a:p>
            <a:r>
              <a:rPr lang="es-ES" sz="2400" dirty="0"/>
              <a:t>			h1.addPuerta(puerta);</a:t>
            </a:r>
          </a:p>
          <a:p>
            <a:r>
              <a:rPr lang="es-ES" sz="2400" dirty="0"/>
              <a:t>			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lab</a:t>
            </a:r>
            <a:r>
              <a:rPr lang="es-ES" sz="2400" dirty="0"/>
              <a:t>;</a:t>
            </a:r>
          </a:p>
          <a:p>
            <a:r>
              <a:rPr lang="es-ES" sz="2400" dirty="0"/>
              <a:t>		}</a:t>
            </a:r>
          </a:p>
          <a:p>
            <a:r>
              <a:rPr lang="es-E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1020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Ejercicios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2.- Especificar el diagrama de secuencia de la operación “</a:t>
            </a:r>
            <a:r>
              <a:rPr lang="es-ES" sz="2400" dirty="0" err="1"/>
              <a:t>crearLaberinto</a:t>
            </a:r>
            <a:r>
              <a:rPr lang="es-ES" sz="2400" dirty="0"/>
              <a:t>”:</a:t>
            </a:r>
          </a:p>
          <a:p>
            <a:r>
              <a:rPr lang="es-ES" sz="2400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JuegoLaberinto</a:t>
            </a:r>
            <a:r>
              <a:rPr lang="es-ES" dirty="0"/>
              <a:t> {</a:t>
            </a:r>
          </a:p>
          <a:p>
            <a:r>
              <a:rPr lang="es-ES" dirty="0"/>
              <a:t>		</a:t>
            </a:r>
            <a:r>
              <a:rPr lang="es-ES" dirty="0" err="1"/>
              <a:t>private</a:t>
            </a:r>
            <a:r>
              <a:rPr lang="es-ES" dirty="0"/>
              <a:t> Laberinto </a:t>
            </a:r>
            <a:r>
              <a:rPr lang="es-ES" dirty="0" err="1"/>
              <a:t>lab</a:t>
            </a:r>
            <a:r>
              <a:rPr lang="es-ES" dirty="0"/>
              <a:t>;</a:t>
            </a:r>
          </a:p>
          <a:p>
            <a:r>
              <a:rPr lang="es-ES" dirty="0"/>
              <a:t>		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conVentana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JuegoLaberinto</a:t>
            </a:r>
            <a:r>
              <a:rPr lang="es-ES" dirty="0"/>
              <a:t>() {</a:t>
            </a:r>
          </a:p>
          <a:p>
            <a:r>
              <a:rPr lang="es-ES" dirty="0"/>
              <a:t>			</a:t>
            </a:r>
            <a:r>
              <a:rPr lang="es-ES" dirty="0" err="1"/>
              <a:t>lab</a:t>
            </a:r>
            <a:r>
              <a:rPr lang="es-ES" dirty="0"/>
              <a:t> = new Laberinto();</a:t>
            </a:r>
          </a:p>
          <a:p>
            <a:r>
              <a:rPr lang="es-ES" dirty="0"/>
              <a:t>			</a:t>
            </a:r>
            <a:r>
              <a:rPr lang="es-ES" dirty="0" err="1"/>
              <a:t>conVentana</a:t>
            </a:r>
            <a:r>
              <a:rPr lang="es-ES" dirty="0"/>
              <a:t> = true;</a:t>
            </a:r>
          </a:p>
          <a:p>
            <a:r>
              <a:rPr lang="es-ES" dirty="0"/>
              <a:t>		}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crearLaberinto</a:t>
            </a:r>
            <a:r>
              <a:rPr lang="es-ES" dirty="0"/>
              <a:t> () {</a:t>
            </a:r>
          </a:p>
          <a:p>
            <a:r>
              <a:rPr lang="es-ES" dirty="0"/>
              <a:t>			</a:t>
            </a:r>
            <a:r>
              <a:rPr lang="es-ES" dirty="0" err="1"/>
              <a:t>Habitacion</a:t>
            </a:r>
            <a:r>
              <a:rPr lang="es-ES" dirty="0"/>
              <a:t> h;</a:t>
            </a:r>
          </a:p>
          <a:p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i=0; i&lt;10; i++) {</a:t>
            </a:r>
          </a:p>
          <a:p>
            <a:r>
              <a:rPr lang="es-ES" dirty="0"/>
              <a:t>				h = new </a:t>
            </a:r>
            <a:r>
              <a:rPr lang="es-ES" dirty="0" err="1"/>
              <a:t>Habitacion</a:t>
            </a:r>
            <a:r>
              <a:rPr lang="es-ES" dirty="0"/>
              <a:t>();</a:t>
            </a:r>
          </a:p>
          <a:p>
            <a:r>
              <a:rPr lang="es-ES" dirty="0"/>
              <a:t>				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conventana</a:t>
            </a:r>
            <a:r>
              <a:rPr lang="es-ES" dirty="0"/>
              <a:t> == true)</a:t>
            </a:r>
          </a:p>
          <a:p>
            <a:r>
              <a:rPr lang="es-ES" dirty="0"/>
              <a:t>					</a:t>
            </a:r>
            <a:r>
              <a:rPr lang="es-ES" dirty="0" err="1"/>
              <a:t>h.addVentanta</a:t>
            </a:r>
            <a:r>
              <a:rPr lang="es-ES" dirty="0"/>
              <a:t>(new Ventana());</a:t>
            </a:r>
          </a:p>
          <a:p>
            <a:r>
              <a:rPr lang="es-ES" dirty="0"/>
              <a:t>				</a:t>
            </a:r>
            <a:r>
              <a:rPr lang="es-ES" dirty="0" err="1"/>
              <a:t>lab.addHabitacion</a:t>
            </a:r>
            <a:r>
              <a:rPr lang="es-ES" dirty="0"/>
              <a:t>(h);</a:t>
            </a:r>
          </a:p>
          <a:p>
            <a:r>
              <a:rPr lang="es-ES" dirty="0"/>
              <a:t>			}</a:t>
            </a:r>
          </a:p>
          <a:p>
            <a:r>
              <a:rPr lang="es-ES" dirty="0"/>
              <a:t>		}</a:t>
            </a:r>
          </a:p>
          <a:p>
            <a:r>
              <a:rPr lang="es-E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8878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Ejercicios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3.- Especificar el diagrama de secuencia de la operación “</a:t>
            </a:r>
            <a:r>
              <a:rPr lang="es-ES" sz="2400" dirty="0" err="1"/>
              <a:t>realizarJugada</a:t>
            </a:r>
            <a:r>
              <a:rPr lang="es-ES" sz="2400" dirty="0"/>
              <a:t>” definida en la clase Jugador para el juego de parchís: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39" y="1754727"/>
            <a:ext cx="9858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20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Ejercicios 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4.- Identificar las clases relevantes y realizar el diagrama de secuencia para el siguiente caso de uso, que corresponde a la realización de una llamada desde un teléfono móvil: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El usuario pulsa los dígitos del número de teléfono.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Para cada dígito: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La pantalla se actualiza para añadir el dígito marcado.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Se emite un tono por el receptor.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El usuario pulsa el botón “Enviar”.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El indicador “en uso” se ilumina en pantalla.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El móvil establece conexión con la 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Los dígitos acumulados se mandan a la 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 establece la conexión con el número marcado.</a:t>
            </a:r>
          </a:p>
        </p:txBody>
      </p:sp>
    </p:spTree>
    <p:extLst>
      <p:ext uri="{BB962C8B-B14F-4D97-AF65-F5344CB8AC3E}">
        <p14:creationId xmlns:p14="http://schemas.microsoft.com/office/powerpoint/2010/main" val="173505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729649"/>
          </a:xfrm>
        </p:spPr>
        <p:txBody>
          <a:bodyPr/>
          <a:lstStyle/>
          <a:p>
            <a:r>
              <a:rPr lang="es-ES" dirty="0"/>
              <a:t>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4" y="1903445"/>
            <a:ext cx="111034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Estos diagramas muestran la interacción entre un conjunto de objetos ordenadas en el tiempo.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 este tipo de diagramas se entienden los objetos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Instancias concretas de una clase que participan en una interacción concreta.</a:t>
            </a:r>
          </a:p>
          <a:p>
            <a:pPr lvl="1"/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objetos pueden existir solamente durante la ejecución de la interacción: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Se pueden crear o destruir durante la ejecución de la interacción.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diagramas de secuencia representan una forma de indicar el período durante el cual un objeto está desarrollando una acción directamente o a través de un método.</a:t>
            </a:r>
          </a:p>
        </p:txBody>
      </p:sp>
    </p:spTree>
    <p:extLst>
      <p:ext uri="{BB962C8B-B14F-4D97-AF65-F5344CB8AC3E}">
        <p14:creationId xmlns:p14="http://schemas.microsoft.com/office/powerpoint/2010/main" val="336304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729649"/>
          </a:xfrm>
        </p:spPr>
        <p:txBody>
          <a:bodyPr/>
          <a:lstStyle/>
          <a:p>
            <a:r>
              <a:rPr lang="es-ES" dirty="0"/>
              <a:t>DIAGRAMAS DE secuencia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4" y="1903445"/>
            <a:ext cx="11103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 este tipo de diagramas también intervienen los mensajes, que son la forma en que se comunican los objetos: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El objeto origen solicita (llama) a una operación del objeto destino.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Según cómo se produzcan en el tiempo los mensajes pueden ser simples, síncronos o asíncronos.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diagramas de secuencia permiten indicar cuál es el momento en el que se envía o se completa un mensaje mediante el tiempo de transición.</a:t>
            </a:r>
          </a:p>
        </p:txBody>
      </p:sp>
    </p:spTree>
    <p:extLst>
      <p:ext uri="{BB962C8B-B14F-4D97-AF65-F5344CB8AC3E}">
        <p14:creationId xmlns:p14="http://schemas.microsoft.com/office/powerpoint/2010/main" val="147863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729649"/>
          </a:xfrm>
        </p:spPr>
        <p:txBody>
          <a:bodyPr/>
          <a:lstStyle/>
          <a:p>
            <a:r>
              <a:rPr lang="es-ES" dirty="0"/>
              <a:t>DIAGRAMAS DE secuencia</a:t>
            </a:r>
          </a:p>
        </p:txBody>
      </p:sp>
      <p:pic>
        <p:nvPicPr>
          <p:cNvPr id="4" name="Picture 2" descr="https://i-msdn.sec.s-msft.com/dynimg/IC37804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41" y="1558212"/>
            <a:ext cx="5730218" cy="527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729649"/>
          </a:xfrm>
        </p:spPr>
        <p:txBody>
          <a:bodyPr/>
          <a:lstStyle/>
          <a:p>
            <a:r>
              <a:rPr lang="es-ES" dirty="0"/>
              <a:t>DIAGRAMAS DE colaboración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4" y="1903445"/>
            <a:ext cx="111034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diagramas de colaboración muestran la interacción entre varios objetos y los enlaces que existen entre ellos.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Representan las interacciones entre objetos según sus vinculaciones (relaciones).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 estos diagramas se muestra las relaciones entre los objetos sin tener en cuenta la secuencia en el tiempo en que se producen los mensajes.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diagramas de secuencia y los diagramas de colaboración muestran información similar pero de forma diferente.</a:t>
            </a:r>
          </a:p>
        </p:txBody>
      </p:sp>
    </p:spTree>
    <p:extLst>
      <p:ext uri="{BB962C8B-B14F-4D97-AF65-F5344CB8AC3E}">
        <p14:creationId xmlns:p14="http://schemas.microsoft.com/office/powerpoint/2010/main" val="247368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DIAGRAMAS DE colaboración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elementos que forman parte de un diagrama de colaboración 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Objetos.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Enlaces (relaciones).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Mensajes.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Un objeto es una instancia de una clase que participa en una interacción, y estos pueden ser objetos simples o complejos.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Un objeto es activo si tiene un </a:t>
            </a:r>
            <a:r>
              <a:rPr lang="es-ES" sz="2400" dirty="0" err="1"/>
              <a:t>thread</a:t>
            </a:r>
            <a:r>
              <a:rPr lang="es-ES" sz="2400" dirty="0"/>
              <a:t> (hilo) de control y es capaz de iniciar la actividad de control, y es pasivo si mantiene datos pero no inicia la actividad.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Un enlace es una instancia de asociación que conecta dos objetos de un diagrama de colaboración.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El enlace puede ser reflexivo si conecta un objeto consigo mismo.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La existencia de un enlace entre dos objetos indica que estos objetos se pueden comunicar (enviar y recibir mensajes).</a:t>
            </a:r>
          </a:p>
        </p:txBody>
      </p:sp>
    </p:spTree>
    <p:extLst>
      <p:ext uri="{BB962C8B-B14F-4D97-AF65-F5344CB8AC3E}">
        <p14:creationId xmlns:p14="http://schemas.microsoft.com/office/powerpoint/2010/main" val="353321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DIAGRAMAS DE colaboración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2513" y="923730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diagramas de interacción indican el flujo de mensajes entre los elementos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mensajes que se envían pueden ser de distintos tipos dependiendo de cómo se sucedan en el tiempo: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Simples.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Síncronos.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Balking</a:t>
            </a:r>
            <a:r>
              <a:rPr lang="es-ES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Timeout</a:t>
            </a:r>
            <a:r>
              <a:rPr lang="es-ES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Asíncronos.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Durante la ejecución de un diagrama de colaboración se crean y se destruyen objetos y enlaces.</a:t>
            </a:r>
          </a:p>
        </p:txBody>
      </p:sp>
    </p:spTree>
    <p:extLst>
      <p:ext uri="{BB962C8B-B14F-4D97-AF65-F5344CB8AC3E}">
        <p14:creationId xmlns:p14="http://schemas.microsoft.com/office/powerpoint/2010/main" val="417362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352" y="194081"/>
            <a:ext cx="10351752" cy="729649"/>
          </a:xfrm>
        </p:spPr>
        <p:txBody>
          <a:bodyPr/>
          <a:lstStyle/>
          <a:p>
            <a:r>
              <a:rPr lang="es-ES" dirty="0"/>
              <a:t>DIAGRAMAS DE colaboración</a:t>
            </a:r>
          </a:p>
        </p:txBody>
      </p:sp>
      <p:pic>
        <p:nvPicPr>
          <p:cNvPr id="1026" name="Picture 2" descr="http://4.bp.blogspot.com/-3-DZ07HRrHU/T6mEZRn1TpI/AAAAAAAAAL4/BV1X9nfrI_4/s1600/10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54" y="923730"/>
            <a:ext cx="6277946" cy="586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3468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460</TotalTime>
  <Words>1822</Words>
  <Application>Microsoft Office PowerPoint</Application>
  <PresentationFormat>Panorámica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Tw Cen MT</vt:lpstr>
      <vt:lpstr>Wingdings</vt:lpstr>
      <vt:lpstr>Gota</vt:lpstr>
      <vt:lpstr>UD – 5  UML  DIAGRAMAS DE SECUENCIA Teórico</vt:lpstr>
      <vt:lpstr>DIAGRAMAS DE comportamiento</vt:lpstr>
      <vt:lpstr>DIAGRAMAS DE secuencia</vt:lpstr>
      <vt:lpstr>DIAGRAMAS DE secuencia</vt:lpstr>
      <vt:lpstr>DIAGRAMAS DE secuencia</vt:lpstr>
      <vt:lpstr>DIAGRAMAS DE colaboración</vt:lpstr>
      <vt:lpstr>DIAGRAMAS DE colaboración</vt:lpstr>
      <vt:lpstr>DIAGRAMAS DE colaboración</vt:lpstr>
      <vt:lpstr>DIAGRAMAS DE colaboración</vt:lpstr>
      <vt:lpstr>DIAGRAMAS DE Actividad</vt:lpstr>
      <vt:lpstr>DIAGRAMAS DE Estado</vt:lpstr>
      <vt:lpstr>DIAGRAMAS DE Estado</vt:lpstr>
      <vt:lpstr>Elaboración de diagramas de secuencia</vt:lpstr>
      <vt:lpstr>Elaboración de diagramas de secuencia</vt:lpstr>
      <vt:lpstr>Elaboración de diagramas de secuencia</vt:lpstr>
      <vt:lpstr>Elaboración de diagramas de secuencia</vt:lpstr>
      <vt:lpstr>Elaboración de diagramas de secuencia</vt:lpstr>
      <vt:lpstr>Elaboración de diagramas de secuencia</vt:lpstr>
      <vt:lpstr>Elaboración de diagramas de secuencia</vt:lpstr>
      <vt:lpstr>Elaboración de diagramas de secuencia</vt:lpstr>
      <vt:lpstr>Elaboración de diagramas de secuencia</vt:lpstr>
      <vt:lpstr>Ejercicios diagramas de secuencia</vt:lpstr>
      <vt:lpstr>Ejercicios diagramas de secuencia</vt:lpstr>
      <vt:lpstr>Ejercicios diagramas de secuencia</vt:lpstr>
      <vt:lpstr>Ejercicios diagramas de secuencia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&amp; Laura</dc:creator>
  <cp:lastModifiedBy>Marcos &amp; Laura</cp:lastModifiedBy>
  <cp:revision>39</cp:revision>
  <dcterms:created xsi:type="dcterms:W3CDTF">2016-11-22T17:45:40Z</dcterms:created>
  <dcterms:modified xsi:type="dcterms:W3CDTF">2019-01-28T09:04:02Z</dcterms:modified>
</cp:coreProperties>
</file>