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7772400" cy="10058400"/>
  <p:notesSz cx="6889750" cy="10021888"/>
  <p:embeddedFontLst>
    <p:embeddedFont>
      <p:font typeface="Canva Sans" panose="020B0604020202020204" charset="0"/>
      <p:regular r:id="rId10"/>
    </p:embeddedFont>
    <p:embeddedFont>
      <p:font typeface="Garet" panose="020B0604020202020204" charset="0"/>
      <p:regular r:id="rId11"/>
    </p:embeddedFont>
    <p:embeddedFont>
      <p:font typeface="Garet Bold" panose="020B0604020202020204" charset="0"/>
      <p:regular r:id="rId12"/>
    </p:embeddedFont>
    <p:embeddedFont>
      <p:font typeface="Open Sans Bold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3" d="100"/>
          <a:sy n="53" d="100"/>
        </p:scale>
        <p:origin x="2539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hyperlink" Target="https://github.com/AngelCoyoy12/Gestor_Tareas_Avanzado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35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84086" y="2251979"/>
            <a:ext cx="8288005" cy="9058700"/>
          </a:xfrm>
          <a:custGeom>
            <a:avLst/>
            <a:gdLst/>
            <a:ahLst/>
            <a:cxnLst/>
            <a:rect l="l" t="t" r="r" b="b"/>
            <a:pathLst>
              <a:path w="8288005" h="9058700">
                <a:moveTo>
                  <a:pt x="0" y="0"/>
                </a:moveTo>
                <a:lnTo>
                  <a:pt x="8288005" y="0"/>
                </a:lnTo>
                <a:lnTo>
                  <a:pt x="8288005" y="9058699"/>
                </a:lnTo>
                <a:lnTo>
                  <a:pt x="0" y="90586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9000"/>
            </a:blip>
            <a:stretch>
              <a:fillRect l="-32025" r="-32025"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GT"/>
          </a:p>
        </p:txBody>
      </p:sp>
      <p:sp>
        <p:nvSpPr>
          <p:cNvPr id="3" name="Freeform 3"/>
          <p:cNvSpPr/>
          <p:nvPr/>
        </p:nvSpPr>
        <p:spPr>
          <a:xfrm>
            <a:off x="-2769721" y="-4352588"/>
            <a:ext cx="11631736" cy="11631736"/>
          </a:xfrm>
          <a:custGeom>
            <a:avLst/>
            <a:gdLst/>
            <a:ahLst/>
            <a:cxnLst/>
            <a:rect l="l" t="t" r="r" b="b"/>
            <a:pathLst>
              <a:path w="11631736" h="11631736">
                <a:moveTo>
                  <a:pt x="0" y="0"/>
                </a:moveTo>
                <a:lnTo>
                  <a:pt x="11631736" y="0"/>
                </a:lnTo>
                <a:lnTo>
                  <a:pt x="11631736" y="11631736"/>
                </a:lnTo>
                <a:lnTo>
                  <a:pt x="0" y="116317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GT"/>
          </a:p>
        </p:txBody>
      </p:sp>
      <p:sp>
        <p:nvSpPr>
          <p:cNvPr id="4" name="Freeform 4"/>
          <p:cNvSpPr/>
          <p:nvPr/>
        </p:nvSpPr>
        <p:spPr>
          <a:xfrm rot="-8100000">
            <a:off x="-3620521" y="831703"/>
            <a:ext cx="9874948" cy="5173680"/>
          </a:xfrm>
          <a:custGeom>
            <a:avLst/>
            <a:gdLst/>
            <a:ahLst/>
            <a:cxnLst/>
            <a:rect l="l" t="t" r="r" b="b"/>
            <a:pathLst>
              <a:path w="9874948" h="5173680">
                <a:moveTo>
                  <a:pt x="0" y="0"/>
                </a:moveTo>
                <a:lnTo>
                  <a:pt x="9874947" y="0"/>
                </a:lnTo>
                <a:lnTo>
                  <a:pt x="9874947" y="5173680"/>
                </a:lnTo>
                <a:lnTo>
                  <a:pt x="0" y="517368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GT"/>
          </a:p>
        </p:txBody>
      </p:sp>
      <p:sp>
        <p:nvSpPr>
          <p:cNvPr id="5" name="Freeform 5"/>
          <p:cNvSpPr/>
          <p:nvPr/>
        </p:nvSpPr>
        <p:spPr>
          <a:xfrm rot="5929141" flipH="1">
            <a:off x="1378444" y="376885"/>
            <a:ext cx="8075242" cy="4187163"/>
          </a:xfrm>
          <a:custGeom>
            <a:avLst/>
            <a:gdLst/>
            <a:ahLst/>
            <a:cxnLst/>
            <a:rect l="l" t="t" r="r" b="b"/>
            <a:pathLst>
              <a:path w="8075242" h="4187163">
                <a:moveTo>
                  <a:pt x="8075242" y="0"/>
                </a:moveTo>
                <a:lnTo>
                  <a:pt x="0" y="0"/>
                </a:lnTo>
                <a:lnTo>
                  <a:pt x="0" y="4187163"/>
                </a:lnTo>
                <a:lnTo>
                  <a:pt x="8075242" y="4187163"/>
                </a:lnTo>
                <a:lnTo>
                  <a:pt x="8075242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GT"/>
          </a:p>
        </p:txBody>
      </p:sp>
      <p:sp>
        <p:nvSpPr>
          <p:cNvPr id="6" name="Freeform 6"/>
          <p:cNvSpPr/>
          <p:nvPr/>
        </p:nvSpPr>
        <p:spPr>
          <a:xfrm>
            <a:off x="2642823" y="7279148"/>
            <a:ext cx="2678035" cy="2678035"/>
          </a:xfrm>
          <a:custGeom>
            <a:avLst/>
            <a:gdLst/>
            <a:ahLst/>
            <a:cxnLst/>
            <a:rect l="l" t="t" r="r" b="b"/>
            <a:pathLst>
              <a:path w="2678035" h="2678035">
                <a:moveTo>
                  <a:pt x="0" y="0"/>
                </a:moveTo>
                <a:lnTo>
                  <a:pt x="2678034" y="0"/>
                </a:lnTo>
                <a:lnTo>
                  <a:pt x="2678034" y="2678034"/>
                </a:lnTo>
                <a:lnTo>
                  <a:pt x="0" y="267803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  <p:sp>
        <p:nvSpPr>
          <p:cNvPr id="7" name="Freeform 7"/>
          <p:cNvSpPr/>
          <p:nvPr/>
        </p:nvSpPr>
        <p:spPr>
          <a:xfrm>
            <a:off x="5502492" y="7524558"/>
            <a:ext cx="2269908" cy="2269908"/>
          </a:xfrm>
          <a:custGeom>
            <a:avLst/>
            <a:gdLst/>
            <a:ahLst/>
            <a:cxnLst/>
            <a:rect l="l" t="t" r="r" b="b"/>
            <a:pathLst>
              <a:path w="2269908" h="2269908">
                <a:moveTo>
                  <a:pt x="0" y="0"/>
                </a:moveTo>
                <a:lnTo>
                  <a:pt x="2269908" y="0"/>
                </a:lnTo>
                <a:lnTo>
                  <a:pt x="2269908" y="2269908"/>
                </a:lnTo>
                <a:lnTo>
                  <a:pt x="0" y="226990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  <p:sp>
        <p:nvSpPr>
          <p:cNvPr id="8" name="Freeform 8"/>
          <p:cNvSpPr/>
          <p:nvPr/>
        </p:nvSpPr>
        <p:spPr>
          <a:xfrm>
            <a:off x="544103" y="7797836"/>
            <a:ext cx="1640659" cy="1640659"/>
          </a:xfrm>
          <a:custGeom>
            <a:avLst/>
            <a:gdLst/>
            <a:ahLst/>
            <a:cxnLst/>
            <a:rect l="l" t="t" r="r" b="b"/>
            <a:pathLst>
              <a:path w="1640659" h="1640659">
                <a:moveTo>
                  <a:pt x="0" y="0"/>
                </a:moveTo>
                <a:lnTo>
                  <a:pt x="1640659" y="0"/>
                </a:lnTo>
                <a:lnTo>
                  <a:pt x="1640659" y="1640658"/>
                </a:lnTo>
                <a:lnTo>
                  <a:pt x="0" y="1640658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  <p:sp>
        <p:nvSpPr>
          <p:cNvPr id="9" name="Freeform 9"/>
          <p:cNvSpPr/>
          <p:nvPr/>
        </p:nvSpPr>
        <p:spPr>
          <a:xfrm>
            <a:off x="4033444" y="342176"/>
            <a:ext cx="2201516" cy="935644"/>
          </a:xfrm>
          <a:custGeom>
            <a:avLst/>
            <a:gdLst/>
            <a:ahLst/>
            <a:cxnLst/>
            <a:rect l="l" t="t" r="r" b="b"/>
            <a:pathLst>
              <a:path w="2201516" h="935644">
                <a:moveTo>
                  <a:pt x="0" y="0"/>
                </a:moveTo>
                <a:lnTo>
                  <a:pt x="2201516" y="0"/>
                </a:lnTo>
                <a:lnTo>
                  <a:pt x="2201516" y="935645"/>
                </a:lnTo>
                <a:lnTo>
                  <a:pt x="0" y="935645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  <p:sp>
        <p:nvSpPr>
          <p:cNvPr id="10" name="TextBox 10"/>
          <p:cNvSpPr txBox="1"/>
          <p:nvPr/>
        </p:nvSpPr>
        <p:spPr>
          <a:xfrm>
            <a:off x="570300" y="1687931"/>
            <a:ext cx="5730333" cy="10150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298"/>
              </a:lnSpc>
              <a:spcBef>
                <a:spcPct val="0"/>
              </a:spcBef>
            </a:pPr>
            <a:r>
              <a:rPr lang="en-US" sz="6013" b="1" spc="36">
                <a:solidFill>
                  <a:srgbClr val="18355E"/>
                </a:solidFill>
                <a:latin typeface="Garet Bold"/>
                <a:ea typeface="Garet Bold"/>
                <a:cs typeface="Garet Bold"/>
                <a:sym typeface="Garet Bold"/>
              </a:rPr>
              <a:t>USUARIO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70300" y="1201621"/>
            <a:ext cx="4361187" cy="7667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270"/>
              </a:lnSpc>
              <a:spcBef>
                <a:spcPct val="0"/>
              </a:spcBef>
            </a:pPr>
            <a:r>
              <a:rPr lang="en-US" sz="4543" b="1" spc="27">
                <a:solidFill>
                  <a:srgbClr val="18355E"/>
                </a:solidFill>
                <a:latin typeface="Garet Bold"/>
                <a:ea typeface="Garet Bold"/>
                <a:cs typeface="Garet Bold"/>
                <a:sym typeface="Garet Bold"/>
              </a:rPr>
              <a:t>Manual de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" y="2939015"/>
            <a:ext cx="6477000" cy="17610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92"/>
              </a:lnSpc>
            </a:pPr>
            <a:r>
              <a:rPr lang="en-US" sz="4800" b="1" dirty="0">
                <a:solidFill>
                  <a:srgbClr val="18355E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Angel David Coyoy Recancoj</a:t>
            </a:r>
          </a:p>
        </p:txBody>
      </p:sp>
      <p:pic>
        <p:nvPicPr>
          <p:cNvPr id="13" name="Imagen 1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9D12BBE8-29B7-FCD1-8300-D4A9E466F27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132" y="5146373"/>
            <a:ext cx="1889643" cy="18896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28841" y="186409"/>
            <a:ext cx="6825909" cy="9297731"/>
            <a:chOff x="0" y="0"/>
            <a:chExt cx="2650486" cy="361028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650486" cy="3610289"/>
            </a:xfrm>
            <a:custGeom>
              <a:avLst/>
              <a:gdLst/>
              <a:ahLst/>
              <a:cxnLst/>
              <a:rect l="l" t="t" r="r" b="b"/>
              <a:pathLst>
                <a:path w="2650486" h="3610289">
                  <a:moveTo>
                    <a:pt x="34026" y="0"/>
                  </a:moveTo>
                  <a:lnTo>
                    <a:pt x="2616460" y="0"/>
                  </a:lnTo>
                  <a:cubicBezTo>
                    <a:pt x="2635252" y="0"/>
                    <a:pt x="2650486" y="15234"/>
                    <a:pt x="2650486" y="34026"/>
                  </a:cubicBezTo>
                  <a:lnTo>
                    <a:pt x="2650486" y="3576263"/>
                  </a:lnTo>
                  <a:cubicBezTo>
                    <a:pt x="2650486" y="3585287"/>
                    <a:pt x="2646901" y="3593941"/>
                    <a:pt x="2640520" y="3600322"/>
                  </a:cubicBezTo>
                  <a:cubicBezTo>
                    <a:pt x="2634139" y="3606704"/>
                    <a:pt x="2625484" y="3610289"/>
                    <a:pt x="2616460" y="3610289"/>
                  </a:cubicBezTo>
                  <a:lnTo>
                    <a:pt x="34026" y="3610289"/>
                  </a:lnTo>
                  <a:cubicBezTo>
                    <a:pt x="25002" y="3610289"/>
                    <a:pt x="16347" y="3606704"/>
                    <a:pt x="9966" y="3600322"/>
                  </a:cubicBezTo>
                  <a:cubicBezTo>
                    <a:pt x="3585" y="3593941"/>
                    <a:pt x="0" y="3585287"/>
                    <a:pt x="0" y="3576263"/>
                  </a:cubicBezTo>
                  <a:lnTo>
                    <a:pt x="0" y="34026"/>
                  </a:lnTo>
                  <a:cubicBezTo>
                    <a:pt x="0" y="25002"/>
                    <a:pt x="3585" y="16347"/>
                    <a:pt x="9966" y="9966"/>
                  </a:cubicBezTo>
                  <a:cubicBezTo>
                    <a:pt x="16347" y="3585"/>
                    <a:pt x="25002" y="0"/>
                    <a:pt x="3402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18355E"/>
              </a:solidFill>
              <a:prstDash val="solid"/>
              <a:round/>
            </a:ln>
          </p:spPr>
          <p:txBody>
            <a:bodyPr/>
            <a:lstStyle/>
            <a:p>
              <a:endParaRPr lang="es-GT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2650486" cy="36388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391823" y="1077453"/>
            <a:ext cx="4942684" cy="1308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95"/>
              </a:lnSpc>
            </a:pPr>
            <a:r>
              <a:rPr lang="en-US" sz="2425" spc="80" dirty="0">
                <a:solidFill>
                  <a:srgbClr val="18355E"/>
                </a:solidFill>
                <a:latin typeface="Garet"/>
                <a:ea typeface="Garet"/>
                <a:cs typeface="Garet"/>
                <a:sym typeface="Garet"/>
              </a:rPr>
              <a:t>GUÍA PARA USAR EL PROYECTO</a:t>
            </a:r>
          </a:p>
          <a:p>
            <a:pPr algn="ctr">
              <a:lnSpc>
                <a:spcPts val="3395"/>
              </a:lnSpc>
              <a:spcBef>
                <a:spcPct val="0"/>
              </a:spcBef>
            </a:pPr>
            <a:endParaRPr lang="en-US" sz="2425" spc="80" dirty="0">
              <a:solidFill>
                <a:srgbClr val="18355E"/>
              </a:solidFill>
              <a:latin typeface="Garet"/>
              <a:ea typeface="Garet"/>
              <a:cs typeface="Garet"/>
              <a:sym typeface="Garet"/>
            </a:endParaRPr>
          </a:p>
        </p:txBody>
      </p:sp>
      <p:sp>
        <p:nvSpPr>
          <p:cNvPr id="6" name="Freeform 6"/>
          <p:cNvSpPr/>
          <p:nvPr/>
        </p:nvSpPr>
        <p:spPr>
          <a:xfrm rot="-10800000">
            <a:off x="4301326" y="9078179"/>
            <a:ext cx="2790985" cy="405961"/>
          </a:xfrm>
          <a:custGeom>
            <a:avLst/>
            <a:gdLst/>
            <a:ahLst/>
            <a:cxnLst/>
            <a:rect l="l" t="t" r="r" b="b"/>
            <a:pathLst>
              <a:path w="2790985" h="405961">
                <a:moveTo>
                  <a:pt x="0" y="0"/>
                </a:moveTo>
                <a:lnTo>
                  <a:pt x="2790984" y="0"/>
                </a:lnTo>
                <a:lnTo>
                  <a:pt x="2790984" y="405962"/>
                </a:lnTo>
                <a:lnTo>
                  <a:pt x="0" y="4059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  <p:sp>
        <p:nvSpPr>
          <p:cNvPr id="7" name="Freeform 7"/>
          <p:cNvSpPr/>
          <p:nvPr/>
        </p:nvSpPr>
        <p:spPr>
          <a:xfrm>
            <a:off x="608730" y="513365"/>
            <a:ext cx="2790985" cy="405961"/>
          </a:xfrm>
          <a:custGeom>
            <a:avLst/>
            <a:gdLst/>
            <a:ahLst/>
            <a:cxnLst/>
            <a:rect l="l" t="t" r="r" b="b"/>
            <a:pathLst>
              <a:path w="2790985" h="405961">
                <a:moveTo>
                  <a:pt x="0" y="0"/>
                </a:moveTo>
                <a:lnTo>
                  <a:pt x="2790984" y="0"/>
                </a:lnTo>
                <a:lnTo>
                  <a:pt x="2790984" y="405962"/>
                </a:lnTo>
                <a:lnTo>
                  <a:pt x="0" y="4059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  <p:sp>
        <p:nvSpPr>
          <p:cNvPr id="8" name="TextBox 8"/>
          <p:cNvSpPr txBox="1"/>
          <p:nvPr/>
        </p:nvSpPr>
        <p:spPr>
          <a:xfrm>
            <a:off x="888433" y="2505585"/>
            <a:ext cx="6106727" cy="5035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GT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</a:t>
            </a:r>
            <a:r>
              <a:rPr lang="es-GT" sz="14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Gestor de Tareas</a:t>
            </a:r>
            <a:r>
              <a:rPr lang="es-GT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GT" sz="14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Avanzado</a:t>
            </a:r>
            <a:r>
              <a:rPr lang="es-GT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 una aplicación diseñada para permitir a los usuarios gestionar de manera eficiente sus tareas diarias, mejorando su organización </a:t>
            </a:r>
            <a:r>
              <a:rPr lang="es-GT" sz="14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personall</a:t>
            </a:r>
            <a:r>
              <a:rPr lang="es-GT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Desarrollado con el lenguaje de programación Python, este proyecto busca brindar una solución simple y eficaz para la planificación de actividades mediante una interfaz gráfica amigable y fácil de usar.</a:t>
            </a:r>
          </a:p>
          <a:p>
            <a:pPr algn="just"/>
            <a:endParaRPr lang="es-ES" sz="1400" u="sng" dirty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GT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 aplicación se centra en ayudar a los usuarios a:</a:t>
            </a:r>
          </a:p>
          <a:p>
            <a:pPr lvl="1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s-GT" sz="14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Agregar</a:t>
            </a:r>
            <a:r>
              <a:rPr lang="es-GT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nuevas tareas con detalles como el nombre, la prioridad y la fecha límite.</a:t>
            </a:r>
          </a:p>
          <a:p>
            <a:pPr lvl="1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s-GT" sz="14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Modificar</a:t>
            </a:r>
            <a:r>
              <a:rPr lang="es-GT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 actualizar tareas existentes.</a:t>
            </a:r>
          </a:p>
          <a:p>
            <a:pPr lvl="1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s-GT" sz="14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Eliminar</a:t>
            </a:r>
            <a:r>
              <a:rPr lang="es-GT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tareas que ya no son necesarias o que han sido completadas.</a:t>
            </a:r>
          </a:p>
          <a:p>
            <a:pPr lvl="1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s-GT" sz="14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Visualizar</a:t>
            </a:r>
            <a:r>
              <a:rPr lang="es-GT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 filtrar tareas de acuerdo a su estado, prioridad o fecha de vencimiento, permitiendo a los usuarios enfocarse en lo más urgente o importante.</a:t>
            </a:r>
          </a:p>
          <a:p>
            <a:pPr lvl="1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s-GT" sz="14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Pestañas interactiva</a:t>
            </a:r>
            <a:r>
              <a:rPr lang="es-GT" sz="1400" b="1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GT" sz="14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contiene ventanas que le permite al usuario ver las tareas que tenga pendientes, las tareas que ya están fuera de tiempo y las tareas que ya fueron completadas</a:t>
            </a:r>
            <a:endParaRPr lang="es-GT" sz="1400" b="1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s-GT" sz="1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AF269F-C61F-DAB0-95B7-BC73A50193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BF16E588-8A54-3A91-2CD0-3A3495FEDBAE}"/>
              </a:ext>
            </a:extLst>
          </p:cNvPr>
          <p:cNvGrpSpPr/>
          <p:nvPr/>
        </p:nvGrpSpPr>
        <p:grpSpPr>
          <a:xfrm>
            <a:off x="473245" y="-219552"/>
            <a:ext cx="6825909" cy="9297731"/>
            <a:chOff x="0" y="0"/>
            <a:chExt cx="2650486" cy="3610289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15CAC8BC-19C4-2EC3-0B47-351E85AA1DA4}"/>
                </a:ext>
              </a:extLst>
            </p:cNvPr>
            <p:cNvSpPr/>
            <p:nvPr/>
          </p:nvSpPr>
          <p:spPr>
            <a:xfrm>
              <a:off x="0" y="0"/>
              <a:ext cx="2650486" cy="3610289"/>
            </a:xfrm>
            <a:custGeom>
              <a:avLst/>
              <a:gdLst/>
              <a:ahLst/>
              <a:cxnLst/>
              <a:rect l="l" t="t" r="r" b="b"/>
              <a:pathLst>
                <a:path w="2650486" h="3610289">
                  <a:moveTo>
                    <a:pt x="34026" y="0"/>
                  </a:moveTo>
                  <a:lnTo>
                    <a:pt x="2616460" y="0"/>
                  </a:lnTo>
                  <a:cubicBezTo>
                    <a:pt x="2635252" y="0"/>
                    <a:pt x="2650486" y="15234"/>
                    <a:pt x="2650486" y="34026"/>
                  </a:cubicBezTo>
                  <a:lnTo>
                    <a:pt x="2650486" y="3576263"/>
                  </a:lnTo>
                  <a:cubicBezTo>
                    <a:pt x="2650486" y="3585287"/>
                    <a:pt x="2646901" y="3593941"/>
                    <a:pt x="2640520" y="3600322"/>
                  </a:cubicBezTo>
                  <a:cubicBezTo>
                    <a:pt x="2634139" y="3606704"/>
                    <a:pt x="2625484" y="3610289"/>
                    <a:pt x="2616460" y="3610289"/>
                  </a:cubicBezTo>
                  <a:lnTo>
                    <a:pt x="34026" y="3610289"/>
                  </a:lnTo>
                  <a:cubicBezTo>
                    <a:pt x="25002" y="3610289"/>
                    <a:pt x="16347" y="3606704"/>
                    <a:pt x="9966" y="3600322"/>
                  </a:cubicBezTo>
                  <a:cubicBezTo>
                    <a:pt x="3585" y="3593941"/>
                    <a:pt x="0" y="3585287"/>
                    <a:pt x="0" y="3576263"/>
                  </a:cubicBezTo>
                  <a:lnTo>
                    <a:pt x="0" y="34026"/>
                  </a:lnTo>
                  <a:cubicBezTo>
                    <a:pt x="0" y="25002"/>
                    <a:pt x="3585" y="16347"/>
                    <a:pt x="9966" y="9966"/>
                  </a:cubicBezTo>
                  <a:cubicBezTo>
                    <a:pt x="16347" y="3585"/>
                    <a:pt x="25002" y="0"/>
                    <a:pt x="3402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18355E"/>
              </a:solidFill>
              <a:prstDash val="solid"/>
              <a:round/>
            </a:ln>
          </p:spPr>
          <p:txBody>
            <a:bodyPr/>
            <a:lstStyle/>
            <a:p>
              <a:endParaRPr lang="es-GT" dirty="0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1E4AF298-C929-9ECF-33F1-C19B2C36D6D2}"/>
                </a:ext>
              </a:extLst>
            </p:cNvPr>
            <p:cNvSpPr txBox="1"/>
            <p:nvPr/>
          </p:nvSpPr>
          <p:spPr>
            <a:xfrm>
              <a:off x="0" y="-28575"/>
              <a:ext cx="2650486" cy="36388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>
            <a:extLst>
              <a:ext uri="{FF2B5EF4-FFF2-40B4-BE49-F238E27FC236}">
                <a16:creationId xmlns:a16="http://schemas.microsoft.com/office/drawing/2014/main" id="{E368F6DD-FB44-D74F-8B00-333A7A7DB44B}"/>
              </a:ext>
            </a:extLst>
          </p:cNvPr>
          <p:cNvSpPr/>
          <p:nvPr/>
        </p:nvSpPr>
        <p:spPr>
          <a:xfrm rot="-10800000">
            <a:off x="4301326" y="9078179"/>
            <a:ext cx="2790985" cy="405961"/>
          </a:xfrm>
          <a:custGeom>
            <a:avLst/>
            <a:gdLst/>
            <a:ahLst/>
            <a:cxnLst/>
            <a:rect l="l" t="t" r="r" b="b"/>
            <a:pathLst>
              <a:path w="2790985" h="405961">
                <a:moveTo>
                  <a:pt x="0" y="0"/>
                </a:moveTo>
                <a:lnTo>
                  <a:pt x="2790984" y="0"/>
                </a:lnTo>
                <a:lnTo>
                  <a:pt x="2790984" y="405962"/>
                </a:lnTo>
                <a:lnTo>
                  <a:pt x="0" y="4059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9AB94165-ECF5-0EEE-6FED-29B3316BEBD3}"/>
              </a:ext>
            </a:extLst>
          </p:cNvPr>
          <p:cNvSpPr/>
          <p:nvPr/>
        </p:nvSpPr>
        <p:spPr>
          <a:xfrm>
            <a:off x="608730" y="513365"/>
            <a:ext cx="2790985" cy="405961"/>
          </a:xfrm>
          <a:custGeom>
            <a:avLst/>
            <a:gdLst/>
            <a:ahLst/>
            <a:cxnLst/>
            <a:rect l="l" t="t" r="r" b="b"/>
            <a:pathLst>
              <a:path w="2790985" h="405961">
                <a:moveTo>
                  <a:pt x="0" y="0"/>
                </a:moveTo>
                <a:lnTo>
                  <a:pt x="2790984" y="0"/>
                </a:lnTo>
                <a:lnTo>
                  <a:pt x="2790984" y="405962"/>
                </a:lnTo>
                <a:lnTo>
                  <a:pt x="0" y="4059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8AB1AF7A-9039-CC91-4DE2-272A3A627255}"/>
              </a:ext>
            </a:extLst>
          </p:cNvPr>
          <p:cNvSpPr txBox="1"/>
          <p:nvPr/>
        </p:nvSpPr>
        <p:spPr>
          <a:xfrm>
            <a:off x="888433" y="2505585"/>
            <a:ext cx="6106727" cy="183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s-GT" sz="1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058101B0-1D21-86E0-3E49-D9B5CDCC0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677" y="1902203"/>
            <a:ext cx="5899947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GT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Instalar Python: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GT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Descarga Python desde https://www.python.org/downloads/.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altLang="es-GT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GT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Instalar Git: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GT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Descarga Git desde https://git-scm.com/.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altLang="es-GT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GT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Clonar el Repositorio: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GT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Abre una terminal, navega a la carpeta donde deseas clonar el proyecto y ejecuta: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GT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kumimoji="0" lang="es-ES" altLang="es-GT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clone </a:t>
            </a:r>
            <a:r>
              <a:rPr kumimoji="0" lang="es-ES" altLang="es-GT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https://github.com/AngelCoyoy12/Gestor_Tareas_Avanzado</a:t>
            </a:r>
            <a:endParaRPr kumimoji="0" lang="es-ES" altLang="es-GT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ES" altLang="es-GT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GT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Editor de texto: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GT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Abre la carpeta con el código clonado en tu editor de texto favorito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GT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agregale</a:t>
            </a:r>
            <a:r>
              <a:rPr kumimoji="0" lang="es-ES" altLang="es-GT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las </a:t>
            </a:r>
            <a:r>
              <a:rPr kumimoji="0" lang="es-ES" altLang="es-GT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biblotecas</a:t>
            </a:r>
            <a:r>
              <a:rPr kumimoji="0" lang="es-ES" altLang="es-GT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necesarias que requiera el código (el editor los ira pidiendo) Y ejecuta el archivo main.py  y listo ya tiene le gestor de tareas avanzado para poder organizarse mejor.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altLang="es-GT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GT" altLang="es-G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48870FE-1130-43BC-C554-39ECF118C0E8}"/>
              </a:ext>
            </a:extLst>
          </p:cNvPr>
          <p:cNvSpPr txBox="1"/>
          <p:nvPr/>
        </p:nvSpPr>
        <p:spPr>
          <a:xfrm>
            <a:off x="819031" y="1139623"/>
            <a:ext cx="6134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/>
              <a:t>¿Cómo obtener la aplicación?</a:t>
            </a:r>
            <a:endParaRPr lang="es-GT" sz="3600" b="1" dirty="0"/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715CBF29-5EF2-5EEE-8FFA-DF107D13EB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8663" y="6038034"/>
            <a:ext cx="3169920" cy="1120140"/>
          </a:xfrm>
          <a:prstGeom prst="rect">
            <a:avLst/>
          </a:prstGeom>
        </p:spPr>
      </p:pic>
      <p:pic>
        <p:nvPicPr>
          <p:cNvPr id="9" name="Imagen 8" descr="Texto&#10;&#10;Descripción generada automáticamente">
            <a:extLst>
              <a:ext uri="{FF2B5EF4-FFF2-40B4-BE49-F238E27FC236}">
                <a16:creationId xmlns:a16="http://schemas.microsoft.com/office/drawing/2014/main" id="{25454547-0BCA-D64A-C883-7921127FCE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0569" y="6870546"/>
            <a:ext cx="25146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196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6872" y="119390"/>
            <a:ext cx="7064136" cy="9724369"/>
            <a:chOff x="0" y="-28575"/>
            <a:chExt cx="3063754" cy="3934230"/>
          </a:xfrm>
        </p:grpSpPr>
        <p:sp>
          <p:nvSpPr>
            <p:cNvPr id="3" name="Freeform 3"/>
            <p:cNvSpPr/>
            <p:nvPr/>
          </p:nvSpPr>
          <p:spPr>
            <a:xfrm>
              <a:off x="45748" y="0"/>
              <a:ext cx="3018006" cy="3905655"/>
            </a:xfrm>
            <a:custGeom>
              <a:avLst/>
              <a:gdLst/>
              <a:ahLst/>
              <a:cxnLst/>
              <a:rect l="l" t="t" r="r" b="b"/>
              <a:pathLst>
                <a:path w="3018006" h="3905655">
                  <a:moveTo>
                    <a:pt x="29882" y="0"/>
                  </a:moveTo>
                  <a:lnTo>
                    <a:pt x="2988124" y="0"/>
                  </a:lnTo>
                  <a:cubicBezTo>
                    <a:pt x="3004627" y="0"/>
                    <a:pt x="3018006" y="13379"/>
                    <a:pt x="3018006" y="29882"/>
                  </a:cubicBezTo>
                  <a:lnTo>
                    <a:pt x="3018006" y="3875773"/>
                  </a:lnTo>
                  <a:cubicBezTo>
                    <a:pt x="3018006" y="3892276"/>
                    <a:pt x="3004627" y="3905655"/>
                    <a:pt x="2988124" y="3905655"/>
                  </a:cubicBezTo>
                  <a:lnTo>
                    <a:pt x="29882" y="3905655"/>
                  </a:lnTo>
                  <a:cubicBezTo>
                    <a:pt x="13379" y="3905655"/>
                    <a:pt x="0" y="3892276"/>
                    <a:pt x="0" y="3875773"/>
                  </a:cubicBezTo>
                  <a:lnTo>
                    <a:pt x="0" y="29882"/>
                  </a:lnTo>
                  <a:cubicBezTo>
                    <a:pt x="0" y="13379"/>
                    <a:pt x="13379" y="0"/>
                    <a:pt x="2988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18355E"/>
              </a:solidFill>
              <a:prstDash val="solid"/>
              <a:round/>
            </a:ln>
          </p:spPr>
          <p:txBody>
            <a:bodyPr/>
            <a:lstStyle/>
            <a:p>
              <a:endParaRPr lang="es-GT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3018006" cy="39342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-5400000">
            <a:off x="-618760" y="1711045"/>
            <a:ext cx="2790985" cy="405961"/>
          </a:xfrm>
          <a:custGeom>
            <a:avLst/>
            <a:gdLst/>
            <a:ahLst/>
            <a:cxnLst/>
            <a:rect l="l" t="t" r="r" b="b"/>
            <a:pathLst>
              <a:path w="2790985" h="405961">
                <a:moveTo>
                  <a:pt x="0" y="0"/>
                </a:moveTo>
                <a:lnTo>
                  <a:pt x="2790984" y="0"/>
                </a:lnTo>
                <a:lnTo>
                  <a:pt x="2790984" y="405962"/>
                </a:lnTo>
                <a:lnTo>
                  <a:pt x="0" y="4059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  <p:sp>
        <p:nvSpPr>
          <p:cNvPr id="6" name="Freeform 6"/>
          <p:cNvSpPr/>
          <p:nvPr/>
        </p:nvSpPr>
        <p:spPr>
          <a:xfrm rot="-5400000">
            <a:off x="5767053" y="7821912"/>
            <a:ext cx="2790985" cy="405961"/>
          </a:xfrm>
          <a:custGeom>
            <a:avLst/>
            <a:gdLst/>
            <a:ahLst/>
            <a:cxnLst/>
            <a:rect l="l" t="t" r="r" b="b"/>
            <a:pathLst>
              <a:path w="2790985" h="405961">
                <a:moveTo>
                  <a:pt x="0" y="0"/>
                </a:moveTo>
                <a:lnTo>
                  <a:pt x="2790985" y="0"/>
                </a:lnTo>
                <a:lnTo>
                  <a:pt x="2790985" y="405961"/>
                </a:lnTo>
                <a:lnTo>
                  <a:pt x="0" y="4059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GT" dirty="0"/>
          </a:p>
        </p:txBody>
      </p:sp>
      <p:sp>
        <p:nvSpPr>
          <p:cNvPr id="7" name="TextBox 7"/>
          <p:cNvSpPr txBox="1"/>
          <p:nvPr/>
        </p:nvSpPr>
        <p:spPr>
          <a:xfrm>
            <a:off x="1946554" y="4981575"/>
            <a:ext cx="3552689" cy="4203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95"/>
              </a:lnSpc>
              <a:spcBef>
                <a:spcPct val="0"/>
              </a:spcBef>
            </a:pPr>
            <a:r>
              <a:rPr lang="en-US" sz="2425" spc="80" dirty="0">
                <a:solidFill>
                  <a:srgbClr val="18355E"/>
                </a:solidFill>
                <a:latin typeface="Garet"/>
                <a:ea typeface="Garet"/>
                <a:cs typeface="Garet"/>
                <a:sym typeface="Garet"/>
              </a:rPr>
              <a:t>OBJETIVO PRINCIPAL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684362" y="1766317"/>
            <a:ext cx="2403675" cy="4203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95"/>
              </a:lnSpc>
              <a:spcBef>
                <a:spcPct val="0"/>
              </a:spcBef>
            </a:pPr>
            <a:r>
              <a:rPr lang="en-US" sz="2425" spc="80" dirty="0">
                <a:solidFill>
                  <a:srgbClr val="18355E"/>
                </a:solidFill>
                <a:latin typeface="Garet"/>
                <a:ea typeface="Garet"/>
                <a:cs typeface="Garet"/>
                <a:sym typeface="Garet"/>
              </a:rPr>
              <a:t>DESCRIPCIÓN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46593" y="2406793"/>
            <a:ext cx="5479213" cy="1515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960"/>
              </a:lnSpc>
            </a:pPr>
            <a:r>
              <a:rPr lang="en-US" sz="1400" dirty="0">
                <a:solidFill>
                  <a:srgbClr val="18355E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El Gestor de Tareas es una aplicación en Python diseñada para ayudar a las personas a organizar sus tareas diarias de manera eficiente. Con una interfaz simple y fácil de usar, permite a los usuarios agregar, modificar, eliminar y filtrar tareas según su prioridad, estado o fecha de vencimiento. Es ideal para quienes buscan mejorar su productividad y gestión del tiempo.</a:t>
            </a:r>
            <a:endParaRPr lang="en-US" sz="1400" dirty="0">
              <a:solidFill>
                <a:srgbClr val="18355E"/>
              </a:solidFill>
              <a:latin typeface="Arial" panose="020B0604020202020204" pitchFamily="34" charset="0"/>
              <a:ea typeface="Canva Sans"/>
              <a:cs typeface="Arial" panose="020B0604020202020204" pitchFamily="34" charset="0"/>
              <a:sym typeface="Canva San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77329" y="5664956"/>
            <a:ext cx="5479213" cy="1077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/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Desarrollar una aplicación de escritorio en Python que permita a los usuarios gestionar y organizar sus tareas diarias de manera eficiente, facilitando la planificación y priorización de actividades a través de una interfaz simple, y fácil de usar, para mejorar su productividad y la organización de su tiempo.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50211" y="186410"/>
            <a:ext cx="6825909" cy="9297731"/>
            <a:chOff x="0" y="0"/>
            <a:chExt cx="2650486" cy="361028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650486" cy="3610289"/>
            </a:xfrm>
            <a:custGeom>
              <a:avLst/>
              <a:gdLst/>
              <a:ahLst/>
              <a:cxnLst/>
              <a:rect l="l" t="t" r="r" b="b"/>
              <a:pathLst>
                <a:path w="2650486" h="3610289">
                  <a:moveTo>
                    <a:pt x="34026" y="0"/>
                  </a:moveTo>
                  <a:lnTo>
                    <a:pt x="2616460" y="0"/>
                  </a:lnTo>
                  <a:cubicBezTo>
                    <a:pt x="2635252" y="0"/>
                    <a:pt x="2650486" y="15234"/>
                    <a:pt x="2650486" y="34026"/>
                  </a:cubicBezTo>
                  <a:lnTo>
                    <a:pt x="2650486" y="3576263"/>
                  </a:lnTo>
                  <a:cubicBezTo>
                    <a:pt x="2650486" y="3585287"/>
                    <a:pt x="2646901" y="3593941"/>
                    <a:pt x="2640520" y="3600322"/>
                  </a:cubicBezTo>
                  <a:cubicBezTo>
                    <a:pt x="2634139" y="3606704"/>
                    <a:pt x="2625484" y="3610289"/>
                    <a:pt x="2616460" y="3610289"/>
                  </a:cubicBezTo>
                  <a:lnTo>
                    <a:pt x="34026" y="3610289"/>
                  </a:lnTo>
                  <a:cubicBezTo>
                    <a:pt x="25002" y="3610289"/>
                    <a:pt x="16347" y="3606704"/>
                    <a:pt x="9966" y="3600322"/>
                  </a:cubicBezTo>
                  <a:cubicBezTo>
                    <a:pt x="3585" y="3593941"/>
                    <a:pt x="0" y="3585287"/>
                    <a:pt x="0" y="3576263"/>
                  </a:cubicBezTo>
                  <a:lnTo>
                    <a:pt x="0" y="34026"/>
                  </a:lnTo>
                  <a:cubicBezTo>
                    <a:pt x="0" y="25002"/>
                    <a:pt x="3585" y="16347"/>
                    <a:pt x="9966" y="9966"/>
                  </a:cubicBezTo>
                  <a:cubicBezTo>
                    <a:pt x="16347" y="3585"/>
                    <a:pt x="25002" y="0"/>
                    <a:pt x="3402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18355E"/>
              </a:solidFill>
              <a:prstDash val="solid"/>
              <a:round/>
            </a:ln>
          </p:spPr>
          <p:txBody>
            <a:bodyPr/>
            <a:lstStyle/>
            <a:p>
              <a:endParaRPr lang="es-GT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2650486" cy="36388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5400000">
            <a:off x="-612966" y="1541284"/>
            <a:ext cx="2790985" cy="405961"/>
          </a:xfrm>
          <a:custGeom>
            <a:avLst/>
            <a:gdLst/>
            <a:ahLst/>
            <a:cxnLst/>
            <a:rect l="l" t="t" r="r" b="b"/>
            <a:pathLst>
              <a:path w="2790985" h="405961">
                <a:moveTo>
                  <a:pt x="0" y="0"/>
                </a:moveTo>
                <a:lnTo>
                  <a:pt x="2790984" y="0"/>
                </a:lnTo>
                <a:lnTo>
                  <a:pt x="2790984" y="405961"/>
                </a:lnTo>
                <a:lnTo>
                  <a:pt x="0" y="4059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  <p:sp>
        <p:nvSpPr>
          <p:cNvPr id="6" name="Freeform 6"/>
          <p:cNvSpPr/>
          <p:nvPr/>
        </p:nvSpPr>
        <p:spPr>
          <a:xfrm rot="-10800000">
            <a:off x="4301326" y="8885229"/>
            <a:ext cx="2790985" cy="405961"/>
          </a:xfrm>
          <a:custGeom>
            <a:avLst/>
            <a:gdLst/>
            <a:ahLst/>
            <a:cxnLst/>
            <a:rect l="l" t="t" r="r" b="b"/>
            <a:pathLst>
              <a:path w="2790985" h="405961">
                <a:moveTo>
                  <a:pt x="0" y="0"/>
                </a:moveTo>
                <a:lnTo>
                  <a:pt x="2790984" y="0"/>
                </a:lnTo>
                <a:lnTo>
                  <a:pt x="2790984" y="405962"/>
                </a:lnTo>
                <a:lnTo>
                  <a:pt x="0" y="4059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  <p:sp>
        <p:nvSpPr>
          <p:cNvPr id="7" name="TextBox 7"/>
          <p:cNvSpPr txBox="1"/>
          <p:nvPr/>
        </p:nvSpPr>
        <p:spPr>
          <a:xfrm>
            <a:off x="2315006" y="1185457"/>
            <a:ext cx="2742580" cy="17283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95"/>
              </a:lnSpc>
              <a:spcBef>
                <a:spcPct val="0"/>
              </a:spcBef>
            </a:pPr>
            <a:endParaRPr lang="en-US" sz="2425" spc="80" dirty="0">
              <a:solidFill>
                <a:srgbClr val="18355E"/>
              </a:solidFill>
              <a:latin typeface="Garet"/>
              <a:ea typeface="Garet"/>
              <a:cs typeface="Garet"/>
              <a:sym typeface="Garet"/>
            </a:endParaRPr>
          </a:p>
          <a:p>
            <a:pPr algn="ctr">
              <a:lnSpc>
                <a:spcPts val="3395"/>
              </a:lnSpc>
              <a:spcBef>
                <a:spcPct val="0"/>
              </a:spcBef>
            </a:pPr>
            <a:endParaRPr lang="en-US" sz="2425" spc="80" dirty="0">
              <a:solidFill>
                <a:srgbClr val="18355E"/>
              </a:solidFill>
              <a:latin typeface="Garet"/>
              <a:ea typeface="Garet"/>
              <a:cs typeface="Garet"/>
              <a:sym typeface="Garet"/>
            </a:endParaRPr>
          </a:p>
          <a:p>
            <a:pPr algn="ctr">
              <a:lnSpc>
                <a:spcPts val="3395"/>
              </a:lnSpc>
              <a:spcBef>
                <a:spcPct val="0"/>
              </a:spcBef>
            </a:pPr>
            <a:endParaRPr lang="en-US" sz="2425" spc="80" dirty="0">
              <a:solidFill>
                <a:srgbClr val="18355E"/>
              </a:solidFill>
              <a:latin typeface="Garet"/>
              <a:ea typeface="Garet"/>
              <a:cs typeface="Garet"/>
              <a:sym typeface="Garet"/>
            </a:endParaRPr>
          </a:p>
          <a:p>
            <a:pPr algn="ctr">
              <a:lnSpc>
                <a:spcPts val="3395"/>
              </a:lnSpc>
              <a:spcBef>
                <a:spcPct val="0"/>
              </a:spcBef>
            </a:pPr>
            <a:r>
              <a:rPr lang="en-US" sz="2425" spc="80" dirty="0">
                <a:solidFill>
                  <a:srgbClr val="18355E"/>
                </a:solidFill>
                <a:latin typeface="Garet"/>
                <a:ea typeface="Garet"/>
                <a:cs typeface="Garet"/>
                <a:sym typeface="Garet"/>
              </a:rPr>
              <a:t>INTRODUCCIÓN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85508" y="1831128"/>
            <a:ext cx="5892641" cy="46782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En un mundo laboral y ocupado, la gestión del tiempo y las actividades diarias se ha vuelto importante para mejorar la productividad. Muchas personas como estudiantes y profesionales, enfrentan dificultades para organizar sus tareas, y priorizar sus tareas mas importantes. </a:t>
            </a:r>
          </a:p>
          <a:p>
            <a:pPr algn="just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Con el propósito de dar una solución práctica y accesible, este proyecto desarrolla un Gestor de Tareas en Python que permite a los usuarios añadir, modificar, eliminar y organizar sus actividades de manera sencilla.</a:t>
            </a:r>
          </a:p>
          <a:p>
            <a:pPr algn="just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La aplicación está diseñada para ser fácil de usar, que sea fácil y eficiente. Ofrece funciones de filtrado por prioridad, estado o fecha de vencimiento, permitiendo que los usuarios se concentren en las tareas mas importantes.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66402" y="186410"/>
            <a:ext cx="6825909" cy="9297731"/>
            <a:chOff x="0" y="0"/>
            <a:chExt cx="2650486" cy="361028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650486" cy="3610289"/>
            </a:xfrm>
            <a:custGeom>
              <a:avLst/>
              <a:gdLst/>
              <a:ahLst/>
              <a:cxnLst/>
              <a:rect l="l" t="t" r="r" b="b"/>
              <a:pathLst>
                <a:path w="2650486" h="3610289">
                  <a:moveTo>
                    <a:pt x="34026" y="0"/>
                  </a:moveTo>
                  <a:lnTo>
                    <a:pt x="2616460" y="0"/>
                  </a:lnTo>
                  <a:cubicBezTo>
                    <a:pt x="2635252" y="0"/>
                    <a:pt x="2650486" y="15234"/>
                    <a:pt x="2650486" y="34026"/>
                  </a:cubicBezTo>
                  <a:lnTo>
                    <a:pt x="2650486" y="3576263"/>
                  </a:lnTo>
                  <a:cubicBezTo>
                    <a:pt x="2650486" y="3585287"/>
                    <a:pt x="2646901" y="3593941"/>
                    <a:pt x="2640520" y="3600322"/>
                  </a:cubicBezTo>
                  <a:cubicBezTo>
                    <a:pt x="2634139" y="3606704"/>
                    <a:pt x="2625484" y="3610289"/>
                    <a:pt x="2616460" y="3610289"/>
                  </a:cubicBezTo>
                  <a:lnTo>
                    <a:pt x="34026" y="3610289"/>
                  </a:lnTo>
                  <a:cubicBezTo>
                    <a:pt x="25002" y="3610289"/>
                    <a:pt x="16347" y="3606704"/>
                    <a:pt x="9966" y="3600322"/>
                  </a:cubicBezTo>
                  <a:cubicBezTo>
                    <a:pt x="3585" y="3593941"/>
                    <a:pt x="0" y="3585287"/>
                    <a:pt x="0" y="3576263"/>
                  </a:cubicBezTo>
                  <a:lnTo>
                    <a:pt x="0" y="34026"/>
                  </a:lnTo>
                  <a:cubicBezTo>
                    <a:pt x="0" y="25002"/>
                    <a:pt x="3585" y="16347"/>
                    <a:pt x="9966" y="9966"/>
                  </a:cubicBezTo>
                  <a:cubicBezTo>
                    <a:pt x="16347" y="3585"/>
                    <a:pt x="25002" y="0"/>
                    <a:pt x="3402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18355E"/>
              </a:solidFill>
              <a:prstDash val="solid"/>
              <a:round/>
            </a:ln>
          </p:spPr>
          <p:txBody>
            <a:bodyPr/>
            <a:lstStyle/>
            <a:p>
              <a:endParaRPr lang="es-G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2650486" cy="36388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608730" y="513365"/>
            <a:ext cx="2790985" cy="405961"/>
          </a:xfrm>
          <a:custGeom>
            <a:avLst/>
            <a:gdLst/>
            <a:ahLst/>
            <a:cxnLst/>
            <a:rect l="l" t="t" r="r" b="b"/>
            <a:pathLst>
              <a:path w="2790985" h="405961">
                <a:moveTo>
                  <a:pt x="0" y="0"/>
                </a:moveTo>
                <a:lnTo>
                  <a:pt x="2790984" y="0"/>
                </a:lnTo>
                <a:lnTo>
                  <a:pt x="2790984" y="405962"/>
                </a:lnTo>
                <a:lnTo>
                  <a:pt x="0" y="4059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  <p:sp>
        <p:nvSpPr>
          <p:cNvPr id="6" name="Freeform 6"/>
          <p:cNvSpPr/>
          <p:nvPr/>
        </p:nvSpPr>
        <p:spPr>
          <a:xfrm rot="-10800000">
            <a:off x="4301326" y="9078179"/>
            <a:ext cx="2790985" cy="405961"/>
          </a:xfrm>
          <a:custGeom>
            <a:avLst/>
            <a:gdLst/>
            <a:ahLst/>
            <a:cxnLst/>
            <a:rect l="l" t="t" r="r" b="b"/>
            <a:pathLst>
              <a:path w="2790985" h="405961">
                <a:moveTo>
                  <a:pt x="0" y="0"/>
                </a:moveTo>
                <a:lnTo>
                  <a:pt x="2790984" y="0"/>
                </a:lnTo>
                <a:lnTo>
                  <a:pt x="2790984" y="405962"/>
                </a:lnTo>
                <a:lnTo>
                  <a:pt x="0" y="4059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  <p:grpSp>
        <p:nvGrpSpPr>
          <p:cNvPr id="7" name="Group 7"/>
          <p:cNvGrpSpPr/>
          <p:nvPr/>
        </p:nvGrpSpPr>
        <p:grpSpPr>
          <a:xfrm>
            <a:off x="2720340" y="6417242"/>
            <a:ext cx="2238619" cy="2230152"/>
            <a:chOff x="0" y="0"/>
            <a:chExt cx="790393" cy="77739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790393" cy="777395"/>
            </a:xfrm>
            <a:custGeom>
              <a:avLst/>
              <a:gdLst/>
              <a:ahLst/>
              <a:cxnLst/>
              <a:rect l="l" t="t" r="r" b="b"/>
              <a:pathLst>
                <a:path w="790393" h="777395">
                  <a:moveTo>
                    <a:pt x="129747" y="0"/>
                  </a:moveTo>
                  <a:lnTo>
                    <a:pt x="660646" y="0"/>
                  </a:lnTo>
                  <a:cubicBezTo>
                    <a:pt x="695057" y="0"/>
                    <a:pt x="728059" y="13670"/>
                    <a:pt x="752391" y="38002"/>
                  </a:cubicBezTo>
                  <a:cubicBezTo>
                    <a:pt x="776723" y="62334"/>
                    <a:pt x="790393" y="95336"/>
                    <a:pt x="790393" y="129747"/>
                  </a:cubicBezTo>
                  <a:lnTo>
                    <a:pt x="790393" y="647648"/>
                  </a:lnTo>
                  <a:cubicBezTo>
                    <a:pt x="790393" y="719305"/>
                    <a:pt x="732303" y="777395"/>
                    <a:pt x="660646" y="777395"/>
                  </a:cubicBezTo>
                  <a:lnTo>
                    <a:pt x="129747" y="777395"/>
                  </a:lnTo>
                  <a:cubicBezTo>
                    <a:pt x="58090" y="777395"/>
                    <a:pt x="0" y="719305"/>
                    <a:pt x="0" y="647648"/>
                  </a:cubicBezTo>
                  <a:lnTo>
                    <a:pt x="0" y="129747"/>
                  </a:lnTo>
                  <a:cubicBezTo>
                    <a:pt x="0" y="58090"/>
                    <a:pt x="58090" y="0"/>
                    <a:pt x="12974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rnd">
              <a:solidFill>
                <a:srgbClr val="18355E"/>
              </a:solidFill>
              <a:prstDash val="solid"/>
              <a:round/>
            </a:ln>
          </p:spPr>
          <p:txBody>
            <a:bodyPr/>
            <a:lstStyle/>
            <a:p>
              <a:endParaRPr lang="es-GT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28575"/>
              <a:ext cx="790393" cy="8059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644005" y="1397775"/>
            <a:ext cx="4070702" cy="4095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95"/>
              </a:lnSpc>
              <a:spcBef>
                <a:spcPct val="0"/>
              </a:spcBef>
            </a:pPr>
            <a:r>
              <a:rPr lang="en-US" sz="2425" spc="80" dirty="0">
                <a:solidFill>
                  <a:srgbClr val="18355E"/>
                </a:solidFill>
                <a:latin typeface="Garet"/>
                <a:ea typeface="Garet"/>
                <a:cs typeface="Garet"/>
                <a:sym typeface="Garet"/>
              </a:rPr>
              <a:t>NOMBRE DEL PROYECTO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720340" y="2897025"/>
            <a:ext cx="1862398" cy="436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95"/>
              </a:lnSpc>
              <a:spcBef>
                <a:spcPct val="0"/>
              </a:spcBef>
            </a:pPr>
            <a:r>
              <a:rPr lang="en-US" sz="2425" spc="80" dirty="0">
                <a:solidFill>
                  <a:srgbClr val="18355E"/>
                </a:solidFill>
                <a:latin typeface="Garet"/>
                <a:ea typeface="Garet"/>
                <a:cs typeface="Garet"/>
                <a:sym typeface="Garet"/>
              </a:rPr>
              <a:t>LOGOTIPO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861913" y="5375709"/>
            <a:ext cx="1984292" cy="4095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95"/>
              </a:lnSpc>
              <a:spcBef>
                <a:spcPct val="0"/>
              </a:spcBef>
            </a:pPr>
            <a:r>
              <a:rPr lang="en-US" sz="2425" spc="80" dirty="0">
                <a:solidFill>
                  <a:srgbClr val="18355E"/>
                </a:solidFill>
                <a:latin typeface="Garet"/>
                <a:ea typeface="Garet"/>
                <a:cs typeface="Garet"/>
                <a:sym typeface="Garet"/>
              </a:rPr>
              <a:t>CÓDIGO QR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024905" y="1954330"/>
            <a:ext cx="3786039" cy="3962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pc="79" dirty="0">
                <a:solidFill>
                  <a:srgbClr val="004AAD"/>
                </a:solidFill>
                <a:latin typeface="Garet"/>
                <a:ea typeface="Garet"/>
                <a:cs typeface="Garet"/>
                <a:sym typeface="Garet"/>
              </a:rPr>
              <a:t>Gestor de </a:t>
            </a:r>
            <a:r>
              <a:rPr lang="en-US" spc="79" dirty="0" err="1">
                <a:solidFill>
                  <a:srgbClr val="004AAD"/>
                </a:solidFill>
                <a:latin typeface="Garet"/>
                <a:ea typeface="Garet"/>
                <a:cs typeface="Garet"/>
                <a:sym typeface="Garet"/>
              </a:rPr>
              <a:t>tareas</a:t>
            </a:r>
            <a:r>
              <a:rPr lang="en-US" spc="79" dirty="0">
                <a:solidFill>
                  <a:srgbClr val="004AAD"/>
                </a:solidFill>
                <a:latin typeface="Garet"/>
                <a:ea typeface="Garet"/>
                <a:cs typeface="Garet"/>
                <a:sym typeface="Garet"/>
              </a:rPr>
              <a:t> </a:t>
            </a:r>
            <a:r>
              <a:rPr lang="en-US" spc="79" dirty="0" err="1">
                <a:solidFill>
                  <a:srgbClr val="004AAD"/>
                </a:solidFill>
                <a:latin typeface="Garet"/>
                <a:ea typeface="Garet"/>
                <a:cs typeface="Garet"/>
                <a:sym typeface="Garet"/>
              </a:rPr>
              <a:t>avanzados</a:t>
            </a:r>
            <a:endParaRPr lang="en-US" spc="79" dirty="0">
              <a:solidFill>
                <a:srgbClr val="004AAD"/>
              </a:solidFill>
              <a:latin typeface="Garet"/>
              <a:ea typeface="Garet"/>
              <a:cs typeface="Garet"/>
              <a:sym typeface="Garet"/>
            </a:endParaRPr>
          </a:p>
        </p:txBody>
      </p:sp>
      <p:pic>
        <p:nvPicPr>
          <p:cNvPr id="15" name="Imagen 14" descr="Código QR&#10;&#10;Descripción generada automáticamente">
            <a:extLst>
              <a:ext uri="{FF2B5EF4-FFF2-40B4-BE49-F238E27FC236}">
                <a16:creationId xmlns:a16="http://schemas.microsoft.com/office/drawing/2014/main" id="{F5819AE7-95AB-5B42-AA68-3CD95F3B9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630" y="6388229"/>
            <a:ext cx="2342857" cy="2342857"/>
          </a:xfrm>
          <a:prstGeom prst="rect">
            <a:avLst/>
          </a:prstGeom>
        </p:spPr>
      </p:pic>
      <p:pic>
        <p:nvPicPr>
          <p:cNvPr id="19" name="Imagen 18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F17D7739-3F3F-04E8-B1A2-629974D2AB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708" y="3368157"/>
            <a:ext cx="1889643" cy="1889643"/>
          </a:xfrm>
          <a:prstGeom prst="rect">
            <a:avLst/>
          </a:prstGeom>
        </p:spPr>
      </p:pic>
      <p:pic>
        <p:nvPicPr>
          <p:cNvPr id="10" name="Imagen 9" descr="Código QR&#10;&#10;Descripción generada automáticamente">
            <a:extLst>
              <a:ext uri="{FF2B5EF4-FFF2-40B4-BE49-F238E27FC236}">
                <a16:creationId xmlns:a16="http://schemas.microsoft.com/office/drawing/2014/main" id="{B7CC1998-2397-9342-5FF5-6F7B168199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71" y="6335267"/>
            <a:ext cx="2342857" cy="234285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50211" y="360844"/>
            <a:ext cx="6825909" cy="9297731"/>
            <a:chOff x="0" y="0"/>
            <a:chExt cx="2650486" cy="361028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650486" cy="3610289"/>
            </a:xfrm>
            <a:custGeom>
              <a:avLst/>
              <a:gdLst/>
              <a:ahLst/>
              <a:cxnLst/>
              <a:rect l="l" t="t" r="r" b="b"/>
              <a:pathLst>
                <a:path w="2650486" h="3610289">
                  <a:moveTo>
                    <a:pt x="34026" y="0"/>
                  </a:moveTo>
                  <a:lnTo>
                    <a:pt x="2616460" y="0"/>
                  </a:lnTo>
                  <a:cubicBezTo>
                    <a:pt x="2635252" y="0"/>
                    <a:pt x="2650486" y="15234"/>
                    <a:pt x="2650486" y="34026"/>
                  </a:cubicBezTo>
                  <a:lnTo>
                    <a:pt x="2650486" y="3576263"/>
                  </a:lnTo>
                  <a:cubicBezTo>
                    <a:pt x="2650486" y="3585287"/>
                    <a:pt x="2646901" y="3593941"/>
                    <a:pt x="2640520" y="3600322"/>
                  </a:cubicBezTo>
                  <a:cubicBezTo>
                    <a:pt x="2634139" y="3606704"/>
                    <a:pt x="2625484" y="3610289"/>
                    <a:pt x="2616460" y="3610289"/>
                  </a:cubicBezTo>
                  <a:lnTo>
                    <a:pt x="34026" y="3610289"/>
                  </a:lnTo>
                  <a:cubicBezTo>
                    <a:pt x="25002" y="3610289"/>
                    <a:pt x="16347" y="3606704"/>
                    <a:pt x="9966" y="3600322"/>
                  </a:cubicBezTo>
                  <a:cubicBezTo>
                    <a:pt x="3585" y="3593941"/>
                    <a:pt x="0" y="3585287"/>
                    <a:pt x="0" y="3576263"/>
                  </a:cubicBezTo>
                  <a:lnTo>
                    <a:pt x="0" y="34026"/>
                  </a:lnTo>
                  <a:cubicBezTo>
                    <a:pt x="0" y="25002"/>
                    <a:pt x="3585" y="16347"/>
                    <a:pt x="9966" y="9966"/>
                  </a:cubicBezTo>
                  <a:cubicBezTo>
                    <a:pt x="16347" y="3585"/>
                    <a:pt x="25002" y="0"/>
                    <a:pt x="3402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18355E"/>
              </a:solidFill>
              <a:prstDash val="solid"/>
              <a:round/>
            </a:ln>
          </p:spPr>
          <p:txBody>
            <a:bodyPr/>
            <a:lstStyle/>
            <a:p>
              <a:endParaRPr lang="es-G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2650486" cy="36388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-5400000">
            <a:off x="-618252" y="1695139"/>
            <a:ext cx="2790985" cy="405961"/>
          </a:xfrm>
          <a:custGeom>
            <a:avLst/>
            <a:gdLst/>
            <a:ahLst/>
            <a:cxnLst/>
            <a:rect l="l" t="t" r="r" b="b"/>
            <a:pathLst>
              <a:path w="2790985" h="405961">
                <a:moveTo>
                  <a:pt x="0" y="0"/>
                </a:moveTo>
                <a:lnTo>
                  <a:pt x="2790984" y="0"/>
                </a:lnTo>
                <a:lnTo>
                  <a:pt x="2790984" y="405961"/>
                </a:lnTo>
                <a:lnTo>
                  <a:pt x="0" y="4059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  <p:sp>
        <p:nvSpPr>
          <p:cNvPr id="6" name="Freeform 6"/>
          <p:cNvSpPr/>
          <p:nvPr/>
        </p:nvSpPr>
        <p:spPr>
          <a:xfrm rot="5400000">
            <a:off x="5496529" y="7882976"/>
            <a:ext cx="2790985" cy="405961"/>
          </a:xfrm>
          <a:custGeom>
            <a:avLst/>
            <a:gdLst/>
            <a:ahLst/>
            <a:cxnLst/>
            <a:rect l="l" t="t" r="r" b="b"/>
            <a:pathLst>
              <a:path w="2790985" h="405961">
                <a:moveTo>
                  <a:pt x="0" y="0"/>
                </a:moveTo>
                <a:lnTo>
                  <a:pt x="2790984" y="0"/>
                </a:lnTo>
                <a:lnTo>
                  <a:pt x="2790984" y="405962"/>
                </a:lnTo>
                <a:lnTo>
                  <a:pt x="0" y="4059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  <p:sp>
        <p:nvSpPr>
          <p:cNvPr id="7" name="TextBox 7"/>
          <p:cNvSpPr txBox="1"/>
          <p:nvPr/>
        </p:nvSpPr>
        <p:spPr>
          <a:xfrm>
            <a:off x="1295400" y="702912"/>
            <a:ext cx="4942684" cy="12923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95"/>
              </a:lnSpc>
              <a:spcBef>
                <a:spcPct val="0"/>
              </a:spcBef>
            </a:pPr>
            <a:endParaRPr lang="en-US" sz="2425" spc="80" dirty="0">
              <a:solidFill>
                <a:srgbClr val="18355E"/>
              </a:solidFill>
              <a:latin typeface="Garet"/>
              <a:ea typeface="Garet"/>
              <a:cs typeface="Garet"/>
              <a:sym typeface="Garet"/>
            </a:endParaRPr>
          </a:p>
          <a:p>
            <a:pPr algn="ctr">
              <a:lnSpc>
                <a:spcPts val="3395"/>
              </a:lnSpc>
              <a:spcBef>
                <a:spcPct val="0"/>
              </a:spcBef>
            </a:pPr>
            <a:endParaRPr lang="en-US" sz="2425" spc="80" dirty="0">
              <a:solidFill>
                <a:srgbClr val="18355E"/>
              </a:solidFill>
              <a:latin typeface="Garet"/>
              <a:ea typeface="Garet"/>
              <a:cs typeface="Garet"/>
              <a:sym typeface="Garet"/>
            </a:endParaRPr>
          </a:p>
          <a:p>
            <a:pPr algn="ctr">
              <a:lnSpc>
                <a:spcPts val="3395"/>
              </a:lnSpc>
              <a:spcBef>
                <a:spcPct val="0"/>
              </a:spcBef>
            </a:pPr>
            <a:r>
              <a:rPr lang="en-US" sz="2425" spc="80" dirty="0">
                <a:solidFill>
                  <a:srgbClr val="18355E"/>
                </a:solidFill>
                <a:latin typeface="Garet"/>
                <a:ea typeface="Garet"/>
                <a:cs typeface="Garet"/>
                <a:sym typeface="Garet"/>
              </a:rPr>
              <a:t>RECOMENDACIONES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84901" y="1734055"/>
            <a:ext cx="5504140" cy="46782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endParaRPr lang="es-E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Registrar todas tus tareas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: Ingresa todas las actividades pendientes. Asegúrate de incluir detalles importantes como la fecha de vencimiento y la prioridad para un mejor control.</a:t>
            </a:r>
          </a:p>
          <a:p>
            <a:pPr algn="just"/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Actualizar tus tareas regularmente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: Modifica o elimina las tareas según vayas avanzando, esto te permitirá mantener la lista siempre organizada.</a:t>
            </a:r>
          </a:p>
          <a:p>
            <a:pPr lvl="1" algn="just"/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Planificar tus días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: Cada día, revisa las tareas pendientes y ajusta tus prioridades. Esto mejorará tu productividad</a:t>
            </a:r>
          </a:p>
          <a:p>
            <a:pPr algn="just"/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Utilizar categorías y estados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: Clasifica las tareas por estado (pendiente, en progreso, completada) para tener un mejor control visual de tu avance.</a:t>
            </a:r>
          </a:p>
          <a:p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50211" y="360844"/>
            <a:ext cx="6825909" cy="9297731"/>
            <a:chOff x="0" y="0"/>
            <a:chExt cx="2650486" cy="361028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650486" cy="3610289"/>
            </a:xfrm>
            <a:custGeom>
              <a:avLst/>
              <a:gdLst/>
              <a:ahLst/>
              <a:cxnLst/>
              <a:rect l="l" t="t" r="r" b="b"/>
              <a:pathLst>
                <a:path w="2650486" h="3610289">
                  <a:moveTo>
                    <a:pt x="34026" y="0"/>
                  </a:moveTo>
                  <a:lnTo>
                    <a:pt x="2616460" y="0"/>
                  </a:lnTo>
                  <a:cubicBezTo>
                    <a:pt x="2635252" y="0"/>
                    <a:pt x="2650486" y="15234"/>
                    <a:pt x="2650486" y="34026"/>
                  </a:cubicBezTo>
                  <a:lnTo>
                    <a:pt x="2650486" y="3576263"/>
                  </a:lnTo>
                  <a:cubicBezTo>
                    <a:pt x="2650486" y="3585287"/>
                    <a:pt x="2646901" y="3593941"/>
                    <a:pt x="2640520" y="3600322"/>
                  </a:cubicBezTo>
                  <a:cubicBezTo>
                    <a:pt x="2634139" y="3606704"/>
                    <a:pt x="2625484" y="3610289"/>
                    <a:pt x="2616460" y="3610289"/>
                  </a:cubicBezTo>
                  <a:lnTo>
                    <a:pt x="34026" y="3610289"/>
                  </a:lnTo>
                  <a:cubicBezTo>
                    <a:pt x="25002" y="3610289"/>
                    <a:pt x="16347" y="3606704"/>
                    <a:pt x="9966" y="3600322"/>
                  </a:cubicBezTo>
                  <a:cubicBezTo>
                    <a:pt x="3585" y="3593941"/>
                    <a:pt x="0" y="3585287"/>
                    <a:pt x="0" y="3576263"/>
                  </a:cubicBezTo>
                  <a:lnTo>
                    <a:pt x="0" y="34026"/>
                  </a:lnTo>
                  <a:cubicBezTo>
                    <a:pt x="0" y="25002"/>
                    <a:pt x="3585" y="16347"/>
                    <a:pt x="9966" y="9966"/>
                  </a:cubicBezTo>
                  <a:cubicBezTo>
                    <a:pt x="16347" y="3585"/>
                    <a:pt x="25002" y="0"/>
                    <a:pt x="3402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18355E"/>
              </a:solidFill>
              <a:prstDash val="solid"/>
              <a:round/>
            </a:ln>
          </p:spPr>
          <p:txBody>
            <a:bodyPr/>
            <a:lstStyle/>
            <a:p>
              <a:endParaRPr lang="es-G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2650486" cy="36388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-5400000">
            <a:off x="-618252" y="1695139"/>
            <a:ext cx="2790985" cy="405961"/>
          </a:xfrm>
          <a:custGeom>
            <a:avLst/>
            <a:gdLst/>
            <a:ahLst/>
            <a:cxnLst/>
            <a:rect l="l" t="t" r="r" b="b"/>
            <a:pathLst>
              <a:path w="2790985" h="405961">
                <a:moveTo>
                  <a:pt x="0" y="0"/>
                </a:moveTo>
                <a:lnTo>
                  <a:pt x="2790984" y="0"/>
                </a:lnTo>
                <a:lnTo>
                  <a:pt x="2790984" y="405961"/>
                </a:lnTo>
                <a:lnTo>
                  <a:pt x="0" y="4059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  <p:sp>
        <p:nvSpPr>
          <p:cNvPr id="6" name="Freeform 6"/>
          <p:cNvSpPr/>
          <p:nvPr/>
        </p:nvSpPr>
        <p:spPr>
          <a:xfrm rot="5400000">
            <a:off x="5496529" y="7882976"/>
            <a:ext cx="2790985" cy="405961"/>
          </a:xfrm>
          <a:custGeom>
            <a:avLst/>
            <a:gdLst/>
            <a:ahLst/>
            <a:cxnLst/>
            <a:rect l="l" t="t" r="r" b="b"/>
            <a:pathLst>
              <a:path w="2790985" h="405961">
                <a:moveTo>
                  <a:pt x="0" y="0"/>
                </a:moveTo>
                <a:lnTo>
                  <a:pt x="2790984" y="0"/>
                </a:lnTo>
                <a:lnTo>
                  <a:pt x="2790984" y="405962"/>
                </a:lnTo>
                <a:lnTo>
                  <a:pt x="0" y="4059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  <p:sp>
        <p:nvSpPr>
          <p:cNvPr id="8" name="TextBox 8"/>
          <p:cNvSpPr txBox="1"/>
          <p:nvPr/>
        </p:nvSpPr>
        <p:spPr>
          <a:xfrm>
            <a:off x="1295400" y="3603466"/>
            <a:ext cx="5045852" cy="4203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95"/>
              </a:lnSpc>
              <a:spcBef>
                <a:spcPct val="0"/>
              </a:spcBef>
            </a:pPr>
            <a:r>
              <a:rPr lang="en-US" sz="2425" spc="80" dirty="0">
                <a:solidFill>
                  <a:srgbClr val="18355E"/>
                </a:solidFill>
                <a:latin typeface="Garet"/>
                <a:ea typeface="Garet"/>
                <a:cs typeface="Garet"/>
                <a:sym typeface="Garet"/>
              </a:rPr>
              <a:t>INFORMACIÓN DE CONTACTO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48130" y="4732026"/>
            <a:ext cx="6340392" cy="12923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95"/>
              </a:lnSpc>
            </a:pPr>
            <a:r>
              <a:rPr lang="en-US" sz="2425" spc="80" dirty="0">
                <a:solidFill>
                  <a:srgbClr val="18355E"/>
                </a:solidFill>
                <a:latin typeface="Garet"/>
                <a:ea typeface="Garet"/>
                <a:cs typeface="Garet"/>
                <a:sym typeface="Garet"/>
              </a:rPr>
              <a:t>Número: 5573-1416</a:t>
            </a:r>
          </a:p>
          <a:p>
            <a:pPr algn="ctr">
              <a:lnSpc>
                <a:spcPts val="3395"/>
              </a:lnSpc>
            </a:pPr>
            <a:endParaRPr lang="en-US" sz="2425" spc="80" dirty="0">
              <a:solidFill>
                <a:srgbClr val="18355E"/>
              </a:solidFill>
              <a:latin typeface="Garet"/>
              <a:ea typeface="Garet"/>
              <a:cs typeface="Garet"/>
              <a:sym typeface="Garet"/>
            </a:endParaRPr>
          </a:p>
          <a:p>
            <a:pPr algn="ctr">
              <a:lnSpc>
                <a:spcPts val="3395"/>
              </a:lnSpc>
              <a:spcBef>
                <a:spcPct val="0"/>
              </a:spcBef>
            </a:pPr>
            <a:r>
              <a:rPr lang="en-US" sz="2425" spc="80" dirty="0">
                <a:solidFill>
                  <a:srgbClr val="18355E"/>
                </a:solidFill>
                <a:latin typeface="Garet"/>
                <a:ea typeface="Garet"/>
                <a:cs typeface="Garet"/>
                <a:sym typeface="Garet"/>
              </a:rPr>
              <a:t>Correo: coyoydavid08@gmail.com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673</Words>
  <Application>Microsoft Office PowerPoint</Application>
  <PresentationFormat>Personalizado</PresentationFormat>
  <Paragraphs>67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Garet Bold</vt:lpstr>
      <vt:lpstr>Arial</vt:lpstr>
      <vt:lpstr>Calibri</vt:lpstr>
      <vt:lpstr>Open Sans Bold</vt:lpstr>
      <vt:lpstr>Canva Sans</vt:lpstr>
      <vt:lpstr>Garet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COPIA MANUAL USUARIO</dc:title>
  <dc:creator>Angel_Coyoy</dc:creator>
  <cp:lastModifiedBy>Angel David  Coyoy Recancoj</cp:lastModifiedBy>
  <cp:revision>12</cp:revision>
  <cp:lastPrinted>2024-10-17T05:27:50Z</cp:lastPrinted>
  <dcterms:created xsi:type="dcterms:W3CDTF">2006-08-16T00:00:00Z</dcterms:created>
  <dcterms:modified xsi:type="dcterms:W3CDTF">2024-10-17T05:28:48Z</dcterms:modified>
  <dc:identifier>DAGSPsfEv3k</dc:identifier>
</cp:coreProperties>
</file>