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2000000000000000000" pitchFamily="2" charset="0"/>
      <p:regular r:id="rId22"/>
    </p:embeddedFont>
    <p:embeddedFont>
      <p:font typeface="Montserrat Bold" pitchFamily="2" charset="0"/>
      <p:regular r:id="rId23"/>
    </p:embeddedFont>
    <p:embeddedFont>
      <p:font typeface="Montserrat Heavy" pitchFamily="2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1.fntdata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font" Target="fonts/font4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3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7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6.fntdata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font" Target="fonts/font2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5.fntdata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8.svg" /><Relationship Id="rId4" Type="http://schemas.openxmlformats.org/officeDocument/2006/relationships/image" Target="../media/image17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38159">
            <a:off x="9435733" y="6630537"/>
            <a:ext cx="9525408" cy="5334228"/>
          </a:xfrm>
          <a:custGeom>
            <a:avLst/>
            <a:gdLst/>
            <a:ahLst/>
            <a:cxnLst/>
            <a:rect l="l" t="t" r="r" b="b"/>
            <a:pathLst>
              <a:path w="9525408" h="5334228">
                <a:moveTo>
                  <a:pt x="0" y="0"/>
                </a:moveTo>
                <a:lnTo>
                  <a:pt x="9525407" y="0"/>
                </a:lnTo>
                <a:lnTo>
                  <a:pt x="9525407" y="5334228"/>
                </a:lnTo>
                <a:lnTo>
                  <a:pt x="0" y="5334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393289" y="514350"/>
            <a:ext cx="8054721" cy="9258300"/>
          </a:xfrm>
          <a:custGeom>
            <a:avLst/>
            <a:gdLst/>
            <a:ahLst/>
            <a:cxnLst/>
            <a:rect l="l" t="t" r="r" b="b"/>
            <a:pathLst>
              <a:path w="8054721" h="9258300">
                <a:moveTo>
                  <a:pt x="0" y="0"/>
                </a:moveTo>
                <a:lnTo>
                  <a:pt x="8054721" y="0"/>
                </a:lnTo>
                <a:lnTo>
                  <a:pt x="8054721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338159">
            <a:off x="-174563" y="7036805"/>
            <a:ext cx="9525408" cy="5334228"/>
          </a:xfrm>
          <a:custGeom>
            <a:avLst/>
            <a:gdLst/>
            <a:ahLst/>
            <a:cxnLst/>
            <a:rect l="l" t="t" r="r" b="b"/>
            <a:pathLst>
              <a:path w="9525408" h="5334228">
                <a:moveTo>
                  <a:pt x="0" y="0"/>
                </a:moveTo>
                <a:lnTo>
                  <a:pt x="9525407" y="0"/>
                </a:lnTo>
                <a:lnTo>
                  <a:pt x="9525407" y="5334228"/>
                </a:lnTo>
                <a:lnTo>
                  <a:pt x="0" y="5334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3420649" y="728783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2A8E3">
                    <a:alpha val="0"/>
                  </a:srgbClr>
                </a:gs>
                <a:gs pos="100000">
                  <a:srgbClr val="3B27C6">
                    <a:alpha val="72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916780" y="2781017"/>
            <a:ext cx="5784616" cy="2466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89"/>
              </a:lnSpc>
            </a:pPr>
            <a:r>
              <a:rPr lang="en-US" sz="1020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de Finanzas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16780" y="5099308"/>
            <a:ext cx="6130592" cy="1642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62"/>
              </a:lnSpc>
            </a:pPr>
            <a:r>
              <a:rPr lang="en-US" sz="6806" b="1">
                <a:solidFill>
                  <a:srgbClr val="B7E6F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Personales y  Pymes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16780" y="6760576"/>
            <a:ext cx="5578876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Capstone – Sección 003D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16780" y="7286632"/>
            <a:ext cx="5578876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Cristopher Arredondo – Ángel Cea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8126" y="8931486"/>
            <a:ext cx="99352" cy="451635"/>
            <a:chOff x="0" y="0"/>
            <a:chExt cx="26167" cy="1189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167" cy="118949"/>
            </a:xfrm>
            <a:custGeom>
              <a:avLst/>
              <a:gdLst/>
              <a:ahLst/>
              <a:cxnLst/>
              <a:rect l="l" t="t" r="r" b="b"/>
              <a:pathLst>
                <a:path w="26167" h="118949">
                  <a:moveTo>
                    <a:pt x="0" y="0"/>
                  </a:moveTo>
                  <a:lnTo>
                    <a:pt x="26167" y="0"/>
                  </a:lnTo>
                  <a:lnTo>
                    <a:pt x="26167" y="118949"/>
                  </a:lnTo>
                  <a:lnTo>
                    <a:pt x="0" y="118949"/>
                  </a:lnTo>
                  <a:close/>
                </a:path>
              </a:pathLst>
            </a:custGeom>
            <a:solidFill>
              <a:srgbClr val="B7E6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26167" cy="7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247477" y="1893363"/>
            <a:ext cx="6800012" cy="7038123"/>
          </a:xfrm>
          <a:custGeom>
            <a:avLst/>
            <a:gdLst/>
            <a:ahLst/>
            <a:cxnLst/>
            <a:rect l="l" t="t" r="r" b="b"/>
            <a:pathLst>
              <a:path w="6800012" h="7038123">
                <a:moveTo>
                  <a:pt x="0" y="0"/>
                </a:moveTo>
                <a:lnTo>
                  <a:pt x="6800012" y="0"/>
                </a:lnTo>
                <a:lnTo>
                  <a:pt x="6800012" y="7038123"/>
                </a:lnTo>
                <a:lnTo>
                  <a:pt x="0" y="703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507472" y="9185878"/>
            <a:ext cx="1751828" cy="19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 008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16354" y="724861"/>
            <a:ext cx="8855293" cy="1585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34"/>
              </a:lnSpc>
            </a:pPr>
            <a:r>
              <a:rPr lang="en-US" sz="655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Diagrama de Clases</a:t>
            </a:r>
          </a:p>
          <a:p>
            <a:pPr algn="l">
              <a:lnSpc>
                <a:spcPts val="6034"/>
              </a:lnSpc>
            </a:pPr>
            <a:endParaRPr lang="en-US" sz="6559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39048" y="9057982"/>
            <a:ext cx="2117588" cy="24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de Finanzas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56636" y="9057982"/>
            <a:ext cx="2778157" cy="246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 b="1">
                <a:solidFill>
                  <a:srgbClr val="B7E6F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Personales y Pymes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96078" y="2756980"/>
            <a:ext cx="6673888" cy="4811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2"/>
              </a:lnSpc>
            </a:pPr>
            <a:r>
              <a:rPr lang="en-US" sz="38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 diagrama muestra a Usuario como entidad central, con Categorías y Movimientos asociados. Cada movimiento pertenece a una categoría y puede incluir Cuotas o ParticipacionesCompartidas según corresponda.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8126" y="8931486"/>
            <a:ext cx="99352" cy="451635"/>
            <a:chOff x="0" y="0"/>
            <a:chExt cx="26167" cy="1189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167" cy="118949"/>
            </a:xfrm>
            <a:custGeom>
              <a:avLst/>
              <a:gdLst/>
              <a:ahLst/>
              <a:cxnLst/>
              <a:rect l="l" t="t" r="r" b="b"/>
              <a:pathLst>
                <a:path w="26167" h="118949">
                  <a:moveTo>
                    <a:pt x="0" y="0"/>
                  </a:moveTo>
                  <a:lnTo>
                    <a:pt x="26167" y="0"/>
                  </a:lnTo>
                  <a:lnTo>
                    <a:pt x="26167" y="118949"/>
                  </a:lnTo>
                  <a:lnTo>
                    <a:pt x="0" y="118949"/>
                  </a:lnTo>
                  <a:close/>
                </a:path>
              </a:pathLst>
            </a:custGeom>
            <a:solidFill>
              <a:srgbClr val="B7E6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26167" cy="7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69457" y="1561316"/>
            <a:ext cx="7170104" cy="7164368"/>
          </a:xfrm>
          <a:custGeom>
            <a:avLst/>
            <a:gdLst/>
            <a:ahLst/>
            <a:cxnLst/>
            <a:rect l="l" t="t" r="r" b="b"/>
            <a:pathLst>
              <a:path w="7170104" h="7164368">
                <a:moveTo>
                  <a:pt x="0" y="0"/>
                </a:moveTo>
                <a:lnTo>
                  <a:pt x="7170104" y="0"/>
                </a:lnTo>
                <a:lnTo>
                  <a:pt x="7170104" y="7164368"/>
                </a:lnTo>
                <a:lnTo>
                  <a:pt x="0" y="7164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507472" y="9185878"/>
            <a:ext cx="1751828" cy="19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 009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19441" y="702522"/>
            <a:ext cx="12049118" cy="823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34"/>
              </a:lnSpc>
            </a:pPr>
            <a:r>
              <a:rPr lang="en-US" sz="655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Diagrama de Casos de Uso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39048" y="9057982"/>
            <a:ext cx="2117588" cy="24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de Finanzas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56636" y="9057982"/>
            <a:ext cx="2778157" cy="246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 b="1">
                <a:solidFill>
                  <a:srgbClr val="B7E6F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Personales y Pymes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85412" y="1679239"/>
            <a:ext cx="6673888" cy="7478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2"/>
              </a:lnSpc>
            </a:pPr>
            <a:r>
              <a:rPr lang="en-US" sz="38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 diagrama representa al Usuario interactuando con la app: puede registrarse, iniciar sesión y gestionar su perfil, además de registrar, editar y eliminar movimientos. También accede al panel unificado, usa búsquedas y filtros, gestiona categorías, divide gastos/deudas compartidas, exporta datos y puede eliminar su cuenta.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8126" y="8931486"/>
            <a:ext cx="99352" cy="451635"/>
            <a:chOff x="0" y="0"/>
            <a:chExt cx="26167" cy="1189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167" cy="118949"/>
            </a:xfrm>
            <a:custGeom>
              <a:avLst/>
              <a:gdLst/>
              <a:ahLst/>
              <a:cxnLst/>
              <a:rect l="l" t="t" r="r" b="b"/>
              <a:pathLst>
                <a:path w="26167" h="118949">
                  <a:moveTo>
                    <a:pt x="0" y="0"/>
                  </a:moveTo>
                  <a:lnTo>
                    <a:pt x="26167" y="0"/>
                  </a:lnTo>
                  <a:lnTo>
                    <a:pt x="26167" y="118949"/>
                  </a:lnTo>
                  <a:lnTo>
                    <a:pt x="0" y="118949"/>
                  </a:lnTo>
                  <a:close/>
                </a:path>
              </a:pathLst>
            </a:custGeom>
            <a:solidFill>
              <a:srgbClr val="B7E6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26167" cy="7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6306" y="1618800"/>
            <a:ext cx="9411313" cy="7049401"/>
          </a:xfrm>
          <a:custGeom>
            <a:avLst/>
            <a:gdLst/>
            <a:ahLst/>
            <a:cxnLst/>
            <a:rect l="l" t="t" r="r" b="b"/>
            <a:pathLst>
              <a:path w="9411313" h="7049401">
                <a:moveTo>
                  <a:pt x="0" y="0"/>
                </a:moveTo>
                <a:lnTo>
                  <a:pt x="9411313" y="0"/>
                </a:lnTo>
                <a:lnTo>
                  <a:pt x="9411313" y="7049400"/>
                </a:lnTo>
                <a:lnTo>
                  <a:pt x="0" y="7049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507472" y="9185878"/>
            <a:ext cx="1751828" cy="19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 012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64506" y="411149"/>
            <a:ext cx="10558989" cy="823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4"/>
              </a:lnSpc>
            </a:pPr>
            <a:r>
              <a:rPr lang="en-US" sz="655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Cronograma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39048" y="9057982"/>
            <a:ext cx="2117588" cy="24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de Finanzas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56636" y="9057982"/>
            <a:ext cx="2778157" cy="246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 b="1">
                <a:solidFill>
                  <a:srgbClr val="B7E6F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Personales y Pymes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85412" y="1679239"/>
            <a:ext cx="6673888" cy="669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02"/>
              </a:lnSpc>
            </a:pPr>
            <a:r>
              <a:rPr lang="en-US" sz="37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 cronograma Gantt organiza el desarrollo en etapas secuenciales: análisis de requerimientos, diseño, implementación, pruebas y despliegue. Cada fase tiene tiempos estimados y dependencias claras, permitiendo visualizar la planificación completa del proyecto y los hitos principales hasta la entrega de la V1 en Android.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8126" y="8931486"/>
            <a:ext cx="99352" cy="451635"/>
            <a:chOff x="0" y="0"/>
            <a:chExt cx="26167" cy="1189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167" cy="118949"/>
            </a:xfrm>
            <a:custGeom>
              <a:avLst/>
              <a:gdLst/>
              <a:ahLst/>
              <a:cxnLst/>
              <a:rect l="l" t="t" r="r" b="b"/>
              <a:pathLst>
                <a:path w="26167" h="118949">
                  <a:moveTo>
                    <a:pt x="0" y="0"/>
                  </a:moveTo>
                  <a:lnTo>
                    <a:pt x="26167" y="0"/>
                  </a:lnTo>
                  <a:lnTo>
                    <a:pt x="26167" y="118949"/>
                  </a:lnTo>
                  <a:lnTo>
                    <a:pt x="0" y="118949"/>
                  </a:lnTo>
                  <a:close/>
                </a:path>
              </a:pathLst>
            </a:custGeom>
            <a:solidFill>
              <a:srgbClr val="B7E6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26167" cy="7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507472" y="9185878"/>
            <a:ext cx="1751828" cy="19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 013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94699" y="661988"/>
            <a:ext cx="3625995" cy="933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99"/>
              </a:lnSpc>
            </a:pPr>
            <a:r>
              <a:rPr lang="en-US" sz="74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Costos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39048" y="9057982"/>
            <a:ext cx="2117588" cy="24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de Finanzas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56636" y="9057982"/>
            <a:ext cx="2778157" cy="246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 b="1">
                <a:solidFill>
                  <a:srgbClr val="B7E6F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Personales y Pymes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0105A90-690D-4173-BE9E-9A4B18853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013" y="16002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27C6BA2-FFAD-F285-FF07-7689D20EE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02" y="1877747"/>
            <a:ext cx="15186595" cy="6531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8126" y="8931486"/>
            <a:ext cx="99352" cy="451635"/>
            <a:chOff x="0" y="0"/>
            <a:chExt cx="26167" cy="1189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167" cy="118949"/>
            </a:xfrm>
            <a:custGeom>
              <a:avLst/>
              <a:gdLst/>
              <a:ahLst/>
              <a:cxnLst/>
              <a:rect l="l" t="t" r="r" b="b"/>
              <a:pathLst>
                <a:path w="26167" h="118949">
                  <a:moveTo>
                    <a:pt x="0" y="0"/>
                  </a:moveTo>
                  <a:lnTo>
                    <a:pt x="26167" y="0"/>
                  </a:lnTo>
                  <a:lnTo>
                    <a:pt x="26167" y="118949"/>
                  </a:lnTo>
                  <a:lnTo>
                    <a:pt x="0" y="118949"/>
                  </a:lnTo>
                  <a:close/>
                </a:path>
              </a:pathLst>
            </a:custGeom>
            <a:solidFill>
              <a:srgbClr val="B7E6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26167" cy="7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507472" y="9185878"/>
            <a:ext cx="1751828" cy="19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 014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63785" y="502579"/>
            <a:ext cx="7570456" cy="823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34"/>
              </a:lnSpc>
            </a:pPr>
            <a:r>
              <a:rPr lang="en-US" sz="655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Riesgos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57911" y="2287844"/>
            <a:ext cx="3086100" cy="30861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2A8E3">
                    <a:alpha val="0"/>
                  </a:srgbClr>
                </a:gs>
                <a:gs pos="100000">
                  <a:srgbClr val="3B27C6">
                    <a:alpha val="72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439048" y="9057982"/>
            <a:ext cx="2117588" cy="24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de Finanzas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56636" y="9057982"/>
            <a:ext cx="2778157" cy="246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 b="1">
                <a:solidFill>
                  <a:srgbClr val="B7E6F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Personales y Pymes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B252B7B4-9CF1-4C38-9B84-C8722AF88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57839"/>
              </p:ext>
            </p:extLst>
          </p:nvPr>
        </p:nvGraphicFramePr>
        <p:xfrm>
          <a:off x="1967537" y="1721845"/>
          <a:ext cx="14709705" cy="7086598"/>
        </p:xfrm>
        <a:graphic>
          <a:graphicData uri="http://schemas.openxmlformats.org/drawingml/2006/table">
            <a:tbl>
              <a:tblPr/>
              <a:tblGrid>
                <a:gridCol w="2223463">
                  <a:extLst>
                    <a:ext uri="{9D8B030D-6E8A-4147-A177-3AD203B41FA5}">
                      <a16:colId xmlns:a16="http://schemas.microsoft.com/office/drawing/2014/main" val="3130138307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26550675"/>
                    </a:ext>
                  </a:extLst>
                </a:gridCol>
                <a:gridCol w="2563760">
                  <a:extLst>
                    <a:ext uri="{9D8B030D-6E8A-4147-A177-3AD203B41FA5}">
                      <a16:colId xmlns:a16="http://schemas.microsoft.com/office/drawing/2014/main" val="2648726314"/>
                    </a:ext>
                  </a:extLst>
                </a:gridCol>
                <a:gridCol w="2941941">
                  <a:extLst>
                    <a:ext uri="{9D8B030D-6E8A-4147-A177-3AD203B41FA5}">
                      <a16:colId xmlns:a16="http://schemas.microsoft.com/office/drawing/2014/main" val="26559793"/>
                    </a:ext>
                  </a:extLst>
                </a:gridCol>
                <a:gridCol w="2941941">
                  <a:extLst>
                    <a:ext uri="{9D8B030D-6E8A-4147-A177-3AD203B41FA5}">
                      <a16:colId xmlns:a16="http://schemas.microsoft.com/office/drawing/2014/main" val="1668638840"/>
                    </a:ext>
                  </a:extLst>
                </a:gridCol>
              </a:tblGrid>
              <a:tr h="1191025">
                <a:tc>
                  <a:txBody>
                    <a:bodyPr/>
                    <a:lstStyle/>
                    <a:p>
                      <a:r>
                        <a:rPr lang="es-CL" sz="2500" b="1" dirty="0">
                          <a:effectLst/>
                        </a:rPr>
                        <a:t>Categoría</a:t>
                      </a: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b="1" dirty="0">
                          <a:effectLst/>
                        </a:rPr>
                        <a:t>Riesgo</a:t>
                      </a: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b="1">
                          <a:effectLst/>
                        </a:rPr>
                        <a:t>Probabilidad</a:t>
                      </a: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b="1">
                          <a:effectLst/>
                        </a:rPr>
                        <a:t>Impacto</a:t>
                      </a: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b="1">
                          <a:effectLst/>
                        </a:rPr>
                        <a:t>Severidad</a:t>
                      </a: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160432"/>
                  </a:ext>
                </a:extLst>
              </a:tr>
              <a:tr h="1965191">
                <a:tc>
                  <a:txBody>
                    <a:bodyPr/>
                    <a:lstStyle/>
                    <a:p>
                      <a:r>
                        <a:rPr lang="es-CL" sz="2500" dirty="0">
                          <a:effectLst/>
                        </a:rPr>
                        <a:t>Técnico</a:t>
                      </a: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s-CL" sz="2500" b="1" i="0" dirty="0">
                          <a:solidFill>
                            <a:srgbClr val="000000"/>
                          </a:solidFill>
                          <a:effectLst/>
                        </a:rPr>
                        <a:t>Dependencia de </a:t>
                      </a:r>
                      <a:r>
                        <a:rPr lang="es-CL" sz="2500" b="1" i="0" dirty="0" err="1">
                          <a:solidFill>
                            <a:srgbClr val="000000"/>
                          </a:solidFill>
                          <a:effectLst/>
                        </a:rPr>
                        <a:t>Firebase</a:t>
                      </a:r>
                      <a:r>
                        <a:rPr lang="es-CL" sz="2500" b="0" i="0" dirty="0">
                          <a:solidFill>
                            <a:srgbClr val="000000"/>
                          </a:solidFill>
                          <a:effectLst/>
                        </a:rPr>
                        <a:t>: caída del servicio o cambios en políticas de uso.</a:t>
                      </a:r>
                      <a:endParaRPr lang="es-CL" sz="2500" dirty="0">
                        <a:effectLst/>
                      </a:endParaRP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Alta</a:t>
                      </a: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Alto</a:t>
                      </a: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b="1">
                          <a:effectLst/>
                        </a:rPr>
                        <a:t>Grave</a:t>
                      </a: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086230"/>
                  </a:ext>
                </a:extLst>
              </a:tr>
              <a:tr h="2233172"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Técnico</a:t>
                      </a: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s-CL" sz="2500" b="1" i="0">
                          <a:solidFill>
                            <a:srgbClr val="000000"/>
                          </a:solidFill>
                          <a:effectLst/>
                        </a:rPr>
                        <a:t>Errores en validación de datos</a:t>
                      </a:r>
                      <a:r>
                        <a:rPr lang="es-CL" sz="2500" b="0" i="0">
                          <a:solidFill>
                            <a:srgbClr val="000000"/>
                          </a:solidFill>
                          <a:effectLst/>
                        </a:rPr>
                        <a:t>: permitir montos negativos, fechas inválidas o pérdida de registros.</a:t>
                      </a:r>
                      <a:endParaRPr lang="es-CL" sz="2500">
                        <a:effectLst/>
                      </a:endParaRP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dirty="0">
                          <a:effectLst/>
                        </a:rPr>
                        <a:t>Media</a:t>
                      </a: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dirty="0">
                          <a:effectLst/>
                        </a:rPr>
                        <a:t>Alto</a:t>
                      </a: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b="1" dirty="0">
                          <a:effectLst/>
                        </a:rPr>
                        <a:t>Grave</a:t>
                      </a: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485179"/>
                  </a:ext>
                </a:extLst>
              </a:tr>
              <a:tr h="1697210"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Gestión</a:t>
                      </a: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s-MX" sz="2500" b="1" i="0">
                          <a:solidFill>
                            <a:srgbClr val="000000"/>
                          </a:solidFill>
                          <a:effectLst/>
                        </a:rPr>
                        <a:t>Retrasos por curva de aprendizaje</a:t>
                      </a:r>
                      <a:r>
                        <a:rPr lang="es-MX" sz="2500" b="0" i="0">
                          <a:solidFill>
                            <a:srgbClr val="000000"/>
                          </a:solidFill>
                          <a:effectLst/>
                        </a:rPr>
                        <a:t> de Angular/Ionic/Firebase en el equipo.</a:t>
                      </a:r>
                      <a:endParaRPr lang="es-MX" sz="2500">
                        <a:effectLst/>
                      </a:endParaRP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Alta</a:t>
                      </a: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Medio</a:t>
                      </a: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b="1" dirty="0">
                          <a:effectLst/>
                        </a:rPr>
                        <a:t>Medio</a:t>
                      </a:r>
                    </a:p>
                  </a:txBody>
                  <a:tcPr marL="57050" marR="57050" marT="28525" marB="2852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26098"/>
                  </a:ext>
                </a:extLst>
              </a:tr>
            </a:tbl>
          </a:graphicData>
        </a:graphic>
      </p:graphicFrame>
      <p:sp>
        <p:nvSpPr>
          <p:cNvPr id="14" name="Rectangle 1">
            <a:extLst>
              <a:ext uri="{FF2B5EF4-FFF2-40B4-BE49-F238E27FC236}">
                <a16:creationId xmlns:a16="http://schemas.microsoft.com/office/drawing/2014/main" id="{54090AA1-A6CB-48E3-88DC-04B156705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013" y="16002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4506" y="1724267"/>
            <a:ext cx="10558989" cy="823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4"/>
              </a:lnSpc>
            </a:pPr>
            <a:r>
              <a:rPr lang="en-US" sz="655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Pruebas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73919" y="3457575"/>
            <a:ext cx="13740161" cy="400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2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validación del sistema incluirá:</a:t>
            </a:r>
          </a:p>
          <a:p>
            <a:pPr marL="632952" lvl="1" indent="-316476" algn="l">
              <a:lnSpc>
                <a:spcPts val="3224"/>
              </a:lnSpc>
              <a:buFont typeface="Arial"/>
              <a:buChar char="•"/>
            </a:pPr>
            <a:r>
              <a:rPr lang="en-US" sz="2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Pruebas funcionales: cada RF tendrá un caso de prueba asociado.</a:t>
            </a:r>
          </a:p>
          <a:p>
            <a:pPr marL="632952" lvl="1" indent="-316476" algn="l">
              <a:lnSpc>
                <a:spcPts val="3224"/>
              </a:lnSpc>
              <a:buFont typeface="Arial"/>
              <a:buChar char="•"/>
            </a:pPr>
            <a:r>
              <a:rPr lang="en-US" sz="2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Pruebas negativas: validación de errores en montos, fechas o registros vacíos.</a:t>
            </a:r>
          </a:p>
          <a:p>
            <a:pPr marL="632952" lvl="1" indent="-316476" algn="l">
              <a:lnSpc>
                <a:spcPts val="3224"/>
              </a:lnSpc>
              <a:buFont typeface="Arial"/>
              <a:buChar char="•"/>
            </a:pPr>
            <a:r>
              <a:rPr lang="en-US" sz="2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Pruebas de rendimiento: tiempo de respuesta &lt; 3 segundos.</a:t>
            </a:r>
          </a:p>
          <a:p>
            <a:pPr marL="632952" lvl="1" indent="-316476" algn="l">
              <a:lnSpc>
                <a:spcPts val="3224"/>
              </a:lnSpc>
              <a:buFont typeface="Arial"/>
              <a:buChar char="•"/>
            </a:pPr>
            <a:r>
              <a:rPr lang="en-US" sz="2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Pruebas de usabilidad: evaluación con usuarios reales (personas y pymes).</a:t>
            </a:r>
          </a:p>
          <a:p>
            <a:pPr marL="632952" lvl="1" indent="-316476" algn="l">
              <a:lnSpc>
                <a:spcPts val="3224"/>
              </a:lnSpc>
              <a:buFont typeface="Arial"/>
              <a:buChar char="•"/>
            </a:pPr>
            <a:r>
              <a:rPr lang="en-US" sz="2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Pruebas de seguridad: verificación de autenticación y reglas de Firestore.</a:t>
            </a:r>
          </a:p>
          <a:p>
            <a:pPr algn="l">
              <a:lnSpc>
                <a:spcPts val="3224"/>
              </a:lnSpc>
            </a:pPr>
            <a:endParaRPr lang="en-US" sz="293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507472" y="9185878"/>
            <a:ext cx="1751828" cy="197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 015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38159">
            <a:off x="-174563" y="7036805"/>
            <a:ext cx="9525408" cy="5334228"/>
          </a:xfrm>
          <a:custGeom>
            <a:avLst/>
            <a:gdLst/>
            <a:ahLst/>
            <a:cxnLst/>
            <a:rect l="l" t="t" r="r" b="b"/>
            <a:pathLst>
              <a:path w="9525408" h="5334228">
                <a:moveTo>
                  <a:pt x="0" y="0"/>
                </a:moveTo>
                <a:lnTo>
                  <a:pt x="9525407" y="0"/>
                </a:lnTo>
                <a:lnTo>
                  <a:pt x="9525407" y="5334228"/>
                </a:lnTo>
                <a:lnTo>
                  <a:pt x="0" y="5334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81166" y="655785"/>
            <a:ext cx="99352" cy="451635"/>
            <a:chOff x="0" y="0"/>
            <a:chExt cx="26167" cy="118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167" cy="118949"/>
            </a:xfrm>
            <a:custGeom>
              <a:avLst/>
              <a:gdLst/>
              <a:ahLst/>
              <a:cxnLst/>
              <a:rect l="l" t="t" r="r" b="b"/>
              <a:pathLst>
                <a:path w="26167" h="118949">
                  <a:moveTo>
                    <a:pt x="0" y="0"/>
                  </a:moveTo>
                  <a:lnTo>
                    <a:pt x="26167" y="0"/>
                  </a:lnTo>
                  <a:lnTo>
                    <a:pt x="26167" y="118949"/>
                  </a:lnTo>
                  <a:lnTo>
                    <a:pt x="0" y="118949"/>
                  </a:lnTo>
                  <a:close/>
                </a:path>
              </a:pathLst>
            </a:custGeom>
            <a:solidFill>
              <a:srgbClr val="B7E6F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47625"/>
              <a:ext cx="26167" cy="7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507472" y="9185878"/>
            <a:ext cx="1751828" cy="197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 018</a:t>
            </a:r>
          </a:p>
        </p:txBody>
      </p:sp>
      <p:sp>
        <p:nvSpPr>
          <p:cNvPr id="7" name="Freeform 7"/>
          <p:cNvSpPr/>
          <p:nvPr/>
        </p:nvSpPr>
        <p:spPr>
          <a:xfrm>
            <a:off x="13555110" y="2717306"/>
            <a:ext cx="7408380" cy="7435418"/>
          </a:xfrm>
          <a:custGeom>
            <a:avLst/>
            <a:gdLst/>
            <a:ahLst/>
            <a:cxnLst/>
            <a:rect l="l" t="t" r="r" b="b"/>
            <a:pathLst>
              <a:path w="7408380" h="7435418">
                <a:moveTo>
                  <a:pt x="0" y="0"/>
                </a:moveTo>
                <a:lnTo>
                  <a:pt x="7408380" y="0"/>
                </a:lnTo>
                <a:lnTo>
                  <a:pt x="7408380" y="7435418"/>
                </a:lnTo>
                <a:lnTo>
                  <a:pt x="0" y="74354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054438" y="4047639"/>
            <a:ext cx="8179124" cy="2467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89"/>
              </a:lnSpc>
            </a:pPr>
            <a:r>
              <a:rPr lang="en-US" sz="1020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Gracias por su atención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-2675490" y="2717306"/>
            <a:ext cx="7408380" cy="7435418"/>
          </a:xfrm>
          <a:custGeom>
            <a:avLst/>
            <a:gdLst/>
            <a:ahLst/>
            <a:cxnLst/>
            <a:rect l="l" t="t" r="r" b="b"/>
            <a:pathLst>
              <a:path w="7408380" h="7435418">
                <a:moveTo>
                  <a:pt x="7408380" y="0"/>
                </a:moveTo>
                <a:lnTo>
                  <a:pt x="0" y="0"/>
                </a:lnTo>
                <a:lnTo>
                  <a:pt x="0" y="7435418"/>
                </a:lnTo>
                <a:lnTo>
                  <a:pt x="7408380" y="7435418"/>
                </a:lnTo>
                <a:lnTo>
                  <a:pt x="740838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3392255" y="782279"/>
            <a:ext cx="2117588" cy="24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de Finanzas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509843" y="782279"/>
            <a:ext cx="2778157" cy="246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 b="1">
                <a:solidFill>
                  <a:srgbClr val="B7E6F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Personales y Pymes</a:t>
            </a:r>
          </a:p>
        </p:txBody>
      </p:sp>
      <p:sp>
        <p:nvSpPr>
          <p:cNvPr id="12" name="Freeform 12"/>
          <p:cNvSpPr/>
          <p:nvPr/>
        </p:nvSpPr>
        <p:spPr>
          <a:xfrm rot="338159">
            <a:off x="9374316" y="6716107"/>
            <a:ext cx="9525408" cy="5334228"/>
          </a:xfrm>
          <a:custGeom>
            <a:avLst/>
            <a:gdLst/>
            <a:ahLst/>
            <a:cxnLst/>
            <a:rect l="l" t="t" r="r" b="b"/>
            <a:pathLst>
              <a:path w="9525408" h="5334228">
                <a:moveTo>
                  <a:pt x="0" y="0"/>
                </a:moveTo>
                <a:lnTo>
                  <a:pt x="9525407" y="0"/>
                </a:lnTo>
                <a:lnTo>
                  <a:pt x="9525407" y="5334229"/>
                </a:lnTo>
                <a:lnTo>
                  <a:pt x="0" y="533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8126" y="8931486"/>
            <a:ext cx="99352" cy="451635"/>
            <a:chOff x="0" y="0"/>
            <a:chExt cx="26167" cy="1189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167" cy="118949"/>
            </a:xfrm>
            <a:custGeom>
              <a:avLst/>
              <a:gdLst/>
              <a:ahLst/>
              <a:cxnLst/>
              <a:rect l="l" t="t" r="r" b="b"/>
              <a:pathLst>
                <a:path w="26167" h="118949">
                  <a:moveTo>
                    <a:pt x="0" y="0"/>
                  </a:moveTo>
                  <a:lnTo>
                    <a:pt x="26167" y="0"/>
                  </a:lnTo>
                  <a:lnTo>
                    <a:pt x="26167" y="118949"/>
                  </a:lnTo>
                  <a:lnTo>
                    <a:pt x="0" y="118949"/>
                  </a:lnTo>
                  <a:close/>
                </a:path>
              </a:pathLst>
            </a:custGeom>
            <a:solidFill>
              <a:srgbClr val="B7E6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26167" cy="7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01700" y="-340379"/>
            <a:ext cx="7315200" cy="3136392"/>
          </a:xfrm>
          <a:custGeom>
            <a:avLst/>
            <a:gdLst/>
            <a:ahLst/>
            <a:cxnLst/>
            <a:rect l="l" t="t" r="r" b="b"/>
            <a:pathLst>
              <a:path w="7315200" h="3136392">
                <a:moveTo>
                  <a:pt x="0" y="0"/>
                </a:moveTo>
                <a:lnTo>
                  <a:pt x="7315200" y="0"/>
                </a:lnTo>
                <a:lnTo>
                  <a:pt x="7315200" y="3136392"/>
                </a:lnTo>
                <a:lnTo>
                  <a:pt x="0" y="3136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39048" y="9057982"/>
            <a:ext cx="2117588" cy="24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de Finanzas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56636" y="9057982"/>
            <a:ext cx="2778157" cy="246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 b="1">
                <a:solidFill>
                  <a:srgbClr val="B7E6F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Personales y Pymes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28882" y="2120061"/>
            <a:ext cx="9119223" cy="823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4"/>
              </a:lnSpc>
            </a:pPr>
            <a:r>
              <a:rPr lang="en-US" sz="655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507472" y="9185878"/>
            <a:ext cx="1751828" cy="19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 002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6272" y="3695396"/>
            <a:ext cx="16144443" cy="3807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75"/>
              </a:lnSpc>
            </a:pPr>
            <a:r>
              <a:rPr lang="en-US" sz="288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 gestión financiera de personas y pymes suele apoyarse en múltiples fuentes: cartolas bancarias, Excel, anotaciones manuales o plataformas fragmentadas.</a:t>
            </a:r>
          </a:p>
          <a:p>
            <a:pPr algn="just">
              <a:lnSpc>
                <a:spcPts val="3175"/>
              </a:lnSpc>
            </a:pPr>
            <a:endParaRPr lang="en-US" sz="2887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175"/>
              </a:lnSpc>
            </a:pPr>
            <a:r>
              <a:rPr lang="en-US" sz="288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Esto provoca:</a:t>
            </a:r>
          </a:p>
          <a:p>
            <a:pPr algn="just">
              <a:lnSpc>
                <a:spcPts val="3175"/>
              </a:lnSpc>
            </a:pPr>
            <a:endParaRPr lang="en-US" sz="2887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3357" lvl="1" indent="-311679" algn="just">
              <a:lnSpc>
                <a:spcPts val="3175"/>
              </a:lnSpc>
              <a:buFont typeface="Arial"/>
              <a:buChar char="•"/>
            </a:pPr>
            <a:r>
              <a:rPr lang="en-US" sz="288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Falta de una visión consolidada de ingresos, gastos y deudas.</a:t>
            </a:r>
          </a:p>
          <a:p>
            <a:pPr marL="623357" lvl="1" indent="-311679" algn="just">
              <a:lnSpc>
                <a:spcPts val="3175"/>
              </a:lnSpc>
              <a:buFont typeface="Arial"/>
              <a:buChar char="•"/>
            </a:pPr>
            <a:r>
              <a:rPr lang="en-US" sz="288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Errores manuales y registros incompletos.</a:t>
            </a:r>
          </a:p>
          <a:p>
            <a:pPr marL="623357" lvl="1" indent="-311679" algn="just">
              <a:lnSpc>
                <a:spcPts val="3175"/>
              </a:lnSpc>
              <a:buFont typeface="Arial"/>
              <a:buChar char="•"/>
            </a:pPr>
            <a:r>
              <a:rPr lang="en-US" sz="288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Dificultad para organizar gastos compartidos.</a:t>
            </a:r>
          </a:p>
          <a:p>
            <a:pPr marL="623357" lvl="1" indent="-311679" algn="just">
              <a:lnSpc>
                <a:spcPts val="3175"/>
              </a:lnSpc>
              <a:buFont typeface="Arial"/>
              <a:buChar char="•"/>
            </a:pPr>
            <a:r>
              <a:rPr lang="en-US" sz="288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Información poco confiable para la toma de decisiones.</a:t>
            </a:r>
          </a:p>
          <a:p>
            <a:pPr algn="ctr">
              <a:lnSpc>
                <a:spcPts val="1830"/>
              </a:lnSpc>
            </a:pPr>
            <a:endParaRPr lang="en-US" sz="2887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-3532656" y="530429"/>
            <a:ext cx="7315200" cy="3136392"/>
          </a:xfrm>
          <a:custGeom>
            <a:avLst/>
            <a:gdLst/>
            <a:ahLst/>
            <a:cxnLst/>
            <a:rect l="l" t="t" r="r" b="b"/>
            <a:pathLst>
              <a:path w="7315200" h="3136392">
                <a:moveTo>
                  <a:pt x="0" y="0"/>
                </a:moveTo>
                <a:lnTo>
                  <a:pt x="7315200" y="0"/>
                </a:lnTo>
                <a:lnTo>
                  <a:pt x="7315200" y="3136392"/>
                </a:lnTo>
                <a:lnTo>
                  <a:pt x="0" y="3136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8126" y="8931486"/>
            <a:ext cx="99352" cy="451635"/>
            <a:chOff x="0" y="0"/>
            <a:chExt cx="26167" cy="1189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167" cy="118949"/>
            </a:xfrm>
            <a:custGeom>
              <a:avLst/>
              <a:gdLst/>
              <a:ahLst/>
              <a:cxnLst/>
              <a:rect l="l" t="t" r="r" b="b"/>
              <a:pathLst>
                <a:path w="26167" h="118949">
                  <a:moveTo>
                    <a:pt x="0" y="0"/>
                  </a:moveTo>
                  <a:lnTo>
                    <a:pt x="26167" y="0"/>
                  </a:lnTo>
                  <a:lnTo>
                    <a:pt x="26167" y="118949"/>
                  </a:lnTo>
                  <a:lnTo>
                    <a:pt x="0" y="118949"/>
                  </a:lnTo>
                  <a:close/>
                </a:path>
              </a:pathLst>
            </a:custGeom>
            <a:solidFill>
              <a:srgbClr val="B7E6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26167" cy="7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686426" y="1222032"/>
            <a:ext cx="7408380" cy="7435418"/>
          </a:xfrm>
          <a:custGeom>
            <a:avLst/>
            <a:gdLst/>
            <a:ahLst/>
            <a:cxnLst/>
            <a:rect l="l" t="t" r="r" b="b"/>
            <a:pathLst>
              <a:path w="7408380" h="7435418">
                <a:moveTo>
                  <a:pt x="0" y="0"/>
                </a:moveTo>
                <a:lnTo>
                  <a:pt x="7408381" y="0"/>
                </a:lnTo>
                <a:lnTo>
                  <a:pt x="7408381" y="7435419"/>
                </a:lnTo>
                <a:lnTo>
                  <a:pt x="0" y="74354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507472" y="9185878"/>
            <a:ext cx="1751828" cy="19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 003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24043" y="1393482"/>
            <a:ext cx="7219957" cy="823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34"/>
              </a:lnSpc>
            </a:pPr>
            <a:r>
              <a:rPr lang="en-US" sz="655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Solución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6158" y="3269540"/>
            <a:ext cx="9139113" cy="4336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73"/>
              </a:lnSpc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Proponemos una aplicación móvil que centraliza el registro y control financiero en un solo lugar.</a:t>
            </a:r>
          </a:p>
          <a:p>
            <a:pPr algn="l">
              <a:lnSpc>
                <a:spcPts val="2673"/>
              </a:lnSpc>
            </a:pPr>
            <a:endParaRPr lang="en-US" sz="242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673"/>
              </a:lnSpc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Características principales de la solución:</a:t>
            </a:r>
          </a:p>
          <a:p>
            <a:pPr algn="l">
              <a:lnSpc>
                <a:spcPts val="2673"/>
              </a:lnSpc>
            </a:pPr>
            <a:endParaRPr lang="en-US" sz="242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24637" lvl="1" indent="-262318" algn="l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 manual de ingresos, gastos, deudas e inversiones.</a:t>
            </a:r>
          </a:p>
          <a:p>
            <a:pPr marL="524637" lvl="1" indent="-262318" algn="l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Clasificación flexible con categorías personalizadas.</a:t>
            </a:r>
          </a:p>
          <a:p>
            <a:pPr marL="524637" lvl="1" indent="-262318" algn="l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Visualización en un panel unificado con saldos y totales.</a:t>
            </a:r>
          </a:p>
          <a:p>
            <a:pPr marL="524637" lvl="1" indent="-262318" algn="l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Gestión de gastos y deudas compartidas.</a:t>
            </a:r>
          </a:p>
          <a:p>
            <a:pPr marL="524637" lvl="1" indent="-262318" algn="l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Exportación de datos a CSV/JSON para respaldo externo.</a:t>
            </a:r>
          </a:p>
          <a:p>
            <a:pPr algn="l">
              <a:lnSpc>
                <a:spcPts val="2673"/>
              </a:lnSpc>
            </a:pPr>
            <a:endParaRPr lang="en-US" sz="242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39048" y="9057982"/>
            <a:ext cx="2117588" cy="24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de Finanzas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56636" y="9057982"/>
            <a:ext cx="2778157" cy="246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 b="1">
                <a:solidFill>
                  <a:srgbClr val="B7E6F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Personales y Pymes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5995" y="3260394"/>
            <a:ext cx="4793468" cy="5469725"/>
          </a:xfrm>
          <a:custGeom>
            <a:avLst/>
            <a:gdLst/>
            <a:ahLst/>
            <a:cxnLst/>
            <a:rect l="l" t="t" r="r" b="b"/>
            <a:pathLst>
              <a:path w="4793468" h="5469725">
                <a:moveTo>
                  <a:pt x="0" y="0"/>
                </a:moveTo>
                <a:lnTo>
                  <a:pt x="4793468" y="0"/>
                </a:lnTo>
                <a:lnTo>
                  <a:pt x="4793468" y="5469725"/>
                </a:lnTo>
                <a:lnTo>
                  <a:pt x="0" y="5469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48126" y="8931486"/>
            <a:ext cx="99352" cy="451635"/>
            <a:chOff x="0" y="0"/>
            <a:chExt cx="26167" cy="1189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167" cy="118949"/>
            </a:xfrm>
            <a:custGeom>
              <a:avLst/>
              <a:gdLst/>
              <a:ahLst/>
              <a:cxnLst/>
              <a:rect l="l" t="t" r="r" b="b"/>
              <a:pathLst>
                <a:path w="26167" h="118949">
                  <a:moveTo>
                    <a:pt x="0" y="0"/>
                  </a:moveTo>
                  <a:lnTo>
                    <a:pt x="26167" y="0"/>
                  </a:lnTo>
                  <a:lnTo>
                    <a:pt x="26167" y="118949"/>
                  </a:lnTo>
                  <a:lnTo>
                    <a:pt x="0" y="118949"/>
                  </a:lnTo>
                  <a:close/>
                </a:path>
              </a:pathLst>
            </a:custGeom>
            <a:solidFill>
              <a:srgbClr val="B7E6F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47625"/>
              <a:ext cx="26167" cy="7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435313" y="1503138"/>
            <a:ext cx="7396673" cy="3411329"/>
            <a:chOff x="0" y="0"/>
            <a:chExt cx="1948095" cy="89845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48095" cy="898457"/>
            </a:xfrm>
            <a:custGeom>
              <a:avLst/>
              <a:gdLst/>
              <a:ahLst/>
              <a:cxnLst/>
              <a:rect l="l" t="t" r="r" b="b"/>
              <a:pathLst>
                <a:path w="1948095" h="898457">
                  <a:moveTo>
                    <a:pt x="28260" y="0"/>
                  </a:moveTo>
                  <a:lnTo>
                    <a:pt x="1919835" y="0"/>
                  </a:lnTo>
                  <a:cubicBezTo>
                    <a:pt x="1927330" y="0"/>
                    <a:pt x="1934518" y="2977"/>
                    <a:pt x="1939818" y="8277"/>
                  </a:cubicBezTo>
                  <a:cubicBezTo>
                    <a:pt x="1945118" y="13577"/>
                    <a:pt x="1948095" y="20765"/>
                    <a:pt x="1948095" y="28260"/>
                  </a:cubicBezTo>
                  <a:lnTo>
                    <a:pt x="1948095" y="870197"/>
                  </a:lnTo>
                  <a:cubicBezTo>
                    <a:pt x="1948095" y="885805"/>
                    <a:pt x="1935443" y="898457"/>
                    <a:pt x="1919835" y="898457"/>
                  </a:cubicBezTo>
                  <a:lnTo>
                    <a:pt x="28260" y="898457"/>
                  </a:lnTo>
                  <a:cubicBezTo>
                    <a:pt x="12653" y="898457"/>
                    <a:pt x="0" y="885805"/>
                    <a:pt x="0" y="870197"/>
                  </a:cubicBezTo>
                  <a:lnTo>
                    <a:pt x="0" y="28260"/>
                  </a:lnTo>
                  <a:cubicBezTo>
                    <a:pt x="0" y="12653"/>
                    <a:pt x="12653" y="0"/>
                    <a:pt x="2826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4664">
                    <a:alpha val="100000"/>
                  </a:srgbClr>
                </a:gs>
                <a:gs pos="100000">
                  <a:srgbClr val="071449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47625"/>
              <a:ext cx="1948095" cy="850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435313" y="5209440"/>
            <a:ext cx="7396673" cy="3411329"/>
            <a:chOff x="0" y="0"/>
            <a:chExt cx="1948095" cy="89845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48095" cy="898457"/>
            </a:xfrm>
            <a:custGeom>
              <a:avLst/>
              <a:gdLst/>
              <a:ahLst/>
              <a:cxnLst/>
              <a:rect l="l" t="t" r="r" b="b"/>
              <a:pathLst>
                <a:path w="1948095" h="898457">
                  <a:moveTo>
                    <a:pt x="28260" y="0"/>
                  </a:moveTo>
                  <a:lnTo>
                    <a:pt x="1919835" y="0"/>
                  </a:lnTo>
                  <a:cubicBezTo>
                    <a:pt x="1927330" y="0"/>
                    <a:pt x="1934518" y="2977"/>
                    <a:pt x="1939818" y="8277"/>
                  </a:cubicBezTo>
                  <a:cubicBezTo>
                    <a:pt x="1945118" y="13577"/>
                    <a:pt x="1948095" y="20765"/>
                    <a:pt x="1948095" y="28260"/>
                  </a:cubicBezTo>
                  <a:lnTo>
                    <a:pt x="1948095" y="870197"/>
                  </a:lnTo>
                  <a:cubicBezTo>
                    <a:pt x="1948095" y="885805"/>
                    <a:pt x="1935443" y="898457"/>
                    <a:pt x="1919835" y="898457"/>
                  </a:cubicBezTo>
                  <a:lnTo>
                    <a:pt x="28260" y="898457"/>
                  </a:lnTo>
                  <a:cubicBezTo>
                    <a:pt x="12653" y="898457"/>
                    <a:pt x="0" y="885805"/>
                    <a:pt x="0" y="870197"/>
                  </a:cubicBezTo>
                  <a:lnTo>
                    <a:pt x="0" y="28260"/>
                  </a:lnTo>
                  <a:cubicBezTo>
                    <a:pt x="0" y="12653"/>
                    <a:pt x="12653" y="0"/>
                    <a:pt x="2826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14664">
                    <a:alpha val="100000"/>
                  </a:srgbClr>
                </a:gs>
                <a:gs pos="100000">
                  <a:srgbClr val="071449">
                    <a:alpha val="100000"/>
                  </a:srgbClr>
                </a:gs>
              </a:gsLst>
              <a:lin ang="0"/>
            </a:gra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47625"/>
              <a:ext cx="1948095" cy="850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5507472" y="9185878"/>
            <a:ext cx="1751828" cy="19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 004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622997"/>
            <a:ext cx="6001309" cy="1585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34"/>
              </a:lnSpc>
            </a:pPr>
            <a:r>
              <a:rPr lang="en-US" sz="655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Beneficiarios</a:t>
            </a:r>
          </a:p>
          <a:p>
            <a:pPr algn="l">
              <a:lnSpc>
                <a:spcPts val="6034"/>
              </a:lnSpc>
            </a:pPr>
            <a:endParaRPr lang="en-US" sz="6559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8435313" y="1503138"/>
            <a:ext cx="7396673" cy="1037247"/>
            <a:chOff x="0" y="0"/>
            <a:chExt cx="1948095" cy="27318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48095" cy="273184"/>
            </a:xfrm>
            <a:custGeom>
              <a:avLst/>
              <a:gdLst/>
              <a:ahLst/>
              <a:cxnLst/>
              <a:rect l="l" t="t" r="r" b="b"/>
              <a:pathLst>
                <a:path w="1948095" h="273184">
                  <a:moveTo>
                    <a:pt x="28260" y="0"/>
                  </a:moveTo>
                  <a:lnTo>
                    <a:pt x="1919835" y="0"/>
                  </a:lnTo>
                  <a:cubicBezTo>
                    <a:pt x="1927330" y="0"/>
                    <a:pt x="1934518" y="2977"/>
                    <a:pt x="1939818" y="8277"/>
                  </a:cubicBezTo>
                  <a:cubicBezTo>
                    <a:pt x="1945118" y="13577"/>
                    <a:pt x="1948095" y="20765"/>
                    <a:pt x="1948095" y="28260"/>
                  </a:cubicBezTo>
                  <a:lnTo>
                    <a:pt x="1948095" y="244924"/>
                  </a:lnTo>
                  <a:cubicBezTo>
                    <a:pt x="1948095" y="260532"/>
                    <a:pt x="1935443" y="273184"/>
                    <a:pt x="1919835" y="273184"/>
                  </a:cubicBezTo>
                  <a:lnTo>
                    <a:pt x="28260" y="273184"/>
                  </a:lnTo>
                  <a:cubicBezTo>
                    <a:pt x="20765" y="273184"/>
                    <a:pt x="13577" y="270207"/>
                    <a:pt x="8277" y="264907"/>
                  </a:cubicBezTo>
                  <a:cubicBezTo>
                    <a:pt x="2977" y="259607"/>
                    <a:pt x="0" y="252419"/>
                    <a:pt x="0" y="244924"/>
                  </a:cubicBezTo>
                  <a:lnTo>
                    <a:pt x="0" y="28260"/>
                  </a:lnTo>
                  <a:cubicBezTo>
                    <a:pt x="0" y="12653"/>
                    <a:pt x="12653" y="0"/>
                    <a:pt x="28260" y="0"/>
                  </a:cubicBezTo>
                  <a:close/>
                </a:path>
              </a:pathLst>
            </a:custGeom>
            <a:solidFill>
              <a:srgbClr val="162233"/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47625"/>
              <a:ext cx="1948095" cy="2255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408312" y="1882648"/>
            <a:ext cx="5990613" cy="363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2"/>
              </a:lnSpc>
            </a:pPr>
            <a:r>
              <a:rPr lang="en-US" sz="3002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PERSONAS NATURALES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706696" y="2875596"/>
            <a:ext cx="6692230" cy="2002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5005" lvl="1" indent="-262502" algn="l">
              <a:lnSpc>
                <a:spcPts val="2674"/>
              </a:lnSpc>
              <a:buFont typeface="Arial"/>
              <a:buChar char="•"/>
            </a:pPr>
            <a:r>
              <a:rPr lang="en-US" sz="24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Identificar gastos innecesarios (“gastos hormiga”).</a:t>
            </a:r>
          </a:p>
          <a:p>
            <a:pPr marL="525005" lvl="1" indent="-262502" algn="l">
              <a:lnSpc>
                <a:spcPts val="2674"/>
              </a:lnSpc>
              <a:buFont typeface="Arial"/>
              <a:buChar char="•"/>
            </a:pPr>
            <a:r>
              <a:rPr lang="en-US" sz="24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Planificar mejor el presupuesto mensual.</a:t>
            </a:r>
          </a:p>
          <a:p>
            <a:pPr marL="525005" lvl="1" indent="-262502" algn="l">
              <a:lnSpc>
                <a:spcPts val="2674"/>
              </a:lnSpc>
              <a:buFont typeface="Arial"/>
              <a:buChar char="•"/>
            </a:pPr>
            <a:r>
              <a:rPr lang="en-US" sz="24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Contar con reportes simples y claros.</a:t>
            </a:r>
          </a:p>
          <a:p>
            <a:pPr algn="l">
              <a:lnSpc>
                <a:spcPts val="2674"/>
              </a:lnSpc>
            </a:pPr>
            <a:endParaRPr lang="en-US" sz="243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8435313" y="5209440"/>
            <a:ext cx="7396673" cy="1037247"/>
            <a:chOff x="0" y="0"/>
            <a:chExt cx="1948095" cy="27318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48095" cy="273184"/>
            </a:xfrm>
            <a:custGeom>
              <a:avLst/>
              <a:gdLst/>
              <a:ahLst/>
              <a:cxnLst/>
              <a:rect l="l" t="t" r="r" b="b"/>
              <a:pathLst>
                <a:path w="1948095" h="273184">
                  <a:moveTo>
                    <a:pt x="28260" y="0"/>
                  </a:moveTo>
                  <a:lnTo>
                    <a:pt x="1919835" y="0"/>
                  </a:lnTo>
                  <a:cubicBezTo>
                    <a:pt x="1927330" y="0"/>
                    <a:pt x="1934518" y="2977"/>
                    <a:pt x="1939818" y="8277"/>
                  </a:cubicBezTo>
                  <a:cubicBezTo>
                    <a:pt x="1945118" y="13577"/>
                    <a:pt x="1948095" y="20765"/>
                    <a:pt x="1948095" y="28260"/>
                  </a:cubicBezTo>
                  <a:lnTo>
                    <a:pt x="1948095" y="244924"/>
                  </a:lnTo>
                  <a:cubicBezTo>
                    <a:pt x="1948095" y="260532"/>
                    <a:pt x="1935443" y="273184"/>
                    <a:pt x="1919835" y="273184"/>
                  </a:cubicBezTo>
                  <a:lnTo>
                    <a:pt x="28260" y="273184"/>
                  </a:lnTo>
                  <a:cubicBezTo>
                    <a:pt x="20765" y="273184"/>
                    <a:pt x="13577" y="270207"/>
                    <a:pt x="8277" y="264907"/>
                  </a:cubicBezTo>
                  <a:cubicBezTo>
                    <a:pt x="2977" y="259607"/>
                    <a:pt x="0" y="252419"/>
                    <a:pt x="0" y="244924"/>
                  </a:cubicBezTo>
                  <a:lnTo>
                    <a:pt x="0" y="28260"/>
                  </a:lnTo>
                  <a:cubicBezTo>
                    <a:pt x="0" y="12653"/>
                    <a:pt x="12653" y="0"/>
                    <a:pt x="28260" y="0"/>
                  </a:cubicBezTo>
                  <a:close/>
                </a:path>
              </a:pathLst>
            </a:custGeom>
            <a:solidFill>
              <a:srgbClr val="162233"/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47625"/>
              <a:ext cx="1948095" cy="2255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138343" y="5588999"/>
            <a:ext cx="5990613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30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MICROEMPRESAS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706696" y="6360695"/>
            <a:ext cx="6937874" cy="2335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4637" lvl="1" indent="-262318" algn="l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Consolidar información dispersa en una sola herramienta.</a:t>
            </a:r>
          </a:p>
          <a:p>
            <a:pPr marL="524637" lvl="1" indent="-262318" algn="l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Mejorar el control de caja y compromisos financieros.</a:t>
            </a:r>
          </a:p>
          <a:p>
            <a:pPr marL="524637" lvl="1" indent="-262318" algn="l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Fortalecer confianza con proveedores gracias a registros claros.</a:t>
            </a:r>
          </a:p>
          <a:p>
            <a:pPr algn="l">
              <a:lnSpc>
                <a:spcPts val="2673"/>
              </a:lnSpc>
            </a:pPr>
            <a:endParaRPr lang="en-US" sz="242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439048" y="9057982"/>
            <a:ext cx="2117588" cy="24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de Finanzas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556636" y="9057982"/>
            <a:ext cx="2778157" cy="246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 b="1">
                <a:solidFill>
                  <a:srgbClr val="B7E6F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Personales y Pymes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8126" y="8931486"/>
            <a:ext cx="99352" cy="451635"/>
            <a:chOff x="0" y="0"/>
            <a:chExt cx="26167" cy="1189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167" cy="118949"/>
            </a:xfrm>
            <a:custGeom>
              <a:avLst/>
              <a:gdLst/>
              <a:ahLst/>
              <a:cxnLst/>
              <a:rect l="l" t="t" r="r" b="b"/>
              <a:pathLst>
                <a:path w="26167" h="118949">
                  <a:moveTo>
                    <a:pt x="0" y="0"/>
                  </a:moveTo>
                  <a:lnTo>
                    <a:pt x="26167" y="0"/>
                  </a:lnTo>
                  <a:lnTo>
                    <a:pt x="26167" y="118949"/>
                  </a:lnTo>
                  <a:lnTo>
                    <a:pt x="0" y="118949"/>
                  </a:lnTo>
                  <a:close/>
                </a:path>
              </a:pathLst>
            </a:custGeom>
            <a:solidFill>
              <a:srgbClr val="B7E6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26167" cy="7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39058" y="3239282"/>
            <a:ext cx="283152" cy="1018351"/>
            <a:chOff x="0" y="0"/>
            <a:chExt cx="74575" cy="2682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575" cy="268208"/>
            </a:xfrm>
            <a:custGeom>
              <a:avLst/>
              <a:gdLst/>
              <a:ahLst/>
              <a:cxnLst/>
              <a:rect l="l" t="t" r="r" b="b"/>
              <a:pathLst>
                <a:path w="74575" h="268208">
                  <a:moveTo>
                    <a:pt x="0" y="0"/>
                  </a:moveTo>
                  <a:lnTo>
                    <a:pt x="74575" y="0"/>
                  </a:lnTo>
                  <a:lnTo>
                    <a:pt x="74575" y="268208"/>
                  </a:lnTo>
                  <a:lnTo>
                    <a:pt x="0" y="268208"/>
                  </a:lnTo>
                  <a:close/>
                </a:path>
              </a:pathLst>
            </a:custGeom>
            <a:gradFill rotWithShape="1">
              <a:gsLst>
                <a:gs pos="0">
                  <a:srgbClr val="62A8E3">
                    <a:alpha val="0"/>
                  </a:srgbClr>
                </a:gs>
                <a:gs pos="100000">
                  <a:srgbClr val="3B27C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74575" cy="220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39058" y="6365088"/>
            <a:ext cx="283152" cy="1018351"/>
            <a:chOff x="0" y="0"/>
            <a:chExt cx="74575" cy="26820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4575" cy="268208"/>
            </a:xfrm>
            <a:custGeom>
              <a:avLst/>
              <a:gdLst/>
              <a:ahLst/>
              <a:cxnLst/>
              <a:rect l="l" t="t" r="r" b="b"/>
              <a:pathLst>
                <a:path w="74575" h="268208">
                  <a:moveTo>
                    <a:pt x="0" y="0"/>
                  </a:moveTo>
                  <a:lnTo>
                    <a:pt x="74575" y="0"/>
                  </a:lnTo>
                  <a:lnTo>
                    <a:pt x="74575" y="268208"/>
                  </a:lnTo>
                  <a:lnTo>
                    <a:pt x="0" y="268208"/>
                  </a:lnTo>
                  <a:close/>
                </a:path>
              </a:pathLst>
            </a:custGeom>
            <a:gradFill rotWithShape="1">
              <a:gsLst>
                <a:gs pos="0">
                  <a:srgbClr val="62A8E3">
                    <a:alpha val="0"/>
                  </a:srgbClr>
                </a:gs>
                <a:gs pos="100000">
                  <a:srgbClr val="3B27C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47625"/>
              <a:ext cx="74575" cy="220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371991" y="2001002"/>
            <a:ext cx="5584676" cy="6284995"/>
          </a:xfrm>
          <a:custGeom>
            <a:avLst/>
            <a:gdLst/>
            <a:ahLst/>
            <a:cxnLst/>
            <a:rect l="l" t="t" r="r" b="b"/>
            <a:pathLst>
              <a:path w="5584676" h="6284995">
                <a:moveTo>
                  <a:pt x="0" y="0"/>
                </a:moveTo>
                <a:lnTo>
                  <a:pt x="5584676" y="0"/>
                </a:lnTo>
                <a:lnTo>
                  <a:pt x="5584676" y="6284996"/>
                </a:lnTo>
                <a:lnTo>
                  <a:pt x="0" y="628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1955382" y="251758"/>
            <a:ext cx="2507456" cy="232663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24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15507472" y="9185878"/>
            <a:ext cx="1751828" cy="19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 005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39058" y="1200150"/>
            <a:ext cx="6255008" cy="823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34"/>
              </a:lnSpc>
            </a:pPr>
            <a:r>
              <a:rPr lang="en-US" sz="655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Alcance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014761" y="2246232"/>
            <a:ext cx="8368625" cy="3336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73"/>
              </a:lnSpc>
            </a:pPr>
            <a:r>
              <a:rPr lang="en-US" sz="242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Versión 1 (V1):</a:t>
            </a:r>
          </a:p>
          <a:p>
            <a:pPr algn="just">
              <a:lnSpc>
                <a:spcPts val="2673"/>
              </a:lnSpc>
            </a:pPr>
            <a:endParaRPr lang="en-US" sz="2429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524637" lvl="1" indent="-262318" algn="just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Plataforma Android.</a:t>
            </a:r>
          </a:p>
          <a:p>
            <a:pPr marL="524637" lvl="1" indent="-262318" algn="just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 manual de movimientos financieros.</a:t>
            </a:r>
          </a:p>
          <a:p>
            <a:pPr marL="524637" lvl="1" indent="-262318" algn="just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Clasificación de operaciones por categorías.</a:t>
            </a:r>
          </a:p>
          <a:p>
            <a:pPr marL="524637" lvl="1" indent="-262318" algn="just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Panel unificado con totales.</a:t>
            </a:r>
          </a:p>
          <a:p>
            <a:pPr marL="524637" lvl="1" indent="-262318" algn="just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Gastos/deudas compartidas.</a:t>
            </a:r>
          </a:p>
          <a:p>
            <a:pPr marL="524637" lvl="1" indent="-262318" algn="just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Exportación de datos.</a:t>
            </a:r>
          </a:p>
          <a:p>
            <a:pPr marL="524637" lvl="1" indent="-262318" algn="just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Eliminación de cuenta y datos asociados.</a:t>
            </a:r>
          </a:p>
          <a:p>
            <a:pPr algn="just">
              <a:lnSpc>
                <a:spcPts val="2673"/>
              </a:lnSpc>
            </a:pPr>
            <a:endParaRPr lang="en-US" sz="242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439048" y="9057982"/>
            <a:ext cx="2117588" cy="24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de Finanzas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56636" y="9057982"/>
            <a:ext cx="2778157" cy="246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 b="1">
                <a:solidFill>
                  <a:srgbClr val="B7E6F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Personales y Pymes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207984" y="5728345"/>
            <a:ext cx="8175401" cy="3414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01"/>
              </a:lnSpc>
              <a:spcBef>
                <a:spcPct val="0"/>
              </a:spcBef>
            </a:pPr>
            <a:r>
              <a:rPr lang="en-US" sz="242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Futuras versiones (V2+):</a:t>
            </a:r>
          </a:p>
          <a:p>
            <a:pPr algn="just">
              <a:lnSpc>
                <a:spcPts val="3401"/>
              </a:lnSpc>
            </a:pPr>
            <a:endParaRPr lang="en-US" sz="2429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524637" lvl="1" indent="-262318" algn="just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iOS.</a:t>
            </a:r>
          </a:p>
          <a:p>
            <a:pPr marL="524637" lvl="1" indent="-262318" algn="just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Proyecciones financieras automáticas.</a:t>
            </a:r>
          </a:p>
          <a:p>
            <a:pPr marL="524637" lvl="1" indent="-262318" algn="just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Adjuntos (boletas, comprobantes).</a:t>
            </a:r>
          </a:p>
          <a:p>
            <a:pPr marL="524637" lvl="1" indent="-262318" algn="just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Soporte offline con sincronización.</a:t>
            </a:r>
          </a:p>
          <a:p>
            <a:pPr marL="524637" lvl="1" indent="-262318" algn="just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Integraciones externas (bancos, SII, Transbank).</a:t>
            </a:r>
          </a:p>
          <a:p>
            <a:pPr marL="524637" lvl="1" indent="-262318" algn="just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Integracion de IA con conocimiento en Finanzas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8126" y="8931486"/>
            <a:ext cx="99352" cy="451635"/>
            <a:chOff x="0" y="0"/>
            <a:chExt cx="26167" cy="1189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167" cy="118949"/>
            </a:xfrm>
            <a:custGeom>
              <a:avLst/>
              <a:gdLst/>
              <a:ahLst/>
              <a:cxnLst/>
              <a:rect l="l" t="t" r="r" b="b"/>
              <a:pathLst>
                <a:path w="26167" h="118949">
                  <a:moveTo>
                    <a:pt x="0" y="0"/>
                  </a:moveTo>
                  <a:lnTo>
                    <a:pt x="26167" y="0"/>
                  </a:lnTo>
                  <a:lnTo>
                    <a:pt x="26167" y="118949"/>
                  </a:lnTo>
                  <a:lnTo>
                    <a:pt x="0" y="118949"/>
                  </a:lnTo>
                  <a:close/>
                </a:path>
              </a:pathLst>
            </a:custGeom>
            <a:solidFill>
              <a:srgbClr val="B7E6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26167" cy="7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423133" y="2402405"/>
            <a:ext cx="10860573" cy="2467280"/>
          </a:xfrm>
          <a:custGeom>
            <a:avLst/>
            <a:gdLst/>
            <a:ahLst/>
            <a:cxnLst/>
            <a:rect l="l" t="t" r="r" b="b"/>
            <a:pathLst>
              <a:path w="10860573" h="2467280">
                <a:moveTo>
                  <a:pt x="0" y="0"/>
                </a:moveTo>
                <a:lnTo>
                  <a:pt x="10860573" y="0"/>
                </a:lnTo>
                <a:lnTo>
                  <a:pt x="10860573" y="2467279"/>
                </a:lnTo>
                <a:lnTo>
                  <a:pt x="0" y="2467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2063" b="-1562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507472" y="9185878"/>
            <a:ext cx="1751828" cy="19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 006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69365" y="1200150"/>
            <a:ext cx="12749271" cy="823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4"/>
              </a:lnSpc>
            </a:pPr>
            <a:r>
              <a:rPr lang="en-US" sz="655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Metodología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45407" y="5095019"/>
            <a:ext cx="14597186" cy="366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73"/>
              </a:lnSpc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 utilizará un enfoque iterativo e incremental, que permitirá entregar una primera versión funcional y mejorarla progresivamente.</a:t>
            </a:r>
          </a:p>
          <a:p>
            <a:pPr algn="just">
              <a:lnSpc>
                <a:spcPts val="2673"/>
              </a:lnSpc>
            </a:pPr>
            <a:endParaRPr lang="en-US" sz="242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2673"/>
              </a:lnSpc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Etapas principales:</a:t>
            </a:r>
          </a:p>
          <a:p>
            <a:pPr algn="just">
              <a:lnSpc>
                <a:spcPts val="2673"/>
              </a:lnSpc>
            </a:pPr>
            <a:endParaRPr lang="en-US" sz="242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24637" lvl="1" indent="-262318" algn="just">
              <a:lnSpc>
                <a:spcPts val="2673"/>
              </a:lnSpc>
              <a:buAutoNum type="arabicPeriod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Análisis de requerimientos.</a:t>
            </a:r>
          </a:p>
          <a:p>
            <a:pPr marL="524637" lvl="1" indent="-262318" algn="just">
              <a:lnSpc>
                <a:spcPts val="2673"/>
              </a:lnSpc>
              <a:buAutoNum type="arabicPeriod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Diseño de arquitectura y modelos UML.</a:t>
            </a:r>
          </a:p>
          <a:p>
            <a:pPr marL="524637" lvl="1" indent="-262318" algn="just">
              <a:lnSpc>
                <a:spcPts val="2673"/>
              </a:lnSpc>
              <a:buAutoNum type="arabicPeriod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Desarrollo de módulos en Angular/Ionic y Firebase.</a:t>
            </a:r>
          </a:p>
          <a:p>
            <a:pPr marL="524637" lvl="1" indent="-262318" algn="just">
              <a:lnSpc>
                <a:spcPts val="2673"/>
              </a:lnSpc>
              <a:buAutoNum type="arabicPeriod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Pruebas funcionales, de rendimiento y usabilidad.</a:t>
            </a:r>
          </a:p>
          <a:p>
            <a:pPr marL="524637" lvl="1" indent="-262318" algn="just">
              <a:lnSpc>
                <a:spcPts val="2673"/>
              </a:lnSpc>
              <a:buAutoNum type="arabicPeriod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Despliegue en Android y retroalimentación de usuarios.</a:t>
            </a:r>
          </a:p>
          <a:p>
            <a:pPr algn="ctr">
              <a:lnSpc>
                <a:spcPts val="2673"/>
              </a:lnSpc>
            </a:pPr>
            <a:endParaRPr lang="en-US" sz="242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39048" y="9057982"/>
            <a:ext cx="2117588" cy="24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de Finanzas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56636" y="9057982"/>
            <a:ext cx="2778157" cy="246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 b="1">
                <a:solidFill>
                  <a:srgbClr val="B7E6F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Personales y Pymes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8126" y="8931486"/>
            <a:ext cx="99352" cy="451635"/>
            <a:chOff x="0" y="0"/>
            <a:chExt cx="26167" cy="1189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167" cy="118949"/>
            </a:xfrm>
            <a:custGeom>
              <a:avLst/>
              <a:gdLst/>
              <a:ahLst/>
              <a:cxnLst/>
              <a:rect l="l" t="t" r="r" b="b"/>
              <a:pathLst>
                <a:path w="26167" h="118949">
                  <a:moveTo>
                    <a:pt x="0" y="0"/>
                  </a:moveTo>
                  <a:lnTo>
                    <a:pt x="26167" y="0"/>
                  </a:lnTo>
                  <a:lnTo>
                    <a:pt x="26167" y="118949"/>
                  </a:lnTo>
                  <a:lnTo>
                    <a:pt x="0" y="118949"/>
                  </a:lnTo>
                  <a:close/>
                </a:path>
              </a:pathLst>
            </a:custGeom>
            <a:solidFill>
              <a:srgbClr val="B7E6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26167" cy="7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44324" y="4784429"/>
            <a:ext cx="283152" cy="1018351"/>
            <a:chOff x="0" y="0"/>
            <a:chExt cx="74575" cy="2682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575" cy="268208"/>
            </a:xfrm>
            <a:custGeom>
              <a:avLst/>
              <a:gdLst/>
              <a:ahLst/>
              <a:cxnLst/>
              <a:rect l="l" t="t" r="r" b="b"/>
              <a:pathLst>
                <a:path w="74575" h="268208">
                  <a:moveTo>
                    <a:pt x="0" y="0"/>
                  </a:moveTo>
                  <a:lnTo>
                    <a:pt x="74575" y="0"/>
                  </a:lnTo>
                  <a:lnTo>
                    <a:pt x="74575" y="268208"/>
                  </a:lnTo>
                  <a:lnTo>
                    <a:pt x="0" y="268208"/>
                  </a:lnTo>
                  <a:close/>
                </a:path>
              </a:pathLst>
            </a:custGeom>
            <a:gradFill rotWithShape="1">
              <a:gsLst>
                <a:gs pos="0">
                  <a:srgbClr val="62A8E3">
                    <a:alpha val="0"/>
                  </a:srgbClr>
                </a:gs>
                <a:gs pos="100000">
                  <a:srgbClr val="3B27C6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74575" cy="220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290666" y="2569559"/>
            <a:ext cx="5480058" cy="5448091"/>
          </a:xfrm>
          <a:custGeom>
            <a:avLst/>
            <a:gdLst/>
            <a:ahLst/>
            <a:cxnLst/>
            <a:rect l="l" t="t" r="r" b="b"/>
            <a:pathLst>
              <a:path w="5480058" h="5448091">
                <a:moveTo>
                  <a:pt x="0" y="0"/>
                </a:moveTo>
                <a:lnTo>
                  <a:pt x="5480059" y="0"/>
                </a:lnTo>
                <a:lnTo>
                  <a:pt x="5480059" y="5448092"/>
                </a:lnTo>
                <a:lnTo>
                  <a:pt x="0" y="5448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507472" y="9185878"/>
            <a:ext cx="1751828" cy="19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 007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200150"/>
            <a:ext cx="9097139" cy="1585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34"/>
              </a:lnSpc>
            </a:pPr>
            <a:r>
              <a:rPr lang="en-US" sz="655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Requerimientos </a:t>
            </a:r>
          </a:p>
          <a:p>
            <a:pPr algn="l">
              <a:lnSpc>
                <a:spcPts val="6034"/>
              </a:lnSpc>
            </a:pPr>
            <a:r>
              <a:rPr lang="en-US" sz="655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 Funcionales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33665" y="3773103"/>
            <a:ext cx="9340175" cy="366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4637" lvl="1" indent="-262318" algn="l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Seguridad: acceso restringido por usuario (UID) en Firestore, cifrado TLS/HTTPS.</a:t>
            </a:r>
          </a:p>
          <a:p>
            <a:pPr marL="524637" lvl="1" indent="-262318" algn="l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Disponibilidad: ≥ 99%.</a:t>
            </a:r>
          </a:p>
          <a:p>
            <a:pPr marL="524637" lvl="1" indent="-262318" algn="l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Rendimiento: tiempos de respuesta ≤ 3 segundos en operaciones comunes.</a:t>
            </a:r>
          </a:p>
          <a:p>
            <a:pPr marL="524637" lvl="1" indent="-262318" algn="just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Usabilidad: interfaz simple y clara, mensajes de error comprensibles.</a:t>
            </a:r>
          </a:p>
          <a:p>
            <a:pPr marL="524637" lvl="1" indent="-262318" algn="l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Mantenibilidad: código documentado y modular.</a:t>
            </a:r>
          </a:p>
          <a:p>
            <a:pPr marL="524637" lvl="1" indent="-262318" algn="l">
              <a:lnSpc>
                <a:spcPts val="2673"/>
              </a:lnSpc>
              <a:buFont typeface="Arial"/>
              <a:buChar char="•"/>
            </a:pPr>
            <a:r>
              <a:rPr lang="en-US" sz="24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Escalabilidad: arquitectura preparada para nuevas funciones en versiones futuras.</a:t>
            </a:r>
          </a:p>
          <a:p>
            <a:pPr algn="l">
              <a:lnSpc>
                <a:spcPts val="2673"/>
              </a:lnSpc>
            </a:pPr>
            <a:endParaRPr lang="en-US" sz="242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39048" y="9057982"/>
            <a:ext cx="2117588" cy="24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de Finanzas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556636" y="9057982"/>
            <a:ext cx="2778157" cy="246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 b="1">
                <a:solidFill>
                  <a:srgbClr val="B7E6F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Personales y Pymes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8126" y="8931486"/>
            <a:ext cx="99352" cy="451635"/>
            <a:chOff x="0" y="0"/>
            <a:chExt cx="26167" cy="1189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167" cy="118949"/>
            </a:xfrm>
            <a:custGeom>
              <a:avLst/>
              <a:gdLst/>
              <a:ahLst/>
              <a:cxnLst/>
              <a:rect l="l" t="t" r="r" b="b"/>
              <a:pathLst>
                <a:path w="26167" h="118949">
                  <a:moveTo>
                    <a:pt x="0" y="0"/>
                  </a:moveTo>
                  <a:lnTo>
                    <a:pt x="26167" y="0"/>
                  </a:lnTo>
                  <a:lnTo>
                    <a:pt x="26167" y="118949"/>
                  </a:lnTo>
                  <a:lnTo>
                    <a:pt x="0" y="118949"/>
                  </a:lnTo>
                  <a:close/>
                </a:path>
              </a:pathLst>
            </a:custGeom>
            <a:solidFill>
              <a:srgbClr val="B7E6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26167" cy="7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507472" y="9185878"/>
            <a:ext cx="1751828" cy="19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 007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200150"/>
            <a:ext cx="9097139" cy="1585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34"/>
              </a:lnSpc>
            </a:pPr>
            <a:r>
              <a:rPr lang="en-US" sz="655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Requerimientos </a:t>
            </a:r>
          </a:p>
          <a:p>
            <a:pPr algn="l">
              <a:lnSpc>
                <a:spcPts val="6034"/>
              </a:lnSpc>
            </a:pPr>
            <a:r>
              <a:rPr lang="en-US" sz="655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Funcionales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39048" y="9057982"/>
            <a:ext cx="2117588" cy="24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de Finanzas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56636" y="9057982"/>
            <a:ext cx="2778157" cy="246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 b="1">
                <a:solidFill>
                  <a:srgbClr val="B7E6F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Personales y Pymes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8D6D50D-60DF-4079-AAB0-FA0DAD7E3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60453"/>
              </p:ext>
            </p:extLst>
          </p:nvPr>
        </p:nvGraphicFramePr>
        <p:xfrm>
          <a:off x="1331728" y="2805490"/>
          <a:ext cx="15659100" cy="6121511"/>
        </p:xfrm>
        <a:graphic>
          <a:graphicData uri="http://schemas.openxmlformats.org/drawingml/2006/table">
            <a:tbl>
              <a:tblPr/>
              <a:tblGrid>
                <a:gridCol w="1716272">
                  <a:extLst>
                    <a:ext uri="{9D8B030D-6E8A-4147-A177-3AD203B41FA5}">
                      <a16:colId xmlns:a16="http://schemas.microsoft.com/office/drawing/2014/main" val="256694399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4234696004"/>
                    </a:ext>
                  </a:extLst>
                </a:gridCol>
                <a:gridCol w="8837428">
                  <a:extLst>
                    <a:ext uri="{9D8B030D-6E8A-4147-A177-3AD203B41FA5}">
                      <a16:colId xmlns:a16="http://schemas.microsoft.com/office/drawing/2014/main" val="395433479"/>
                    </a:ext>
                  </a:extLst>
                </a:gridCol>
              </a:tblGrid>
              <a:tr h="277860">
                <a:tc>
                  <a:txBody>
                    <a:bodyPr/>
                    <a:lstStyle/>
                    <a:p>
                      <a:r>
                        <a:rPr lang="es-CL" sz="2500" b="1">
                          <a:effectLst/>
                        </a:rPr>
                        <a:t>ID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b="1" dirty="0">
                          <a:effectLst/>
                        </a:rPr>
                        <a:t>Requerimiento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b="1">
                          <a:effectLst/>
                        </a:rPr>
                        <a:t>Descripción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31643"/>
                  </a:ext>
                </a:extLst>
              </a:tr>
              <a:tr h="692679"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RF-01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Registro y autenticación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500">
                          <a:effectLst/>
                        </a:rPr>
                        <a:t>Crear cuenta, iniciar/cerrar sesión y recuperar contraseña.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521026"/>
                  </a:ext>
                </a:extLst>
              </a:tr>
              <a:tr h="900089"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RF-03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Registro de movimientos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500">
                          <a:effectLst/>
                        </a:rPr>
                        <a:t>Ingresar ingresos, gastos, deudas e inversiones con sus datos principales.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65886"/>
                  </a:ext>
                </a:extLst>
              </a:tr>
              <a:tr h="692679"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RF-07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500">
                          <a:effectLst/>
                        </a:rPr>
                        <a:t>Edición y eliminación de registros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Modificar o borrar ingresos, gastos, deudas e inversiones.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30053"/>
                  </a:ext>
                </a:extLst>
              </a:tr>
              <a:tr h="692679"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RF-08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Clasificación flexible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500">
                          <a:effectLst/>
                        </a:rPr>
                        <a:t>Crear/editar categorías y asignarlas a movimientos.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38301"/>
                  </a:ext>
                </a:extLst>
              </a:tr>
              <a:tr h="900089"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RF-10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Panel unificado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500">
                          <a:effectLst/>
                        </a:rPr>
                        <a:t>Visualización consolidada de ingresos, gastos, deudas e inversiones.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44156"/>
                  </a:ext>
                </a:extLst>
              </a:tr>
              <a:tr h="900089"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RF-12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Gastos y deudas compartidas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500" dirty="0">
                          <a:effectLst/>
                        </a:rPr>
                        <a:t>División de montos entre varias personas en partes iguales o porcentajes.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21647"/>
                  </a:ext>
                </a:extLst>
              </a:tr>
              <a:tr h="900089"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RF-17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500">
                          <a:effectLst/>
                        </a:rPr>
                        <a:t>Exportación y eliminación de cuenta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500" dirty="0">
                          <a:effectLst/>
                        </a:rPr>
                        <a:t>Exportar datos (CSV/JSON) y eliminar cuenta con toda la información.</a:t>
                      </a:r>
                    </a:p>
                  </a:txBody>
                  <a:tcPr marL="62118" marR="62118" marT="31059" marB="31059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523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8126" y="8931486"/>
            <a:ext cx="99352" cy="451635"/>
            <a:chOff x="0" y="0"/>
            <a:chExt cx="26167" cy="1189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167" cy="118949"/>
            </a:xfrm>
            <a:custGeom>
              <a:avLst/>
              <a:gdLst/>
              <a:ahLst/>
              <a:cxnLst/>
              <a:rect l="l" t="t" r="r" b="b"/>
              <a:pathLst>
                <a:path w="26167" h="118949">
                  <a:moveTo>
                    <a:pt x="0" y="0"/>
                  </a:moveTo>
                  <a:lnTo>
                    <a:pt x="26167" y="0"/>
                  </a:lnTo>
                  <a:lnTo>
                    <a:pt x="26167" y="118949"/>
                  </a:lnTo>
                  <a:lnTo>
                    <a:pt x="0" y="118949"/>
                  </a:lnTo>
                  <a:close/>
                </a:path>
              </a:pathLst>
            </a:custGeom>
            <a:solidFill>
              <a:srgbClr val="B7E6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26167" cy="7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507472" y="9185878"/>
            <a:ext cx="1751828" cy="19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9"/>
              </a:lnSpc>
            </a:pPr>
            <a:r>
              <a:rPr lang="en-US" sz="15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 007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200150"/>
            <a:ext cx="9097139" cy="823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34"/>
              </a:lnSpc>
            </a:pPr>
            <a:r>
              <a:rPr lang="en-US" sz="655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Tecnologias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39048" y="9057982"/>
            <a:ext cx="2117588" cy="24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de Finanzas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56636" y="9057982"/>
            <a:ext cx="2778157" cy="246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7"/>
              </a:lnSpc>
            </a:pPr>
            <a:r>
              <a:rPr lang="en-US" sz="1931" b="1">
                <a:solidFill>
                  <a:srgbClr val="B7E6F3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Personales y Pymes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5C6ABE4-92B2-43F3-AD77-7CD911661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09418"/>
              </p:ext>
            </p:extLst>
          </p:nvPr>
        </p:nvGraphicFramePr>
        <p:xfrm>
          <a:off x="1456113" y="2427262"/>
          <a:ext cx="15815592" cy="5974422"/>
        </p:xfrm>
        <a:graphic>
          <a:graphicData uri="http://schemas.openxmlformats.org/drawingml/2006/table">
            <a:tbl>
              <a:tblPr/>
              <a:tblGrid>
                <a:gridCol w="5271864">
                  <a:extLst>
                    <a:ext uri="{9D8B030D-6E8A-4147-A177-3AD203B41FA5}">
                      <a16:colId xmlns:a16="http://schemas.microsoft.com/office/drawing/2014/main" val="3194279959"/>
                    </a:ext>
                  </a:extLst>
                </a:gridCol>
                <a:gridCol w="5271864">
                  <a:extLst>
                    <a:ext uri="{9D8B030D-6E8A-4147-A177-3AD203B41FA5}">
                      <a16:colId xmlns:a16="http://schemas.microsoft.com/office/drawing/2014/main" val="592359304"/>
                    </a:ext>
                  </a:extLst>
                </a:gridCol>
                <a:gridCol w="5271864">
                  <a:extLst>
                    <a:ext uri="{9D8B030D-6E8A-4147-A177-3AD203B41FA5}">
                      <a16:colId xmlns:a16="http://schemas.microsoft.com/office/drawing/2014/main" val="592873225"/>
                    </a:ext>
                  </a:extLst>
                </a:gridCol>
              </a:tblGrid>
              <a:tr h="372683">
                <a:tc>
                  <a:txBody>
                    <a:bodyPr/>
                    <a:lstStyle/>
                    <a:p>
                      <a:r>
                        <a:rPr lang="es-CL" sz="2500" b="1" dirty="0">
                          <a:effectLst/>
                        </a:rPr>
                        <a:t>Capa / Área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b="1">
                          <a:effectLst/>
                        </a:rPr>
                        <a:t>Tecnología / Servicio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b="1">
                          <a:effectLst/>
                        </a:rPr>
                        <a:t>Rol en el proyecto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997348"/>
                  </a:ext>
                </a:extLst>
              </a:tr>
              <a:tr h="635909">
                <a:tc>
                  <a:txBody>
                    <a:bodyPr/>
                    <a:lstStyle/>
                    <a:p>
                      <a:r>
                        <a:rPr lang="es-CL" sz="2500" dirty="0" err="1">
                          <a:effectLst/>
                        </a:rPr>
                        <a:t>Frontend</a:t>
                      </a:r>
                      <a:r>
                        <a:rPr lang="es-CL" sz="2500" dirty="0">
                          <a:effectLst/>
                        </a:rPr>
                        <a:t> móvil (UI)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Angular + Ionic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500">
                          <a:effectLst/>
                        </a:rPr>
                        <a:t>Desarrollo de la interfaz y empaquetado para Android.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59375"/>
                  </a:ext>
                </a:extLst>
              </a:tr>
              <a:tr h="576292">
                <a:tc>
                  <a:txBody>
                    <a:bodyPr/>
                    <a:lstStyle/>
                    <a:p>
                      <a:r>
                        <a:rPr lang="es-CL" sz="2500" dirty="0">
                          <a:effectLst/>
                        </a:rPr>
                        <a:t>Lenguaje principal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dirty="0" err="1">
                          <a:effectLst/>
                        </a:rPr>
                        <a:t>TypeScript</a:t>
                      </a:r>
                      <a:endParaRPr lang="es-CL" sz="2500" dirty="0">
                        <a:effectLst/>
                      </a:endParaRP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500">
                          <a:effectLst/>
                        </a:rPr>
                        <a:t>Tipado estático y mantenibilidad del código.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862072"/>
                  </a:ext>
                </a:extLst>
              </a:tr>
              <a:tr h="635909"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Backend-as-a-Service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dirty="0" err="1">
                          <a:effectLst/>
                        </a:rPr>
                        <a:t>Firebase</a:t>
                      </a:r>
                      <a:r>
                        <a:rPr lang="es-CL" sz="2500" dirty="0">
                          <a:effectLst/>
                        </a:rPr>
                        <a:t> (</a:t>
                      </a:r>
                      <a:r>
                        <a:rPr lang="es-CL" sz="2500" dirty="0" err="1">
                          <a:effectLst/>
                        </a:rPr>
                        <a:t>Auth</a:t>
                      </a:r>
                      <a:r>
                        <a:rPr lang="es-CL" sz="2500" dirty="0">
                          <a:effectLst/>
                        </a:rPr>
                        <a:t>, </a:t>
                      </a:r>
                      <a:r>
                        <a:rPr lang="es-CL" sz="2500" dirty="0" err="1">
                          <a:effectLst/>
                        </a:rPr>
                        <a:t>Firestore</a:t>
                      </a:r>
                      <a:r>
                        <a:rPr lang="es-CL" sz="2500" dirty="0">
                          <a:effectLst/>
                        </a:rPr>
                        <a:t>)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500">
                          <a:effectLst/>
                        </a:rPr>
                        <a:t>Autenticación, base de datos y reglas de seguridad.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179061"/>
                  </a:ext>
                </a:extLst>
              </a:tr>
              <a:tr h="576292"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Runtime y dependencias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dirty="0">
                          <a:effectLst/>
                        </a:rPr>
                        <a:t>Node.js + </a:t>
                      </a:r>
                      <a:r>
                        <a:rPr lang="es-CL" sz="2500" dirty="0" err="1">
                          <a:effectLst/>
                        </a:rPr>
                        <a:t>npm</a:t>
                      </a:r>
                      <a:endParaRPr lang="es-CL" sz="2500" dirty="0">
                        <a:effectLst/>
                      </a:endParaRP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500">
                          <a:effectLst/>
                        </a:rPr>
                        <a:t>Ejecución de scripts y gestión de paquetes.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26691"/>
                  </a:ext>
                </a:extLst>
              </a:tr>
              <a:tr h="576292"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Control de versiones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Git + GitHub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500" dirty="0">
                          <a:effectLst/>
                        </a:rPr>
                        <a:t>Versionado, ramas y revisiones de código.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742876"/>
                  </a:ext>
                </a:extLst>
              </a:tr>
              <a:tr h="576292"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Lenguaje adicional (futuro)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Python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500" dirty="0">
                          <a:effectLst/>
                        </a:rPr>
                        <a:t>Módulos de análisis de datos y reportes.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256926"/>
                  </a:ext>
                </a:extLst>
              </a:tr>
              <a:tr h="576292"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Capa / Área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>
                          <a:effectLst/>
                        </a:rPr>
                        <a:t>Tecnología / Servicio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dirty="0">
                          <a:effectLst/>
                        </a:rPr>
                        <a:t>Rol en el proyecto</a:t>
                      </a:r>
                    </a:p>
                  </a:txBody>
                  <a:tcPr marL="63591" marR="63591" marT="31795" marB="3179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2366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1096</Words>
  <Application>Microsoft Office PowerPoint</Application>
  <PresentationFormat>Personalizado</PresentationFormat>
  <Paragraphs>218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 Presentation - 2025-09-05 04:45:50</dc:title>
  <cp:lastModifiedBy>ANGEL GARBIEL CEA ZUNIGA</cp:lastModifiedBy>
  <cp:revision>3</cp:revision>
  <dcterms:created xsi:type="dcterms:W3CDTF">2006-08-16T00:00:00Z</dcterms:created>
  <dcterms:modified xsi:type="dcterms:W3CDTF">2025-09-27T15:27:47Z</dcterms:modified>
  <dc:identifier>DAGyFIqgcig</dc:identifier>
</cp:coreProperties>
</file>