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57.png" ContentType="image/png"/>
  <Override PartName="/ppt/media/image1.png" ContentType="image/png"/>
  <Override PartName="/ppt/media/image31.png" ContentType="image/png"/>
  <Override PartName="/ppt/media/image7.jpeg" ContentType="image/jpeg"/>
  <Override PartName="/ppt/media/image58.png" ContentType="image/png"/>
  <Override PartName="/ppt/media/image130.png" ContentType="image/png"/>
  <Override PartName="/ppt/media/image2.png" ContentType="image/png"/>
  <Override PartName="/ppt/media/image3.png" ContentType="image/png"/>
  <Override PartName="/ppt/media/image131.png" ContentType="image/png"/>
  <Override PartName="/ppt/media/image59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0.png" ContentType="image/png"/>
  <Override PartName="/ppt/media/image48.png" ContentType="image/png"/>
  <Override PartName="/ppt/media/image49.png" ContentType="image/png"/>
  <Override PartName="/ppt/media/image12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140.png" ContentType="image/png"/>
  <Override PartName="/ppt/media/image69.png" ContentType="image/png"/>
  <Override PartName="/ppt/media/image141.png" ContentType="image/png"/>
  <Override PartName="/ppt/media/image73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50.png" ContentType="image/png"/>
  <Override PartName="/ppt/media/image79.png" ContentType="image/png"/>
  <Override PartName="/ppt/media/image151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153.png" ContentType="image/png"/>
  <Override PartName="/ppt/media/image154.png" ContentType="image/png"/>
  <Override PartName="/ppt/media/image155.pn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835748792270531"/>
          <c:y val="0.0596432552954292"/>
          <c:w val="0.789284145805885"/>
          <c:h val="0.864325529542921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Kolom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Pt>
            <c:idx val="2"/>
            <c:spPr>
              <a:solidFill>
                <a:srgbClr val="ffd320"/>
              </a:solidFill>
              <a:ln w="0">
                <a:noFill/>
              </a:ln>
            </c:spPr>
          </c:dPt>
          <c:dPt>
            <c:idx val="3"/>
            <c:spPr>
              <a:solidFill>
                <a:srgbClr val="579d1c"/>
              </a:solidFill>
              <a:ln w="0">
                <a:noFill/>
              </a:ln>
            </c:spPr>
          </c:dPt>
          <c:dPt>
            <c:idx val="4"/>
            <c:spPr>
              <a:solidFill>
                <a:srgbClr val="7e0021"/>
              </a:solidFill>
              <a:ln w="0">
                <a:noFill/>
              </a:ln>
            </c:spPr>
          </c:dPt>
          <c:dPt>
            <c:idx val="5"/>
            <c:spPr>
              <a:solidFill>
                <a:srgbClr val="83caff"/>
              </a:solidFill>
              <a:ln w="0">
                <a:noFill/>
              </a:ln>
            </c:spPr>
          </c:dPt>
          <c:dPt>
            <c:idx val="6"/>
            <c:spPr>
              <a:solidFill>
                <a:srgbClr val="314004"/>
              </a:solidFill>
              <a:ln w="0">
                <a:noFill/>
              </a:ln>
            </c:spPr>
          </c:dPt>
          <c:dPt>
            <c:idx val="7"/>
            <c:spPr>
              <a:solidFill>
                <a:srgbClr val="aecf00"/>
              </a:solidFill>
              <a:ln w="0">
                <a:noFill/>
              </a:ln>
            </c:spPr>
          </c:dPt>
          <c:dPt>
            <c:idx val="8"/>
            <c:spPr>
              <a:solidFill>
                <a:srgbClr val="4b1f6f"/>
              </a:solidFill>
              <a:ln w="0">
                <a:noFill/>
              </a:ln>
            </c:spPr>
          </c:dPt>
          <c:dPt>
            <c:idx val="9"/>
            <c:spPr>
              <a:solidFill>
                <a:srgbClr val="ff950e"/>
              </a:solidFill>
              <a:ln w="0">
                <a:noFill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2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3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4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5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6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7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8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9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 </c:separator>
            <c:showLeaderLines val="1"/>
            <c:leaderLines>
              <c:spPr>
                <a:ln w="28800">
                  <a:solidFill>
                    <a:srgbClr val="000000"/>
                  </a:solidFill>
                </a:ln>
              </c:spPr>
            </c:leaderLines>
          </c:dLbls>
          <c:cat>
            <c:strRef>
              <c:f>categories</c:f>
              <c:strCache>
                <c:ptCount val="10"/>
                <c:pt idx="0">
                  <c:v>PLA Basic</c:v>
                </c:pt>
                <c:pt idx="1">
                  <c:v>PETG</c:v>
                </c:pt>
                <c:pt idx="2">
                  <c:v>PBSX</c:v>
                </c:pt>
                <c:pt idx="3">
                  <c:v>ABS</c:v>
                </c:pt>
                <c:pt idx="4">
                  <c:v>SILK</c:v>
                </c:pt>
                <c:pt idx="5">
                  <c:v>ASA</c:v>
                </c:pt>
                <c:pt idx="6">
                  <c:v>WOOD</c:v>
                </c:pt>
                <c:pt idx="7">
                  <c:v>TPU</c:v>
                </c:pt>
                <c:pt idx="8">
                  <c:v>T2-CF</c:v>
                </c:pt>
                <c:pt idx="9">
                  <c:v>NYLON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50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15.5</c:v>
                </c:pt>
                <c:pt idx="5">
                  <c:v>15</c:v>
                </c:pt>
                <c:pt idx="6">
                  <c:v>13</c:v>
                </c:pt>
                <c:pt idx="7">
                  <c:v>10</c:v>
                </c:pt>
                <c:pt idx="8">
                  <c:v>8</c:v>
                </c:pt>
                <c:pt idx="9">
                  <c:v>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trike="noStrike" u="none">
              <a:solidFill>
                <a:srgbClr val="000000"/>
              </a:solidFill>
              <a:uFillTx/>
              <a:latin typeface="Arial"/>
            </a:defRPr>
          </a:pPr>
        </a:p>
      </c:txPr>
    </c:legend>
    <c:plotVisOnly val="1"/>
    <c:dispBlanksAs val="zero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nl-BE" sz="4400" strike="noStrike" u="none">
                <a:solidFill>
                  <a:srgbClr val="000000"/>
                </a:solidFill>
                <a:uFillTx/>
                <a:latin typeface="Arial"/>
              </a:rPr>
              <a:t>Klik om de dia te verplaatsen</a:t>
            </a: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nl-BE" sz="2000" strike="noStrike" u="none">
                <a:solidFill>
                  <a:srgbClr val="000000"/>
                </a:solidFill>
                <a:uFillTx/>
                <a:latin typeface="Arial"/>
              </a:rPr>
              <a:t>Klik om de opmaak van de notities te bewerken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&lt;koptekst&gt;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4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 idx="4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4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5795B6B-0B22-4088-B952-8570F7647D31}" type="slidenum"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slide" Target="../slides/slide9.xml"/><Relationship Id="rId9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216000" y="9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360000" y="4214520"/>
            <a:ext cx="7019280" cy="62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Essentiële Notities voor DailyActivityHeatmap Code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1. Hoofddoel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Wat: Analyseert dagelijkse activiteitspatronen uit een CSV-bestand en visualiseert deze als een heatmap (uren per dag vs. weekdagen).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Waarom: Identificeert piekuren en -dagen voor capaciteitsplanning, resource-optimalisatie en inzicht in gebruikspatronen.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2. DailyActivityHeatmap Klasse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Structuur: Organiseert de logica voor data-extractie, voorbereiding, analyse (piekidentificatie) en visualisatie (heatmap).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3. create_heatmap_data(df) (Data Voorbereiding)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Converteert 'timestamp' kolom naar datetime objecten, extraheert uur en weekdag. Aggregeert vervolgens de data naar een pivot-tabel (aantal activiteiten per uur en dag).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Belangrijk: Zorgt voor de juiste structuur en volgorde (Maandag-Zondag, 0-23 uur) voor de heatmap.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4. generate_heatmap(heatmap_data, peak_day, peak_hour) (Visualisatie)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Genereert de heatmap met behulp van seaborn.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Kenmerken: cmap="YlGnBu" voor kleurenschema; annot=True voor numerieke waarden in cellen; duidelijke titels en as-labels. Markering van piekactiviteit (rood vierkant) indien gespecificeerd. Gebruikt plt.show() om de grafiek te tonen.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5. identify_peak_patterns(heatmap_data) (Piekidentificatie)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Vindt de weekdag en het uur met de hoogste activiteitswaarde in de voorbereide heatmap-data.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Resultaat: Retourneert de piekdag, het piekuur en de corresponderende activiteitswaarde.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6. analyze_and_plot(csv_filepath) (Orchestratie)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Coördineert de workflow: leest CSV, roept create_heatmap_data, identify_peak_patterns en generate_heatmap aan.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Cruciaal: Inclusief try-except voor bestandsfouten bij het inlezen van de CSV.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7. Datavereisten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Bestand: master_calculations.csv.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Kolom: Een kolom genaamd 'timestamp' die geldige datum/tijd-waarden bevat.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8. Potentiële Verbeteringen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CSV-pad parameteriseerbaar maken in de analyze_and_plot methode.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Opties voor aanpassing van kleurenschema of annotatie.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Meer gedetailleerde piek-analyse (bijv. top 3 pieken).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Integratie met een gebruikersinterface (GUI).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Exporteren van de heatmap als afbeelding.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Logging en uitgebreidere foutmeldingen.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9. Testen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Vereist een master_calculations.csv met een 'timestamp' kolom.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Het if __name__ == "__main__": blok demonstreert hoe de analyse en plotting kunnen worden uitgevoerd.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216000" y="416520"/>
            <a:ext cx="7125840" cy="400752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756000" y="4690440"/>
            <a:ext cx="6046200" cy="53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Notities en Documentatie voor MaterialAnalytics Code - Beknopte Samenvatting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Dit document biedt een zeer beknopte uitleg en context voor de Python-code van MaterialAnalytics, voor snelle referentie over materiaallgebruiksanalyse en visualisatie.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1. Algemeen DoelFunctie: Automatiseert analyse van materiaallgebruik en visualiseert de top 10 meest gebruikte materialen (horizontaal staafdiagram).Voordeel: Ondersteunt voorraadbeheer, inkoop en procesoptimalisatie met visueel inzicht.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2. MaterialAnalytics KlasseStructuur: Omvat logica voor data-analyse (analyze_usage()) en grafiekgeneratie (create_chart()), wat zorgt voor modulaire en overzichtelijke code.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3. analyze_usage() Methode (Dataverwerking)Taken: Leest master_calculations.csv, telt materialen (collections.Counter), identificeert top 10.Belangrijk: Robuuste foutafhandeling (try-except) voor bestandslezen (voorkomt crashes). Retourneert grafiek of None.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4. create_chart() Methode (Visualisatie)Grafiek: Genereert een horizontaal staafdiagram met gescheiden data (zip(*data)).Details: Gebruikt plt.barh() met specifieke kleur (#10B981), voegt duidelijke titel en as-labels toe. plt.tight_layout() voor optimale lay-out. Retourneert matplotlib figuur object.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5. DatavereistenBestand: master_calculations.csv.Kolom: Moet een kolom 'material' bevatten.Formaat: Standaard CSV.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6. Potentiële Verbeteringen"Top N" en bestandspad configureerbaar maken.Opties voor meerdere grafiektypen toevoegen.Grafieken kunnen opslaan.Integratie met GUI overwegen.Gedetailleerdere logging.Optionele sortering van materialen.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7. TestenVereist master_calculations.csv met 'material' kolom.if __name__ == "__main__": blok toont voorbeeld van uitvoering met plt.show().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216000" y="34704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16000" y="4572000"/>
            <a:ext cx="7163640" cy="52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Wiskundige Betekenis van r, n, en R² in Correlatie Analyse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de context van de "Correlatie &amp; Scatter Plot Analyse", verwijzen r, n, en R² naar belangrijke statistische concepten die de relatie tussen twee variabelen beschrijven.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1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1. n (Aantal Datapunten)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Betekenis: Het aantal datapunten of waarnemingen in je dataset.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jouw context: n = 197 betekent dat 197 paren van 'gewicht' en 'printtijd' zijn gebruikt.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Belang: Een grotere n leidt tot betrouwbaardere statistische resultaten.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1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2. r (Pearson Correlatiecoëfficiënt)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Betekenis: Meet de sterkte en richting van een lineaire relatie tussen twee continue variabelen.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Waardebereik: Altijd tussen −1 en +1.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+1: Perfect positieve lineaire correlatie.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-1: Perfect negatieve lineaire correlatie.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0: Geen lineaire correlatie.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Richting: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Positieve r: Variabelen bewegen in dezelfde richting (bijv. gewicht neemt toe, printtijd neemt toe).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Negatieve r: Variabelen bewegen in tegengestelde richting.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jouw context: r = 0.187 betekent een zwakke positieve lineaire relatie tussen gewicht en printtijd. Zwaardere objecten duren gemiddeld langer, maar de relatie is niet sterk.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1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3. R² (Determinatiecoëfficiënt)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Betekenis: Geeft aan welk percentage van de variatie in de afhankelijke variabele (printtijd) kan worden verklaard door de onafhankelijke variabele (gewicht) via het lineaire regressiemodel.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Waardebereik: Tussen 0 en 1 (of 0 en 100).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1 (100): Alle variatie wordt verklaard door het model.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0: Geen enkele variatie wordt verklaard.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Berekening: R² = r * r voor enkelvoudige lineaire regressie.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jouw context: R² = 0.035 (3.5).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Interpretatie: Slechts 3.5 van de variatie in printtijd kan worden verklaard door gewicht. De resterende 96.5 wordt verklaard door andere factoren (bijv. complexiteit, infill). Dit bevestigt de zwakke 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Samenvattend: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n: Aantal gebruikte gegevenspunten.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r: Sterkte en richting van de lineaire 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R²: Percentage van de variatie in de ene variabele verklaard door de andere via het lineaire model.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Deze waarden geven kwantitatief inzicht in de relatie, en tonen aan dat gewicht slechts een klein deel van de variabiliteit in printtijd verklaart.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body"/>
          </p:nvPr>
        </p:nvSpPr>
        <p:spPr>
          <a:xfrm>
            <a:off x="360000" y="4286520"/>
            <a:ext cx="6838560" cy="61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Essentiële Notities voor CorrelationAnalytics Code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1. Hoofddoel Wat: 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Voert correlatie- en scatterplot-analyse uit tussen gewicht en printtijd, inclusief trendlijn.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Waarom: Inzicht in de relatie tussen gewicht en printtijd, nuttig voor voorspellingen en prijscalculatie.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2. CorrelationAnalytics Klasse Structuur: Omvat logica voor data-analyse, trendlijn berekening, materiaal categorisatie en visualisatie.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3. analyze_correlation() (Correlatie Analyse) Functie: Leest master_calculations.csv, berekent Pearson correlatie (r) en p-waarde tussen 'weight' en 'print_time'.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Cruciaal: try-except voor bestandsfouten. Retourneert (r, p-waarde) of (None, None).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4. create_trendline() (Trendlijn Berekening) Functie: Past lineaire regressie toe (sklearn.linear_model.LinearRegression) op gewicht (X) en printtijd (Y).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Resultaat: Berekent de trendlijn en de helling (slope) van de lijn.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5. categorize_materials() (Materiaal Categorisatie) Functie: Definieert en retourneert een dictionary met voorgedefinieerde materiaalcategorieën (e.g., PLA varianten, Technisch Composiet, Overig).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6. plot_correlation() (Visualisatie) Functie: Genereert een scatter plot van gewicht vs. printtijd.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Kenmerken: Optioneel met trendlijn, correlatie (r) en p-waarde op de plot. Voorziet van titels, as-labels en grid. Gebruikt plt.show() om de grafiek te tonen.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7. Datavereisten Bestand: master_calculations.csv. Kolommen: 'weight' en 'print_time'.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8. Potentiële Verbeteringen Bestandspad parameteriseerbaar maken.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Opties voor aanpassing van de plot (kleuren, markers).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Meer geavanceerde regressiemodellen overwegen.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Integratie met GUI. Logging en uitgebreidere foutmeldingen.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9. Testen Vereist master_calculations.csv met 'weight' en 'print_time' kolommen.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Gebruik if __name__ == "__main__": blok voor uitvoering en om de plot te genereren.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95" name="object 168"/>
          <p:cNvGrpSpPr/>
          <p:nvPr/>
        </p:nvGrpSpPr>
        <p:grpSpPr>
          <a:xfrm>
            <a:off x="252720" y="324000"/>
            <a:ext cx="7017840" cy="3778560"/>
            <a:chOff x="252720" y="324000"/>
            <a:chExt cx="7017840" cy="3778560"/>
          </a:xfrm>
        </p:grpSpPr>
        <p:sp>
          <p:nvSpPr>
            <p:cNvPr id="696" name="object 183"/>
            <p:cNvSpPr/>
            <p:nvPr/>
          </p:nvSpPr>
          <p:spPr>
            <a:xfrm>
              <a:off x="252720" y="324000"/>
              <a:ext cx="7017840" cy="3778560"/>
            </a:xfrm>
            <a:custGeom>
              <a:avLst/>
              <a:gdLst>
                <a:gd name="textAreaLeft" fmla="*/ 0 w 7017840"/>
                <a:gd name="textAreaRight" fmla="*/ 7019640 w 7017840"/>
                <a:gd name="textAreaTop" fmla="*/ 0 h 3778560"/>
                <a:gd name="textAreaBottom" fmla="*/ 3780360 h 377856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697" name="object 184" descr=""/>
            <p:cNvPicPr/>
            <p:nvPr/>
          </p:nvPicPr>
          <p:blipFill>
            <a:blip r:embed="rId1"/>
            <a:stretch/>
          </p:blipFill>
          <p:spPr>
            <a:xfrm>
              <a:off x="494640" y="482040"/>
              <a:ext cx="188280" cy="936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698" name="" descr=""/>
          <p:cNvPicPr/>
          <p:nvPr/>
        </p:nvPicPr>
        <p:blipFill>
          <a:blip r:embed="rId2"/>
          <a:stretch/>
        </p:blipFill>
        <p:spPr>
          <a:xfrm>
            <a:off x="356040" y="443160"/>
            <a:ext cx="2189880" cy="174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9" name="" descr=""/>
          <p:cNvPicPr/>
          <p:nvPr/>
        </p:nvPicPr>
        <p:blipFill>
          <a:blip r:embed="rId3"/>
          <a:stretch/>
        </p:blipFill>
        <p:spPr>
          <a:xfrm>
            <a:off x="353880" y="2175840"/>
            <a:ext cx="2172960" cy="181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0" name="" descr=""/>
          <p:cNvPicPr/>
          <p:nvPr/>
        </p:nvPicPr>
        <p:blipFill>
          <a:blip r:embed="rId4"/>
          <a:stretch/>
        </p:blipFill>
        <p:spPr>
          <a:xfrm>
            <a:off x="2557800" y="451800"/>
            <a:ext cx="2350800" cy="1731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1" name="" descr=""/>
          <p:cNvPicPr/>
          <p:nvPr/>
        </p:nvPicPr>
        <p:blipFill>
          <a:blip r:embed="rId5"/>
          <a:stretch/>
        </p:blipFill>
        <p:spPr>
          <a:xfrm>
            <a:off x="2547360" y="2175840"/>
            <a:ext cx="2361240" cy="1744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2" name="" descr=""/>
          <p:cNvPicPr/>
          <p:nvPr/>
        </p:nvPicPr>
        <p:blipFill>
          <a:blip r:embed="rId6"/>
          <a:stretch/>
        </p:blipFill>
        <p:spPr>
          <a:xfrm>
            <a:off x="4929120" y="441000"/>
            <a:ext cx="2244600" cy="1950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3" name="" descr=""/>
          <p:cNvPicPr/>
          <p:nvPr/>
        </p:nvPicPr>
        <p:blipFill>
          <a:blip r:embed="rId7"/>
          <a:stretch/>
        </p:blipFill>
        <p:spPr>
          <a:xfrm>
            <a:off x="5062680" y="2392560"/>
            <a:ext cx="1675440" cy="456840"/>
          </a:xfrm>
          <a:prstGeom prst="rect">
            <a:avLst/>
          </a:prstGeom>
          <a:noFill/>
          <a:ln w="0">
            <a:noFill/>
          </a:ln>
        </p:spPr>
      </p:pic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2D6F50-A01D-46BC-AA4E-4AFCA03324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BD16007-EB32-43E9-862B-AA9A431B29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B1FD8DB-567E-41E9-9E1D-E0F0081D52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BB6B699-6E62-429E-999E-88C1C7BBF2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C1C963A-189A-4CAE-8CF8-13278F74EA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114433F-9622-4782-9D08-5961915E85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7302DF-61B9-412C-8389-BE6866825F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A3E933-D9C3-403C-A531-793285D52A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7DCF7E-405A-4CC5-87D4-17CB20D225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255AEA-06E5-4129-AE8C-7C02DB46E9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9D50FA7-C3B0-4738-8266-37D075A4DE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12CCA70-0D7F-483D-A991-0F6ADAECE5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685DC64-218D-405D-A6DC-466CEA433E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19D0684-F689-49BB-B4B0-EBA3792EED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9A3159-B961-4CF8-91D5-CA16E1DEC905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28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29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9A8A91-387C-4A6C-9752-0CA51CE0DFE0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dt" idx="30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31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32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55C069-B0F8-402A-9C56-E2F43A34D6D3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33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4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35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977B6A-E8B5-4C6B-84EA-61CF1CB968B1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dt" idx="36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7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8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7031E-B818-445D-A0D3-1BB6AB599412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9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0CE343-3E22-493A-B493-DC39F638A01D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CD06D9-52BA-445D-B335-8CCCD53BDE64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07C6D4-73F4-4A74-8E26-F6EF810282D8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1F11F6-5548-41BA-8A80-8A6464DD7D45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38BDA5-0771-4663-BFC6-3BC5BA09CD95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C3FE49-EB76-4F69-9438-64EA4BB32FB8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2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23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D631F8-D044-4113-A092-4A55589F7EFD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24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49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560" cy="45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ftr" idx="25"/>
          </p:nvPr>
        </p:nvSpPr>
        <p:spPr>
          <a:xfrm>
            <a:off x="4145400" y="6378120"/>
            <a:ext cx="389808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26"/>
          </p:nvPr>
        </p:nvSpPr>
        <p:spPr>
          <a:xfrm>
            <a:off x="877824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9BBB6A-FB2D-4B02-83B9-C0BC6A1D8C03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dt" idx="27"/>
          </p:nvPr>
        </p:nvSpPr>
        <p:spPr>
          <a:xfrm>
            <a:off x="609480" y="6378120"/>
            <a:ext cx="2800800" cy="3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notebooklm.google.com/notebook/b8da1679-8829-4896-be8f-107bab2261ca/audi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66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6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6.png"/><Relationship Id="rId9" Type="http://schemas.openxmlformats.org/officeDocument/2006/relationships/image" Target="../media/image106.png"/><Relationship Id="rId10" Type="http://schemas.openxmlformats.org/officeDocument/2006/relationships/image" Target="../media/image106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Relationship Id="rId24" Type="http://schemas.openxmlformats.org/officeDocument/2006/relationships/image" Target="../media/image122.png"/><Relationship Id="rId25" Type="http://schemas.openxmlformats.org/officeDocument/2006/relationships/image" Target="../media/image123.png"/><Relationship Id="rId2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04.png"/><Relationship Id="rId4" Type="http://schemas.openxmlformats.org/officeDocument/2006/relationships/image" Target="../media/image126.png"/><Relationship Id="rId5" Type="http://schemas.openxmlformats.org/officeDocument/2006/relationships/image" Target="../media/image22.png"/><Relationship Id="rId6" Type="http://schemas.openxmlformats.org/officeDocument/2006/relationships/image" Target="../media/image22.png"/><Relationship Id="rId7" Type="http://schemas.openxmlformats.org/officeDocument/2006/relationships/image" Target="../media/image22.png"/><Relationship Id="rId8" Type="http://schemas.openxmlformats.org/officeDocument/2006/relationships/image" Target="../media/image22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22.png"/><Relationship Id="rId12" Type="http://schemas.openxmlformats.org/officeDocument/2006/relationships/image" Target="../media/image22.png"/><Relationship Id="rId13" Type="http://schemas.openxmlformats.org/officeDocument/2006/relationships/image" Target="../media/image22.png"/><Relationship Id="rId14" Type="http://schemas.openxmlformats.org/officeDocument/2006/relationships/image" Target="../media/image22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22.png"/><Relationship Id="rId18" Type="http://schemas.openxmlformats.org/officeDocument/2006/relationships/image" Target="../media/image22.png"/><Relationship Id="rId19" Type="http://schemas.openxmlformats.org/officeDocument/2006/relationships/image" Target="../media/image22.png"/><Relationship Id="rId20" Type="http://schemas.openxmlformats.org/officeDocument/2006/relationships/image" Target="../media/image22.png"/><Relationship Id="rId21" Type="http://schemas.openxmlformats.org/officeDocument/2006/relationships/image" Target="../media/image111.png"/><Relationship Id="rId22" Type="http://schemas.openxmlformats.org/officeDocument/2006/relationships/image" Target="../media/image131.png"/><Relationship Id="rId23" Type="http://schemas.openxmlformats.org/officeDocument/2006/relationships/image" Target="../media/image113.png"/><Relationship Id="rId24" Type="http://schemas.openxmlformats.org/officeDocument/2006/relationships/image" Target="../media/image132.png"/><Relationship Id="rId25" Type="http://schemas.openxmlformats.org/officeDocument/2006/relationships/image" Target="../media/image117.png"/><Relationship Id="rId26" Type="http://schemas.openxmlformats.org/officeDocument/2006/relationships/image" Target="../media/image133.png"/><Relationship Id="rId27" Type="http://schemas.openxmlformats.org/officeDocument/2006/relationships/image" Target="../media/image115.png"/><Relationship Id="rId28" Type="http://schemas.openxmlformats.org/officeDocument/2006/relationships/image" Target="../media/image134.png"/><Relationship Id="rId29" Type="http://schemas.openxmlformats.org/officeDocument/2006/relationships/image" Target="../media/image135.png"/><Relationship Id="rId30" Type="http://schemas.openxmlformats.org/officeDocument/2006/relationships/image" Target="../media/image136.png"/><Relationship Id="rId31" Type="http://schemas.openxmlformats.org/officeDocument/2006/relationships/image" Target="../media/image137.png"/><Relationship Id="rId32" Type="http://schemas.openxmlformats.org/officeDocument/2006/relationships/image" Target="../media/image137.png"/><Relationship Id="rId33" Type="http://schemas.openxmlformats.org/officeDocument/2006/relationships/image" Target="../media/image137.png"/><Relationship Id="rId34" Type="http://schemas.openxmlformats.org/officeDocument/2006/relationships/image" Target="../media/image138.png"/><Relationship Id="rId35" Type="http://schemas.openxmlformats.org/officeDocument/2006/relationships/image" Target="../media/image139.png"/><Relationship Id="rId36" Type="http://schemas.openxmlformats.org/officeDocument/2006/relationships/image" Target="../media/image139.png"/><Relationship Id="rId37" Type="http://schemas.openxmlformats.org/officeDocument/2006/relationships/image" Target="../media/image139.png"/><Relationship Id="rId38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8.png"/><Relationship Id="rId3" Type="http://schemas.openxmlformats.org/officeDocument/2006/relationships/image" Target="../media/image141.png"/><Relationship Id="rId4" Type="http://schemas.openxmlformats.org/officeDocument/2006/relationships/image" Target="../media/image111.png"/><Relationship Id="rId5" Type="http://schemas.openxmlformats.org/officeDocument/2006/relationships/image" Target="../media/image142.png"/><Relationship Id="rId6" Type="http://schemas.openxmlformats.org/officeDocument/2006/relationships/image" Target="../media/image113.png"/><Relationship Id="rId7" Type="http://schemas.openxmlformats.org/officeDocument/2006/relationships/image" Target="../media/image143.png"/><Relationship Id="rId8" Type="http://schemas.openxmlformats.org/officeDocument/2006/relationships/image" Target="../media/image117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hyperlink" Target="mailto:support@h2d-calculator.com" TargetMode="External"/><Relationship Id="rId22" Type="http://schemas.openxmlformats.org/officeDocument/2006/relationships/hyperlink" Target="mailto:support@h2d-calculator.com" TargetMode="External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2.png"/><Relationship Id="rId7" Type="http://schemas.openxmlformats.org/officeDocument/2006/relationships/image" Target="../media/image22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2.png"/><Relationship Id="rId11" Type="http://schemas.openxmlformats.org/officeDocument/2006/relationships/image" Target="../media/image22.png"/><Relationship Id="rId12" Type="http://schemas.openxmlformats.org/officeDocument/2006/relationships/image" Target="../media/image22.png"/><Relationship Id="rId13" Type="http://schemas.openxmlformats.org/officeDocument/2006/relationships/image" Target="../media/image22.png"/><Relationship Id="rId14" Type="http://schemas.openxmlformats.org/officeDocument/2006/relationships/image" Target="../media/image24.png"/><Relationship Id="rId15" Type="http://schemas.openxmlformats.org/officeDocument/2006/relationships/image" Target="../media/image22.png"/><Relationship Id="rId16" Type="http://schemas.openxmlformats.org/officeDocument/2006/relationships/image" Target="../media/image22.png"/><Relationship Id="rId17" Type="http://schemas.openxmlformats.org/officeDocument/2006/relationships/image" Target="../media/image22.png"/><Relationship Id="rId18" Type="http://schemas.openxmlformats.org/officeDocument/2006/relationships/image" Target="../media/image22.png"/><Relationship Id="rId19" Type="http://schemas.openxmlformats.org/officeDocument/2006/relationships/image" Target="../media/image1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5.png"/><Relationship Id="rId24" Type="http://schemas.openxmlformats.org/officeDocument/2006/relationships/image" Target="../media/image28.png"/><Relationship Id="rId25" Type="http://schemas.openxmlformats.org/officeDocument/2006/relationships/image" Target="../media/image25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25.png"/><Relationship Id="rId29" Type="http://schemas.openxmlformats.org/officeDocument/2006/relationships/image" Target="../media/image31.png"/><Relationship Id="rId30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8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chart" Target="../charts/chart1.xml"/><Relationship Id="rId1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66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ject 2" descr=""/>
          <p:cNvPicPr/>
          <p:nvPr/>
        </p:nvPicPr>
        <p:blipFill>
          <a:blip r:embed="rId1"/>
          <a:stretch/>
        </p:blipFill>
        <p:spPr>
          <a:xfrm>
            <a:off x="0" y="4793760"/>
            <a:ext cx="12189600" cy="349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00" name="object 3"/>
          <p:cNvGrpSpPr/>
          <p:nvPr/>
        </p:nvGrpSpPr>
        <p:grpSpPr>
          <a:xfrm>
            <a:off x="5040000" y="360000"/>
            <a:ext cx="1662120" cy="1662120"/>
            <a:chOff x="5040000" y="360000"/>
            <a:chExt cx="1662120" cy="1662120"/>
          </a:xfrm>
        </p:grpSpPr>
        <p:pic>
          <p:nvPicPr>
            <p:cNvPr id="101" name="object 4" descr=""/>
            <p:cNvPicPr/>
            <p:nvPr/>
          </p:nvPicPr>
          <p:blipFill>
            <a:blip r:embed="rId2"/>
            <a:stretch/>
          </p:blipFill>
          <p:spPr>
            <a:xfrm>
              <a:off x="5040000" y="360000"/>
              <a:ext cx="1662120" cy="16621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2" name="object 5"/>
            <p:cNvSpPr/>
            <p:nvPr/>
          </p:nvSpPr>
          <p:spPr>
            <a:xfrm>
              <a:off x="5643360" y="880920"/>
              <a:ext cx="454320" cy="606960"/>
            </a:xfrm>
            <a:custGeom>
              <a:avLst/>
              <a:gdLst>
                <a:gd name="textAreaLeft" fmla="*/ 0 w 454320"/>
                <a:gd name="textAreaRight" fmla="*/ 457560 w 454320"/>
                <a:gd name="textAreaTop" fmla="*/ 0 h 606960"/>
                <a:gd name="textAreaBottom" fmla="*/ 610200 h 606960"/>
              </a:gdLst>
              <a:ahLst/>
              <a:rect l="textAreaLeft" t="textAreaTop" r="textAreaRight" b="textAreaBottom"/>
              <a:pathLst>
                <a:path w="209550" h="279400">
                  <a:moveTo>
                    <a:pt x="174625" y="279400"/>
                  </a:moveTo>
                  <a:lnTo>
                    <a:pt x="34925" y="279400"/>
                  </a:lnTo>
                  <a:lnTo>
                    <a:pt x="21341" y="275590"/>
                  </a:lnTo>
                  <a:lnTo>
                    <a:pt x="10238" y="267970"/>
                  </a:lnTo>
                  <a:lnTo>
                    <a:pt x="2748" y="257810"/>
                  </a:lnTo>
                  <a:lnTo>
                    <a:pt x="0" y="243840"/>
                  </a:lnTo>
                  <a:lnTo>
                    <a:pt x="0" y="34290"/>
                  </a:lnTo>
                  <a:lnTo>
                    <a:pt x="2748" y="20320"/>
                  </a:lnTo>
                  <a:lnTo>
                    <a:pt x="10238" y="10160"/>
                  </a:lnTo>
                  <a:lnTo>
                    <a:pt x="21341" y="2540"/>
                  </a:lnTo>
                  <a:lnTo>
                    <a:pt x="34925" y="0"/>
                  </a:lnTo>
                  <a:lnTo>
                    <a:pt x="174625" y="0"/>
                  </a:lnTo>
                  <a:lnTo>
                    <a:pt x="188208" y="2540"/>
                  </a:lnTo>
                  <a:lnTo>
                    <a:pt x="199311" y="10160"/>
                  </a:lnTo>
                  <a:lnTo>
                    <a:pt x="206801" y="20320"/>
                  </a:lnTo>
                  <a:lnTo>
                    <a:pt x="209550" y="34290"/>
                  </a:lnTo>
                  <a:lnTo>
                    <a:pt x="42728" y="34290"/>
                  </a:lnTo>
                  <a:lnTo>
                    <a:pt x="34925" y="41910"/>
                  </a:lnTo>
                  <a:lnTo>
                    <a:pt x="34925" y="78740"/>
                  </a:lnTo>
                  <a:lnTo>
                    <a:pt x="42728" y="86360"/>
                  </a:lnTo>
                  <a:lnTo>
                    <a:pt x="209550" y="86360"/>
                  </a:lnTo>
                  <a:lnTo>
                    <a:pt x="209550" y="104140"/>
                  </a:lnTo>
                  <a:lnTo>
                    <a:pt x="47844" y="104140"/>
                  </a:lnTo>
                  <a:lnTo>
                    <a:pt x="34924" y="119380"/>
                  </a:lnTo>
                  <a:lnTo>
                    <a:pt x="34924" y="124460"/>
                  </a:lnTo>
                  <a:lnTo>
                    <a:pt x="37140" y="130810"/>
                  </a:lnTo>
                  <a:lnTo>
                    <a:pt x="38402" y="132080"/>
                  </a:lnTo>
                  <a:lnTo>
                    <a:pt x="41677" y="135890"/>
                  </a:lnTo>
                  <a:lnTo>
                    <a:pt x="43565" y="137160"/>
                  </a:lnTo>
                  <a:lnTo>
                    <a:pt x="47844" y="138430"/>
                  </a:lnTo>
                  <a:lnTo>
                    <a:pt x="102459" y="138430"/>
                  </a:lnTo>
                  <a:lnTo>
                    <a:pt x="104775" y="139700"/>
                  </a:lnTo>
                  <a:lnTo>
                    <a:pt x="209550" y="139700"/>
                  </a:lnTo>
                  <a:lnTo>
                    <a:pt x="209550" y="156210"/>
                  </a:lnTo>
                  <a:lnTo>
                    <a:pt x="50071" y="156210"/>
                  </a:lnTo>
                  <a:lnTo>
                    <a:pt x="47844" y="157480"/>
                  </a:lnTo>
                  <a:lnTo>
                    <a:pt x="43565" y="158750"/>
                  </a:lnTo>
                  <a:lnTo>
                    <a:pt x="41677" y="160020"/>
                  </a:lnTo>
                  <a:lnTo>
                    <a:pt x="38402" y="163830"/>
                  </a:lnTo>
                  <a:lnTo>
                    <a:pt x="37140" y="165100"/>
                  </a:lnTo>
                  <a:lnTo>
                    <a:pt x="35368" y="168910"/>
                  </a:lnTo>
                  <a:lnTo>
                    <a:pt x="34924" y="171450"/>
                  </a:lnTo>
                  <a:lnTo>
                    <a:pt x="34924" y="176530"/>
                  </a:lnTo>
                  <a:lnTo>
                    <a:pt x="35368" y="179070"/>
                  </a:lnTo>
                  <a:lnTo>
                    <a:pt x="37140" y="182880"/>
                  </a:lnTo>
                  <a:lnTo>
                    <a:pt x="38402" y="184150"/>
                  </a:lnTo>
                  <a:lnTo>
                    <a:pt x="41677" y="187960"/>
                  </a:lnTo>
                  <a:lnTo>
                    <a:pt x="43565" y="189230"/>
                  </a:lnTo>
                  <a:lnTo>
                    <a:pt x="47844" y="190500"/>
                  </a:lnTo>
                  <a:lnTo>
                    <a:pt x="50071" y="191770"/>
                  </a:lnTo>
                  <a:lnTo>
                    <a:pt x="209550" y="191770"/>
                  </a:lnTo>
                  <a:lnTo>
                    <a:pt x="209550" y="209550"/>
                  </a:lnTo>
                  <a:lnTo>
                    <a:pt x="42728" y="209550"/>
                  </a:lnTo>
                  <a:lnTo>
                    <a:pt x="34925" y="217170"/>
                  </a:lnTo>
                  <a:lnTo>
                    <a:pt x="34925" y="236220"/>
                  </a:lnTo>
                  <a:lnTo>
                    <a:pt x="42728" y="243840"/>
                  </a:lnTo>
                  <a:lnTo>
                    <a:pt x="209550" y="243840"/>
                  </a:lnTo>
                  <a:lnTo>
                    <a:pt x="206801" y="257810"/>
                  </a:lnTo>
                  <a:lnTo>
                    <a:pt x="199311" y="267970"/>
                  </a:lnTo>
                  <a:lnTo>
                    <a:pt x="188208" y="275590"/>
                  </a:lnTo>
                  <a:lnTo>
                    <a:pt x="174625" y="279400"/>
                  </a:lnTo>
                  <a:close/>
                </a:path>
                <a:path w="209550" h="279400">
                  <a:moveTo>
                    <a:pt x="209550" y="86360"/>
                  </a:moveTo>
                  <a:lnTo>
                    <a:pt x="166821" y="86360"/>
                  </a:lnTo>
                  <a:lnTo>
                    <a:pt x="174625" y="78740"/>
                  </a:lnTo>
                  <a:lnTo>
                    <a:pt x="174625" y="41910"/>
                  </a:lnTo>
                  <a:lnTo>
                    <a:pt x="166821" y="34290"/>
                  </a:lnTo>
                  <a:lnTo>
                    <a:pt x="209550" y="34290"/>
                  </a:lnTo>
                  <a:lnTo>
                    <a:pt x="209550" y="86360"/>
                  </a:lnTo>
                  <a:close/>
                </a:path>
                <a:path w="209550" h="279400">
                  <a:moveTo>
                    <a:pt x="100231" y="138430"/>
                  </a:moveTo>
                  <a:lnTo>
                    <a:pt x="56930" y="138430"/>
                  </a:lnTo>
                  <a:lnTo>
                    <a:pt x="61209" y="137160"/>
                  </a:lnTo>
                  <a:lnTo>
                    <a:pt x="63097" y="135890"/>
                  </a:lnTo>
                  <a:lnTo>
                    <a:pt x="66372" y="132080"/>
                  </a:lnTo>
                  <a:lnTo>
                    <a:pt x="67634" y="130810"/>
                  </a:lnTo>
                  <a:lnTo>
                    <a:pt x="69849" y="124460"/>
                  </a:lnTo>
                  <a:lnTo>
                    <a:pt x="69849" y="119380"/>
                  </a:lnTo>
                  <a:lnTo>
                    <a:pt x="69406" y="116840"/>
                  </a:lnTo>
                  <a:lnTo>
                    <a:pt x="56930" y="104140"/>
                  </a:lnTo>
                  <a:lnTo>
                    <a:pt x="100231" y="104140"/>
                  </a:lnTo>
                  <a:lnTo>
                    <a:pt x="87312" y="119380"/>
                  </a:lnTo>
                  <a:lnTo>
                    <a:pt x="87312" y="124460"/>
                  </a:lnTo>
                  <a:lnTo>
                    <a:pt x="89527" y="130810"/>
                  </a:lnTo>
                  <a:lnTo>
                    <a:pt x="90789" y="132080"/>
                  </a:lnTo>
                  <a:lnTo>
                    <a:pt x="94064" y="135890"/>
                  </a:lnTo>
                  <a:lnTo>
                    <a:pt x="95952" y="137160"/>
                  </a:lnTo>
                  <a:lnTo>
                    <a:pt x="100231" y="138430"/>
                  </a:lnTo>
                  <a:close/>
                </a:path>
                <a:path w="209550" h="279400">
                  <a:moveTo>
                    <a:pt x="152619" y="138430"/>
                  </a:moveTo>
                  <a:lnTo>
                    <a:pt x="109318" y="138430"/>
                  </a:lnTo>
                  <a:lnTo>
                    <a:pt x="113596" y="137160"/>
                  </a:lnTo>
                  <a:lnTo>
                    <a:pt x="115485" y="135890"/>
                  </a:lnTo>
                  <a:lnTo>
                    <a:pt x="118760" y="132080"/>
                  </a:lnTo>
                  <a:lnTo>
                    <a:pt x="120022" y="130810"/>
                  </a:lnTo>
                  <a:lnTo>
                    <a:pt x="122237" y="124460"/>
                  </a:lnTo>
                  <a:lnTo>
                    <a:pt x="122237" y="119380"/>
                  </a:lnTo>
                  <a:lnTo>
                    <a:pt x="121794" y="116840"/>
                  </a:lnTo>
                  <a:lnTo>
                    <a:pt x="109318" y="104140"/>
                  </a:lnTo>
                  <a:lnTo>
                    <a:pt x="152619" y="104140"/>
                  </a:lnTo>
                  <a:lnTo>
                    <a:pt x="139699" y="119380"/>
                  </a:lnTo>
                  <a:lnTo>
                    <a:pt x="139699" y="124460"/>
                  </a:lnTo>
                  <a:lnTo>
                    <a:pt x="141915" y="130810"/>
                  </a:lnTo>
                  <a:lnTo>
                    <a:pt x="143177" y="132080"/>
                  </a:lnTo>
                  <a:lnTo>
                    <a:pt x="146452" y="135890"/>
                  </a:lnTo>
                  <a:lnTo>
                    <a:pt x="148340" y="137160"/>
                  </a:lnTo>
                  <a:lnTo>
                    <a:pt x="152619" y="138430"/>
                  </a:lnTo>
                  <a:close/>
                </a:path>
                <a:path w="209550" h="279400">
                  <a:moveTo>
                    <a:pt x="209550" y="139700"/>
                  </a:moveTo>
                  <a:lnTo>
                    <a:pt x="157162" y="139700"/>
                  </a:lnTo>
                  <a:lnTo>
                    <a:pt x="159478" y="138430"/>
                  </a:lnTo>
                  <a:lnTo>
                    <a:pt x="161705" y="138430"/>
                  </a:lnTo>
                  <a:lnTo>
                    <a:pt x="165984" y="137160"/>
                  </a:lnTo>
                  <a:lnTo>
                    <a:pt x="167872" y="135890"/>
                  </a:lnTo>
                  <a:lnTo>
                    <a:pt x="171147" y="132080"/>
                  </a:lnTo>
                  <a:lnTo>
                    <a:pt x="172409" y="130810"/>
                  </a:lnTo>
                  <a:lnTo>
                    <a:pt x="174624" y="124460"/>
                  </a:lnTo>
                  <a:lnTo>
                    <a:pt x="174624" y="119380"/>
                  </a:lnTo>
                  <a:lnTo>
                    <a:pt x="161705" y="104140"/>
                  </a:lnTo>
                  <a:lnTo>
                    <a:pt x="209550" y="104140"/>
                  </a:lnTo>
                  <a:lnTo>
                    <a:pt x="209550" y="139700"/>
                  </a:lnTo>
                  <a:close/>
                </a:path>
                <a:path w="209550" h="279400">
                  <a:moveTo>
                    <a:pt x="157162" y="139700"/>
                  </a:moveTo>
                  <a:lnTo>
                    <a:pt x="104775" y="139700"/>
                  </a:lnTo>
                  <a:lnTo>
                    <a:pt x="107090" y="138430"/>
                  </a:lnTo>
                  <a:lnTo>
                    <a:pt x="154846" y="138430"/>
                  </a:lnTo>
                  <a:lnTo>
                    <a:pt x="157162" y="139700"/>
                  </a:lnTo>
                  <a:close/>
                </a:path>
                <a:path w="209550" h="279400">
                  <a:moveTo>
                    <a:pt x="102459" y="191770"/>
                  </a:moveTo>
                  <a:lnTo>
                    <a:pt x="54703" y="191770"/>
                  </a:lnTo>
                  <a:lnTo>
                    <a:pt x="56930" y="190500"/>
                  </a:lnTo>
                  <a:lnTo>
                    <a:pt x="61209" y="189230"/>
                  </a:lnTo>
                  <a:lnTo>
                    <a:pt x="63097" y="187960"/>
                  </a:lnTo>
                  <a:lnTo>
                    <a:pt x="66372" y="184150"/>
                  </a:lnTo>
                  <a:lnTo>
                    <a:pt x="67634" y="182880"/>
                  </a:lnTo>
                  <a:lnTo>
                    <a:pt x="69406" y="179070"/>
                  </a:lnTo>
                  <a:lnTo>
                    <a:pt x="69849" y="176530"/>
                  </a:lnTo>
                  <a:lnTo>
                    <a:pt x="69849" y="171450"/>
                  </a:lnTo>
                  <a:lnTo>
                    <a:pt x="69406" y="168910"/>
                  </a:lnTo>
                  <a:lnTo>
                    <a:pt x="67634" y="165100"/>
                  </a:lnTo>
                  <a:lnTo>
                    <a:pt x="66372" y="163830"/>
                  </a:lnTo>
                  <a:lnTo>
                    <a:pt x="63097" y="160020"/>
                  </a:lnTo>
                  <a:lnTo>
                    <a:pt x="61209" y="158750"/>
                  </a:lnTo>
                  <a:lnTo>
                    <a:pt x="56930" y="157480"/>
                  </a:lnTo>
                  <a:lnTo>
                    <a:pt x="54703" y="156210"/>
                  </a:lnTo>
                  <a:lnTo>
                    <a:pt x="102459" y="156210"/>
                  </a:lnTo>
                  <a:lnTo>
                    <a:pt x="100231" y="157480"/>
                  </a:lnTo>
                  <a:lnTo>
                    <a:pt x="95952" y="158750"/>
                  </a:lnTo>
                  <a:lnTo>
                    <a:pt x="94064" y="160020"/>
                  </a:lnTo>
                  <a:lnTo>
                    <a:pt x="90789" y="163830"/>
                  </a:lnTo>
                  <a:lnTo>
                    <a:pt x="89527" y="165100"/>
                  </a:lnTo>
                  <a:lnTo>
                    <a:pt x="87755" y="168910"/>
                  </a:lnTo>
                  <a:lnTo>
                    <a:pt x="87312" y="171450"/>
                  </a:lnTo>
                  <a:lnTo>
                    <a:pt x="87312" y="176530"/>
                  </a:lnTo>
                  <a:lnTo>
                    <a:pt x="87755" y="179070"/>
                  </a:lnTo>
                  <a:lnTo>
                    <a:pt x="89527" y="182880"/>
                  </a:lnTo>
                  <a:lnTo>
                    <a:pt x="90789" y="184150"/>
                  </a:lnTo>
                  <a:lnTo>
                    <a:pt x="94064" y="187960"/>
                  </a:lnTo>
                  <a:lnTo>
                    <a:pt x="95952" y="189230"/>
                  </a:lnTo>
                  <a:lnTo>
                    <a:pt x="100231" y="190500"/>
                  </a:lnTo>
                  <a:lnTo>
                    <a:pt x="102459" y="191770"/>
                  </a:lnTo>
                  <a:close/>
                </a:path>
                <a:path w="209550" h="279400">
                  <a:moveTo>
                    <a:pt x="154846" y="191770"/>
                  </a:moveTo>
                  <a:lnTo>
                    <a:pt x="107090" y="191770"/>
                  </a:lnTo>
                  <a:lnTo>
                    <a:pt x="109318" y="190500"/>
                  </a:lnTo>
                  <a:lnTo>
                    <a:pt x="113596" y="189230"/>
                  </a:lnTo>
                  <a:lnTo>
                    <a:pt x="115485" y="187960"/>
                  </a:lnTo>
                  <a:lnTo>
                    <a:pt x="118760" y="184150"/>
                  </a:lnTo>
                  <a:lnTo>
                    <a:pt x="120022" y="182880"/>
                  </a:lnTo>
                  <a:lnTo>
                    <a:pt x="121794" y="179070"/>
                  </a:lnTo>
                  <a:lnTo>
                    <a:pt x="122237" y="176530"/>
                  </a:lnTo>
                  <a:lnTo>
                    <a:pt x="122237" y="171450"/>
                  </a:lnTo>
                  <a:lnTo>
                    <a:pt x="121794" y="168910"/>
                  </a:lnTo>
                  <a:lnTo>
                    <a:pt x="120022" y="165100"/>
                  </a:lnTo>
                  <a:lnTo>
                    <a:pt x="118760" y="163830"/>
                  </a:lnTo>
                  <a:lnTo>
                    <a:pt x="115485" y="160020"/>
                  </a:lnTo>
                  <a:lnTo>
                    <a:pt x="113596" y="158750"/>
                  </a:lnTo>
                  <a:lnTo>
                    <a:pt x="109318" y="157480"/>
                  </a:lnTo>
                  <a:lnTo>
                    <a:pt x="107090" y="156210"/>
                  </a:lnTo>
                  <a:lnTo>
                    <a:pt x="154846" y="156210"/>
                  </a:lnTo>
                  <a:lnTo>
                    <a:pt x="152619" y="157480"/>
                  </a:lnTo>
                  <a:lnTo>
                    <a:pt x="148340" y="158750"/>
                  </a:lnTo>
                  <a:lnTo>
                    <a:pt x="146452" y="160020"/>
                  </a:lnTo>
                  <a:lnTo>
                    <a:pt x="143177" y="163830"/>
                  </a:lnTo>
                  <a:lnTo>
                    <a:pt x="141915" y="165100"/>
                  </a:lnTo>
                  <a:lnTo>
                    <a:pt x="140143" y="168910"/>
                  </a:lnTo>
                  <a:lnTo>
                    <a:pt x="139699" y="171450"/>
                  </a:lnTo>
                  <a:lnTo>
                    <a:pt x="139699" y="176530"/>
                  </a:lnTo>
                  <a:lnTo>
                    <a:pt x="140143" y="179070"/>
                  </a:lnTo>
                  <a:lnTo>
                    <a:pt x="141915" y="182880"/>
                  </a:lnTo>
                  <a:lnTo>
                    <a:pt x="143177" y="184150"/>
                  </a:lnTo>
                  <a:lnTo>
                    <a:pt x="146452" y="187960"/>
                  </a:lnTo>
                  <a:lnTo>
                    <a:pt x="148340" y="189230"/>
                  </a:lnTo>
                  <a:lnTo>
                    <a:pt x="152619" y="190500"/>
                  </a:lnTo>
                  <a:lnTo>
                    <a:pt x="154846" y="191770"/>
                  </a:lnTo>
                  <a:close/>
                </a:path>
                <a:path w="209550" h="279400">
                  <a:moveTo>
                    <a:pt x="209550" y="191770"/>
                  </a:moveTo>
                  <a:lnTo>
                    <a:pt x="159478" y="191770"/>
                  </a:lnTo>
                  <a:lnTo>
                    <a:pt x="161705" y="190500"/>
                  </a:lnTo>
                  <a:lnTo>
                    <a:pt x="165984" y="189230"/>
                  </a:lnTo>
                  <a:lnTo>
                    <a:pt x="167872" y="187960"/>
                  </a:lnTo>
                  <a:lnTo>
                    <a:pt x="171147" y="184150"/>
                  </a:lnTo>
                  <a:lnTo>
                    <a:pt x="172409" y="182880"/>
                  </a:lnTo>
                  <a:lnTo>
                    <a:pt x="174181" y="179070"/>
                  </a:lnTo>
                  <a:lnTo>
                    <a:pt x="174624" y="176530"/>
                  </a:lnTo>
                  <a:lnTo>
                    <a:pt x="174624" y="171450"/>
                  </a:lnTo>
                  <a:lnTo>
                    <a:pt x="174181" y="168910"/>
                  </a:lnTo>
                  <a:lnTo>
                    <a:pt x="172409" y="165100"/>
                  </a:lnTo>
                  <a:lnTo>
                    <a:pt x="171147" y="163830"/>
                  </a:lnTo>
                  <a:lnTo>
                    <a:pt x="167872" y="160020"/>
                  </a:lnTo>
                  <a:lnTo>
                    <a:pt x="165984" y="158750"/>
                  </a:lnTo>
                  <a:lnTo>
                    <a:pt x="161705" y="157480"/>
                  </a:lnTo>
                  <a:lnTo>
                    <a:pt x="159478" y="156210"/>
                  </a:lnTo>
                  <a:lnTo>
                    <a:pt x="209550" y="156210"/>
                  </a:lnTo>
                  <a:lnTo>
                    <a:pt x="209550" y="191770"/>
                  </a:lnTo>
                  <a:close/>
                </a:path>
                <a:path w="209550" h="279400">
                  <a:moveTo>
                    <a:pt x="152619" y="243840"/>
                  </a:moveTo>
                  <a:lnTo>
                    <a:pt x="114433" y="243840"/>
                  </a:lnTo>
                  <a:lnTo>
                    <a:pt x="122237" y="236220"/>
                  </a:lnTo>
                  <a:lnTo>
                    <a:pt x="122237" y="217170"/>
                  </a:lnTo>
                  <a:lnTo>
                    <a:pt x="114433" y="209550"/>
                  </a:lnTo>
                  <a:lnTo>
                    <a:pt x="152619" y="209550"/>
                  </a:lnTo>
                  <a:lnTo>
                    <a:pt x="148340" y="210820"/>
                  </a:lnTo>
                  <a:lnTo>
                    <a:pt x="146452" y="212090"/>
                  </a:lnTo>
                  <a:lnTo>
                    <a:pt x="143177" y="215900"/>
                  </a:lnTo>
                  <a:lnTo>
                    <a:pt x="141915" y="217170"/>
                  </a:lnTo>
                  <a:lnTo>
                    <a:pt x="139699" y="223520"/>
                  </a:lnTo>
                  <a:lnTo>
                    <a:pt x="139699" y="228600"/>
                  </a:lnTo>
                  <a:lnTo>
                    <a:pt x="140143" y="231140"/>
                  </a:lnTo>
                  <a:lnTo>
                    <a:pt x="141915" y="234950"/>
                  </a:lnTo>
                  <a:lnTo>
                    <a:pt x="143177" y="237490"/>
                  </a:lnTo>
                  <a:lnTo>
                    <a:pt x="146452" y="240030"/>
                  </a:lnTo>
                  <a:lnTo>
                    <a:pt x="148340" y="241300"/>
                  </a:lnTo>
                  <a:lnTo>
                    <a:pt x="152619" y="243840"/>
                  </a:lnTo>
                  <a:close/>
                </a:path>
                <a:path w="209550" h="279400">
                  <a:moveTo>
                    <a:pt x="209550" y="243840"/>
                  </a:moveTo>
                  <a:lnTo>
                    <a:pt x="161705" y="243840"/>
                  </a:lnTo>
                  <a:lnTo>
                    <a:pt x="165984" y="241300"/>
                  </a:lnTo>
                  <a:lnTo>
                    <a:pt x="167872" y="240030"/>
                  </a:lnTo>
                  <a:lnTo>
                    <a:pt x="171147" y="237490"/>
                  </a:lnTo>
                  <a:lnTo>
                    <a:pt x="172409" y="234950"/>
                  </a:lnTo>
                  <a:lnTo>
                    <a:pt x="174181" y="231140"/>
                  </a:lnTo>
                  <a:lnTo>
                    <a:pt x="174624" y="228600"/>
                  </a:lnTo>
                  <a:lnTo>
                    <a:pt x="174624" y="223520"/>
                  </a:lnTo>
                  <a:lnTo>
                    <a:pt x="172409" y="217170"/>
                  </a:lnTo>
                  <a:lnTo>
                    <a:pt x="171147" y="215900"/>
                  </a:lnTo>
                  <a:lnTo>
                    <a:pt x="167872" y="212090"/>
                  </a:lnTo>
                  <a:lnTo>
                    <a:pt x="165984" y="210820"/>
                  </a:lnTo>
                  <a:lnTo>
                    <a:pt x="161705" y="209550"/>
                  </a:lnTo>
                  <a:lnTo>
                    <a:pt x="209550" y="209550"/>
                  </a:lnTo>
                  <a:lnTo>
                    <a:pt x="209550" y="2438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6360" y="2160000"/>
            <a:ext cx="9285120" cy="84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nl-BE" sz="4400" strike="noStrike" u="none">
                <a:solidFill>
                  <a:srgbClr val="4a5462"/>
                </a:solidFill>
                <a:uFillTx/>
                <a:latin typeface="Arial"/>
                <a:hlinkClick r:id="rId3"/>
              </a:rPr>
              <a:t>H2D Price Calculator podcast Intro</a:t>
            </a: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object 7"/>
          <p:cNvSpPr/>
          <p:nvPr/>
        </p:nvSpPr>
        <p:spPr>
          <a:xfrm>
            <a:off x="2418480" y="3064320"/>
            <a:ext cx="692028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algn="ctr">
              <a:lnSpc>
                <a:spcPct val="100000"/>
              </a:lnSpc>
              <a:spcBef>
                <a:spcPts val="119"/>
              </a:spcBef>
            </a:pPr>
            <a:r>
              <a:rPr b="0" lang="nl-BE" sz="2000" spc="-156" strike="noStrike" u="none">
                <a:solidFill>
                  <a:srgbClr val="4a5462"/>
                </a:solidFill>
                <a:uFillTx/>
                <a:latin typeface="DejaVu Sans"/>
              </a:rPr>
              <a:t>Technische</a:t>
            </a:r>
            <a:r>
              <a:rPr b="0" lang="nl-BE" sz="2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2000" spc="-111" strike="noStrike" u="none">
                <a:solidFill>
                  <a:srgbClr val="4a5462"/>
                </a:solidFill>
                <a:uFillTx/>
                <a:latin typeface="DejaVu Sans"/>
              </a:rPr>
              <a:t>Architectuur</a:t>
            </a:r>
            <a:r>
              <a:rPr b="0" lang="nl-BE" sz="2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2000" spc="-164" strike="noStrike" u="none">
                <a:solidFill>
                  <a:srgbClr val="4a5462"/>
                </a:solidFill>
                <a:uFillTx/>
                <a:latin typeface="DejaVu Sans"/>
              </a:rPr>
              <a:t>&amp;</a:t>
            </a:r>
            <a:r>
              <a:rPr b="0" lang="nl-BE" sz="2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2000" spc="-40" strike="noStrike" u="none">
                <a:solidFill>
                  <a:srgbClr val="4a5462"/>
                </a:solidFill>
                <a:uFillTx/>
                <a:latin typeface="DejaVu Sans"/>
              </a:rPr>
              <a:t>Functionaliteit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BE" sz="1500" spc="-99" strike="noStrike" u="none">
                <a:solidFill>
                  <a:srgbClr val="6a7280"/>
                </a:solidFill>
                <a:uFillTx/>
                <a:latin typeface="DejaVu Sans"/>
              </a:rPr>
              <a:t>Een</a:t>
            </a:r>
            <a:r>
              <a:rPr b="0" lang="nl-BE" sz="1500" spc="-31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6a7280"/>
                </a:solidFill>
                <a:uFillTx/>
                <a:latin typeface="DejaVu Sans"/>
              </a:rPr>
              <a:t>geavanceerd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prijsberekeningssysteem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ontwikkeld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6a7280"/>
                </a:solidFill>
                <a:uFillTx/>
                <a:latin typeface="DejaVu Sans"/>
              </a:rPr>
              <a:t>in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11" strike="noStrike" u="none">
                <a:solidFill>
                  <a:srgbClr val="6a7280"/>
                </a:solidFill>
                <a:uFillTx/>
                <a:latin typeface="DejaVu Sans"/>
              </a:rPr>
              <a:t>Python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74"/>
              </a:spcBef>
            </a:pPr>
            <a:r>
              <a:rPr b="0" lang="nl-BE" sz="1500" spc="-99" strike="noStrike" u="none">
                <a:solidFill>
                  <a:srgbClr val="6a7280"/>
                </a:solidFill>
                <a:uFillTx/>
                <a:latin typeface="DejaVu Sans"/>
              </a:rPr>
              <a:t>Met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modulaire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6a7280"/>
                </a:solidFill>
                <a:uFillTx/>
                <a:latin typeface="DejaVu Sans"/>
              </a:rPr>
              <a:t>architectuur,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6a7280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time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6a7280"/>
                </a:solidFill>
                <a:uFillTx/>
                <a:latin typeface="DejaVu Sans"/>
              </a:rPr>
              <a:t>analytics</a:t>
            </a:r>
            <a:r>
              <a:rPr b="0" lang="nl-BE" sz="1500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6a7280"/>
                </a:solidFill>
                <a:uFillTx/>
                <a:latin typeface="DejaVu Sans"/>
              </a:rPr>
              <a:t>en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6a7280"/>
                </a:solidFill>
                <a:uFillTx/>
                <a:latin typeface="DejaVu Sans"/>
              </a:rPr>
              <a:t>intuïtieve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6a7280"/>
                </a:solidFill>
                <a:uFillTx/>
                <a:latin typeface="DejaVu Sans"/>
              </a:rPr>
              <a:t>gebruikersinterface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object 8"/>
          <p:cNvGrpSpPr/>
          <p:nvPr/>
        </p:nvGrpSpPr>
        <p:grpSpPr>
          <a:xfrm>
            <a:off x="1440000" y="5123160"/>
            <a:ext cx="897120" cy="897120"/>
            <a:chOff x="1440000" y="5123160"/>
            <a:chExt cx="897120" cy="897120"/>
          </a:xfrm>
        </p:grpSpPr>
        <p:sp>
          <p:nvSpPr>
            <p:cNvPr id="106" name="object 9"/>
            <p:cNvSpPr/>
            <p:nvPr/>
          </p:nvSpPr>
          <p:spPr>
            <a:xfrm>
              <a:off x="1440000" y="5123160"/>
              <a:ext cx="897120" cy="897120"/>
            </a:xfrm>
            <a:custGeom>
              <a:avLst/>
              <a:gdLst>
                <a:gd name="textAreaLeft" fmla="*/ 0 w 897120"/>
                <a:gd name="textAreaRight" fmla="*/ 900360 w 897120"/>
                <a:gd name="textAreaTop" fmla="*/ 0 h 897120"/>
                <a:gd name="textAreaBottom" fmla="*/ 900360 h 89712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0"/>
                  </a:lnTo>
                  <a:lnTo>
                    <a:pt x="453314" y="51661"/>
                  </a:lnTo>
                  <a:lnTo>
                    <a:pt x="457199" y="71195"/>
                  </a:lnTo>
                  <a:lnTo>
                    <a:pt x="457199" y="386003"/>
                  </a:lnTo>
                  <a:lnTo>
                    <a:pt x="441577" y="427493"/>
                  </a:lnTo>
                  <a:lnTo>
                    <a:pt x="405537" y="453313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07" name="object 10" descr=""/>
            <p:cNvPicPr/>
            <p:nvPr/>
          </p:nvPicPr>
          <p:blipFill>
            <a:blip r:embed="rId4"/>
            <a:stretch/>
          </p:blipFill>
          <p:spPr>
            <a:xfrm>
              <a:off x="1666080" y="5392080"/>
              <a:ext cx="458280" cy="364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8" name="object 11"/>
          <p:cNvSpPr/>
          <p:nvPr/>
        </p:nvSpPr>
        <p:spPr>
          <a:xfrm>
            <a:off x="2507040" y="5292000"/>
            <a:ext cx="12700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60" strike="noStrike" u="none">
                <a:solidFill>
                  <a:srgbClr val="4a5462"/>
                </a:solidFill>
                <a:uFillTx/>
                <a:latin typeface="DejaVu Sans"/>
              </a:rPr>
              <a:t>Modulaire</a:t>
            </a:r>
            <a:r>
              <a:rPr b="0" lang="nl-BE" sz="16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600" spc="-60" strike="noStrike" u="none">
                <a:solidFill>
                  <a:srgbClr val="4a5462"/>
                </a:solidFill>
                <a:uFillTx/>
                <a:latin typeface="DejaVu Sans"/>
              </a:rPr>
              <a:t>Opbouw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9" name="object 12"/>
          <p:cNvGrpSpPr/>
          <p:nvPr/>
        </p:nvGrpSpPr>
        <p:grpSpPr>
          <a:xfrm>
            <a:off x="3960000" y="5123160"/>
            <a:ext cx="915120" cy="915120"/>
            <a:chOff x="3960000" y="5123160"/>
            <a:chExt cx="915120" cy="915120"/>
          </a:xfrm>
        </p:grpSpPr>
        <p:sp>
          <p:nvSpPr>
            <p:cNvPr id="110" name="object 13"/>
            <p:cNvSpPr/>
            <p:nvPr/>
          </p:nvSpPr>
          <p:spPr>
            <a:xfrm>
              <a:off x="3960000" y="5123160"/>
              <a:ext cx="915120" cy="915120"/>
            </a:xfrm>
            <a:custGeom>
              <a:avLst/>
              <a:gdLst>
                <a:gd name="textAreaLeft" fmla="*/ 0 w 915120"/>
                <a:gd name="textAreaRight" fmla="*/ 918360 w 915120"/>
                <a:gd name="textAreaTop" fmla="*/ 0 h 915120"/>
                <a:gd name="textAreaBottom" fmla="*/ 918360 h 91512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0" y="456711"/>
                  </a:lnTo>
                  <a:lnTo>
                    <a:pt x="29704" y="441577"/>
                  </a:lnTo>
                  <a:lnTo>
                    <a:pt x="3884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5"/>
                  </a:lnTo>
                  <a:lnTo>
                    <a:pt x="15620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0"/>
                  </a:lnTo>
                  <a:lnTo>
                    <a:pt x="453313" y="51661"/>
                  </a:lnTo>
                  <a:lnTo>
                    <a:pt x="457199" y="71195"/>
                  </a:lnTo>
                  <a:lnTo>
                    <a:pt x="457199" y="386003"/>
                  </a:lnTo>
                  <a:lnTo>
                    <a:pt x="441577" y="427493"/>
                  </a:lnTo>
                  <a:lnTo>
                    <a:pt x="405537" y="453313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11" name="object 14" descr=""/>
            <p:cNvPicPr/>
            <p:nvPr/>
          </p:nvPicPr>
          <p:blipFill>
            <a:blip r:embed="rId5"/>
            <a:stretch/>
          </p:blipFill>
          <p:spPr>
            <a:xfrm>
              <a:off x="4227480" y="5415480"/>
              <a:ext cx="379080" cy="331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2" name="object 15"/>
          <p:cNvSpPr/>
          <p:nvPr/>
        </p:nvSpPr>
        <p:spPr>
          <a:xfrm>
            <a:off x="5004000" y="5292000"/>
            <a:ext cx="112752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54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6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600" spc="-54" strike="noStrike" u="none">
                <a:solidFill>
                  <a:srgbClr val="4a5462"/>
                </a:solidFill>
                <a:uFillTx/>
                <a:latin typeface="DejaVu Sans"/>
              </a:rPr>
              <a:t>Engine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3" name="object 16"/>
          <p:cNvGrpSpPr/>
          <p:nvPr/>
        </p:nvGrpSpPr>
        <p:grpSpPr>
          <a:xfrm>
            <a:off x="6372000" y="5123160"/>
            <a:ext cx="897120" cy="897120"/>
            <a:chOff x="6372000" y="5123160"/>
            <a:chExt cx="897120" cy="897120"/>
          </a:xfrm>
        </p:grpSpPr>
        <p:sp>
          <p:nvSpPr>
            <p:cNvPr id="114" name="object 17"/>
            <p:cNvSpPr/>
            <p:nvPr/>
          </p:nvSpPr>
          <p:spPr>
            <a:xfrm>
              <a:off x="6372000" y="5123160"/>
              <a:ext cx="897120" cy="897120"/>
            </a:xfrm>
            <a:custGeom>
              <a:avLst/>
              <a:gdLst>
                <a:gd name="textAreaLeft" fmla="*/ 0 w 897120"/>
                <a:gd name="textAreaRight" fmla="*/ 900360 w 897120"/>
                <a:gd name="textAreaTop" fmla="*/ 0 h 897120"/>
                <a:gd name="textAreaBottom" fmla="*/ 900360 h 89712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0"/>
                  </a:lnTo>
                  <a:lnTo>
                    <a:pt x="453313" y="51661"/>
                  </a:lnTo>
                  <a:lnTo>
                    <a:pt x="457199" y="71195"/>
                  </a:lnTo>
                  <a:lnTo>
                    <a:pt x="457199" y="386003"/>
                  </a:lnTo>
                  <a:lnTo>
                    <a:pt x="441577" y="427493"/>
                  </a:lnTo>
                  <a:lnTo>
                    <a:pt x="405537" y="453313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fe7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15" name="object 18" descr=""/>
            <p:cNvPicPr/>
            <p:nvPr/>
          </p:nvPicPr>
          <p:blipFill>
            <a:blip r:embed="rId6"/>
            <a:stretch/>
          </p:blipFill>
          <p:spPr>
            <a:xfrm>
              <a:off x="6616080" y="5386320"/>
              <a:ext cx="418320" cy="371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6" name="object 19"/>
          <p:cNvSpPr/>
          <p:nvPr/>
        </p:nvSpPr>
        <p:spPr>
          <a:xfrm>
            <a:off x="7488000" y="5292000"/>
            <a:ext cx="77472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54" strike="noStrike" u="none">
                <a:solidFill>
                  <a:srgbClr val="4a5462"/>
                </a:solidFill>
                <a:uFillTx/>
                <a:latin typeface="DejaVu Sans"/>
              </a:rPr>
              <a:t>Tkinter</a:t>
            </a:r>
            <a:r>
              <a:rPr b="0" lang="nl-BE" sz="16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600" spc="-34" strike="noStrike" u="none">
                <a:solidFill>
                  <a:srgbClr val="4a5462"/>
                </a:solidFill>
                <a:uFillTx/>
                <a:latin typeface="DejaVu Sans"/>
              </a:rPr>
              <a:t>GUI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7" name="object 20" descr=""/>
          <p:cNvPicPr/>
          <p:nvPr/>
        </p:nvPicPr>
        <p:blipFill>
          <a:blip r:embed="rId7"/>
          <a:stretch/>
        </p:blipFill>
        <p:spPr>
          <a:xfrm>
            <a:off x="8460000" y="5193720"/>
            <a:ext cx="557640" cy="74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object 21"/>
          <p:cNvSpPr/>
          <p:nvPr/>
        </p:nvSpPr>
        <p:spPr>
          <a:xfrm>
            <a:off x="9203040" y="5292000"/>
            <a:ext cx="14140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60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6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60" strike="noStrike" u="none">
                <a:solidFill>
                  <a:srgbClr val="4a5462"/>
                </a:solidFill>
                <a:uFillTx/>
                <a:latin typeface="DejaVu Sans"/>
              </a:rPr>
              <a:t>Processing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8"/>
          <a:stretch/>
        </p:blipFill>
        <p:spPr>
          <a:xfrm>
            <a:off x="131040" y="72000"/>
            <a:ext cx="2244960" cy="2084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object 202" descr=""/>
          <p:cNvPicPr/>
          <p:nvPr/>
        </p:nvPicPr>
        <p:blipFill>
          <a:blip r:embed="rId1"/>
          <a:stretch/>
        </p:blipFill>
        <p:spPr>
          <a:xfrm>
            <a:off x="385200" y="5655600"/>
            <a:ext cx="1127664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28" name="object 203"/>
          <p:cNvGrpSpPr/>
          <p:nvPr/>
        </p:nvGrpSpPr>
        <p:grpSpPr>
          <a:xfrm>
            <a:off x="457200" y="152280"/>
            <a:ext cx="456120" cy="456120"/>
            <a:chOff x="457200" y="152280"/>
            <a:chExt cx="456120" cy="456120"/>
          </a:xfrm>
        </p:grpSpPr>
        <p:pic>
          <p:nvPicPr>
            <p:cNvPr id="429" name="object 204" descr=""/>
            <p:cNvPicPr/>
            <p:nvPr/>
          </p:nvPicPr>
          <p:blipFill>
            <a:blip r:embed="rId2"/>
            <a:stretch/>
          </p:blipFill>
          <p:spPr>
            <a:xfrm>
              <a:off x="457200" y="152280"/>
              <a:ext cx="456120" cy="45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30" name="object 205" descr=""/>
            <p:cNvPicPr/>
            <p:nvPr/>
          </p:nvPicPr>
          <p:blipFill>
            <a:blip r:embed="rId3"/>
            <a:stretch/>
          </p:blipFill>
          <p:spPr>
            <a:xfrm>
              <a:off x="600120" y="285840"/>
              <a:ext cx="165600" cy="1893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054080" y="142560"/>
            <a:ext cx="9925200" cy="797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nl-BE" sz="2550" spc="-130" strike="noStrike" u="none">
                <a:solidFill>
                  <a:srgbClr val="1f2937"/>
                </a:solidFill>
                <a:uFillTx/>
                <a:latin typeface="Arial"/>
              </a:rPr>
              <a:t>Dagelijkse</a:t>
            </a:r>
            <a:r>
              <a:rPr b="1" lang="nl-BE" sz="2550" spc="-12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99" strike="noStrike" u="none">
                <a:solidFill>
                  <a:srgbClr val="1f2937"/>
                </a:solidFill>
                <a:uFillTx/>
                <a:latin typeface="Arial"/>
              </a:rPr>
              <a:t>Activiteit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30" strike="noStrike" u="none">
                <a:solidFill>
                  <a:srgbClr val="1f2937"/>
                </a:solidFill>
                <a:uFillTx/>
                <a:latin typeface="Arial"/>
              </a:rPr>
              <a:t>Analyse</a:t>
            </a:r>
            <a:r>
              <a:rPr b="1" lang="nl-BE" sz="2550" spc="-113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600" spc="-164" strike="noStrike" u="none">
                <a:solidFill>
                  <a:srgbClr val="1f2937"/>
                </a:solidFill>
                <a:uFillTx/>
                <a:latin typeface="Berlin Sans FB"/>
              </a:rPr>
              <a:t>-</a:t>
            </a:r>
            <a:r>
              <a:rPr b="1" lang="nl-BE" sz="2600" spc="-65" strike="noStrike" u="none">
                <a:solidFill>
                  <a:srgbClr val="1f2937"/>
                </a:solidFill>
                <a:uFillTx/>
                <a:latin typeface="Berlin Sans FB"/>
              </a:rPr>
              <a:t> </a:t>
            </a:r>
            <a:r>
              <a:rPr b="1" lang="nl-BE" sz="2550" spc="-85" strike="noStrike" u="none">
                <a:solidFill>
                  <a:srgbClr val="1f2937"/>
                </a:solidFill>
                <a:uFillTx/>
                <a:latin typeface="Arial"/>
              </a:rPr>
              <a:t>Heatmap</a:t>
            </a:r>
            <a:endParaRPr b="0" lang="nl-BE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object 211"/>
          <p:cNvSpPr/>
          <p:nvPr/>
        </p:nvSpPr>
        <p:spPr>
          <a:xfrm>
            <a:off x="1090080" y="591840"/>
            <a:ext cx="812520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Uur/dag</a:t>
            </a:r>
            <a:r>
              <a:rPr b="0" lang="nl-BE" sz="1350" spc="-4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patronen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3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piekuren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60" strike="noStrike" u="none">
                <a:solidFill>
                  <a:srgbClr val="4a5462"/>
                </a:solidFill>
                <a:uFillTx/>
                <a:latin typeface="DejaVu Sans"/>
              </a:rPr>
              <a:t>identi</a:t>
            </a:r>
            <a:r>
              <a:rPr b="0" lang="nl-BE" sz="1200" spc="-6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350" spc="-60" strike="noStrike" u="none">
                <a:solidFill>
                  <a:srgbClr val="4a5462"/>
                </a:solidFill>
                <a:uFillTx/>
                <a:latin typeface="DejaVu Sans"/>
              </a:rPr>
              <a:t>catie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05" strike="noStrike" u="none">
                <a:solidFill>
                  <a:srgbClr val="4a5462"/>
                </a:solidFill>
                <a:uFillTx/>
                <a:latin typeface="DejaVu Sans"/>
              </a:rPr>
              <a:t>heatmap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40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3" name="object 258" descr=""/>
          <p:cNvPicPr/>
          <p:nvPr/>
        </p:nvPicPr>
        <p:blipFill>
          <a:blip r:embed="rId4"/>
          <a:stretch/>
        </p:blipFill>
        <p:spPr>
          <a:xfrm>
            <a:off x="647640" y="1020600"/>
            <a:ext cx="14904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4" name="object 259"/>
          <p:cNvSpPr/>
          <p:nvPr/>
        </p:nvSpPr>
        <p:spPr>
          <a:xfrm>
            <a:off x="861120" y="946800"/>
            <a:ext cx="27381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85" strike="noStrike" u="none">
                <a:solidFill>
                  <a:srgbClr val="1f2937"/>
                </a:solidFill>
                <a:uFillTx/>
                <a:latin typeface="DejaVu Sans"/>
              </a:rPr>
              <a:t>Activiteit</a:t>
            </a:r>
            <a:r>
              <a:rPr b="1" lang="nl-BE" sz="165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Heatmap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object 260"/>
          <p:cNvSpPr/>
          <p:nvPr/>
        </p:nvSpPr>
        <p:spPr>
          <a:xfrm>
            <a:off x="3562200" y="992520"/>
            <a:ext cx="2227680" cy="227520"/>
          </a:xfrm>
          <a:custGeom>
            <a:avLst/>
            <a:gdLst>
              <a:gd name="textAreaLeft" fmla="*/ 0 w 2227680"/>
              <a:gd name="textAreaRight" fmla="*/ 2228760 w 22276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228850" h="228600">
                <a:moveTo>
                  <a:pt x="2122054" y="228599"/>
                </a:moveTo>
                <a:lnTo>
                  <a:pt x="106795" y="228599"/>
                </a:lnTo>
                <a:lnTo>
                  <a:pt x="99361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2122054" y="0"/>
                </a:lnTo>
                <a:lnTo>
                  <a:pt x="2165223" y="11572"/>
                </a:lnTo>
                <a:lnTo>
                  <a:pt x="2200678" y="38784"/>
                </a:lnTo>
                <a:lnTo>
                  <a:pt x="2223020" y="77492"/>
                </a:lnTo>
                <a:lnTo>
                  <a:pt x="2228849" y="106794"/>
                </a:lnTo>
                <a:lnTo>
                  <a:pt x="2228849" y="121804"/>
                </a:lnTo>
                <a:lnTo>
                  <a:pt x="2217276" y="164974"/>
                </a:lnTo>
                <a:lnTo>
                  <a:pt x="2190064" y="200429"/>
                </a:lnTo>
                <a:lnTo>
                  <a:pt x="2151356" y="222771"/>
                </a:lnTo>
                <a:lnTo>
                  <a:pt x="2129488" y="227867"/>
                </a:lnTo>
                <a:lnTo>
                  <a:pt x="2122054" y="228599"/>
                </a:lnTo>
                <a:close/>
              </a:path>
            </a:pathLst>
          </a:custGeom>
          <a:solidFill>
            <a:srgbClr val="dae9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object 261"/>
          <p:cNvSpPr/>
          <p:nvPr/>
        </p:nvSpPr>
        <p:spPr>
          <a:xfrm>
            <a:off x="3662640" y="1003680"/>
            <a:ext cx="24566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71" strike="noStrike" u="none">
                <a:solidFill>
                  <a:srgbClr val="1d40af"/>
                </a:solidFill>
                <a:uFillTx/>
                <a:latin typeface="DejaVu Sans"/>
              </a:rPr>
              <a:t>Peak: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1d40af"/>
                </a:solidFill>
                <a:uFillTx/>
                <a:latin typeface="DejaVu Sans"/>
              </a:rPr>
              <a:t>Vr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1d40af"/>
                </a:solidFill>
                <a:uFillTx/>
                <a:latin typeface="DejaVu Sans"/>
              </a:rPr>
              <a:t>10-</a:t>
            </a:r>
            <a:r>
              <a:rPr b="0" lang="nl-BE" sz="1000" spc="-79" strike="noStrike" u="none">
                <a:solidFill>
                  <a:srgbClr val="1d40af"/>
                </a:solidFill>
                <a:uFillTx/>
                <a:latin typeface="DejaVu Sans"/>
              </a:rPr>
              <a:t>16h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1d40af"/>
                </a:solidFill>
                <a:uFillTx/>
                <a:latin typeface="DejaVu Sans"/>
              </a:rPr>
              <a:t>(20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1d40af"/>
                </a:solidFill>
                <a:uFillTx/>
                <a:latin typeface="DejaVu Sans"/>
              </a:rPr>
              <a:t>berekeningen)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7" name="object 262" descr=""/>
          <p:cNvPicPr/>
          <p:nvPr/>
        </p:nvPicPr>
        <p:blipFill>
          <a:blip r:embed="rId5"/>
          <a:stretch/>
        </p:blipFill>
        <p:spPr>
          <a:xfrm>
            <a:off x="647640" y="1354680"/>
            <a:ext cx="5142240" cy="2856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8" name="object 263"/>
          <p:cNvSpPr/>
          <p:nvPr/>
        </p:nvSpPr>
        <p:spPr>
          <a:xfrm>
            <a:off x="647640" y="4506480"/>
            <a:ext cx="1665720" cy="456120"/>
          </a:xfrm>
          <a:custGeom>
            <a:avLst/>
            <a:gdLst>
              <a:gd name="textAreaLeft" fmla="*/ 0 w 1665720"/>
              <a:gd name="textAreaRight" fmla="*/ 1666800 w 16657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1666875" h="457200">
                <a:moveTo>
                  <a:pt x="1633827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1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33827" y="0"/>
                </a:lnTo>
                <a:lnTo>
                  <a:pt x="1665907" y="28187"/>
                </a:lnTo>
                <a:lnTo>
                  <a:pt x="1666874" y="33047"/>
                </a:lnTo>
                <a:lnTo>
                  <a:pt x="1666874" y="424152"/>
                </a:lnTo>
                <a:lnTo>
                  <a:pt x="1638687" y="456232"/>
                </a:lnTo>
                <a:lnTo>
                  <a:pt x="1633827" y="457199"/>
                </a:lnTo>
                <a:close/>
              </a:path>
            </a:pathLst>
          </a:custGeom>
          <a:solidFill>
            <a:srgbClr val="fe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object 264"/>
          <p:cNvSpPr/>
          <p:nvPr/>
        </p:nvSpPr>
        <p:spPr>
          <a:xfrm>
            <a:off x="1208160" y="4556160"/>
            <a:ext cx="54180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69120" indent="-57240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1" lang="nl-BE" sz="1000" spc="-74" strike="noStrike" u="none">
                <a:solidFill>
                  <a:srgbClr val="374050"/>
                </a:solidFill>
                <a:uFillTx/>
                <a:latin typeface="DejaVu Sans"/>
              </a:rPr>
              <a:t>Piekdag </a:t>
            </a:r>
            <a:r>
              <a:rPr b="0" lang="nl-BE" sz="1000" spc="-11" strike="noStrike" u="none">
                <a:solidFill>
                  <a:srgbClr val="db2525"/>
                </a:solidFill>
                <a:uFillTx/>
                <a:latin typeface="DejaVu Sans"/>
              </a:rPr>
              <a:t>Vrijdag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object 265"/>
          <p:cNvSpPr/>
          <p:nvPr/>
        </p:nvSpPr>
        <p:spPr>
          <a:xfrm>
            <a:off x="2856600" y="4556160"/>
            <a:ext cx="72468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indent="63360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1" lang="nl-BE" sz="1000" spc="-11" strike="noStrike" u="none">
                <a:solidFill>
                  <a:srgbClr val="374050"/>
                </a:solidFill>
                <a:uFillTx/>
                <a:latin typeface="DejaVu Sans"/>
              </a:rPr>
              <a:t>Piekuren </a:t>
            </a:r>
            <a:r>
              <a:rPr b="0" lang="nl-BE" sz="1000" spc="-65" strike="noStrike" u="none">
                <a:solidFill>
                  <a:srgbClr val="000000"/>
                </a:solidFill>
                <a:uFillTx/>
                <a:latin typeface="DejaVu Sans"/>
              </a:rPr>
              <a:t>10:00-</a:t>
            </a:r>
            <a:r>
              <a:rPr b="0" lang="nl-BE" sz="1000" spc="-71" strike="noStrike" u="none">
                <a:solidFill>
                  <a:srgbClr val="000000"/>
                </a:solidFill>
                <a:uFillTx/>
                <a:latin typeface="DejaVu Sans"/>
              </a:rPr>
              <a:t>16:00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object 266"/>
          <p:cNvSpPr/>
          <p:nvPr/>
        </p:nvSpPr>
        <p:spPr>
          <a:xfrm>
            <a:off x="4124160" y="4506480"/>
            <a:ext cx="1665720" cy="456120"/>
          </a:xfrm>
          <a:custGeom>
            <a:avLst/>
            <a:gdLst>
              <a:gd name="textAreaLeft" fmla="*/ 0 w 1665720"/>
              <a:gd name="textAreaRight" fmla="*/ 1666800 w 16657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1666875" h="457200">
                <a:moveTo>
                  <a:pt x="1633827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1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33827" y="0"/>
                </a:lnTo>
                <a:lnTo>
                  <a:pt x="1665907" y="28187"/>
                </a:lnTo>
                <a:lnTo>
                  <a:pt x="1666874" y="33047"/>
                </a:lnTo>
                <a:lnTo>
                  <a:pt x="1666874" y="424152"/>
                </a:lnTo>
                <a:lnTo>
                  <a:pt x="1638686" y="456232"/>
                </a:lnTo>
                <a:lnTo>
                  <a:pt x="1633827" y="457199"/>
                </a:lnTo>
                <a:close/>
              </a:path>
            </a:pathLst>
          </a:custGeom>
          <a:solidFill>
            <a:srgbClr val="eff5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object 267"/>
          <p:cNvSpPr/>
          <p:nvPr/>
        </p:nvSpPr>
        <p:spPr>
          <a:xfrm>
            <a:off x="4651200" y="4556160"/>
            <a:ext cx="61560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48960" indent="-36720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1" lang="nl-BE" sz="1000" spc="-91" strike="noStrike" u="none">
                <a:solidFill>
                  <a:srgbClr val="374050"/>
                </a:solidFill>
                <a:uFillTx/>
                <a:latin typeface="DejaVu Sans"/>
              </a:rPr>
              <a:t>Weekend </a:t>
            </a:r>
            <a:r>
              <a:rPr b="0" lang="nl-BE" sz="1000" spc="-26" strike="noStrike" u="none">
                <a:solidFill>
                  <a:srgbClr val="2562eb"/>
                </a:solidFill>
                <a:uFillTx/>
                <a:latin typeface="Verdana"/>
              </a:rPr>
              <a:t>Minimaal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3" name="object 268"/>
          <p:cNvGrpSpPr/>
          <p:nvPr/>
        </p:nvGrpSpPr>
        <p:grpSpPr>
          <a:xfrm>
            <a:off x="8280000" y="185760"/>
            <a:ext cx="3779280" cy="5357520"/>
            <a:chOff x="8280000" y="185760"/>
            <a:chExt cx="3779280" cy="5357520"/>
          </a:xfrm>
        </p:grpSpPr>
        <p:sp>
          <p:nvSpPr>
            <p:cNvPr id="444" name="object 269"/>
            <p:cNvSpPr/>
            <p:nvPr/>
          </p:nvSpPr>
          <p:spPr>
            <a:xfrm>
              <a:off x="8280000" y="185760"/>
              <a:ext cx="3779280" cy="5357520"/>
            </a:xfrm>
            <a:custGeom>
              <a:avLst/>
              <a:gdLst>
                <a:gd name="textAreaLeft" fmla="*/ 0 w 3779280"/>
                <a:gd name="textAreaRight" fmla="*/ 3780360 w 3779280"/>
                <a:gd name="textAreaTop" fmla="*/ 0 h 5357520"/>
                <a:gd name="textAreaBottom" fmla="*/ 5358600 h 5357520"/>
              </a:gdLst>
              <a:ahLst/>
              <a:rect l="textAreaLeft" t="textAreaTop" r="textAreaRight" b="textAreaBottom"/>
              <a:pathLst>
                <a:path w="5524500" h="8382000">
                  <a:moveTo>
                    <a:pt x="5417704" y="8381998"/>
                  </a:moveTo>
                  <a:lnTo>
                    <a:pt x="106795" y="8381998"/>
                  </a:lnTo>
                  <a:lnTo>
                    <a:pt x="99361" y="8381266"/>
                  </a:lnTo>
                  <a:lnTo>
                    <a:pt x="57037" y="8366904"/>
                  </a:lnTo>
                  <a:lnTo>
                    <a:pt x="23432" y="8337439"/>
                  </a:lnTo>
                  <a:lnTo>
                    <a:pt x="3660" y="8297357"/>
                  </a:lnTo>
                  <a:lnTo>
                    <a:pt x="0" y="8275204"/>
                  </a:lnTo>
                  <a:lnTo>
                    <a:pt x="0" y="82676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8275204"/>
                  </a:lnTo>
                  <a:lnTo>
                    <a:pt x="5512926" y="8318372"/>
                  </a:lnTo>
                  <a:lnTo>
                    <a:pt x="5485714" y="8353827"/>
                  </a:lnTo>
                  <a:lnTo>
                    <a:pt x="5447006" y="8376169"/>
                  </a:lnTo>
                  <a:lnTo>
                    <a:pt x="5425136" y="8381266"/>
                  </a:lnTo>
                  <a:lnTo>
                    <a:pt x="5417704" y="8381998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445" name="object 270" descr=""/>
            <p:cNvPicPr/>
            <p:nvPr/>
          </p:nvPicPr>
          <p:blipFill>
            <a:blip r:embed="rId6"/>
            <a:stretch/>
          </p:blipFill>
          <p:spPr>
            <a:xfrm>
              <a:off x="8410320" y="344880"/>
              <a:ext cx="101520" cy="95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46" name="object 271"/>
          <p:cNvSpPr/>
          <p:nvPr/>
        </p:nvSpPr>
        <p:spPr>
          <a:xfrm>
            <a:off x="8568000" y="185760"/>
            <a:ext cx="3239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25" strike="noStrike" u="none">
                <a:solidFill>
                  <a:srgbClr val="ffffff"/>
                </a:solidFill>
                <a:uFillTx/>
                <a:latin typeface="DejaVu Sans"/>
              </a:rPr>
              <a:t>Heatmap</a:t>
            </a:r>
            <a:r>
              <a:rPr b="1" lang="nl-BE" sz="1500" spc="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500" spc="-96" strike="noStrike" u="none">
                <a:solidFill>
                  <a:srgbClr val="ffffff"/>
                </a:solidFill>
                <a:uFillTx/>
                <a:latin typeface="DejaVu Sans"/>
              </a:rPr>
              <a:t>Implementation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object 272"/>
          <p:cNvSpPr/>
          <p:nvPr/>
        </p:nvSpPr>
        <p:spPr>
          <a:xfrm>
            <a:off x="8556120" y="536040"/>
            <a:ext cx="3323160" cy="4715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9ca2af"/>
                </a:solidFill>
                <a:uFillTx/>
                <a:latin typeface="Malgun Gothic"/>
              </a:rPr>
              <a:t>#</a:t>
            </a:r>
            <a:r>
              <a:rPr b="0" lang="nl-BE" sz="600" spc="-71" strike="noStrike" u="none">
                <a:solidFill>
                  <a:srgbClr val="9ca2af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9ca2af"/>
                </a:solidFill>
                <a:uFillTx/>
                <a:latin typeface="Malgun Gothic"/>
              </a:rPr>
              <a:t>Dagelijkse</a:t>
            </a:r>
            <a:r>
              <a:rPr b="0" lang="nl-BE" sz="600" spc="-71" strike="noStrike" u="none">
                <a:solidFill>
                  <a:srgbClr val="9ca2af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9ca2af"/>
                </a:solidFill>
                <a:uFillTx/>
                <a:latin typeface="Malgun Gothic"/>
              </a:rPr>
              <a:t>activiteit</a:t>
            </a:r>
            <a:r>
              <a:rPr b="0" lang="nl-BE" sz="600" spc="-71" strike="noStrike" u="none">
                <a:solidFill>
                  <a:srgbClr val="9ca2af"/>
                </a:solidFill>
                <a:uFillTx/>
                <a:latin typeface="Malgun Gothic"/>
              </a:rPr>
              <a:t> </a:t>
            </a:r>
            <a:r>
              <a:rPr b="0" lang="nl-BE" sz="600" spc="-65" strike="noStrike" u="none">
                <a:solidFill>
                  <a:srgbClr val="9ca2af"/>
                </a:solidFill>
                <a:uFillTx/>
                <a:latin typeface="Malgun Gothic"/>
              </a:rPr>
              <a:t>heatmap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20" strike="noStrike" u="none">
                <a:solidFill>
                  <a:srgbClr val="60a5fa"/>
                </a:solidFill>
                <a:uFillTx/>
                <a:latin typeface="Malgun Gothic"/>
              </a:rPr>
              <a:t>import</a:t>
            </a:r>
            <a:r>
              <a:rPr b="0" lang="nl-BE" sz="600" spc="-91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0" strike="noStrike" u="none">
                <a:solidFill>
                  <a:srgbClr val="33d399"/>
                </a:solidFill>
                <a:uFillTx/>
                <a:latin typeface="Malgun Gothic"/>
              </a:rPr>
              <a:t>pandas</a:t>
            </a:r>
            <a:r>
              <a:rPr b="0" lang="nl-BE" sz="600" spc="-9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as</a:t>
            </a:r>
            <a:r>
              <a:rPr b="0" lang="nl-BE" sz="600" spc="-91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pd </a:t>
            </a:r>
            <a:r>
              <a:rPr b="0" lang="nl-BE" sz="600" spc="-20" strike="noStrike" u="none">
                <a:solidFill>
                  <a:srgbClr val="60a5fa"/>
                </a:solidFill>
                <a:uFillTx/>
                <a:latin typeface="Malgun Gothic"/>
              </a:rPr>
              <a:t>import</a:t>
            </a:r>
            <a:r>
              <a:rPr b="0" lang="nl-BE" sz="600" spc="-96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0" strike="noStrike" u="none">
                <a:solidFill>
                  <a:srgbClr val="33d399"/>
                </a:solidFill>
                <a:uFillTx/>
                <a:latin typeface="Malgun Gothic"/>
              </a:rPr>
              <a:t>seaborn</a:t>
            </a:r>
            <a:r>
              <a:rPr b="0" lang="nl-BE" sz="600" spc="-9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as</a:t>
            </a:r>
            <a:r>
              <a:rPr b="0" lang="nl-BE" sz="600" spc="-96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sns µ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60a5fa"/>
                </a:solidFill>
                <a:uFillTx/>
                <a:latin typeface="Malgun Gothic"/>
              </a:rPr>
              <a:t>From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datetime </a:t>
            </a:r>
            <a:r>
              <a:rPr b="0" lang="nl-BE" sz="600" spc="-20" strike="noStrike" u="none">
                <a:solidFill>
                  <a:srgbClr val="60a5fa"/>
                </a:solidFill>
                <a:uFillTx/>
                <a:latin typeface="Malgun Gothic"/>
              </a:rPr>
              <a:t>import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datetime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60a5fa"/>
                </a:solidFill>
                <a:uFillTx/>
                <a:latin typeface="Malgun Gothic"/>
              </a:rPr>
              <a:t>class</a:t>
            </a:r>
            <a:r>
              <a:rPr b="0" lang="nl-BE" sz="600" spc="-130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</a:rPr>
              <a:t>ActivityHeatmapAnalytics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77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Def</a:t>
            </a:r>
            <a:r>
              <a:rPr b="0" lang="nl-BE" sz="600" spc="-125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</a:rPr>
              <a:t>create_heatmap_data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(self):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    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df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pd.read_csv(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</a:rPr>
              <a:t>'master_calculations.csv'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)     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</a:rPr>
              <a:t>'timestamp'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]</a:t>
            </a:r>
            <a:r>
              <a:rPr b="0" lang="nl-BE" sz="600" spc="-40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40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pd.to_datetime(df[</a:t>
            </a:r>
            <a:r>
              <a:rPr b="0" lang="nl-BE" sz="600" spc="-45" strike="noStrike" u="none">
                <a:solidFill>
                  <a:srgbClr val="6ee7b6"/>
                </a:solidFill>
                <a:uFillTx/>
                <a:latin typeface="Malgun Gothic"/>
              </a:rPr>
              <a:t>'created_at'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])  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</a:rPr>
              <a:t>'hour'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]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</a:rPr>
              <a:t>'timestamp'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].dt.hour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</a:rPr>
              <a:t>'weekday'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]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40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</a:rPr>
              <a:t>'timestamp'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].dt.day_name()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def</a:t>
            </a:r>
            <a:r>
              <a:rPr b="0" lang="nl-BE" sz="600" spc="-125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  <a:ea typeface="Microsoft YaHei"/>
              </a:rPr>
              <a:t>generate_heatmap_matrix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(self):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77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days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[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'Monday'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'Tuesday'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'Wednesday'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'Thursday'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'Friday'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'Saturday'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54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'Sunday'</a:t>
            </a:r>
            <a:r>
              <a:rPr b="0" lang="nl-BE" sz="600" spc="-5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]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hours</a:t>
            </a:r>
            <a:r>
              <a:rPr b="0" lang="nl-BE" sz="600" spc="-9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9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range(</a:t>
            </a:r>
            <a:r>
              <a:rPr b="0" lang="nl-BE" sz="600" spc="-3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24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df.pivot_table(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values=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'calculation_id'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index=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'hour'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columns=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'weekday'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aggfunc=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'count'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fill_value=</a:t>
            </a:r>
            <a:r>
              <a:rPr b="0" lang="nl-BE" sz="600" spc="-1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0</a:t>
            </a:r>
            <a:r>
              <a:rPr b="0" lang="nl-BE" sz="600" spc="-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Def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  <a:ea typeface="Microsoft YaHei"/>
              </a:rPr>
              <a:t>identify_peak_patterns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(self):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peak_hour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pivot_table.max().idxmax()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peak_day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pivot_table.max(axis=</a:t>
            </a:r>
            <a:r>
              <a:rPr b="0" lang="nl-BE" sz="600" spc="-45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1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).idxmax()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office_hours</a:t>
            </a:r>
            <a:r>
              <a:rPr b="0" lang="nl-BE" sz="600" spc="-7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pivot_table.loc[</a:t>
            </a:r>
            <a:r>
              <a:rPr b="0" lang="nl-BE" sz="600" spc="-1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9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:</a:t>
            </a:r>
            <a:r>
              <a:rPr b="0" lang="nl-BE" sz="600" spc="-1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17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]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77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weekend_activity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pivot_table[[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'Saturday'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60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'Sunday'</a:t>
            </a:r>
            <a:r>
              <a:rPr b="0" lang="nl-BE" sz="600" spc="-6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]]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 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def</a:t>
            </a:r>
            <a:r>
              <a:rPr b="0" lang="nl-BE" sz="600" spc="-125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  <a:ea typeface="Microsoft YaHei"/>
              </a:rPr>
              <a:t>visualize_heatmap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(self):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plt.figure(figsize=(</a:t>
            </a:r>
            <a:r>
              <a:rPr b="0" lang="nl-BE" sz="600" spc="-3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10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8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))                 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sns.heatmap(pivot_table,</a:t>
            </a:r>
            <a:r>
              <a:rPr b="0" lang="nl-BE" sz="600" spc="-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5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cmap=</a:t>
            </a:r>
            <a:r>
              <a:rPr b="0" lang="nl-BE" sz="600" spc="-54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'YlOrRd'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annot=</a:t>
            </a:r>
            <a:r>
              <a:rPr b="0" lang="nl-BE" sz="600" spc="-26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True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fmt=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'd'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plt.title(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'Dagelijkse</a:t>
            </a:r>
            <a:r>
              <a:rPr b="0" lang="nl-BE" sz="600" spc="-45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Activiteit</a:t>
            </a:r>
            <a:r>
              <a:rPr b="0" lang="nl-BE" sz="600" spc="-40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65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Heatmap'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object 273"/>
          <p:cNvSpPr/>
          <p:nvPr/>
        </p:nvSpPr>
        <p:spPr>
          <a:xfrm>
            <a:off x="6769080" y="4731120"/>
            <a:ext cx="29746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9" name="object 274"/>
          <p:cNvSpPr/>
          <p:nvPr/>
        </p:nvSpPr>
        <p:spPr>
          <a:xfrm>
            <a:off x="6301800" y="3420360"/>
            <a:ext cx="11908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object 275"/>
          <p:cNvSpPr/>
          <p:nvPr/>
        </p:nvSpPr>
        <p:spPr>
          <a:xfrm>
            <a:off x="8575920" y="5717880"/>
            <a:ext cx="3843360" cy="45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40840" indent="-114480">
              <a:lnSpc>
                <a:spcPct val="157000"/>
              </a:lnSpc>
              <a:spcBef>
                <a:spcPts val="96"/>
              </a:spcBef>
              <a:tabLst>
                <a:tab algn="l" pos="0"/>
              </a:tabLst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1" name="object 276" descr=""/>
          <p:cNvPicPr/>
          <p:nvPr/>
        </p:nvPicPr>
        <p:blipFill>
          <a:blip r:embed="rId7"/>
          <a:stretch/>
        </p:blipFill>
        <p:spPr>
          <a:xfrm>
            <a:off x="5952960" y="1096200"/>
            <a:ext cx="132120" cy="13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2" name="object 277"/>
          <p:cNvSpPr/>
          <p:nvPr/>
        </p:nvSpPr>
        <p:spPr>
          <a:xfrm>
            <a:off x="6149520" y="1047960"/>
            <a:ext cx="1769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Kantooruren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Patroon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object 278"/>
          <p:cNvSpPr/>
          <p:nvPr/>
        </p:nvSpPr>
        <p:spPr>
          <a:xfrm>
            <a:off x="5940000" y="1270800"/>
            <a:ext cx="21592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85" strike="noStrike" u="none">
                <a:solidFill>
                  <a:srgbClr val="4a5462"/>
                </a:solidFill>
                <a:uFillTx/>
                <a:latin typeface="DejaVu Sans"/>
              </a:rPr>
              <a:t>85%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tussen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9:00-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17:00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Piek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rond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lunchtijd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(12:00-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14:00)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Avond/nacht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minimaal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(&lt;5%)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4" name="object 279" descr=""/>
          <p:cNvPicPr/>
          <p:nvPr/>
        </p:nvPicPr>
        <p:blipFill>
          <a:blip r:embed="rId8"/>
          <a:stretch/>
        </p:blipFill>
        <p:spPr>
          <a:xfrm>
            <a:off x="5956200" y="2136240"/>
            <a:ext cx="113040" cy="12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5" name="object 280"/>
          <p:cNvSpPr/>
          <p:nvPr/>
        </p:nvSpPr>
        <p:spPr>
          <a:xfrm>
            <a:off x="6136560" y="2088000"/>
            <a:ext cx="14835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96" strike="noStrike" u="none">
                <a:solidFill>
                  <a:srgbClr val="1f2937"/>
                </a:solidFill>
                <a:uFillTx/>
                <a:latin typeface="DejaVu Sans"/>
              </a:rPr>
              <a:t>Weekdag</a:t>
            </a:r>
            <a:r>
              <a:rPr b="1" lang="nl-BE" sz="115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Verdeling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object 281"/>
          <p:cNvSpPr/>
          <p:nvPr/>
        </p:nvSpPr>
        <p:spPr>
          <a:xfrm>
            <a:off x="5943600" y="2310840"/>
            <a:ext cx="23356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Vrijdag: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hoogste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(20+)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Donderdag: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tweede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piek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(15+)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Maandag: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langzame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start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(8-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12)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7" name="object 282" descr=""/>
          <p:cNvPicPr/>
          <p:nvPr/>
        </p:nvPicPr>
        <p:blipFill>
          <a:blip r:embed="rId9"/>
          <a:stretch/>
        </p:blipFill>
        <p:spPr>
          <a:xfrm>
            <a:off x="5952600" y="3165120"/>
            <a:ext cx="132120" cy="11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8" name="object 283"/>
          <p:cNvSpPr/>
          <p:nvPr/>
        </p:nvSpPr>
        <p:spPr>
          <a:xfrm>
            <a:off x="6149520" y="3108600"/>
            <a:ext cx="1769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96" strike="noStrike" u="none">
                <a:solidFill>
                  <a:srgbClr val="1f2937"/>
                </a:solidFill>
                <a:uFillTx/>
                <a:latin typeface="DejaVu Sans"/>
              </a:rPr>
              <a:t>Weekend</a:t>
            </a:r>
            <a:r>
              <a:rPr b="1" lang="nl-BE" sz="115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object 284"/>
          <p:cNvSpPr/>
          <p:nvPr/>
        </p:nvSpPr>
        <p:spPr>
          <a:xfrm>
            <a:off x="5940000" y="3331440"/>
            <a:ext cx="23392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Zaterdag/Zondag: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85" strike="noStrike" u="none">
                <a:solidFill>
                  <a:srgbClr val="4a5462"/>
                </a:solidFill>
                <a:uFillTx/>
                <a:latin typeface="DejaVu Sans"/>
              </a:rPr>
              <a:t>&lt;10%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totaal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Sporadische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rond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14:00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Voornamelijk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persoonlijke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projecten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0" name="object 285" descr=""/>
          <p:cNvPicPr/>
          <p:nvPr/>
        </p:nvPicPr>
        <p:blipFill>
          <a:blip r:embed="rId10"/>
          <a:stretch/>
        </p:blipFill>
        <p:spPr>
          <a:xfrm>
            <a:off x="5997600" y="4192200"/>
            <a:ext cx="90720" cy="13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1" name="object 286"/>
          <p:cNvSpPr/>
          <p:nvPr/>
        </p:nvSpPr>
        <p:spPr>
          <a:xfrm>
            <a:off x="6156720" y="4143960"/>
            <a:ext cx="1522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Capaciteitsplanning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object 287"/>
          <p:cNvSpPr/>
          <p:nvPr/>
        </p:nvSpPr>
        <p:spPr>
          <a:xfrm>
            <a:off x="5980680" y="4366800"/>
            <a:ext cx="222660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Server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load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balancing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vrijdag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Maintenance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tijdens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weekend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Peak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hour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scaling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nodig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3" name="object 288" descr=""/>
          <p:cNvPicPr/>
          <p:nvPr/>
        </p:nvPicPr>
        <p:blipFill>
          <a:blip r:embed="rId11"/>
          <a:stretch/>
        </p:blipFill>
        <p:spPr>
          <a:xfrm>
            <a:off x="549000" y="5760000"/>
            <a:ext cx="170280" cy="17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4" name="object 289"/>
          <p:cNvSpPr/>
          <p:nvPr/>
        </p:nvSpPr>
        <p:spPr>
          <a:xfrm>
            <a:off x="808560" y="5721480"/>
            <a:ext cx="31147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1" strike="noStrike" u="none">
                <a:solidFill>
                  <a:srgbClr val="1f2937"/>
                </a:solidFill>
                <a:uFillTx/>
                <a:latin typeface="DejaVu Sans"/>
              </a:rPr>
              <a:t>Activiteit</a:t>
            </a:r>
            <a:r>
              <a:rPr b="1" lang="nl-BE" sz="150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Patroon</a:t>
            </a:r>
            <a:r>
              <a:rPr b="1" lang="nl-BE" sz="1500" spc="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1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object 290"/>
          <p:cNvSpPr/>
          <p:nvPr/>
        </p:nvSpPr>
        <p:spPr>
          <a:xfrm>
            <a:off x="488880" y="5940720"/>
            <a:ext cx="354240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B2B</a:t>
            </a:r>
            <a:r>
              <a:rPr b="1" lang="nl-BE" sz="11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Gebruikspatroon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Duidelijke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kantooruren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(9-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17h)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vrijdag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als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piekdag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suggereert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professioneel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voor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project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deadlines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weekly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planning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cycles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object 291"/>
          <p:cNvSpPr/>
          <p:nvPr/>
        </p:nvSpPr>
        <p:spPr>
          <a:xfrm>
            <a:off x="4557240" y="5940720"/>
            <a:ext cx="337464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Capaciteit</a:t>
            </a:r>
            <a:r>
              <a:rPr b="1" lang="nl-BE" sz="1150" spc="-2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Optimalisatie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20+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op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vrijdag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10-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16h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vereist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auto-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scaling,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terwijl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85" strike="noStrike" u="none">
                <a:solidFill>
                  <a:srgbClr val="4a5462"/>
                </a:solidFill>
                <a:uFillTx/>
                <a:latin typeface="DejaVu Sans"/>
              </a:rPr>
              <a:t>weekend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maintenance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windows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optimaal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zijn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system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7" name="object 292"/>
          <p:cNvSpPr/>
          <p:nvPr/>
        </p:nvSpPr>
        <p:spPr>
          <a:xfrm>
            <a:off x="8265600" y="5940720"/>
            <a:ext cx="348696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Resource</a:t>
            </a:r>
            <a:r>
              <a:rPr b="1" lang="nl-BE" sz="11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Planning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Predictable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patterns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stellen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proactieve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resource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allocation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mogelijk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-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scaling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up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voor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vrijdag,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scaling 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down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voor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8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weekend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en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avonduren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object 293"/>
          <p:cNvSpPr/>
          <p:nvPr/>
        </p:nvSpPr>
        <p:spPr>
          <a:xfrm>
            <a:off x="8013600" y="6383160"/>
            <a:ext cx="2328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object 298"/>
          <p:cNvGrpSpPr/>
          <p:nvPr/>
        </p:nvGrpSpPr>
        <p:grpSpPr>
          <a:xfrm>
            <a:off x="360" y="0"/>
            <a:ext cx="12190320" cy="6856200"/>
            <a:chOff x="360" y="0"/>
            <a:chExt cx="12190320" cy="6856200"/>
          </a:xfrm>
        </p:grpSpPr>
        <p:sp>
          <p:nvSpPr>
            <p:cNvPr id="470" name="object 299"/>
            <p:cNvSpPr/>
            <p:nvPr/>
          </p:nvSpPr>
          <p:spPr>
            <a:xfrm>
              <a:off x="360" y="0"/>
              <a:ext cx="12190320" cy="6856200"/>
            </a:xfrm>
            <a:custGeom>
              <a:avLst/>
              <a:gdLst>
                <a:gd name="textAreaLeft" fmla="*/ 0 w 12190320"/>
                <a:gd name="textAreaRight" fmla="*/ 12192480 w 12190320"/>
                <a:gd name="textAreaTop" fmla="*/ 0 h 6856200"/>
                <a:gd name="textAreaBottom" fmla="*/ 6858360 h 685620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471" name="object 300" descr=""/>
            <p:cNvPicPr/>
            <p:nvPr/>
          </p:nvPicPr>
          <p:blipFill>
            <a:blip r:embed="rId1"/>
            <a:stretch/>
          </p:blipFill>
          <p:spPr>
            <a:xfrm>
              <a:off x="420840" y="286920"/>
              <a:ext cx="327600" cy="1710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72" name="" descr=""/>
          <p:cNvPicPr/>
          <p:nvPr/>
        </p:nvPicPr>
        <p:blipFill>
          <a:blip r:embed="rId2"/>
          <a:stretch/>
        </p:blipFill>
        <p:spPr>
          <a:xfrm>
            <a:off x="540000" y="458640"/>
            <a:ext cx="4679280" cy="2940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3" name="" descr=""/>
          <p:cNvPicPr/>
          <p:nvPr/>
        </p:nvPicPr>
        <p:blipFill>
          <a:blip r:embed="rId3"/>
          <a:stretch/>
        </p:blipFill>
        <p:spPr>
          <a:xfrm>
            <a:off x="558360" y="3472200"/>
            <a:ext cx="4768920" cy="2699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4"/>
          <a:stretch/>
        </p:blipFill>
        <p:spPr>
          <a:xfrm>
            <a:off x="5356440" y="447120"/>
            <a:ext cx="4650840" cy="286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5" name="" descr=""/>
          <p:cNvPicPr/>
          <p:nvPr/>
        </p:nvPicPr>
        <p:blipFill>
          <a:blip r:embed="rId5"/>
          <a:stretch/>
        </p:blipFill>
        <p:spPr>
          <a:xfrm>
            <a:off x="5760000" y="3312000"/>
            <a:ext cx="2953440" cy="305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206360" y="180000"/>
            <a:ext cx="614988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64" strike="noStrike" u="none">
                <a:solidFill>
                  <a:srgbClr val="1f2937"/>
                </a:solidFill>
                <a:uFillTx/>
                <a:latin typeface="Arial"/>
              </a:rPr>
              <a:t>Technische Features</a:t>
            </a:r>
            <a:r>
              <a:rPr b="1" lang="nl-BE" sz="3050" spc="-15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50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25" strike="noStrike" u="none">
                <a:solidFill>
                  <a:srgbClr val="1f2937"/>
                </a:solidFill>
                <a:uFillTx/>
                <a:latin typeface="Arial"/>
              </a:rPr>
              <a:t>Performance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object 3"/>
          <p:cNvSpPr/>
          <p:nvPr/>
        </p:nvSpPr>
        <p:spPr>
          <a:xfrm>
            <a:off x="1278360" y="823320"/>
            <a:ext cx="103114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Geavanceerde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technische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optimale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prestaties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betrouwbaarheid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78" name="object 4"/>
          <p:cNvGrpSpPr/>
          <p:nvPr/>
        </p:nvGrpSpPr>
        <p:grpSpPr>
          <a:xfrm>
            <a:off x="838080" y="1282680"/>
            <a:ext cx="453960" cy="453960"/>
            <a:chOff x="838080" y="1282680"/>
            <a:chExt cx="453960" cy="453960"/>
          </a:xfrm>
        </p:grpSpPr>
        <p:pic>
          <p:nvPicPr>
            <p:cNvPr id="479" name="object 5" descr=""/>
            <p:cNvPicPr/>
            <p:nvPr/>
          </p:nvPicPr>
          <p:blipFill>
            <a:blip r:embed="rId1"/>
            <a:stretch/>
          </p:blipFill>
          <p:spPr>
            <a:xfrm>
              <a:off x="838080" y="128268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80" name="object 6" descr=""/>
            <p:cNvPicPr/>
            <p:nvPr/>
          </p:nvPicPr>
          <p:blipFill>
            <a:blip r:embed="rId2"/>
            <a:stretch/>
          </p:blipFill>
          <p:spPr>
            <a:xfrm>
              <a:off x="991800" y="1414800"/>
              <a:ext cx="141480" cy="1893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81" name="object 7"/>
          <p:cNvSpPr/>
          <p:nvPr/>
        </p:nvSpPr>
        <p:spPr>
          <a:xfrm>
            <a:off x="1434960" y="1317600"/>
            <a:ext cx="396252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30" strike="noStrike" u="none">
                <a:solidFill>
                  <a:srgbClr val="1f2937"/>
                </a:solidFill>
                <a:uFillTx/>
                <a:latin typeface="DejaVu Sans"/>
              </a:rPr>
              <a:t>Real-</a:t>
            </a:r>
            <a:r>
              <a:rPr b="1" lang="nl-BE" sz="2000" spc="-139" strike="noStrike" u="none">
                <a:solidFill>
                  <a:srgbClr val="1f2937"/>
                </a:solidFill>
                <a:uFillTx/>
                <a:latin typeface="DejaVu Sans"/>
              </a:rPr>
              <a:t>time</a:t>
            </a:r>
            <a:r>
              <a:rPr b="1" lang="nl-BE" sz="200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36" strike="noStrike" u="none">
                <a:solidFill>
                  <a:srgbClr val="1f2937"/>
                </a:solidFill>
                <a:uFillTx/>
                <a:latin typeface="DejaVu Sans"/>
              </a:rPr>
              <a:t>Berekeningen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2" name="object 8" descr=""/>
          <p:cNvPicPr/>
          <p:nvPr/>
        </p:nvPicPr>
        <p:blipFill>
          <a:blip r:embed="rId3"/>
          <a:stretch/>
        </p:blipFill>
        <p:spPr>
          <a:xfrm>
            <a:off x="838080" y="193032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3" name="object 9"/>
          <p:cNvSpPr/>
          <p:nvPr/>
        </p:nvSpPr>
        <p:spPr>
          <a:xfrm>
            <a:off x="1092240" y="1841040"/>
            <a:ext cx="232524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79" strike="noStrike" u="none">
                <a:solidFill>
                  <a:srgbClr val="1f2937"/>
                </a:solidFill>
                <a:uFillTx/>
                <a:latin typeface="DejaVu Sans"/>
              </a:rPr>
              <a:t>Instant</a:t>
            </a:r>
            <a:r>
              <a:rPr b="0" lang="nl-BE" sz="1350" spc="-5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Response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&lt;100ms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4" name="object 10" descr=""/>
          <p:cNvPicPr/>
          <p:nvPr/>
        </p:nvPicPr>
        <p:blipFill>
          <a:blip r:embed="rId4"/>
          <a:stretch/>
        </p:blipFill>
        <p:spPr>
          <a:xfrm>
            <a:off x="838080" y="246348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5" name="object 11"/>
          <p:cNvSpPr/>
          <p:nvPr/>
        </p:nvSpPr>
        <p:spPr>
          <a:xfrm>
            <a:off x="1092240" y="2374560"/>
            <a:ext cx="232524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9" strike="noStrike" u="none">
                <a:solidFill>
                  <a:srgbClr val="1f2937"/>
                </a:solidFill>
                <a:uFillTx/>
                <a:latin typeface="DejaVu Sans"/>
              </a:rPr>
              <a:t>Asynchrone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74" strike="noStrike" u="none">
                <a:solidFill>
                  <a:srgbClr val="1f2937"/>
                </a:solidFill>
                <a:uFillTx/>
                <a:latin typeface="DejaVu Sans"/>
              </a:rPr>
              <a:t>Processing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Non-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blocking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UI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6" name="object 12" descr=""/>
          <p:cNvPicPr/>
          <p:nvPr/>
        </p:nvPicPr>
        <p:blipFill>
          <a:blip r:embed="rId5"/>
          <a:stretch/>
        </p:blipFill>
        <p:spPr>
          <a:xfrm>
            <a:off x="838080" y="299700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7" name="object 13"/>
          <p:cNvSpPr/>
          <p:nvPr/>
        </p:nvSpPr>
        <p:spPr>
          <a:xfrm>
            <a:off x="1092240" y="2907720"/>
            <a:ext cx="264348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Optimized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Algorithms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Geoptimaliseerde</a:t>
            </a:r>
            <a:r>
              <a:rPr b="0" lang="nl-BE" sz="1150" spc="5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berekeningsformules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88" name="object 14"/>
          <p:cNvGrpSpPr/>
          <p:nvPr/>
        </p:nvGrpSpPr>
        <p:grpSpPr>
          <a:xfrm>
            <a:off x="6477120" y="1282680"/>
            <a:ext cx="453960" cy="453960"/>
            <a:chOff x="6477120" y="1282680"/>
            <a:chExt cx="453960" cy="453960"/>
          </a:xfrm>
        </p:grpSpPr>
        <p:pic>
          <p:nvPicPr>
            <p:cNvPr id="489" name="object 15" descr=""/>
            <p:cNvPicPr/>
            <p:nvPr/>
          </p:nvPicPr>
          <p:blipFill>
            <a:blip r:embed="rId6"/>
            <a:stretch/>
          </p:blipFill>
          <p:spPr>
            <a:xfrm>
              <a:off x="6477120" y="128268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90" name="object 16" descr=""/>
            <p:cNvPicPr/>
            <p:nvPr/>
          </p:nvPicPr>
          <p:blipFill>
            <a:blip r:embed="rId7"/>
            <a:stretch/>
          </p:blipFill>
          <p:spPr>
            <a:xfrm>
              <a:off x="6616440" y="1415880"/>
              <a:ext cx="175320" cy="186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91" name="object 17"/>
          <p:cNvSpPr/>
          <p:nvPr/>
        </p:nvSpPr>
        <p:spPr>
          <a:xfrm>
            <a:off x="7074000" y="1317600"/>
            <a:ext cx="354348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56" strike="noStrike" u="none">
                <a:solidFill>
                  <a:srgbClr val="1f2937"/>
                </a:solidFill>
                <a:uFillTx/>
                <a:latin typeface="DejaVu Sans"/>
              </a:rPr>
              <a:t>Robuuste</a:t>
            </a:r>
            <a:r>
              <a:rPr b="1" lang="nl-BE" sz="20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9" strike="noStrike" u="none">
                <a:solidFill>
                  <a:srgbClr val="1f2937"/>
                </a:solidFill>
                <a:uFillTx/>
                <a:latin typeface="DejaVu Sans"/>
              </a:rPr>
              <a:t>Error</a:t>
            </a:r>
            <a:r>
              <a:rPr b="1" lang="nl-BE" sz="20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9" strike="noStrike" u="none">
                <a:solidFill>
                  <a:srgbClr val="1f2937"/>
                </a:solidFill>
                <a:uFillTx/>
                <a:latin typeface="DejaVu Sans"/>
              </a:rPr>
              <a:t>Handling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2" name="object 18" descr=""/>
          <p:cNvPicPr/>
          <p:nvPr/>
        </p:nvPicPr>
        <p:blipFill>
          <a:blip r:embed="rId8"/>
          <a:stretch/>
        </p:blipFill>
        <p:spPr>
          <a:xfrm>
            <a:off x="6477120" y="193032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3" name="object 19"/>
          <p:cNvSpPr/>
          <p:nvPr/>
        </p:nvSpPr>
        <p:spPr>
          <a:xfrm>
            <a:off x="6730920" y="1841040"/>
            <a:ext cx="298656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Input</a:t>
            </a:r>
            <a:r>
              <a:rPr b="0" lang="nl-BE" sz="13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Validatie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Comprehensive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validation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4" name="object 20" descr=""/>
          <p:cNvPicPr/>
          <p:nvPr/>
        </p:nvPicPr>
        <p:blipFill>
          <a:blip r:embed="rId9"/>
          <a:stretch/>
        </p:blipFill>
        <p:spPr>
          <a:xfrm>
            <a:off x="6477120" y="246348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5" name="object 21"/>
          <p:cNvSpPr/>
          <p:nvPr/>
        </p:nvSpPr>
        <p:spPr>
          <a:xfrm>
            <a:off x="6730920" y="2374560"/>
            <a:ext cx="298656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Exception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Handling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Graceful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recovery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6" name="object 22" descr=""/>
          <p:cNvPicPr/>
          <p:nvPr/>
        </p:nvPicPr>
        <p:blipFill>
          <a:blip r:embed="rId10"/>
          <a:stretch/>
        </p:blipFill>
        <p:spPr>
          <a:xfrm>
            <a:off x="6477120" y="299700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7" name="object 23"/>
          <p:cNvSpPr/>
          <p:nvPr/>
        </p:nvSpPr>
        <p:spPr>
          <a:xfrm>
            <a:off x="6730920" y="2907720"/>
            <a:ext cx="226836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User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Feedback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Duidelijke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foutmeldingen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8" name="object 24"/>
          <p:cNvGrpSpPr/>
          <p:nvPr/>
        </p:nvGrpSpPr>
        <p:grpSpPr>
          <a:xfrm>
            <a:off x="838080" y="3631680"/>
            <a:ext cx="377640" cy="377640"/>
            <a:chOff x="838080" y="3631680"/>
            <a:chExt cx="377640" cy="377640"/>
          </a:xfrm>
        </p:grpSpPr>
        <p:pic>
          <p:nvPicPr>
            <p:cNvPr id="499" name="object 25" descr=""/>
            <p:cNvPicPr/>
            <p:nvPr/>
          </p:nvPicPr>
          <p:blipFill>
            <a:blip r:embed="rId11"/>
            <a:stretch/>
          </p:blipFill>
          <p:spPr>
            <a:xfrm>
              <a:off x="838080" y="3631680"/>
              <a:ext cx="377640" cy="377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00" name="object 26" descr=""/>
            <p:cNvPicPr/>
            <p:nvPr/>
          </p:nvPicPr>
          <p:blipFill>
            <a:blip r:embed="rId12"/>
            <a:stretch/>
          </p:blipFill>
          <p:spPr>
            <a:xfrm>
              <a:off x="952560" y="3746160"/>
              <a:ext cx="14904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01" name="object 27"/>
          <p:cNvSpPr/>
          <p:nvPr/>
        </p:nvSpPr>
        <p:spPr>
          <a:xfrm>
            <a:off x="1320840" y="3664800"/>
            <a:ext cx="425700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45" strike="noStrike" u="none">
                <a:solidFill>
                  <a:srgbClr val="1f2937"/>
                </a:solidFill>
                <a:uFillTx/>
                <a:latin typeface="DejaVu Sans"/>
              </a:rPr>
              <a:t>Performance</a:t>
            </a:r>
            <a:r>
              <a:rPr b="1" lang="nl-BE" sz="200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3" strike="noStrike" u="none">
                <a:solidFill>
                  <a:srgbClr val="1f2937"/>
                </a:solidFill>
                <a:uFillTx/>
                <a:latin typeface="DejaVu Sans"/>
              </a:rPr>
              <a:t>Optimalisaties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2" name="object 28"/>
          <p:cNvGrpSpPr/>
          <p:nvPr/>
        </p:nvGrpSpPr>
        <p:grpSpPr>
          <a:xfrm>
            <a:off x="1762200" y="4061520"/>
            <a:ext cx="606240" cy="606240"/>
            <a:chOff x="1762200" y="4061520"/>
            <a:chExt cx="606240" cy="606240"/>
          </a:xfrm>
        </p:grpSpPr>
        <p:pic>
          <p:nvPicPr>
            <p:cNvPr id="503" name="object 29" descr=""/>
            <p:cNvPicPr/>
            <p:nvPr/>
          </p:nvPicPr>
          <p:blipFill>
            <a:blip r:embed="rId13"/>
            <a:stretch/>
          </p:blipFill>
          <p:spPr>
            <a:xfrm>
              <a:off x="1762200" y="406152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04" name="object 30" descr=""/>
            <p:cNvPicPr/>
            <p:nvPr/>
          </p:nvPicPr>
          <p:blipFill>
            <a:blip r:embed="rId14"/>
            <a:stretch/>
          </p:blipFill>
          <p:spPr>
            <a:xfrm>
              <a:off x="1987200" y="4271040"/>
              <a:ext cx="15264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05" name="object 31"/>
          <p:cNvSpPr/>
          <p:nvPr/>
        </p:nvSpPr>
        <p:spPr>
          <a:xfrm>
            <a:off x="1261800" y="4717440"/>
            <a:ext cx="160704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11" strike="noStrike" u="none">
                <a:solidFill>
                  <a:srgbClr val="2562eb"/>
                </a:solidFill>
                <a:uFillTx/>
                <a:latin typeface="DejaVu Sans"/>
              </a:rPr>
              <a:t>0.08s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Gemiddelde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responstijd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6" name="object 32"/>
          <p:cNvGrpSpPr/>
          <p:nvPr/>
        </p:nvGrpSpPr>
        <p:grpSpPr>
          <a:xfrm>
            <a:off x="4448160" y="4061520"/>
            <a:ext cx="606240" cy="606240"/>
            <a:chOff x="4448160" y="4061520"/>
            <a:chExt cx="606240" cy="606240"/>
          </a:xfrm>
        </p:grpSpPr>
        <p:pic>
          <p:nvPicPr>
            <p:cNvPr id="507" name="object 33" descr=""/>
            <p:cNvPicPr/>
            <p:nvPr/>
          </p:nvPicPr>
          <p:blipFill>
            <a:blip r:embed="rId15"/>
            <a:stretch/>
          </p:blipFill>
          <p:spPr>
            <a:xfrm>
              <a:off x="4448160" y="406152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08" name="object 34" descr=""/>
            <p:cNvPicPr/>
            <p:nvPr/>
          </p:nvPicPr>
          <p:blipFill>
            <a:blip r:embed="rId16"/>
            <a:stretch/>
          </p:blipFill>
          <p:spPr>
            <a:xfrm>
              <a:off x="4648320" y="4294080"/>
              <a:ext cx="206280" cy="1364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09" name="object 35"/>
          <p:cNvSpPr/>
          <p:nvPr/>
        </p:nvSpPr>
        <p:spPr>
          <a:xfrm>
            <a:off x="4115160" y="4719960"/>
            <a:ext cx="12826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nl-BE" sz="1950" spc="-20" strike="noStrike" u="none">
                <a:solidFill>
                  <a:srgbClr val="049569"/>
                </a:solidFill>
                <a:uFillTx/>
                <a:latin typeface="DejaVu Sans"/>
              </a:rPr>
              <a:t>45MB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96" strike="noStrike" u="none">
                <a:solidFill>
                  <a:srgbClr val="4a5462"/>
                </a:solidFill>
                <a:uFillTx/>
                <a:latin typeface="DejaVu Sans"/>
              </a:rPr>
              <a:t>RAM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verbruik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0" name="object 36"/>
          <p:cNvGrpSpPr/>
          <p:nvPr/>
        </p:nvGrpSpPr>
        <p:grpSpPr>
          <a:xfrm>
            <a:off x="7134120" y="4061520"/>
            <a:ext cx="606240" cy="606240"/>
            <a:chOff x="7134120" y="4061520"/>
            <a:chExt cx="606240" cy="606240"/>
          </a:xfrm>
        </p:grpSpPr>
        <p:pic>
          <p:nvPicPr>
            <p:cNvPr id="511" name="object 37" descr=""/>
            <p:cNvPicPr/>
            <p:nvPr/>
          </p:nvPicPr>
          <p:blipFill>
            <a:blip r:embed="rId17"/>
            <a:stretch/>
          </p:blipFill>
          <p:spPr>
            <a:xfrm>
              <a:off x="7134120" y="406152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12" name="object 38" descr=""/>
            <p:cNvPicPr/>
            <p:nvPr/>
          </p:nvPicPr>
          <p:blipFill>
            <a:blip r:embed="rId18"/>
            <a:stretch/>
          </p:blipFill>
          <p:spPr>
            <a:xfrm>
              <a:off x="7343640" y="427104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13" name="object 39"/>
          <p:cNvSpPr/>
          <p:nvPr/>
        </p:nvSpPr>
        <p:spPr>
          <a:xfrm>
            <a:off x="6801120" y="4717440"/>
            <a:ext cx="1260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d97705"/>
                </a:solidFill>
                <a:uFillTx/>
                <a:latin typeface="DejaVu Sans"/>
              </a:rPr>
              <a:t>12%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CPU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4" name="object 40"/>
          <p:cNvGrpSpPr/>
          <p:nvPr/>
        </p:nvGrpSpPr>
        <p:grpSpPr>
          <a:xfrm>
            <a:off x="9820440" y="4061520"/>
            <a:ext cx="606240" cy="606240"/>
            <a:chOff x="9820440" y="4061520"/>
            <a:chExt cx="606240" cy="606240"/>
          </a:xfrm>
        </p:grpSpPr>
        <p:pic>
          <p:nvPicPr>
            <p:cNvPr id="515" name="object 41" descr=""/>
            <p:cNvPicPr/>
            <p:nvPr/>
          </p:nvPicPr>
          <p:blipFill>
            <a:blip r:embed="rId19"/>
            <a:stretch/>
          </p:blipFill>
          <p:spPr>
            <a:xfrm>
              <a:off x="9820440" y="406152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16" name="object 42" descr=""/>
            <p:cNvPicPr/>
            <p:nvPr/>
          </p:nvPicPr>
          <p:blipFill>
            <a:blip r:embed="rId20"/>
            <a:stretch/>
          </p:blipFill>
          <p:spPr>
            <a:xfrm>
              <a:off x="10029240" y="4271040"/>
              <a:ext cx="18756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17" name="object 43"/>
          <p:cNvSpPr/>
          <p:nvPr/>
        </p:nvSpPr>
        <p:spPr>
          <a:xfrm>
            <a:off x="9499680" y="4717440"/>
            <a:ext cx="1262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85" strike="noStrike" u="none">
                <a:solidFill>
                  <a:srgbClr val="7c3aec"/>
                </a:solidFill>
                <a:uFillTx/>
                <a:latin typeface="DejaVu Sans"/>
              </a:rPr>
              <a:t>99.9%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Uptime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8" name="object 44"/>
          <p:cNvGrpSpPr/>
          <p:nvPr/>
        </p:nvGrpSpPr>
        <p:grpSpPr>
          <a:xfrm>
            <a:off x="609480" y="5413680"/>
            <a:ext cx="3502080" cy="1442160"/>
            <a:chOff x="609480" y="5413680"/>
            <a:chExt cx="3502080" cy="1442160"/>
          </a:xfrm>
        </p:grpSpPr>
        <p:pic>
          <p:nvPicPr>
            <p:cNvPr id="519" name="object 45" descr=""/>
            <p:cNvPicPr/>
            <p:nvPr/>
          </p:nvPicPr>
          <p:blipFill>
            <a:blip r:embed="rId21"/>
            <a:stretch/>
          </p:blipFill>
          <p:spPr>
            <a:xfrm>
              <a:off x="609480" y="5413680"/>
              <a:ext cx="3502080" cy="14421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20" name="object 46" descr=""/>
            <p:cNvPicPr/>
            <p:nvPr/>
          </p:nvPicPr>
          <p:blipFill>
            <a:blip r:embed="rId22"/>
            <a:stretch/>
          </p:blipFill>
          <p:spPr>
            <a:xfrm>
              <a:off x="852480" y="5636880"/>
              <a:ext cx="225360" cy="204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21" name="object 47"/>
          <p:cNvSpPr/>
          <p:nvPr/>
        </p:nvSpPr>
        <p:spPr>
          <a:xfrm>
            <a:off x="1197000" y="5591520"/>
            <a:ext cx="24008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Modulaire</a:t>
            </a:r>
            <a:r>
              <a:rPr b="1" lang="nl-BE" sz="150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Architectuur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object 48"/>
          <p:cNvSpPr/>
          <p:nvPr/>
        </p:nvSpPr>
        <p:spPr>
          <a:xfrm>
            <a:off x="825480" y="6005880"/>
            <a:ext cx="2232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Losse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GUI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4a5462"/>
                </a:solidFill>
                <a:uFillTx/>
                <a:latin typeface="DejaVu Sans"/>
              </a:rPr>
              <a:t>&amp;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Logic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layers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object 49"/>
          <p:cNvSpPr/>
          <p:nvPr/>
        </p:nvSpPr>
        <p:spPr>
          <a:xfrm>
            <a:off x="825480" y="6272640"/>
            <a:ext cx="2952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Herbruikbare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componenten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object 50"/>
          <p:cNvSpPr/>
          <p:nvPr/>
        </p:nvSpPr>
        <p:spPr>
          <a:xfrm>
            <a:off x="825480" y="6539400"/>
            <a:ext cx="19825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Schaalbare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codebase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25" name="object 51"/>
          <p:cNvGrpSpPr/>
          <p:nvPr/>
        </p:nvGrpSpPr>
        <p:grpSpPr>
          <a:xfrm>
            <a:off x="4343400" y="5413680"/>
            <a:ext cx="3502080" cy="1442160"/>
            <a:chOff x="4343400" y="5413680"/>
            <a:chExt cx="3502080" cy="1442160"/>
          </a:xfrm>
        </p:grpSpPr>
        <p:pic>
          <p:nvPicPr>
            <p:cNvPr id="526" name="object 52" descr=""/>
            <p:cNvPicPr/>
            <p:nvPr/>
          </p:nvPicPr>
          <p:blipFill>
            <a:blip r:embed="rId23"/>
            <a:stretch/>
          </p:blipFill>
          <p:spPr>
            <a:xfrm>
              <a:off x="4343400" y="5413680"/>
              <a:ext cx="3502080" cy="14421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27" name="object 53" descr=""/>
            <p:cNvPicPr/>
            <p:nvPr/>
          </p:nvPicPr>
          <p:blipFill>
            <a:blip r:embed="rId24"/>
            <a:stretch/>
          </p:blipFill>
          <p:spPr>
            <a:xfrm>
              <a:off x="4572000" y="5637240"/>
              <a:ext cx="196920" cy="203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28" name="object 54"/>
          <p:cNvSpPr/>
          <p:nvPr/>
        </p:nvSpPr>
        <p:spPr>
          <a:xfrm>
            <a:off x="4873680" y="5591520"/>
            <a:ext cx="23241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5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Persistence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object 55"/>
          <p:cNvSpPr/>
          <p:nvPr/>
        </p:nvSpPr>
        <p:spPr>
          <a:xfrm>
            <a:off x="4559400" y="6005880"/>
            <a:ext cx="20984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Automatische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opslag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object 56"/>
          <p:cNvSpPr/>
          <p:nvPr/>
        </p:nvSpPr>
        <p:spPr>
          <a:xfrm>
            <a:off x="4559400" y="6272640"/>
            <a:ext cx="19184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Backup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mechanismen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object 57"/>
          <p:cNvSpPr/>
          <p:nvPr/>
        </p:nvSpPr>
        <p:spPr>
          <a:xfrm>
            <a:off x="4559400" y="6539400"/>
            <a:ext cx="1159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integriteit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2" name="object 58"/>
          <p:cNvGrpSpPr/>
          <p:nvPr/>
        </p:nvGrpSpPr>
        <p:grpSpPr>
          <a:xfrm>
            <a:off x="8077320" y="5413680"/>
            <a:ext cx="3502080" cy="1424160"/>
            <a:chOff x="8077320" y="5413680"/>
            <a:chExt cx="3502080" cy="1424160"/>
          </a:xfrm>
        </p:grpSpPr>
        <p:pic>
          <p:nvPicPr>
            <p:cNvPr id="533" name="object 59" descr=""/>
            <p:cNvPicPr/>
            <p:nvPr/>
          </p:nvPicPr>
          <p:blipFill>
            <a:blip r:embed="rId25"/>
            <a:stretch/>
          </p:blipFill>
          <p:spPr>
            <a:xfrm>
              <a:off x="8077320" y="5413680"/>
              <a:ext cx="3502080" cy="14241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534" name="object 60"/>
            <p:cNvSpPr/>
            <p:nvPr/>
          </p:nvSpPr>
          <p:spPr>
            <a:xfrm>
              <a:off x="8306640" y="5637600"/>
              <a:ext cx="278640" cy="196560"/>
            </a:xfrm>
            <a:custGeom>
              <a:avLst/>
              <a:gdLst>
                <a:gd name="textAreaLeft" fmla="*/ 0 w 278640"/>
                <a:gd name="textAreaRight" fmla="*/ 281880 w 278640"/>
                <a:gd name="textAreaTop" fmla="*/ 0 h 196560"/>
                <a:gd name="textAreaBottom" fmla="*/ 199440 h 196560"/>
              </a:gdLst>
              <a:ahLst/>
              <a:rect l="textAreaLeft" t="textAreaTop" r="textAreaRight" b="textAreaBottom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d9770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35" name="object 61"/>
          <p:cNvSpPr/>
          <p:nvPr/>
        </p:nvSpPr>
        <p:spPr>
          <a:xfrm>
            <a:off x="8693280" y="5591520"/>
            <a:ext cx="21045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Threading</a:t>
            </a:r>
            <a:r>
              <a:rPr b="1" lang="nl-BE" sz="1500" spc="-5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Support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object 62"/>
          <p:cNvSpPr/>
          <p:nvPr/>
        </p:nvSpPr>
        <p:spPr>
          <a:xfrm>
            <a:off x="8292960" y="6005880"/>
            <a:ext cx="25048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Background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processing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object 63"/>
          <p:cNvSpPr/>
          <p:nvPr/>
        </p:nvSpPr>
        <p:spPr>
          <a:xfrm>
            <a:off x="8292960" y="6272640"/>
            <a:ext cx="23248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Responsive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interface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object 64"/>
          <p:cNvSpPr/>
          <p:nvPr/>
        </p:nvSpPr>
        <p:spPr>
          <a:xfrm>
            <a:off x="8292960" y="6539400"/>
            <a:ext cx="163584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Concurrent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operations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object 2"/>
          <p:cNvGrpSpPr/>
          <p:nvPr/>
        </p:nvGrpSpPr>
        <p:grpSpPr>
          <a:xfrm>
            <a:off x="609480" y="228600"/>
            <a:ext cx="453960" cy="453960"/>
            <a:chOff x="609480" y="228600"/>
            <a:chExt cx="453960" cy="453960"/>
          </a:xfrm>
        </p:grpSpPr>
        <p:pic>
          <p:nvPicPr>
            <p:cNvPr id="540" name="object 3" descr=""/>
            <p:cNvPicPr/>
            <p:nvPr/>
          </p:nvPicPr>
          <p:blipFill>
            <a:blip r:embed="rId1"/>
            <a:stretch/>
          </p:blipFill>
          <p:spPr>
            <a:xfrm>
              <a:off x="609480" y="22860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41" name="object 4" descr=""/>
            <p:cNvPicPr/>
            <p:nvPr/>
          </p:nvPicPr>
          <p:blipFill>
            <a:blip r:embed="rId2"/>
            <a:stretch/>
          </p:blipFill>
          <p:spPr>
            <a:xfrm>
              <a:off x="777600" y="361800"/>
              <a:ext cx="12780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206360" y="180000"/>
            <a:ext cx="614988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50" strike="noStrike" u="none">
                <a:solidFill>
                  <a:srgbClr val="1f2937"/>
                </a:solidFill>
                <a:uFillTx/>
                <a:latin typeface="Arial"/>
              </a:rPr>
              <a:t>Praktische 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Toepasbaarheid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object 6"/>
          <p:cNvSpPr/>
          <p:nvPr/>
        </p:nvSpPr>
        <p:spPr>
          <a:xfrm>
            <a:off x="1206360" y="823320"/>
            <a:ext cx="103114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world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use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cases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scenario's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maximale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business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65" strike="noStrike" u="none">
                <a:solidFill>
                  <a:srgbClr val="4a5462"/>
                </a:solidFill>
                <a:uFillTx/>
                <a:latin typeface="DejaVu Sans"/>
              </a:rPr>
              <a:t>value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44" name="object 7"/>
          <p:cNvGrpSpPr/>
          <p:nvPr/>
        </p:nvGrpSpPr>
        <p:grpSpPr>
          <a:xfrm>
            <a:off x="838080" y="1282680"/>
            <a:ext cx="453960" cy="453960"/>
            <a:chOff x="838080" y="1282680"/>
            <a:chExt cx="453960" cy="453960"/>
          </a:xfrm>
        </p:grpSpPr>
        <p:pic>
          <p:nvPicPr>
            <p:cNvPr id="545" name="object 8" descr=""/>
            <p:cNvPicPr/>
            <p:nvPr/>
          </p:nvPicPr>
          <p:blipFill>
            <a:blip r:embed="rId3"/>
            <a:stretch/>
          </p:blipFill>
          <p:spPr>
            <a:xfrm>
              <a:off x="838080" y="128268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46" name="object 9" descr=""/>
            <p:cNvPicPr/>
            <p:nvPr/>
          </p:nvPicPr>
          <p:blipFill>
            <a:blip r:embed="rId4"/>
            <a:stretch/>
          </p:blipFill>
          <p:spPr>
            <a:xfrm>
              <a:off x="971640" y="1416240"/>
              <a:ext cx="187200" cy="186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47" name="object 10"/>
          <p:cNvSpPr/>
          <p:nvPr/>
        </p:nvSpPr>
        <p:spPr>
          <a:xfrm>
            <a:off x="1434960" y="1351080"/>
            <a:ext cx="19828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30" strike="noStrike" u="none">
                <a:solidFill>
                  <a:srgbClr val="1f2937"/>
                </a:solidFill>
                <a:uFillTx/>
                <a:latin typeface="DejaVu Sans"/>
              </a:rPr>
              <a:t>3D</a:t>
            </a:r>
            <a:r>
              <a:rPr b="1" lang="nl-BE" sz="165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85" strike="noStrike" u="none">
                <a:solidFill>
                  <a:srgbClr val="1f2937"/>
                </a:solidFill>
                <a:uFillTx/>
                <a:latin typeface="DejaVu Sans"/>
              </a:rPr>
              <a:t>Print</a:t>
            </a:r>
            <a:r>
              <a:rPr b="1" lang="nl-BE" sz="165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Services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8" name="object 11" descr=""/>
          <p:cNvPicPr/>
          <p:nvPr/>
        </p:nvPicPr>
        <p:blipFill>
          <a:blip r:embed="rId5"/>
          <a:stretch/>
        </p:blipFill>
        <p:spPr>
          <a:xfrm>
            <a:off x="837360" y="194436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9" name="object 12"/>
          <p:cNvSpPr/>
          <p:nvPr/>
        </p:nvSpPr>
        <p:spPr>
          <a:xfrm>
            <a:off x="1018440" y="1872360"/>
            <a:ext cx="1859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Automatische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prijso</a:t>
            </a:r>
            <a:r>
              <a:rPr b="0" lang="nl-BE" sz="1050" spc="-34" strike="noStrike" u="none">
                <a:solidFill>
                  <a:srgbClr val="4a5462"/>
                </a:solidFill>
                <a:uFillTx/>
                <a:latin typeface="Arial"/>
              </a:rPr>
              <a:t>ﬀ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ertes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0" name="object 13" descr=""/>
          <p:cNvPicPr/>
          <p:nvPr/>
        </p:nvPicPr>
        <p:blipFill>
          <a:blip r:embed="rId6"/>
          <a:stretch/>
        </p:blipFill>
        <p:spPr>
          <a:xfrm>
            <a:off x="837360" y="224928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1" name="object 14"/>
          <p:cNvSpPr/>
          <p:nvPr/>
        </p:nvSpPr>
        <p:spPr>
          <a:xfrm>
            <a:off x="1018440" y="2177280"/>
            <a:ext cx="1600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kostenbeheer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2" name="object 15" descr=""/>
          <p:cNvPicPr/>
          <p:nvPr/>
        </p:nvPicPr>
        <p:blipFill>
          <a:blip r:embed="rId7"/>
          <a:stretch/>
        </p:blipFill>
        <p:spPr>
          <a:xfrm>
            <a:off x="837360" y="255384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3" name="object 16"/>
          <p:cNvSpPr/>
          <p:nvPr/>
        </p:nvSpPr>
        <p:spPr>
          <a:xfrm>
            <a:off x="1018440" y="2482200"/>
            <a:ext cx="2039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Klant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self-service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portal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4" name="object 17" descr=""/>
          <p:cNvPicPr/>
          <p:nvPr/>
        </p:nvPicPr>
        <p:blipFill>
          <a:blip r:embed="rId8"/>
          <a:stretch/>
        </p:blipFill>
        <p:spPr>
          <a:xfrm>
            <a:off x="837360" y="285876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5" name="object 18"/>
          <p:cNvSpPr/>
          <p:nvPr/>
        </p:nvSpPr>
        <p:spPr>
          <a:xfrm>
            <a:off x="1018440" y="2786760"/>
            <a:ext cx="1859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Bulk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pricing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optimalisatie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56" name="object 19"/>
          <p:cNvGrpSpPr/>
          <p:nvPr/>
        </p:nvGrpSpPr>
        <p:grpSpPr>
          <a:xfrm>
            <a:off x="4572000" y="1282680"/>
            <a:ext cx="453960" cy="453960"/>
            <a:chOff x="4572000" y="1282680"/>
            <a:chExt cx="453960" cy="453960"/>
          </a:xfrm>
        </p:grpSpPr>
        <p:pic>
          <p:nvPicPr>
            <p:cNvPr id="557" name="object 20" descr=""/>
            <p:cNvPicPr/>
            <p:nvPr/>
          </p:nvPicPr>
          <p:blipFill>
            <a:blip r:embed="rId9"/>
            <a:stretch/>
          </p:blipFill>
          <p:spPr>
            <a:xfrm>
              <a:off x="4572000" y="128268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58" name="object 21" descr=""/>
            <p:cNvPicPr/>
            <p:nvPr/>
          </p:nvPicPr>
          <p:blipFill>
            <a:blip r:embed="rId10"/>
            <a:stretch/>
          </p:blipFill>
          <p:spPr>
            <a:xfrm>
              <a:off x="4707360" y="1427400"/>
              <a:ext cx="182880" cy="159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59" name="object 22"/>
          <p:cNvSpPr/>
          <p:nvPr/>
        </p:nvSpPr>
        <p:spPr>
          <a:xfrm>
            <a:off x="5168880" y="1351080"/>
            <a:ext cx="1593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Manufacturing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0" name="object 23" descr=""/>
          <p:cNvPicPr/>
          <p:nvPr/>
        </p:nvPicPr>
        <p:blipFill>
          <a:blip r:embed="rId11"/>
          <a:stretch/>
        </p:blipFill>
        <p:spPr>
          <a:xfrm>
            <a:off x="4571280" y="194436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1" name="object 24"/>
          <p:cNvSpPr/>
          <p:nvPr/>
        </p:nvSpPr>
        <p:spPr>
          <a:xfrm>
            <a:off x="4752360" y="1872360"/>
            <a:ext cx="1744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Prototyping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kostenbeheer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2" name="object 25" descr=""/>
          <p:cNvPicPr/>
          <p:nvPr/>
        </p:nvPicPr>
        <p:blipFill>
          <a:blip r:embed="rId12"/>
          <a:stretch/>
        </p:blipFill>
        <p:spPr>
          <a:xfrm>
            <a:off x="4571280" y="224928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3" name="object 26"/>
          <p:cNvSpPr/>
          <p:nvPr/>
        </p:nvSpPr>
        <p:spPr>
          <a:xfrm>
            <a:off x="4752360" y="2177280"/>
            <a:ext cx="1545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Production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planning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4" name="object 27" descr=""/>
          <p:cNvPicPr/>
          <p:nvPr/>
        </p:nvPicPr>
        <p:blipFill>
          <a:blip r:embed="rId13"/>
          <a:stretch/>
        </p:blipFill>
        <p:spPr>
          <a:xfrm>
            <a:off x="4571280" y="255384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5" name="object 28"/>
          <p:cNvSpPr/>
          <p:nvPr/>
        </p:nvSpPr>
        <p:spPr>
          <a:xfrm>
            <a:off x="4752360" y="2482200"/>
            <a:ext cx="1506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Resource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6" name="object 29" descr=""/>
          <p:cNvPicPr/>
          <p:nvPr/>
        </p:nvPicPr>
        <p:blipFill>
          <a:blip r:embed="rId14"/>
          <a:stretch/>
        </p:blipFill>
        <p:spPr>
          <a:xfrm>
            <a:off x="4571280" y="285876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7" name="object 30"/>
          <p:cNvSpPr/>
          <p:nvPr/>
        </p:nvSpPr>
        <p:spPr>
          <a:xfrm>
            <a:off x="4752360" y="2786760"/>
            <a:ext cx="1545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Quality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cost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analysis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68" name="object 31"/>
          <p:cNvGrpSpPr/>
          <p:nvPr/>
        </p:nvGrpSpPr>
        <p:grpSpPr>
          <a:xfrm>
            <a:off x="8305920" y="1282680"/>
            <a:ext cx="453960" cy="453960"/>
            <a:chOff x="8305920" y="1282680"/>
            <a:chExt cx="453960" cy="453960"/>
          </a:xfrm>
        </p:grpSpPr>
        <p:pic>
          <p:nvPicPr>
            <p:cNvPr id="569" name="object 32" descr=""/>
            <p:cNvPicPr/>
            <p:nvPr/>
          </p:nvPicPr>
          <p:blipFill>
            <a:blip r:embed="rId15"/>
            <a:stretch/>
          </p:blipFill>
          <p:spPr>
            <a:xfrm>
              <a:off x="8305920" y="128268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70" name="object 33" descr=""/>
            <p:cNvPicPr/>
            <p:nvPr/>
          </p:nvPicPr>
          <p:blipFill>
            <a:blip r:embed="rId16"/>
            <a:stretch/>
          </p:blipFill>
          <p:spPr>
            <a:xfrm>
              <a:off x="8419680" y="1427760"/>
              <a:ext cx="235080" cy="163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71" name="object 34"/>
          <p:cNvSpPr/>
          <p:nvPr/>
        </p:nvSpPr>
        <p:spPr>
          <a:xfrm>
            <a:off x="8902800" y="1351080"/>
            <a:ext cx="12826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Educational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2" name="object 35" descr=""/>
          <p:cNvPicPr/>
          <p:nvPr/>
        </p:nvPicPr>
        <p:blipFill>
          <a:blip r:embed="rId17"/>
          <a:stretch/>
        </p:blipFill>
        <p:spPr>
          <a:xfrm>
            <a:off x="8304840" y="194436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3" name="object 36"/>
          <p:cNvSpPr/>
          <p:nvPr/>
        </p:nvSpPr>
        <p:spPr>
          <a:xfrm>
            <a:off x="8485920" y="1872360"/>
            <a:ext cx="1951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Lab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budget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management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4" name="object 37" descr=""/>
          <p:cNvPicPr/>
          <p:nvPr/>
        </p:nvPicPr>
        <p:blipFill>
          <a:blip r:embed="rId18"/>
          <a:stretch/>
        </p:blipFill>
        <p:spPr>
          <a:xfrm>
            <a:off x="8304840" y="224928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5" name="object 38"/>
          <p:cNvSpPr/>
          <p:nvPr/>
        </p:nvSpPr>
        <p:spPr>
          <a:xfrm>
            <a:off x="8485920" y="2177280"/>
            <a:ext cx="1771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Student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project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costing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6" name="object 39" descr=""/>
          <p:cNvPicPr/>
          <p:nvPr/>
        </p:nvPicPr>
        <p:blipFill>
          <a:blip r:embed="rId19"/>
          <a:stretch/>
        </p:blipFill>
        <p:spPr>
          <a:xfrm>
            <a:off x="8304840" y="255384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7" name="object 40"/>
          <p:cNvSpPr/>
          <p:nvPr/>
        </p:nvSpPr>
        <p:spPr>
          <a:xfrm>
            <a:off x="8485920" y="2482200"/>
            <a:ext cx="1771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Research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cost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8" name="object 41" descr=""/>
          <p:cNvPicPr/>
          <p:nvPr/>
        </p:nvPicPr>
        <p:blipFill>
          <a:blip r:embed="rId20"/>
          <a:stretch/>
        </p:blipFill>
        <p:spPr>
          <a:xfrm>
            <a:off x="8304840" y="285876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9" name="object 42"/>
          <p:cNvSpPr/>
          <p:nvPr/>
        </p:nvSpPr>
        <p:spPr>
          <a:xfrm>
            <a:off x="8485920" y="2786760"/>
            <a:ext cx="1591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Equipment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utilization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object 43"/>
          <p:cNvSpPr/>
          <p:nvPr/>
        </p:nvSpPr>
        <p:spPr>
          <a:xfrm>
            <a:off x="4524840" y="3144240"/>
            <a:ext cx="328500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30" strike="noStrike" u="none">
                <a:solidFill>
                  <a:srgbClr val="1f2937"/>
                </a:solidFill>
                <a:uFillTx/>
                <a:latin typeface="DejaVu Sans"/>
              </a:rPr>
              <a:t>Belangrijkste</a:t>
            </a:r>
            <a:r>
              <a:rPr b="1" lang="nl-BE" sz="2000" spc="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36" strike="noStrike" u="none">
                <a:solidFill>
                  <a:srgbClr val="1f2937"/>
                </a:solidFill>
                <a:uFillTx/>
                <a:latin typeface="DejaVu Sans"/>
              </a:rPr>
              <a:t>Voordelen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1" name="object 44"/>
          <p:cNvGrpSpPr/>
          <p:nvPr/>
        </p:nvGrpSpPr>
        <p:grpSpPr>
          <a:xfrm>
            <a:off x="1762200" y="3576600"/>
            <a:ext cx="606240" cy="606240"/>
            <a:chOff x="1762200" y="3576600"/>
            <a:chExt cx="606240" cy="606240"/>
          </a:xfrm>
        </p:grpSpPr>
        <p:pic>
          <p:nvPicPr>
            <p:cNvPr id="582" name="object 45" descr=""/>
            <p:cNvPicPr/>
            <p:nvPr/>
          </p:nvPicPr>
          <p:blipFill>
            <a:blip r:embed="rId21"/>
            <a:stretch/>
          </p:blipFill>
          <p:spPr>
            <a:xfrm>
              <a:off x="1762200" y="357660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83" name="object 46" descr=""/>
            <p:cNvPicPr/>
            <p:nvPr/>
          </p:nvPicPr>
          <p:blipFill>
            <a:blip r:embed="rId22"/>
            <a:stretch/>
          </p:blipFill>
          <p:spPr>
            <a:xfrm>
              <a:off x="1971720" y="3786120"/>
              <a:ext cx="18720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84" name="object 47"/>
          <p:cNvSpPr/>
          <p:nvPr/>
        </p:nvSpPr>
        <p:spPr>
          <a:xfrm>
            <a:off x="1039680" y="4252680"/>
            <a:ext cx="201816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650" spc="-26" strike="noStrike" u="none">
                <a:solidFill>
                  <a:srgbClr val="2562eb"/>
                </a:solidFill>
                <a:uFillTx/>
                <a:latin typeface="DejaVu Sans"/>
              </a:rPr>
              <a:t>75%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Tijdsbesparing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bij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pricing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5" name="object 48"/>
          <p:cNvGrpSpPr/>
          <p:nvPr/>
        </p:nvGrpSpPr>
        <p:grpSpPr>
          <a:xfrm>
            <a:off x="4448160" y="3576600"/>
            <a:ext cx="606240" cy="606240"/>
            <a:chOff x="4448160" y="3576600"/>
            <a:chExt cx="606240" cy="606240"/>
          </a:xfrm>
        </p:grpSpPr>
        <p:pic>
          <p:nvPicPr>
            <p:cNvPr id="586" name="object 49" descr=""/>
            <p:cNvPicPr/>
            <p:nvPr/>
          </p:nvPicPr>
          <p:blipFill>
            <a:blip r:embed="rId23"/>
            <a:stretch/>
          </p:blipFill>
          <p:spPr>
            <a:xfrm>
              <a:off x="4448160" y="357660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87" name="object 50" descr=""/>
            <p:cNvPicPr/>
            <p:nvPr/>
          </p:nvPicPr>
          <p:blipFill>
            <a:blip r:embed="rId24"/>
            <a:stretch/>
          </p:blipFill>
          <p:spPr>
            <a:xfrm>
              <a:off x="4695840" y="3797640"/>
              <a:ext cx="110880" cy="156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88" name="object 51"/>
          <p:cNvSpPr/>
          <p:nvPr/>
        </p:nvSpPr>
        <p:spPr>
          <a:xfrm>
            <a:off x="3731400" y="4252680"/>
            <a:ext cx="2040120" cy="6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450" spc="-11" strike="noStrike" u="none">
                <a:solidFill>
                  <a:srgbClr val="049569"/>
                </a:solidFill>
                <a:uFillTx/>
                <a:latin typeface="Arial"/>
              </a:rPr>
              <a:t>€</a:t>
            </a:r>
            <a:r>
              <a:rPr b="1" lang="nl-BE" sz="1650" spc="-11" strike="noStrike" u="none">
                <a:solidFill>
                  <a:srgbClr val="049569"/>
                </a:solidFill>
                <a:uFillTx/>
                <a:latin typeface="DejaVu Sans"/>
              </a:rPr>
              <a:t>2.5K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Maandelijkse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kostenbesparing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9" name="object 52"/>
          <p:cNvGrpSpPr/>
          <p:nvPr/>
        </p:nvGrpSpPr>
        <p:grpSpPr>
          <a:xfrm>
            <a:off x="7134120" y="3576600"/>
            <a:ext cx="606240" cy="606240"/>
            <a:chOff x="7134120" y="3576600"/>
            <a:chExt cx="606240" cy="606240"/>
          </a:xfrm>
        </p:grpSpPr>
        <p:pic>
          <p:nvPicPr>
            <p:cNvPr id="590" name="object 53" descr=""/>
            <p:cNvPicPr/>
            <p:nvPr/>
          </p:nvPicPr>
          <p:blipFill>
            <a:blip r:embed="rId25"/>
            <a:stretch/>
          </p:blipFill>
          <p:spPr>
            <a:xfrm>
              <a:off x="7134120" y="357660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1" name="object 54" descr=""/>
            <p:cNvPicPr/>
            <p:nvPr/>
          </p:nvPicPr>
          <p:blipFill>
            <a:blip r:embed="rId26"/>
            <a:stretch/>
          </p:blipFill>
          <p:spPr>
            <a:xfrm>
              <a:off x="7343640" y="3798000"/>
              <a:ext cx="187200" cy="1634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92" name="object 55"/>
          <p:cNvSpPr/>
          <p:nvPr/>
        </p:nvSpPr>
        <p:spPr>
          <a:xfrm>
            <a:off x="6476760" y="4252680"/>
            <a:ext cx="19213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650" spc="-26" strike="noStrike" u="none">
                <a:solidFill>
                  <a:srgbClr val="7c3aec"/>
                </a:solidFill>
                <a:uFillTx/>
                <a:latin typeface="DejaVu Sans"/>
              </a:rPr>
              <a:t>95%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Nauwkeurigheid</a:t>
            </a:r>
            <a:r>
              <a:rPr b="0" lang="nl-BE" sz="1150" spc="4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verbetering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93" name="object 56"/>
          <p:cNvGrpSpPr/>
          <p:nvPr/>
        </p:nvGrpSpPr>
        <p:grpSpPr>
          <a:xfrm>
            <a:off x="9820440" y="3576600"/>
            <a:ext cx="606240" cy="606240"/>
            <a:chOff x="9820440" y="3576600"/>
            <a:chExt cx="606240" cy="606240"/>
          </a:xfrm>
        </p:grpSpPr>
        <p:pic>
          <p:nvPicPr>
            <p:cNvPr id="594" name="object 57" descr=""/>
            <p:cNvPicPr/>
            <p:nvPr/>
          </p:nvPicPr>
          <p:blipFill>
            <a:blip r:embed="rId27"/>
            <a:stretch/>
          </p:blipFill>
          <p:spPr>
            <a:xfrm>
              <a:off x="9820440" y="357660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5" name="object 58" descr=""/>
            <p:cNvPicPr/>
            <p:nvPr/>
          </p:nvPicPr>
          <p:blipFill>
            <a:blip r:embed="rId28"/>
            <a:stretch/>
          </p:blipFill>
          <p:spPr>
            <a:xfrm>
              <a:off x="10010880" y="3786120"/>
              <a:ext cx="23472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96" name="object 59"/>
          <p:cNvSpPr/>
          <p:nvPr/>
        </p:nvSpPr>
        <p:spPr>
          <a:xfrm>
            <a:off x="9240120" y="4252680"/>
            <a:ext cx="17665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650" spc="-26" strike="noStrike" u="none">
                <a:solidFill>
                  <a:srgbClr val="d97705"/>
                </a:solidFill>
                <a:uFillTx/>
                <a:latin typeface="DejaVu Sans"/>
              </a:rPr>
              <a:t>50%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Hogere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klanttevredenheid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97" name="object 60"/>
          <p:cNvGrpSpPr/>
          <p:nvPr/>
        </p:nvGrpSpPr>
        <p:grpSpPr>
          <a:xfrm>
            <a:off x="609480" y="4858920"/>
            <a:ext cx="5330880" cy="1978920"/>
            <a:chOff x="609480" y="4858920"/>
            <a:chExt cx="5330880" cy="1978920"/>
          </a:xfrm>
        </p:grpSpPr>
        <p:pic>
          <p:nvPicPr>
            <p:cNvPr id="598" name="object 61" descr=""/>
            <p:cNvPicPr/>
            <p:nvPr/>
          </p:nvPicPr>
          <p:blipFill>
            <a:blip r:embed="rId29"/>
            <a:stretch/>
          </p:blipFill>
          <p:spPr>
            <a:xfrm>
              <a:off x="609480" y="4858920"/>
              <a:ext cx="5330880" cy="1978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9" name="object 62" descr=""/>
            <p:cNvPicPr/>
            <p:nvPr/>
          </p:nvPicPr>
          <p:blipFill>
            <a:blip r:embed="rId30"/>
            <a:stretch/>
          </p:blipFill>
          <p:spPr>
            <a:xfrm>
              <a:off x="837720" y="5088960"/>
              <a:ext cx="225720" cy="209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00" name="object 63"/>
          <p:cNvSpPr/>
          <p:nvPr/>
        </p:nvSpPr>
        <p:spPr>
          <a:xfrm>
            <a:off x="1168560" y="5060880"/>
            <a:ext cx="26092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Quick</a:t>
            </a:r>
            <a:r>
              <a:rPr b="1" lang="nl-BE" sz="16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Start</a:t>
            </a:r>
            <a:r>
              <a:rPr b="1" lang="nl-BE" sz="16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Scenario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1" name="object 64" descr=""/>
          <p:cNvPicPr/>
          <p:nvPr/>
        </p:nvPicPr>
        <p:blipFill>
          <a:blip r:embed="rId31"/>
          <a:stretch/>
        </p:blipFill>
        <p:spPr>
          <a:xfrm>
            <a:off x="838080" y="5526000"/>
            <a:ext cx="225360" cy="2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2" name="object 65"/>
          <p:cNvSpPr/>
          <p:nvPr/>
        </p:nvSpPr>
        <p:spPr>
          <a:xfrm>
            <a:off x="900000" y="5539320"/>
            <a:ext cx="1022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1c4ed8"/>
                </a:solidFill>
                <a:uFillTx/>
                <a:latin typeface="DejaVu Sans"/>
              </a:rPr>
              <a:t>1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object 66"/>
          <p:cNvSpPr/>
          <p:nvPr/>
        </p:nvSpPr>
        <p:spPr>
          <a:xfrm>
            <a:off x="1168560" y="5487120"/>
            <a:ext cx="242928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Download</a:t>
            </a:r>
            <a:r>
              <a:rPr b="0" lang="nl-BE" sz="11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0" lang="nl-BE" sz="11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1f2937"/>
                </a:solidFill>
                <a:uFillTx/>
                <a:latin typeface="DejaVu Sans"/>
              </a:rPr>
              <a:t>Setup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Binnen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5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minuten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operationeel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4" name="object 67" descr=""/>
          <p:cNvPicPr/>
          <p:nvPr/>
        </p:nvPicPr>
        <p:blipFill>
          <a:blip r:embed="rId32"/>
          <a:stretch/>
        </p:blipFill>
        <p:spPr>
          <a:xfrm>
            <a:off x="838080" y="5983200"/>
            <a:ext cx="225360" cy="2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5" name="object 68"/>
          <p:cNvSpPr/>
          <p:nvPr/>
        </p:nvSpPr>
        <p:spPr>
          <a:xfrm>
            <a:off x="900000" y="5996520"/>
            <a:ext cx="1022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1c4ed8"/>
                </a:solidFill>
                <a:uFillTx/>
                <a:latin typeface="DejaVu Sans"/>
              </a:rPr>
              <a:t>2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6" name="object 69"/>
          <p:cNvSpPr/>
          <p:nvPr/>
        </p:nvSpPr>
        <p:spPr>
          <a:xfrm>
            <a:off x="1168560" y="5944320"/>
            <a:ext cx="314928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Con</a:t>
            </a:r>
            <a:r>
              <a:rPr b="0" lang="nl-BE" sz="1050" spc="-11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guratie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prijzen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85" strike="noStrike" u="none">
                <a:solidFill>
                  <a:srgbClr val="4a5462"/>
                </a:solidFill>
                <a:uFillTx/>
                <a:latin typeface="DejaVu Sans"/>
              </a:rPr>
              <a:t>&amp;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parameters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instellen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7" name="object 70" descr=""/>
          <p:cNvPicPr/>
          <p:nvPr/>
        </p:nvPicPr>
        <p:blipFill>
          <a:blip r:embed="rId33"/>
          <a:stretch/>
        </p:blipFill>
        <p:spPr>
          <a:xfrm>
            <a:off x="838080" y="6440400"/>
            <a:ext cx="225360" cy="2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8" name="object 71"/>
          <p:cNvSpPr/>
          <p:nvPr/>
        </p:nvSpPr>
        <p:spPr>
          <a:xfrm>
            <a:off x="900000" y="6453720"/>
            <a:ext cx="1022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1c4ed8"/>
                </a:solidFill>
                <a:uFillTx/>
                <a:latin typeface="DejaVu Sans"/>
              </a:rPr>
              <a:t>3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9" name="object 72"/>
          <p:cNvSpPr/>
          <p:nvPr/>
        </p:nvSpPr>
        <p:spPr>
          <a:xfrm>
            <a:off x="1168560" y="6401520"/>
            <a:ext cx="13550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Direct</a:t>
            </a:r>
            <a:r>
              <a:rPr b="0" lang="nl-BE" sz="11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Gebruik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Onmiddellijk</a:t>
            </a:r>
            <a:r>
              <a:rPr b="0" lang="nl-BE" sz="10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productief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10" name="object 73"/>
          <p:cNvGrpSpPr/>
          <p:nvPr/>
        </p:nvGrpSpPr>
        <p:grpSpPr>
          <a:xfrm>
            <a:off x="6248520" y="4858920"/>
            <a:ext cx="5330880" cy="1978920"/>
            <a:chOff x="6248520" y="4858920"/>
            <a:chExt cx="5330880" cy="1978920"/>
          </a:xfrm>
        </p:grpSpPr>
        <p:pic>
          <p:nvPicPr>
            <p:cNvPr id="611" name="object 74" descr=""/>
            <p:cNvPicPr/>
            <p:nvPr/>
          </p:nvPicPr>
          <p:blipFill>
            <a:blip r:embed="rId34"/>
            <a:stretch/>
          </p:blipFill>
          <p:spPr>
            <a:xfrm>
              <a:off x="6248520" y="4858920"/>
              <a:ext cx="5330880" cy="1978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12" name="object 75"/>
            <p:cNvSpPr/>
            <p:nvPr/>
          </p:nvSpPr>
          <p:spPr>
            <a:xfrm>
              <a:off x="6477840" y="5092200"/>
              <a:ext cx="278640" cy="204480"/>
            </a:xfrm>
            <a:custGeom>
              <a:avLst/>
              <a:gdLst>
                <a:gd name="textAreaLeft" fmla="*/ 0 w 278640"/>
                <a:gd name="textAreaRight" fmla="*/ 281880 w 278640"/>
                <a:gd name="textAreaTop" fmla="*/ 0 h 204480"/>
                <a:gd name="textAreaBottom" fmla="*/ 207360 h 204480"/>
              </a:gdLst>
              <a:ahLst/>
              <a:rect l="textAreaLeft" t="textAreaTop" r="textAreaRight" b="textAreaBottom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0495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13" name="object 76"/>
          <p:cNvSpPr/>
          <p:nvPr/>
        </p:nvSpPr>
        <p:spPr>
          <a:xfrm>
            <a:off x="6864480" y="5060880"/>
            <a:ext cx="241560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Enterprise</a:t>
            </a:r>
            <a:r>
              <a:rPr b="1" lang="nl-BE" sz="1650" spc="-5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Integration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4" name="object 77" descr=""/>
          <p:cNvPicPr/>
          <p:nvPr/>
        </p:nvPicPr>
        <p:blipFill>
          <a:blip r:embed="rId35"/>
          <a:stretch/>
        </p:blipFill>
        <p:spPr>
          <a:xfrm>
            <a:off x="6477120" y="5526000"/>
            <a:ext cx="225360" cy="2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5" name="object 78"/>
          <p:cNvSpPr/>
          <p:nvPr/>
        </p:nvSpPr>
        <p:spPr>
          <a:xfrm>
            <a:off x="6538680" y="5539320"/>
            <a:ext cx="1022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047857"/>
                </a:solidFill>
                <a:uFillTx/>
                <a:latin typeface="DejaVu Sans"/>
              </a:rPr>
              <a:t>1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6" name="object 79"/>
          <p:cNvSpPr/>
          <p:nvPr/>
        </p:nvSpPr>
        <p:spPr>
          <a:xfrm>
            <a:off x="6807240" y="5487120"/>
            <a:ext cx="25506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API</a:t>
            </a:r>
            <a:r>
              <a:rPr b="0" lang="nl-BE" sz="11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Development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Integratie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bestaande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systemen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7" name="object 80" descr=""/>
          <p:cNvPicPr/>
          <p:nvPr/>
        </p:nvPicPr>
        <p:blipFill>
          <a:blip r:embed="rId36"/>
          <a:stretch/>
        </p:blipFill>
        <p:spPr>
          <a:xfrm>
            <a:off x="6477120" y="5983200"/>
            <a:ext cx="225360" cy="2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8" name="object 81"/>
          <p:cNvSpPr/>
          <p:nvPr/>
        </p:nvSpPr>
        <p:spPr>
          <a:xfrm>
            <a:off x="6538680" y="5996520"/>
            <a:ext cx="1022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047857"/>
                </a:solidFill>
                <a:uFillTx/>
                <a:latin typeface="DejaVu Sans"/>
              </a:rPr>
              <a:t>2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object 82"/>
          <p:cNvSpPr/>
          <p:nvPr/>
        </p:nvSpPr>
        <p:spPr>
          <a:xfrm>
            <a:off x="6807240" y="5944320"/>
            <a:ext cx="20106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Custom</a:t>
            </a:r>
            <a:r>
              <a:rPr b="0" lang="nl-BE" sz="11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Work</a:t>
            </a:r>
            <a:r>
              <a:rPr b="0" lang="nl-BE" sz="1050" spc="-11" strike="noStrike" u="none">
                <a:solidFill>
                  <a:srgbClr val="1f2937"/>
                </a:solidFill>
                <a:uFillTx/>
                <a:latin typeface="Arial"/>
              </a:rPr>
              <a:t>ﬂ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ows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Aangepaste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business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logic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0" name="object 83" descr=""/>
          <p:cNvPicPr/>
          <p:nvPr/>
        </p:nvPicPr>
        <p:blipFill>
          <a:blip r:embed="rId37"/>
          <a:stretch/>
        </p:blipFill>
        <p:spPr>
          <a:xfrm>
            <a:off x="6477120" y="6440400"/>
            <a:ext cx="225360" cy="2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1" name="object 84"/>
          <p:cNvSpPr/>
          <p:nvPr/>
        </p:nvSpPr>
        <p:spPr>
          <a:xfrm>
            <a:off x="6538680" y="6453720"/>
            <a:ext cx="1022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047857"/>
                </a:solidFill>
                <a:uFillTx/>
                <a:latin typeface="DejaVu Sans"/>
              </a:rPr>
              <a:t>3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object 85"/>
          <p:cNvSpPr/>
          <p:nvPr/>
        </p:nvSpPr>
        <p:spPr>
          <a:xfrm>
            <a:off x="6807240" y="6401520"/>
            <a:ext cx="23706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Scaling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0" lang="nl-BE" sz="1150" spc="-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Performance</a:t>
            </a:r>
            <a:r>
              <a:rPr b="0" lang="nl-BE" sz="1000" spc="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900" spc="-2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ne-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tuning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object 2" descr=""/>
          <p:cNvPicPr/>
          <p:nvPr/>
        </p:nvPicPr>
        <p:blipFill>
          <a:blip r:embed="rId1"/>
          <a:stretch/>
        </p:blipFill>
        <p:spPr>
          <a:xfrm>
            <a:off x="609480" y="5162400"/>
            <a:ext cx="10969560" cy="16930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24" name="object 3"/>
          <p:cNvGrpSpPr/>
          <p:nvPr/>
        </p:nvGrpSpPr>
        <p:grpSpPr>
          <a:xfrm>
            <a:off x="609480" y="304920"/>
            <a:ext cx="453960" cy="453960"/>
            <a:chOff x="609480" y="304920"/>
            <a:chExt cx="453960" cy="453960"/>
          </a:xfrm>
        </p:grpSpPr>
        <p:pic>
          <p:nvPicPr>
            <p:cNvPr id="625" name="object 4" descr=""/>
            <p:cNvPicPr/>
            <p:nvPr/>
          </p:nvPicPr>
          <p:blipFill>
            <a:blip r:embed="rId2"/>
            <a:stretch/>
          </p:blipFill>
          <p:spPr>
            <a:xfrm>
              <a:off x="609480" y="30492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26" name="object 5" descr=""/>
            <p:cNvPicPr/>
            <p:nvPr/>
          </p:nvPicPr>
          <p:blipFill>
            <a:blip r:embed="rId3"/>
            <a:stretch/>
          </p:blipFill>
          <p:spPr>
            <a:xfrm>
              <a:off x="752400" y="438120"/>
              <a:ext cx="16344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206360" y="255960"/>
            <a:ext cx="347112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70" strike="noStrike" u="none">
                <a:solidFill>
                  <a:srgbClr val="1f2937"/>
                </a:solidFill>
                <a:uFillTx/>
                <a:latin typeface="Arial"/>
              </a:rPr>
              <a:t>Conclusie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50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84" strike="noStrike" u="none">
                <a:solidFill>
                  <a:srgbClr val="1f2937"/>
                </a:solidFill>
                <a:uFillTx/>
                <a:latin typeface="Arial"/>
              </a:rPr>
              <a:t>Q</a:t>
            </a:r>
            <a:r>
              <a:rPr b="1" lang="nl-BE" sz="2950" spc="-184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3050" spc="-184" strike="noStrike" u="none">
                <a:solidFill>
                  <a:srgbClr val="1f2937"/>
                </a:solidFill>
                <a:uFillTx/>
                <a:latin typeface="Arial"/>
              </a:rPr>
              <a:t>A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8" name="object 7"/>
          <p:cNvSpPr/>
          <p:nvPr/>
        </p:nvSpPr>
        <p:spPr>
          <a:xfrm>
            <a:off x="4500000" y="404280"/>
            <a:ext cx="67111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119" strike="noStrike" u="none">
                <a:solidFill>
                  <a:srgbClr val="4a5462"/>
                </a:solidFill>
                <a:uFillTx/>
                <a:latin typeface="DejaVu Sans"/>
              </a:rPr>
              <a:t>H2D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Price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Calculator: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Een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complete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oplossing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11" strike="noStrike" u="none">
                <a:solidFill>
                  <a:srgbClr val="4a5462"/>
                </a:solidFill>
                <a:uFillTx/>
                <a:latin typeface="DejaVu Sans"/>
              </a:rPr>
              <a:t>moderne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prijsberekening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9" name="object 8"/>
          <p:cNvSpPr/>
          <p:nvPr/>
        </p:nvSpPr>
        <p:spPr>
          <a:xfrm>
            <a:off x="4997160" y="904320"/>
            <a:ext cx="238032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76" strike="noStrike" u="none">
                <a:solidFill>
                  <a:srgbClr val="1f2937"/>
                </a:solidFill>
                <a:uFillTx/>
                <a:latin typeface="DejaVu Sans"/>
              </a:rPr>
              <a:t>Key</a:t>
            </a:r>
            <a:r>
              <a:rPr b="1" lang="nl-BE" sz="200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70" strike="noStrike" u="none">
                <a:solidFill>
                  <a:srgbClr val="1f2937"/>
                </a:solidFill>
                <a:uFillTx/>
                <a:latin typeface="DejaVu Sans"/>
              </a:rPr>
              <a:t>Takeaways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0" name="object 9"/>
          <p:cNvGrpSpPr/>
          <p:nvPr/>
        </p:nvGrpSpPr>
        <p:grpSpPr>
          <a:xfrm>
            <a:off x="2238480" y="1436760"/>
            <a:ext cx="606240" cy="606240"/>
            <a:chOff x="2238480" y="1436760"/>
            <a:chExt cx="606240" cy="606240"/>
          </a:xfrm>
        </p:grpSpPr>
        <p:pic>
          <p:nvPicPr>
            <p:cNvPr id="631" name="object 10" descr=""/>
            <p:cNvPicPr/>
            <p:nvPr/>
          </p:nvPicPr>
          <p:blipFill>
            <a:blip r:embed="rId4"/>
            <a:stretch/>
          </p:blipFill>
          <p:spPr>
            <a:xfrm>
              <a:off x="2238480" y="143676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32" name="object 11" descr=""/>
            <p:cNvPicPr/>
            <p:nvPr/>
          </p:nvPicPr>
          <p:blipFill>
            <a:blip r:embed="rId5"/>
            <a:stretch/>
          </p:blipFill>
          <p:spPr>
            <a:xfrm>
              <a:off x="2428920" y="1627200"/>
              <a:ext cx="225360" cy="2253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33" name="object 12"/>
          <p:cNvSpPr/>
          <p:nvPr/>
        </p:nvSpPr>
        <p:spPr>
          <a:xfrm>
            <a:off x="1408680" y="2075760"/>
            <a:ext cx="25488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Modulaire</a:t>
            </a:r>
            <a:r>
              <a:rPr b="1" lang="nl-BE" sz="150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Architectuur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object 13"/>
          <p:cNvSpPr/>
          <p:nvPr/>
        </p:nvSpPr>
        <p:spPr>
          <a:xfrm>
            <a:off x="1002960" y="2331360"/>
            <a:ext cx="30708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753120" indent="-740880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Tkinter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5" strike="noStrike" u="none">
                <a:solidFill>
                  <a:srgbClr val="4a5462"/>
                </a:solidFill>
                <a:uFillTx/>
                <a:latin typeface="DejaVu Sans"/>
              </a:rPr>
              <a:t>GUI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96" strike="noStrike" u="none">
                <a:solidFill>
                  <a:srgbClr val="4a5462"/>
                </a:solidFill>
                <a:uFillTx/>
                <a:latin typeface="DejaVu Sans"/>
              </a:rPr>
              <a:t>+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voor </a:t>
            </a:r>
            <a:r>
              <a:rPr b="0" lang="nl-BE" sz="1100" spc="-31" strike="noStrike" u="none">
                <a:solidFill>
                  <a:srgbClr val="4a5462"/>
                </a:solidFill>
                <a:uFillTx/>
                <a:latin typeface="DejaVu Sans"/>
              </a:rPr>
              <a:t>ﬂexibele,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schaalbare</a:t>
            </a:r>
            <a:r>
              <a:rPr b="0" lang="nl-BE" sz="11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oplossingen</a:t>
            </a:r>
            <a:endParaRPr b="0" lang="nl-B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5" name="object 14"/>
          <p:cNvGrpSpPr/>
          <p:nvPr/>
        </p:nvGrpSpPr>
        <p:grpSpPr>
          <a:xfrm>
            <a:off x="5791320" y="1436760"/>
            <a:ext cx="606240" cy="606240"/>
            <a:chOff x="5791320" y="1436760"/>
            <a:chExt cx="606240" cy="606240"/>
          </a:xfrm>
        </p:grpSpPr>
        <p:pic>
          <p:nvPicPr>
            <p:cNvPr id="636" name="object 15" descr=""/>
            <p:cNvPicPr/>
            <p:nvPr/>
          </p:nvPicPr>
          <p:blipFill>
            <a:blip r:embed="rId6"/>
            <a:stretch/>
          </p:blipFill>
          <p:spPr>
            <a:xfrm>
              <a:off x="5791320" y="143676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37" name="object 16" descr=""/>
            <p:cNvPicPr/>
            <p:nvPr/>
          </p:nvPicPr>
          <p:blipFill>
            <a:blip r:embed="rId7"/>
            <a:stretch/>
          </p:blipFill>
          <p:spPr>
            <a:xfrm>
              <a:off x="5981760" y="1641600"/>
              <a:ext cx="225360" cy="196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38" name="object 17"/>
          <p:cNvSpPr/>
          <p:nvPr/>
        </p:nvSpPr>
        <p:spPr>
          <a:xfrm>
            <a:off x="5137920" y="2075760"/>
            <a:ext cx="24195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Advanced</a:t>
            </a:r>
            <a:r>
              <a:rPr b="1" lang="nl-BE" sz="150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9" strike="noStrike" u="none">
                <a:solidFill>
                  <a:srgbClr val="1f2937"/>
                </a:solidFill>
                <a:uFillTx/>
                <a:latin typeface="DejaVu Sans"/>
              </a:rPr>
              <a:t>Analytics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object 18"/>
          <p:cNvSpPr/>
          <p:nvPr/>
        </p:nvSpPr>
        <p:spPr>
          <a:xfrm>
            <a:off x="4768560" y="2331360"/>
            <a:ext cx="26510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indent="12600" algn="ctr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10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51" strike="noStrike" u="none">
                <a:solidFill>
                  <a:srgbClr val="4a5462"/>
                </a:solidFill>
                <a:uFillTx/>
                <a:latin typeface="DejaVu Sans"/>
              </a:rPr>
              <a:t>visualisatie</a:t>
            </a:r>
            <a:r>
              <a:rPr b="0" lang="nl-BE" sz="11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45" strike="noStrike" u="none">
                <a:solidFill>
                  <a:srgbClr val="4a5462"/>
                </a:solidFill>
                <a:uFillTx/>
                <a:latin typeface="DejaVu Sans"/>
              </a:rPr>
              <a:t>business </a:t>
            </a: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intelligence</a:t>
            </a:r>
            <a:r>
              <a:rPr b="0" lang="nl-BE" sz="11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4" strike="noStrike" u="none">
                <a:solidFill>
                  <a:srgbClr val="4a5462"/>
                </a:solidFill>
                <a:uFillTx/>
                <a:latin typeface="DejaVu Sans"/>
              </a:rPr>
              <a:t>betere</a:t>
            </a:r>
            <a:r>
              <a:rPr b="0" lang="nl-BE" sz="11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besluitvorming</a:t>
            </a:r>
            <a:endParaRPr b="0" lang="nl-B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40" name="object 19"/>
          <p:cNvGrpSpPr/>
          <p:nvPr/>
        </p:nvGrpSpPr>
        <p:grpSpPr>
          <a:xfrm>
            <a:off x="9344160" y="1436760"/>
            <a:ext cx="606240" cy="606240"/>
            <a:chOff x="9344160" y="1436760"/>
            <a:chExt cx="606240" cy="606240"/>
          </a:xfrm>
        </p:grpSpPr>
        <p:pic>
          <p:nvPicPr>
            <p:cNvPr id="641" name="object 20" descr=""/>
            <p:cNvPicPr/>
            <p:nvPr/>
          </p:nvPicPr>
          <p:blipFill>
            <a:blip r:embed="rId8"/>
            <a:stretch/>
          </p:blipFill>
          <p:spPr>
            <a:xfrm>
              <a:off x="9344160" y="143676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42" name="object 21" descr=""/>
            <p:cNvPicPr/>
            <p:nvPr/>
          </p:nvPicPr>
          <p:blipFill>
            <a:blip r:embed="rId9"/>
            <a:stretch/>
          </p:blipFill>
          <p:spPr>
            <a:xfrm>
              <a:off x="9533880" y="1627200"/>
              <a:ext cx="225720" cy="225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43" name="object 22"/>
          <p:cNvSpPr/>
          <p:nvPr/>
        </p:nvSpPr>
        <p:spPr>
          <a:xfrm>
            <a:off x="8806680" y="2075760"/>
            <a:ext cx="18108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Enterprise</a:t>
            </a:r>
            <a:r>
              <a:rPr b="1" lang="nl-BE" sz="1500" spc="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91" strike="noStrike" u="none">
                <a:solidFill>
                  <a:srgbClr val="1f2937"/>
                </a:solidFill>
                <a:uFillTx/>
                <a:latin typeface="DejaVu Sans"/>
              </a:rPr>
              <a:t>Ready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object 23"/>
          <p:cNvSpPr/>
          <p:nvPr/>
        </p:nvSpPr>
        <p:spPr>
          <a:xfrm>
            <a:off x="8259480" y="2331360"/>
            <a:ext cx="27824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79640" indent="-167760" algn="ctr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Robuuste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5" strike="noStrike" u="none">
                <a:solidFill>
                  <a:srgbClr val="4a5462"/>
                </a:solidFill>
                <a:uFillTx/>
                <a:latin typeface="DejaVu Sans"/>
              </a:rPr>
              <a:t>performance,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handling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26" strike="noStrike" u="none">
                <a:solidFill>
                  <a:srgbClr val="4a5462"/>
                </a:solidFill>
                <a:uFillTx/>
                <a:latin typeface="DejaVu Sans"/>
              </a:rPr>
              <a:t>en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praktische</a:t>
            </a:r>
            <a:r>
              <a:rPr b="0" lang="nl-BE" sz="11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1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scenario's</a:t>
            </a:r>
            <a:endParaRPr b="0" lang="nl-B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45" name="object 24"/>
          <p:cNvGrpSpPr/>
          <p:nvPr/>
        </p:nvGrpSpPr>
        <p:grpSpPr>
          <a:xfrm>
            <a:off x="609480" y="2920320"/>
            <a:ext cx="5330880" cy="2139840"/>
            <a:chOff x="609480" y="2920320"/>
            <a:chExt cx="5330880" cy="2139840"/>
          </a:xfrm>
        </p:grpSpPr>
        <p:pic>
          <p:nvPicPr>
            <p:cNvPr id="646" name="object 25" descr=""/>
            <p:cNvPicPr/>
            <p:nvPr/>
          </p:nvPicPr>
          <p:blipFill>
            <a:blip r:embed="rId10"/>
            <a:stretch/>
          </p:blipFill>
          <p:spPr>
            <a:xfrm>
              <a:off x="609480" y="2920320"/>
              <a:ext cx="5330880" cy="2139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47" name="object 26"/>
            <p:cNvSpPr/>
            <p:nvPr/>
          </p:nvSpPr>
          <p:spPr>
            <a:xfrm>
              <a:off x="838080" y="4520520"/>
              <a:ext cx="4873680" cy="6120"/>
            </a:xfrm>
            <a:custGeom>
              <a:avLst/>
              <a:gdLst>
                <a:gd name="textAreaLeft" fmla="*/ 0 w 4873680"/>
                <a:gd name="textAreaRight" fmla="*/ 4876920 w 4873680"/>
                <a:gd name="textAreaTop" fmla="*/ 0 h 6120"/>
                <a:gd name="textAreaBottom" fmla="*/ 9360 h 6120"/>
              </a:gdLst>
              <a:ahLst/>
              <a:rect l="textAreaLeft" t="textAreaTop" r="textAreaRight" b="textAreaBottom"/>
              <a:pathLst>
                <a:path w="4876800" h="9525">
                  <a:moveTo>
                    <a:pt x="48767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9524"/>
                  </a:lnTo>
                  <a:close/>
                </a:path>
              </a:pathLst>
            </a:custGeom>
            <a:solidFill>
              <a:srgbClr val="60a5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648" name="object 27" descr=""/>
            <p:cNvPicPr/>
            <p:nvPr/>
          </p:nvPicPr>
          <p:blipFill>
            <a:blip r:embed="rId11"/>
            <a:stretch/>
          </p:blipFill>
          <p:spPr>
            <a:xfrm>
              <a:off x="838080" y="3168000"/>
              <a:ext cx="225360" cy="2253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49" name="object 28"/>
          <p:cNvSpPr/>
          <p:nvPr/>
        </p:nvSpPr>
        <p:spPr>
          <a:xfrm>
            <a:off x="1168560" y="3121920"/>
            <a:ext cx="44089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9" strike="noStrike" u="none">
                <a:solidFill>
                  <a:srgbClr val="ffffff"/>
                </a:solidFill>
                <a:uFillTx/>
                <a:latin typeface="DejaVu Sans"/>
              </a:rPr>
              <a:t>Implementatie</a:t>
            </a:r>
            <a:r>
              <a:rPr b="1" lang="nl-BE" sz="1650" spc="-45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85" strike="noStrike" u="none">
                <a:solidFill>
                  <a:srgbClr val="ffffff"/>
                </a:solidFill>
                <a:uFillTx/>
                <a:latin typeface="DejaVu Sans"/>
              </a:rPr>
              <a:t>Starten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50" name="object 29"/>
          <p:cNvGrpSpPr/>
          <p:nvPr/>
        </p:nvGrpSpPr>
        <p:grpSpPr>
          <a:xfrm>
            <a:off x="838080" y="3596400"/>
            <a:ext cx="129960" cy="739800"/>
            <a:chOff x="838080" y="3596400"/>
            <a:chExt cx="129960" cy="739800"/>
          </a:xfrm>
        </p:grpSpPr>
        <p:pic>
          <p:nvPicPr>
            <p:cNvPr id="651" name="object 30" descr=""/>
            <p:cNvPicPr/>
            <p:nvPr/>
          </p:nvPicPr>
          <p:blipFill>
            <a:blip r:embed="rId12"/>
            <a:stretch/>
          </p:blipFill>
          <p:spPr>
            <a:xfrm>
              <a:off x="838080" y="359640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2" name="object 31" descr=""/>
            <p:cNvPicPr/>
            <p:nvPr/>
          </p:nvPicPr>
          <p:blipFill>
            <a:blip r:embed="rId13"/>
            <a:stretch/>
          </p:blipFill>
          <p:spPr>
            <a:xfrm>
              <a:off x="838080" y="390132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3" name="object 32" descr=""/>
            <p:cNvPicPr/>
            <p:nvPr/>
          </p:nvPicPr>
          <p:blipFill>
            <a:blip r:embed="rId14"/>
            <a:stretch/>
          </p:blipFill>
          <p:spPr>
            <a:xfrm>
              <a:off x="838080" y="420624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54" name="object 33"/>
          <p:cNvSpPr/>
          <p:nvPr/>
        </p:nvSpPr>
        <p:spPr>
          <a:xfrm>
            <a:off x="1035000" y="3548160"/>
            <a:ext cx="2922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Download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ffffff"/>
                </a:solidFill>
                <a:uFillTx/>
                <a:latin typeface="DejaVu Sans"/>
              </a:rPr>
              <a:t>de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9" strike="noStrike" u="none">
                <a:solidFill>
                  <a:srgbClr val="ffffff"/>
                </a:solidFill>
                <a:uFillTx/>
                <a:latin typeface="DejaVu Sans"/>
              </a:rPr>
              <a:t>Bambu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Lab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ffffff"/>
                </a:solidFill>
                <a:uFillTx/>
                <a:latin typeface="DejaVu Sans"/>
              </a:rPr>
              <a:t>Edition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5" name="object 34"/>
          <p:cNvSpPr/>
          <p:nvPr/>
        </p:nvSpPr>
        <p:spPr>
          <a:xfrm>
            <a:off x="1035000" y="3853080"/>
            <a:ext cx="3462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1" strike="noStrike" u="none">
                <a:solidFill>
                  <a:srgbClr val="ffffff"/>
                </a:solidFill>
                <a:uFillTx/>
                <a:latin typeface="DejaVu Sans"/>
              </a:rPr>
              <a:t>Con</a:t>
            </a:r>
            <a:r>
              <a:rPr b="0" lang="nl-BE" sz="1050" spc="-51" strike="noStrike" u="none">
                <a:solidFill>
                  <a:srgbClr val="ffffff"/>
                </a:solidFill>
                <a:uFillTx/>
                <a:latin typeface="Arial"/>
              </a:rPr>
              <a:t>ﬁ</a:t>
            </a:r>
            <a:r>
              <a:rPr b="0" lang="nl-BE" sz="1150" spc="-51" strike="noStrike" u="none">
                <a:solidFill>
                  <a:srgbClr val="ffffff"/>
                </a:solidFill>
                <a:uFillTx/>
                <a:latin typeface="DejaVu Sans"/>
              </a:rPr>
              <a:t>gureer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85" strike="noStrike" u="none">
                <a:solidFill>
                  <a:srgbClr val="ffffff"/>
                </a:solidFill>
                <a:uFillTx/>
                <a:latin typeface="DejaVu Sans"/>
              </a:rPr>
              <a:t>uw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materiaal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ffffff"/>
                </a:solidFill>
                <a:uFillTx/>
                <a:latin typeface="DejaVu Sans"/>
              </a:rPr>
              <a:t>database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6" name="object 35"/>
          <p:cNvSpPr/>
          <p:nvPr/>
        </p:nvSpPr>
        <p:spPr>
          <a:xfrm>
            <a:off x="1035000" y="4158000"/>
            <a:ext cx="3102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ffffff"/>
                </a:solidFill>
                <a:uFillTx/>
                <a:latin typeface="DejaVu Sans"/>
              </a:rPr>
              <a:t>Begin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binnen</a:t>
            </a:r>
            <a:r>
              <a:rPr b="0" lang="nl-BE" sz="1150" spc="-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5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ffffff"/>
                </a:solidFill>
                <a:uFillTx/>
                <a:latin typeface="DejaVu Sans"/>
              </a:rPr>
              <a:t>minuten</a:t>
            </a:r>
            <a:r>
              <a:rPr b="0" lang="nl-BE" sz="1150" spc="-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ffffff"/>
                </a:solidFill>
                <a:uFillTx/>
                <a:latin typeface="DejaVu Sans"/>
              </a:rPr>
              <a:t>met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ffffff"/>
                </a:solidFill>
                <a:uFillTx/>
                <a:latin typeface="DejaVu Sans"/>
              </a:rPr>
              <a:t>calculaties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57" name="object 36"/>
          <p:cNvGrpSpPr/>
          <p:nvPr/>
        </p:nvGrpSpPr>
        <p:grpSpPr>
          <a:xfrm>
            <a:off x="6248520" y="2920320"/>
            <a:ext cx="5330880" cy="2139840"/>
            <a:chOff x="6248520" y="2920320"/>
            <a:chExt cx="5330880" cy="2139840"/>
          </a:xfrm>
        </p:grpSpPr>
        <p:pic>
          <p:nvPicPr>
            <p:cNvPr id="658" name="object 37" descr=""/>
            <p:cNvPicPr/>
            <p:nvPr/>
          </p:nvPicPr>
          <p:blipFill>
            <a:blip r:embed="rId15"/>
            <a:stretch/>
          </p:blipFill>
          <p:spPr>
            <a:xfrm>
              <a:off x="6248520" y="2920320"/>
              <a:ext cx="5330880" cy="2139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59" name="object 38"/>
            <p:cNvSpPr/>
            <p:nvPr/>
          </p:nvSpPr>
          <p:spPr>
            <a:xfrm>
              <a:off x="6477120" y="4520520"/>
              <a:ext cx="4873680" cy="6120"/>
            </a:xfrm>
            <a:custGeom>
              <a:avLst/>
              <a:gdLst>
                <a:gd name="textAreaLeft" fmla="*/ 0 w 4873680"/>
                <a:gd name="textAreaRight" fmla="*/ 4876920 w 4873680"/>
                <a:gd name="textAreaTop" fmla="*/ 0 h 6120"/>
                <a:gd name="textAreaBottom" fmla="*/ 9360 h 6120"/>
              </a:gdLst>
              <a:ahLst/>
              <a:rect l="textAreaLeft" t="textAreaTop" r="textAreaRight" b="textAreaBottom"/>
              <a:pathLst>
                <a:path w="4876800" h="9525">
                  <a:moveTo>
                    <a:pt x="48767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9524"/>
                  </a:lnTo>
                  <a:close/>
                </a:path>
              </a:pathLst>
            </a:custGeom>
            <a:solidFill>
              <a:srgbClr val="33d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60" name="object 39"/>
            <p:cNvSpPr/>
            <p:nvPr/>
          </p:nvSpPr>
          <p:spPr>
            <a:xfrm>
              <a:off x="6477840" y="3171600"/>
              <a:ext cx="278640" cy="220320"/>
            </a:xfrm>
            <a:custGeom>
              <a:avLst/>
              <a:gdLst>
                <a:gd name="textAreaLeft" fmla="*/ 0 w 278640"/>
                <a:gd name="textAreaRight" fmla="*/ 281880 w 278640"/>
                <a:gd name="textAreaTop" fmla="*/ 0 h 220320"/>
                <a:gd name="textAreaBottom" fmla="*/ 223560 h 220320"/>
              </a:gdLst>
              <a:ahLst/>
              <a:rect l="textAreaLeft" t="textAreaTop" r="textAreaRight" b="textAreaBottom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61" name="object 40"/>
          <p:cNvSpPr/>
          <p:nvPr/>
        </p:nvSpPr>
        <p:spPr>
          <a:xfrm>
            <a:off x="6864480" y="3121920"/>
            <a:ext cx="30340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9" strike="noStrike" u="none">
                <a:solidFill>
                  <a:srgbClr val="ffffff"/>
                </a:solidFill>
                <a:uFillTx/>
                <a:latin typeface="DejaVu Sans"/>
              </a:rPr>
              <a:t>Custom</a:t>
            </a:r>
            <a:r>
              <a:rPr b="1" lang="nl-BE" sz="165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ffffff"/>
                </a:solidFill>
                <a:uFillTx/>
                <a:latin typeface="DejaVu Sans"/>
              </a:rPr>
              <a:t>Development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62" name="object 41"/>
          <p:cNvGrpSpPr/>
          <p:nvPr/>
        </p:nvGrpSpPr>
        <p:grpSpPr>
          <a:xfrm>
            <a:off x="6477120" y="3596400"/>
            <a:ext cx="129960" cy="739800"/>
            <a:chOff x="6477120" y="3596400"/>
            <a:chExt cx="129960" cy="739800"/>
          </a:xfrm>
        </p:grpSpPr>
        <p:pic>
          <p:nvPicPr>
            <p:cNvPr id="663" name="object 42" descr=""/>
            <p:cNvPicPr/>
            <p:nvPr/>
          </p:nvPicPr>
          <p:blipFill>
            <a:blip r:embed="rId16"/>
            <a:stretch/>
          </p:blipFill>
          <p:spPr>
            <a:xfrm>
              <a:off x="6477120" y="359640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64" name="object 43" descr=""/>
            <p:cNvPicPr/>
            <p:nvPr/>
          </p:nvPicPr>
          <p:blipFill>
            <a:blip r:embed="rId17"/>
            <a:stretch/>
          </p:blipFill>
          <p:spPr>
            <a:xfrm>
              <a:off x="6477120" y="390132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65" name="object 44" descr=""/>
            <p:cNvPicPr/>
            <p:nvPr/>
          </p:nvPicPr>
          <p:blipFill>
            <a:blip r:embed="rId18"/>
            <a:stretch/>
          </p:blipFill>
          <p:spPr>
            <a:xfrm>
              <a:off x="6477120" y="420624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66" name="object 45"/>
          <p:cNvSpPr/>
          <p:nvPr/>
        </p:nvSpPr>
        <p:spPr>
          <a:xfrm>
            <a:off x="6673680" y="3548160"/>
            <a:ext cx="2323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API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integratie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ffffff"/>
                </a:solidFill>
                <a:uFillTx/>
                <a:latin typeface="DejaVu Sans"/>
              </a:rPr>
              <a:t>met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85" strike="noStrike" u="none">
                <a:solidFill>
                  <a:srgbClr val="ffffff"/>
                </a:solidFill>
                <a:uFillTx/>
                <a:latin typeface="DejaVu Sans"/>
              </a:rPr>
              <a:t>uw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systemen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object 46"/>
          <p:cNvSpPr/>
          <p:nvPr/>
        </p:nvSpPr>
        <p:spPr>
          <a:xfrm>
            <a:off x="6673680" y="3853080"/>
            <a:ext cx="2143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Aangepaste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business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ffffff"/>
                </a:solidFill>
                <a:uFillTx/>
                <a:latin typeface="DejaVu Sans"/>
              </a:rPr>
              <a:t>logic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8" name="object 47"/>
          <p:cNvSpPr/>
          <p:nvPr/>
        </p:nvSpPr>
        <p:spPr>
          <a:xfrm>
            <a:off x="6673680" y="4158000"/>
            <a:ext cx="2323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Enterprise</a:t>
            </a:r>
            <a:r>
              <a:rPr b="0" lang="nl-BE" sz="11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support</a:t>
            </a:r>
            <a:r>
              <a:rPr b="0" lang="nl-BE" sz="11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ffffff"/>
                </a:solidFill>
                <a:uFillTx/>
                <a:latin typeface="DejaVu Sans"/>
              </a:rPr>
              <a:t>&amp;</a:t>
            </a:r>
            <a:r>
              <a:rPr b="0" lang="nl-BE" sz="115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ffffff"/>
                </a:solidFill>
                <a:uFillTx/>
                <a:latin typeface="DejaVu Sans"/>
              </a:rPr>
              <a:t>training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9" name="object 48" descr=""/>
          <p:cNvPicPr/>
          <p:nvPr/>
        </p:nvPicPr>
        <p:blipFill>
          <a:blip r:embed="rId19"/>
          <a:stretch/>
        </p:blipFill>
        <p:spPr>
          <a:xfrm>
            <a:off x="6036480" y="5924160"/>
            <a:ext cx="125280" cy="19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0" name="object 49"/>
          <p:cNvSpPr/>
          <p:nvPr/>
        </p:nvSpPr>
        <p:spPr>
          <a:xfrm>
            <a:off x="2772720" y="5082840"/>
            <a:ext cx="665676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9480" bIns="0" anchor="t">
            <a:spAutoFit/>
          </a:bodyPr>
          <a:p>
            <a:pPr algn="ctr">
              <a:lnSpc>
                <a:spcPct val="100000"/>
              </a:lnSpc>
              <a:spcBef>
                <a:spcPts val="1256"/>
              </a:spcBef>
            </a:pPr>
            <a:r>
              <a:rPr b="1" lang="nl-BE" sz="2500" spc="-181" strike="noStrike" u="none">
                <a:solidFill>
                  <a:srgbClr val="1f2937"/>
                </a:solidFill>
                <a:uFillTx/>
                <a:latin typeface="DejaVu Sans"/>
              </a:rPr>
              <a:t>Vragen</a:t>
            </a:r>
            <a:r>
              <a:rPr b="1" lang="nl-BE" sz="2500" spc="-7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500" spc="-244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1" lang="nl-BE" sz="2500" spc="-7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500" spc="-79" strike="noStrike" u="none">
                <a:solidFill>
                  <a:srgbClr val="1f2937"/>
                </a:solidFill>
                <a:uFillTx/>
                <a:latin typeface="DejaVu Sans"/>
              </a:rPr>
              <a:t>Antwoorden</a:t>
            </a:r>
            <a:endParaRPr b="0" lang="nl-BE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nl-BE" sz="1500" spc="-176" strike="noStrike" u="none">
                <a:solidFill>
                  <a:srgbClr val="4a5462"/>
                </a:solidFill>
                <a:uFillTx/>
                <a:latin typeface="DejaVu Sans"/>
              </a:rPr>
              <a:t>We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beantwoorden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graag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13" strike="noStrike" u="none">
                <a:solidFill>
                  <a:srgbClr val="4a5462"/>
                </a:solidFill>
                <a:uFillTx/>
                <a:latin typeface="DejaVu Sans"/>
              </a:rPr>
              <a:t>uw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vragen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over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19" strike="noStrike" u="none">
                <a:solidFill>
                  <a:srgbClr val="4a5462"/>
                </a:solidFill>
                <a:uFillTx/>
                <a:latin typeface="DejaVu Sans"/>
              </a:rPr>
              <a:t>H2D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Price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51" strike="noStrike" u="none">
                <a:solidFill>
                  <a:srgbClr val="4a5462"/>
                </a:solidFill>
                <a:uFillTx/>
                <a:latin typeface="DejaVu Sans"/>
              </a:rPr>
              <a:t>Calculator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1" name="object 50"/>
          <p:cNvGrpSpPr/>
          <p:nvPr/>
        </p:nvGrpSpPr>
        <p:grpSpPr>
          <a:xfrm>
            <a:off x="914400" y="6027840"/>
            <a:ext cx="3301920" cy="809640"/>
            <a:chOff x="914400" y="6027840"/>
            <a:chExt cx="3301920" cy="809640"/>
          </a:xfrm>
        </p:grpSpPr>
        <p:sp>
          <p:nvSpPr>
            <p:cNvPr id="672" name="object 51"/>
            <p:cNvSpPr/>
            <p:nvPr/>
          </p:nvSpPr>
          <p:spPr>
            <a:xfrm>
              <a:off x="914400" y="6027840"/>
              <a:ext cx="3301920" cy="809640"/>
            </a:xfrm>
            <a:custGeom>
              <a:avLst/>
              <a:gdLst>
                <a:gd name="textAreaLeft" fmla="*/ 0 w 3301920"/>
                <a:gd name="textAreaRight" fmla="*/ 3305160 w 3301920"/>
                <a:gd name="textAreaTop" fmla="*/ 0 h 809640"/>
                <a:gd name="textAreaBottom" fmla="*/ 812520 h 809640"/>
              </a:gdLst>
              <a:ahLst/>
              <a:rect l="textAreaLeft" t="textAreaTop" r="textAreaRight" b="textAreaBottom"/>
              <a:pathLst>
                <a:path w="3305175" h="1028700">
                  <a:moveTo>
                    <a:pt x="3233978" y="1028698"/>
                  </a:moveTo>
                  <a:lnTo>
                    <a:pt x="71196" y="1028698"/>
                  </a:lnTo>
                  <a:lnTo>
                    <a:pt x="66241" y="1028209"/>
                  </a:lnTo>
                  <a:lnTo>
                    <a:pt x="29705" y="1013075"/>
                  </a:lnTo>
                  <a:lnTo>
                    <a:pt x="3885" y="977035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233978" y="0"/>
                  </a:lnTo>
                  <a:lnTo>
                    <a:pt x="3275468" y="15620"/>
                  </a:lnTo>
                  <a:lnTo>
                    <a:pt x="3301288" y="51660"/>
                  </a:lnTo>
                  <a:lnTo>
                    <a:pt x="3305174" y="71195"/>
                  </a:lnTo>
                  <a:lnTo>
                    <a:pt x="3305174" y="957502"/>
                  </a:lnTo>
                  <a:lnTo>
                    <a:pt x="3289552" y="998991"/>
                  </a:lnTo>
                  <a:lnTo>
                    <a:pt x="3253511" y="1024812"/>
                  </a:lnTo>
                  <a:lnTo>
                    <a:pt x="3238933" y="1028209"/>
                  </a:lnTo>
                  <a:lnTo>
                    <a:pt x="3233978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673" name="object 52" descr=""/>
            <p:cNvPicPr/>
            <p:nvPr/>
          </p:nvPicPr>
          <p:blipFill>
            <a:blip r:embed="rId20"/>
            <a:stretch/>
          </p:blipFill>
          <p:spPr>
            <a:xfrm>
              <a:off x="2448000" y="6170760"/>
              <a:ext cx="225360" cy="1321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74" name="object 53"/>
          <p:cNvSpPr/>
          <p:nvPr/>
        </p:nvSpPr>
        <p:spPr>
          <a:xfrm>
            <a:off x="1729800" y="6397560"/>
            <a:ext cx="1668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Email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Support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sng">
                <a:solidFill>
                  <a:srgbClr val="4a5462"/>
                </a:solidFill>
                <a:uFillTx/>
                <a:latin typeface="DejaVu Sans"/>
                <a:hlinkClick r:id="rId21"/>
              </a:rPr>
              <a:t>support@h2d-</a:t>
            </a:r>
            <a:r>
              <a:rPr b="0" lang="nl-BE" sz="1000" spc="-51" strike="noStrike" u="sng">
                <a:solidFill>
                  <a:srgbClr val="4a5462"/>
                </a:solidFill>
                <a:uFillTx/>
                <a:latin typeface="DejaVu Sans"/>
                <a:hlinkClick r:id="rId22"/>
              </a:rPr>
              <a:t>calculator.com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5" name="object 54"/>
          <p:cNvGrpSpPr/>
          <p:nvPr/>
        </p:nvGrpSpPr>
        <p:grpSpPr>
          <a:xfrm>
            <a:off x="4448160" y="6027840"/>
            <a:ext cx="3292560" cy="827640"/>
            <a:chOff x="4448160" y="6027840"/>
            <a:chExt cx="3292560" cy="827640"/>
          </a:xfrm>
        </p:grpSpPr>
        <p:sp>
          <p:nvSpPr>
            <p:cNvPr id="676" name="object 55"/>
            <p:cNvSpPr/>
            <p:nvPr/>
          </p:nvSpPr>
          <p:spPr>
            <a:xfrm>
              <a:off x="4448160" y="6027840"/>
              <a:ext cx="3292560" cy="827640"/>
            </a:xfrm>
            <a:custGeom>
              <a:avLst/>
              <a:gdLst>
                <a:gd name="textAreaLeft" fmla="*/ 0 w 3292560"/>
                <a:gd name="textAreaRight" fmla="*/ 3295800 w 3292560"/>
                <a:gd name="textAreaTop" fmla="*/ 0 h 827640"/>
                <a:gd name="textAreaBottom" fmla="*/ 830520 h 827640"/>
              </a:gdLst>
              <a:ahLst/>
              <a:rect l="textAreaLeft" t="textAreaTop" r="textAreaRight" b="textAreaBottom"/>
              <a:pathLst>
                <a:path w="3295650" h="1028700">
                  <a:moveTo>
                    <a:pt x="3224452" y="1028698"/>
                  </a:moveTo>
                  <a:lnTo>
                    <a:pt x="71196" y="1028698"/>
                  </a:lnTo>
                  <a:lnTo>
                    <a:pt x="66241" y="1028209"/>
                  </a:lnTo>
                  <a:lnTo>
                    <a:pt x="29705" y="1013075"/>
                  </a:lnTo>
                  <a:lnTo>
                    <a:pt x="3885" y="977035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4" y="15620"/>
                  </a:lnTo>
                  <a:lnTo>
                    <a:pt x="3291763" y="51660"/>
                  </a:lnTo>
                  <a:lnTo>
                    <a:pt x="3295650" y="71195"/>
                  </a:lnTo>
                  <a:lnTo>
                    <a:pt x="3295650" y="957502"/>
                  </a:lnTo>
                  <a:lnTo>
                    <a:pt x="3280027" y="998991"/>
                  </a:lnTo>
                  <a:lnTo>
                    <a:pt x="3243987" y="1024812"/>
                  </a:lnTo>
                  <a:lnTo>
                    <a:pt x="3229408" y="1028209"/>
                  </a:lnTo>
                  <a:lnTo>
                    <a:pt x="3224452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677" name="object 56" descr=""/>
            <p:cNvPicPr/>
            <p:nvPr/>
          </p:nvPicPr>
          <p:blipFill>
            <a:blip r:embed="rId23"/>
            <a:stretch/>
          </p:blipFill>
          <p:spPr>
            <a:xfrm>
              <a:off x="5991120" y="6150960"/>
              <a:ext cx="196920" cy="1814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78" name="object 57"/>
          <p:cNvSpPr/>
          <p:nvPr/>
        </p:nvSpPr>
        <p:spPr>
          <a:xfrm>
            <a:off x="5386320" y="6433560"/>
            <a:ext cx="141588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Documentatie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docs.h2d-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calculator.com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9" name="object 58"/>
          <p:cNvGrpSpPr/>
          <p:nvPr/>
        </p:nvGrpSpPr>
        <p:grpSpPr>
          <a:xfrm>
            <a:off x="7972560" y="6027840"/>
            <a:ext cx="3301920" cy="827640"/>
            <a:chOff x="7972560" y="6027840"/>
            <a:chExt cx="3301920" cy="827640"/>
          </a:xfrm>
        </p:grpSpPr>
        <p:sp>
          <p:nvSpPr>
            <p:cNvPr id="680" name="object 59"/>
            <p:cNvSpPr/>
            <p:nvPr/>
          </p:nvSpPr>
          <p:spPr>
            <a:xfrm>
              <a:off x="7972560" y="6027840"/>
              <a:ext cx="3301920" cy="827640"/>
            </a:xfrm>
            <a:custGeom>
              <a:avLst/>
              <a:gdLst>
                <a:gd name="textAreaLeft" fmla="*/ 0 w 3301920"/>
                <a:gd name="textAreaRight" fmla="*/ 3305160 w 3301920"/>
                <a:gd name="textAreaTop" fmla="*/ 0 h 827640"/>
                <a:gd name="textAreaBottom" fmla="*/ 830520 h 827640"/>
              </a:gdLst>
              <a:ahLst/>
              <a:rect l="textAreaLeft" t="textAreaTop" r="textAreaRight" b="textAreaBottom"/>
              <a:pathLst>
                <a:path w="3305175" h="1028700">
                  <a:moveTo>
                    <a:pt x="3233978" y="1028698"/>
                  </a:moveTo>
                  <a:lnTo>
                    <a:pt x="71197" y="1028698"/>
                  </a:lnTo>
                  <a:lnTo>
                    <a:pt x="66241" y="1028209"/>
                  </a:lnTo>
                  <a:lnTo>
                    <a:pt x="29704" y="1013075"/>
                  </a:lnTo>
                  <a:lnTo>
                    <a:pt x="3885" y="977035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3233978" y="0"/>
                  </a:lnTo>
                  <a:lnTo>
                    <a:pt x="3275466" y="15620"/>
                  </a:lnTo>
                  <a:lnTo>
                    <a:pt x="3301288" y="51660"/>
                  </a:lnTo>
                  <a:lnTo>
                    <a:pt x="3305174" y="71195"/>
                  </a:lnTo>
                  <a:lnTo>
                    <a:pt x="3305174" y="957502"/>
                  </a:lnTo>
                  <a:lnTo>
                    <a:pt x="3289551" y="998991"/>
                  </a:lnTo>
                  <a:lnTo>
                    <a:pt x="3253512" y="1024812"/>
                  </a:lnTo>
                  <a:lnTo>
                    <a:pt x="3238932" y="1028209"/>
                  </a:lnTo>
                  <a:lnTo>
                    <a:pt x="3233978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1" name="object 60"/>
            <p:cNvSpPr/>
            <p:nvPr/>
          </p:nvSpPr>
          <p:spPr>
            <a:xfrm>
              <a:off x="9486720" y="6150960"/>
              <a:ext cx="282600" cy="181440"/>
            </a:xfrm>
            <a:custGeom>
              <a:avLst/>
              <a:gdLst>
                <a:gd name="textAreaLeft" fmla="*/ 0 w 282600"/>
                <a:gd name="textAreaRight" fmla="*/ 285840 w 282600"/>
                <a:gd name="textAreaTop" fmla="*/ 0 h 181440"/>
                <a:gd name="textAreaBottom" fmla="*/ 184320 h 181440"/>
              </a:gdLst>
              <a:ahLst/>
              <a:rect l="textAreaLeft" t="textAreaTop" r="textAreaRight" b="textAreaBottom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7c3a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82" name="object 61"/>
          <p:cNvSpPr/>
          <p:nvPr/>
        </p:nvSpPr>
        <p:spPr>
          <a:xfrm>
            <a:off x="8859600" y="6433560"/>
            <a:ext cx="15303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Community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github.com/h2d-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calculator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object 62"/>
          <p:cNvSpPr/>
          <p:nvPr/>
        </p:nvSpPr>
        <p:spPr>
          <a:xfrm>
            <a:off x="4235040" y="10155960"/>
            <a:ext cx="3719160" cy="12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3000" bIns="0" anchor="t">
            <a:spAutoFit/>
          </a:bodyPr>
          <a:p>
            <a:pPr marL="79920">
              <a:lnSpc>
                <a:spcPct val="100000"/>
              </a:lnSpc>
              <a:spcBef>
                <a:spcPts val="1205"/>
              </a:spcBef>
            </a:pPr>
            <a:r>
              <a:rPr b="1" lang="nl-BE" sz="2000" spc="-150" strike="noStrike" u="none">
                <a:solidFill>
                  <a:srgbClr val="1f2937"/>
                </a:solidFill>
                <a:uFillTx/>
                <a:latin typeface="DejaVu Sans"/>
              </a:rPr>
              <a:t>Bedankt</a:t>
            </a:r>
            <a:r>
              <a:rPr b="1" lang="nl-BE" sz="200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45" strike="noStrike" u="none">
                <a:solidFill>
                  <a:srgbClr val="1f2937"/>
                </a:solidFill>
                <a:uFillTx/>
                <a:latin typeface="DejaVu Sans"/>
              </a:rPr>
              <a:t>voor</a:t>
            </a:r>
            <a:r>
              <a:rPr b="1" lang="nl-BE" sz="20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81" strike="noStrike" u="none">
                <a:solidFill>
                  <a:srgbClr val="1f2937"/>
                </a:solidFill>
                <a:uFillTx/>
                <a:latin typeface="DejaVu Sans"/>
              </a:rPr>
              <a:t>uw</a:t>
            </a:r>
            <a:r>
              <a:rPr b="1" lang="nl-BE" sz="20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54" strike="noStrike" u="none">
                <a:solidFill>
                  <a:srgbClr val="1f2937"/>
                </a:solidFill>
                <a:uFillTx/>
                <a:latin typeface="DejaVu Sans"/>
              </a:rPr>
              <a:t>aandacht!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Klaar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36" strike="noStrike" u="none">
                <a:solidFill>
                  <a:srgbClr val="4a5462"/>
                </a:solidFill>
                <a:uFillTx/>
                <a:latin typeface="DejaVu Sans"/>
              </a:rPr>
              <a:t>om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4a5462"/>
                </a:solidFill>
                <a:uFillTx/>
                <a:latin typeface="DejaVu Sans"/>
              </a:rPr>
              <a:t>te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beginnen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3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9" strike="noStrike" u="none">
                <a:solidFill>
                  <a:srgbClr val="4a5462"/>
                </a:solidFill>
                <a:uFillTx/>
                <a:latin typeface="DejaVu Sans"/>
              </a:rPr>
              <a:t>H2D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Price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51" strike="noStrike" u="none">
                <a:solidFill>
                  <a:srgbClr val="4a5462"/>
                </a:solidFill>
                <a:uFillTx/>
                <a:latin typeface="DejaVu Sans"/>
              </a:rPr>
              <a:t>Calculator?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4" name="object 63"/>
          <p:cNvSpPr/>
          <p:nvPr/>
        </p:nvSpPr>
        <p:spPr>
          <a:xfrm>
            <a:off x="825480" y="4655520"/>
            <a:ext cx="33120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Direct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beschikbaar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voor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9" strike="noStrike" u="none">
                <a:solidFill>
                  <a:srgbClr val="ffffff"/>
                </a:solidFill>
                <a:uFillTx/>
                <a:latin typeface="DejaVu Sans"/>
              </a:rPr>
              <a:t>3D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ffffff"/>
                </a:solidFill>
                <a:uFillTx/>
                <a:latin typeface="DejaVu Sans"/>
              </a:rPr>
              <a:t>printing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34" strike="noStrike" u="none">
                <a:solidFill>
                  <a:srgbClr val="ffffff"/>
                </a:solidFill>
                <a:uFillTx/>
                <a:latin typeface="DejaVu Sans"/>
              </a:rPr>
              <a:t>services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5" name="object 64"/>
          <p:cNvSpPr/>
          <p:nvPr/>
        </p:nvSpPr>
        <p:spPr>
          <a:xfrm>
            <a:off x="6464160" y="4655520"/>
            <a:ext cx="27133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85" strike="noStrike" u="none">
                <a:solidFill>
                  <a:srgbClr val="ffffff"/>
                </a:solidFill>
                <a:uFillTx/>
                <a:latin typeface="DejaVu Sans"/>
              </a:rPr>
              <a:t>Voor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ffffff"/>
                </a:solidFill>
                <a:uFillTx/>
                <a:latin typeface="DejaVu Sans"/>
              </a:rPr>
              <a:t>grote</a:t>
            </a:r>
            <a:r>
              <a:rPr b="0" lang="nl-BE" sz="1000" spc="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ffffff"/>
                </a:solidFill>
                <a:uFillTx/>
                <a:latin typeface="DejaVu Sans"/>
              </a:rPr>
              <a:t>organisaties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ffffff"/>
                </a:solidFill>
                <a:uFillTx/>
                <a:latin typeface="DejaVu Sans"/>
              </a:rPr>
              <a:t>en</a:t>
            </a:r>
            <a:r>
              <a:rPr b="0" lang="nl-BE" sz="1000" spc="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ffffff"/>
                </a:solidFill>
                <a:uFillTx/>
                <a:latin typeface="DejaVu Sans"/>
              </a:rPr>
              <a:t>custom</a:t>
            </a:r>
            <a:r>
              <a:rPr b="0" lang="nl-BE" sz="1000" spc="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ffffff"/>
                </a:solidFill>
                <a:uFillTx/>
                <a:latin typeface="DejaVu Sans"/>
              </a:rPr>
              <a:t>work</a:t>
            </a:r>
            <a:r>
              <a:rPr b="0" lang="nl-BE" sz="900" spc="-26" strike="noStrike" u="none">
                <a:solidFill>
                  <a:srgbClr val="ffffff"/>
                </a:solidFill>
                <a:uFillTx/>
                <a:latin typeface="Arial"/>
              </a:rPr>
              <a:t>ﬂ</a:t>
            </a:r>
            <a:r>
              <a:rPr b="0" lang="nl-BE" sz="1000" spc="-26" strike="noStrike" u="none">
                <a:solidFill>
                  <a:srgbClr val="ffffff"/>
                </a:solidFill>
                <a:uFillTx/>
                <a:latin typeface="DejaVu Sans"/>
              </a:rPr>
              <a:t>ows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6" name="object 65"/>
          <p:cNvGrpSpPr/>
          <p:nvPr/>
        </p:nvGrpSpPr>
        <p:grpSpPr>
          <a:xfrm>
            <a:off x="10410840" y="10887120"/>
            <a:ext cx="1587600" cy="320760"/>
            <a:chOff x="10410840" y="10887120"/>
            <a:chExt cx="1587600" cy="320760"/>
          </a:xfrm>
        </p:grpSpPr>
        <p:sp>
          <p:nvSpPr>
            <p:cNvPr id="687" name="object 66"/>
            <p:cNvSpPr/>
            <p:nvPr/>
          </p:nvSpPr>
          <p:spPr>
            <a:xfrm>
              <a:off x="10410840" y="10887120"/>
              <a:ext cx="1587600" cy="320760"/>
            </a:xfrm>
            <a:custGeom>
              <a:avLst/>
              <a:gdLst>
                <a:gd name="textAreaLeft" fmla="*/ 0 w 1587600"/>
                <a:gd name="textAreaRight" fmla="*/ 1590840 w 1587600"/>
                <a:gd name="textAreaTop" fmla="*/ 0 h 320760"/>
                <a:gd name="textAreaBottom" fmla="*/ 324000 h 320760"/>
              </a:gdLst>
              <a:ahLst/>
              <a:rect l="textAreaLeft" t="textAreaTop" r="textAreaRight" b="textAreaBottom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688" name="object 67" descr=""/>
            <p:cNvPicPr/>
            <p:nvPr/>
          </p:nvPicPr>
          <p:blipFill>
            <a:blip r:embed="rId24"/>
            <a:stretch/>
          </p:blipFill>
          <p:spPr>
            <a:xfrm>
              <a:off x="10524960" y="10982160"/>
              <a:ext cx="129960" cy="12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89" name="object 68"/>
          <p:cNvSpPr/>
          <p:nvPr/>
        </p:nvSpPr>
        <p:spPr>
          <a:xfrm>
            <a:off x="10701000" y="10945800"/>
            <a:ext cx="119556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74" strike="noStrike" u="none">
                <a:solidFill>
                  <a:srgbClr val="ffffff"/>
                </a:solidFill>
                <a:uFillTx/>
                <a:latin typeface="DejaVu Sans"/>
              </a:rPr>
              <a:t>Made</a:t>
            </a:r>
            <a:r>
              <a:rPr b="0" lang="nl-BE" sz="1000" spc="-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with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ffffff"/>
                </a:solidFill>
                <a:uFillTx/>
                <a:latin typeface="DejaVu Sans"/>
              </a:rPr>
              <a:t>Genspark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object 2"/>
          <p:cNvGrpSpPr/>
          <p:nvPr/>
        </p:nvGrpSpPr>
        <p:grpSpPr>
          <a:xfrm>
            <a:off x="609480" y="609480"/>
            <a:ext cx="1007640" cy="1007640"/>
            <a:chOff x="609480" y="609480"/>
            <a:chExt cx="1007640" cy="1007640"/>
          </a:xfrm>
        </p:grpSpPr>
        <p:pic>
          <p:nvPicPr>
            <p:cNvPr id="121" name="object 3" descr=""/>
            <p:cNvPicPr/>
            <p:nvPr/>
          </p:nvPicPr>
          <p:blipFill>
            <a:blip r:embed="rId1"/>
            <a:stretch/>
          </p:blipFill>
          <p:spPr>
            <a:xfrm>
              <a:off x="609480" y="609480"/>
              <a:ext cx="1007640" cy="1007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2" name="object 4" descr=""/>
            <p:cNvPicPr/>
            <p:nvPr/>
          </p:nvPicPr>
          <p:blipFill>
            <a:blip r:embed="rId2"/>
            <a:stretch/>
          </p:blipFill>
          <p:spPr>
            <a:xfrm>
              <a:off x="883440" y="930240"/>
              <a:ext cx="459720" cy="3571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80000" y="684000"/>
            <a:ext cx="306684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30" strike="noStrike" u="none">
                <a:solidFill>
                  <a:srgbClr val="1f2937"/>
                </a:solidFill>
                <a:uFillTx/>
                <a:latin typeface="Arial"/>
              </a:rPr>
              <a:t>Systeemoverzicht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object 6"/>
          <p:cNvSpPr/>
          <p:nvPr/>
        </p:nvSpPr>
        <p:spPr>
          <a:xfrm>
            <a:off x="2013120" y="1220400"/>
            <a:ext cx="71650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Modulaire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architectuur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05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vier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hoofdcomponenten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object 7"/>
          <p:cNvSpPr/>
          <p:nvPr/>
        </p:nvSpPr>
        <p:spPr>
          <a:xfrm>
            <a:off x="609480" y="2148120"/>
            <a:ext cx="149040" cy="2130480"/>
          </a:xfrm>
          <a:custGeom>
            <a:avLst/>
            <a:gdLst>
              <a:gd name="textAreaLeft" fmla="*/ 0 w 149040"/>
              <a:gd name="textAreaRight" fmla="*/ 152280 w 149040"/>
              <a:gd name="textAreaTop" fmla="*/ 0 h 2130480"/>
              <a:gd name="textAreaBottom" fmla="*/ 2133720 h 213048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5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5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5" y="108226"/>
                </a:lnTo>
                <a:lnTo>
                  <a:pt x="25660" y="67714"/>
                </a:lnTo>
                <a:lnTo>
                  <a:pt x="55765" y="34533"/>
                </a:lnTo>
                <a:lnTo>
                  <a:pt x="94078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6" y="25660"/>
                </a:lnTo>
                <a:lnTo>
                  <a:pt x="64000" y="55765"/>
                </a:lnTo>
                <a:lnTo>
                  <a:pt x="46800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4" y="2025372"/>
                </a:lnTo>
                <a:lnTo>
                  <a:pt x="57345" y="2065884"/>
                </a:lnTo>
                <a:lnTo>
                  <a:pt x="79923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3b81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26" name="object 8"/>
          <p:cNvGrpSpPr/>
          <p:nvPr/>
        </p:nvGrpSpPr>
        <p:grpSpPr>
          <a:xfrm>
            <a:off x="952560" y="2165040"/>
            <a:ext cx="377640" cy="377640"/>
            <a:chOff x="952560" y="2165040"/>
            <a:chExt cx="377640" cy="377640"/>
          </a:xfrm>
        </p:grpSpPr>
        <p:sp>
          <p:nvSpPr>
            <p:cNvPr id="127" name="object 9"/>
            <p:cNvSpPr/>
            <p:nvPr/>
          </p:nvSpPr>
          <p:spPr>
            <a:xfrm>
              <a:off x="952560" y="216504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28" name="object 10" descr=""/>
            <p:cNvPicPr/>
            <p:nvPr/>
          </p:nvPicPr>
          <p:blipFill>
            <a:blip r:embed="rId3"/>
            <a:stretch/>
          </p:blipFill>
          <p:spPr>
            <a:xfrm>
              <a:off x="1076400" y="2269800"/>
              <a:ext cx="125280" cy="1681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9" name="object 11"/>
          <p:cNvSpPr/>
          <p:nvPr/>
        </p:nvSpPr>
        <p:spPr>
          <a:xfrm>
            <a:off x="1434960" y="2195640"/>
            <a:ext cx="111420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Calculator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object 12"/>
          <p:cNvSpPr/>
          <p:nvPr/>
        </p:nvSpPr>
        <p:spPr>
          <a:xfrm>
            <a:off x="956520" y="2858760"/>
            <a:ext cx="210060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Invoer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parameters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Prijsberekening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Material</a:t>
            </a:r>
            <a:r>
              <a:rPr b="0" lang="nl-BE" sz="1150" spc="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selectie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15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object 16"/>
          <p:cNvSpPr/>
          <p:nvPr/>
        </p:nvSpPr>
        <p:spPr>
          <a:xfrm>
            <a:off x="3429000" y="2148120"/>
            <a:ext cx="149040" cy="2130480"/>
          </a:xfrm>
          <a:custGeom>
            <a:avLst/>
            <a:gdLst>
              <a:gd name="textAreaLeft" fmla="*/ 0 w 149040"/>
              <a:gd name="textAreaRight" fmla="*/ 152280 w 149040"/>
              <a:gd name="textAreaTop" fmla="*/ 0 h 2130480"/>
              <a:gd name="textAreaBottom" fmla="*/ 2133720 h 213048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4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4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4" y="108226"/>
                </a:lnTo>
                <a:lnTo>
                  <a:pt x="25659" y="67714"/>
                </a:lnTo>
                <a:lnTo>
                  <a:pt x="55765" y="34533"/>
                </a:lnTo>
                <a:lnTo>
                  <a:pt x="94078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6" y="25660"/>
                </a:lnTo>
                <a:lnTo>
                  <a:pt x="64000" y="55765"/>
                </a:lnTo>
                <a:lnTo>
                  <a:pt x="46800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4" y="2025372"/>
                </a:lnTo>
                <a:lnTo>
                  <a:pt x="57345" y="2065884"/>
                </a:lnTo>
                <a:lnTo>
                  <a:pt x="79923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0fb98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32" name="object 17"/>
          <p:cNvGrpSpPr/>
          <p:nvPr/>
        </p:nvGrpSpPr>
        <p:grpSpPr>
          <a:xfrm>
            <a:off x="3771720" y="2165040"/>
            <a:ext cx="377640" cy="377640"/>
            <a:chOff x="3771720" y="2165040"/>
            <a:chExt cx="377640" cy="377640"/>
          </a:xfrm>
        </p:grpSpPr>
        <p:sp>
          <p:nvSpPr>
            <p:cNvPr id="133" name="object 18"/>
            <p:cNvSpPr/>
            <p:nvPr/>
          </p:nvSpPr>
          <p:spPr>
            <a:xfrm>
              <a:off x="3771720" y="216504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4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34" name="object 19" descr=""/>
            <p:cNvPicPr/>
            <p:nvPr/>
          </p:nvPicPr>
          <p:blipFill>
            <a:blip r:embed="rId4"/>
            <a:stretch/>
          </p:blipFill>
          <p:spPr>
            <a:xfrm>
              <a:off x="3858120" y="2272320"/>
              <a:ext cx="203040" cy="161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5" name="object 20"/>
          <p:cNvSpPr/>
          <p:nvPr/>
        </p:nvSpPr>
        <p:spPr>
          <a:xfrm>
            <a:off x="4254480" y="2195640"/>
            <a:ext cx="16826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71" strike="noStrike" u="none">
                <a:solidFill>
                  <a:srgbClr val="1f2937"/>
                </a:solidFill>
                <a:uFillTx/>
                <a:latin typeface="DejaVu Sans"/>
              </a:rPr>
              <a:t>Con</a:t>
            </a:r>
            <a:r>
              <a:rPr b="1" lang="nl-BE" sz="1500" spc="-71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650" spc="-71" strike="noStrike" u="none">
                <a:solidFill>
                  <a:srgbClr val="1f2937"/>
                </a:solidFill>
                <a:uFillTx/>
                <a:latin typeface="DejaVu Sans"/>
              </a:rPr>
              <a:t>guratie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object 21"/>
          <p:cNvSpPr/>
          <p:nvPr/>
        </p:nvSpPr>
        <p:spPr>
          <a:xfrm>
            <a:off x="3759120" y="2858760"/>
            <a:ext cx="1537200" cy="14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Systeem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instellingen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prijzen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Export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opties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Berekeningsregels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object 25"/>
          <p:cNvSpPr/>
          <p:nvPr/>
        </p:nvSpPr>
        <p:spPr>
          <a:xfrm>
            <a:off x="6248520" y="2148120"/>
            <a:ext cx="149040" cy="2130480"/>
          </a:xfrm>
          <a:custGeom>
            <a:avLst/>
            <a:gdLst>
              <a:gd name="textAreaLeft" fmla="*/ 0 w 149040"/>
              <a:gd name="textAreaRight" fmla="*/ 152280 w 149040"/>
              <a:gd name="textAreaTop" fmla="*/ 0 h 2130480"/>
              <a:gd name="textAreaBottom" fmla="*/ 2133720 h 213048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4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4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4" y="108226"/>
                </a:lnTo>
                <a:lnTo>
                  <a:pt x="25659" y="67714"/>
                </a:lnTo>
                <a:lnTo>
                  <a:pt x="55764" y="34533"/>
                </a:lnTo>
                <a:lnTo>
                  <a:pt x="94078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6" y="25660"/>
                </a:lnTo>
                <a:lnTo>
                  <a:pt x="64000" y="55765"/>
                </a:lnTo>
                <a:lnTo>
                  <a:pt x="46799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3" y="2025372"/>
                </a:lnTo>
                <a:lnTo>
                  <a:pt x="57344" y="2065884"/>
                </a:lnTo>
                <a:lnTo>
                  <a:pt x="79924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6266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38" name="object 26"/>
          <p:cNvGrpSpPr/>
          <p:nvPr/>
        </p:nvGrpSpPr>
        <p:grpSpPr>
          <a:xfrm>
            <a:off x="6591240" y="2165040"/>
            <a:ext cx="377640" cy="377640"/>
            <a:chOff x="6591240" y="2165040"/>
            <a:chExt cx="377640" cy="377640"/>
          </a:xfrm>
        </p:grpSpPr>
        <p:sp>
          <p:nvSpPr>
            <p:cNvPr id="139" name="object 27"/>
            <p:cNvSpPr/>
            <p:nvPr/>
          </p:nvSpPr>
          <p:spPr>
            <a:xfrm>
              <a:off x="6591240" y="216504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7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fe7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40" name="object 28" descr=""/>
            <p:cNvPicPr/>
            <p:nvPr/>
          </p:nvPicPr>
          <p:blipFill>
            <a:blip r:embed="rId5"/>
            <a:stretch/>
          </p:blipFill>
          <p:spPr>
            <a:xfrm>
              <a:off x="6705720" y="2280600"/>
              <a:ext cx="146880" cy="146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1" name="object 29"/>
          <p:cNvSpPr/>
          <p:nvPr/>
        </p:nvSpPr>
        <p:spPr>
          <a:xfrm>
            <a:off x="7074000" y="2195640"/>
            <a:ext cx="11275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Producten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object 30"/>
          <p:cNvSpPr/>
          <p:nvPr/>
        </p:nvSpPr>
        <p:spPr>
          <a:xfrm>
            <a:off x="6578640" y="2858760"/>
            <a:ext cx="205884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Product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database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catalog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Speci</a:t>
            </a:r>
            <a:r>
              <a:rPr b="0" lang="nl-BE" sz="1050" spc="-4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caties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Voorraad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beheer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object 34"/>
          <p:cNvSpPr/>
          <p:nvPr/>
        </p:nvSpPr>
        <p:spPr>
          <a:xfrm>
            <a:off x="9067680" y="2148120"/>
            <a:ext cx="149040" cy="2130480"/>
          </a:xfrm>
          <a:custGeom>
            <a:avLst/>
            <a:gdLst>
              <a:gd name="textAreaLeft" fmla="*/ 0 w 149040"/>
              <a:gd name="textAreaRight" fmla="*/ 152280 w 149040"/>
              <a:gd name="textAreaTop" fmla="*/ 0 h 2130480"/>
              <a:gd name="textAreaBottom" fmla="*/ 2133720 h 213048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5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5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4" y="108226"/>
                </a:lnTo>
                <a:lnTo>
                  <a:pt x="25659" y="67714"/>
                </a:lnTo>
                <a:lnTo>
                  <a:pt x="55765" y="34533"/>
                </a:lnTo>
                <a:lnTo>
                  <a:pt x="94079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5" y="25660"/>
                </a:lnTo>
                <a:lnTo>
                  <a:pt x="64000" y="55765"/>
                </a:lnTo>
                <a:lnTo>
                  <a:pt x="46799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3" y="2025372"/>
                </a:lnTo>
                <a:lnTo>
                  <a:pt x="57344" y="2065884"/>
                </a:lnTo>
                <a:lnTo>
                  <a:pt x="79923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e4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" name="object 35" descr=""/>
          <p:cNvPicPr/>
          <p:nvPr/>
        </p:nvPicPr>
        <p:blipFill>
          <a:blip r:embed="rId6"/>
          <a:stretch/>
        </p:blipFill>
        <p:spPr>
          <a:xfrm>
            <a:off x="9515520" y="2280600"/>
            <a:ext cx="168120" cy="14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object 36"/>
          <p:cNvSpPr/>
          <p:nvPr/>
        </p:nvSpPr>
        <p:spPr>
          <a:xfrm>
            <a:off x="9893160" y="2195640"/>
            <a:ext cx="8661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object 37"/>
          <p:cNvSpPr/>
          <p:nvPr/>
        </p:nvSpPr>
        <p:spPr>
          <a:xfrm>
            <a:off x="9518760" y="2860920"/>
            <a:ext cx="171072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Basis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statistieken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Kosten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Business</a:t>
            </a:r>
            <a:r>
              <a:rPr b="0" lang="nl-BE" sz="1150" spc="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insights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object 41"/>
          <p:cNvSpPr/>
          <p:nvPr/>
        </p:nvSpPr>
        <p:spPr>
          <a:xfrm>
            <a:off x="4500000" y="4720320"/>
            <a:ext cx="312480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64" strike="noStrike" u="none">
                <a:solidFill>
                  <a:srgbClr val="1f2937"/>
                </a:solidFill>
                <a:uFillTx/>
                <a:latin typeface="DejaVu Sans"/>
              </a:rPr>
              <a:t>Technische</a:t>
            </a:r>
            <a:r>
              <a:rPr b="1" lang="nl-BE" sz="2000" spc="-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3" strike="noStrike" u="none">
                <a:solidFill>
                  <a:srgbClr val="1f2937"/>
                </a:solidFill>
                <a:uFillTx/>
                <a:latin typeface="DejaVu Sans"/>
              </a:rPr>
              <a:t>Architectuur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8" name="object 42"/>
          <p:cNvGrpSpPr/>
          <p:nvPr/>
        </p:nvGrpSpPr>
        <p:grpSpPr>
          <a:xfrm>
            <a:off x="1359720" y="5364000"/>
            <a:ext cx="606240" cy="606240"/>
            <a:chOff x="1359720" y="5364000"/>
            <a:chExt cx="606240" cy="606240"/>
          </a:xfrm>
        </p:grpSpPr>
        <p:pic>
          <p:nvPicPr>
            <p:cNvPr id="149" name="object 43" descr=""/>
            <p:cNvPicPr/>
            <p:nvPr/>
          </p:nvPicPr>
          <p:blipFill>
            <a:blip r:embed="rId7"/>
            <a:stretch/>
          </p:blipFill>
          <p:spPr>
            <a:xfrm>
              <a:off x="1359720" y="536400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50" name="object 44"/>
            <p:cNvSpPr/>
            <p:nvPr/>
          </p:nvSpPr>
          <p:spPr>
            <a:xfrm>
              <a:off x="1540800" y="5554800"/>
              <a:ext cx="253800" cy="225360"/>
            </a:xfrm>
            <a:custGeom>
              <a:avLst/>
              <a:gdLst>
                <a:gd name="textAreaLeft" fmla="*/ 0 w 253800"/>
                <a:gd name="textAreaRight" fmla="*/ 257040 w 253800"/>
                <a:gd name="textAreaTop" fmla="*/ 0 h 225360"/>
                <a:gd name="textAreaBottom" fmla="*/ 228600 h 225360"/>
              </a:gdLst>
              <a:ahLst/>
              <a:rect l="textAreaLeft" t="textAreaTop" r="textAreaRight" b="textAreaBottom"/>
              <a:pathLst>
                <a:path w="257175" h="228600">
                  <a:moveTo>
                    <a:pt x="228600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8575" y="28575"/>
                  </a:lnTo>
                  <a:lnTo>
                    <a:pt x="28575" y="128587"/>
                  </a:lnTo>
                  <a:lnTo>
                    <a:pt x="257175" y="128587"/>
                  </a:lnTo>
                  <a:lnTo>
                    <a:pt x="257175" y="157162"/>
                  </a:lnTo>
                  <a:lnTo>
                    <a:pt x="254926" y="168276"/>
                  </a:lnTo>
                  <a:lnTo>
                    <a:pt x="248797" y="177360"/>
                  </a:lnTo>
                  <a:lnTo>
                    <a:pt x="239713" y="183489"/>
                  </a:lnTo>
                  <a:lnTo>
                    <a:pt x="228600" y="185737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228600" y="128587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154796" y="200025"/>
                  </a:moveTo>
                  <a:lnTo>
                    <a:pt x="102378" y="200025"/>
                  </a:lnTo>
                  <a:lnTo>
                    <a:pt x="107156" y="185737"/>
                  </a:lnTo>
                  <a:lnTo>
                    <a:pt x="150018" y="185737"/>
                  </a:lnTo>
                  <a:lnTo>
                    <a:pt x="154796" y="200025"/>
                  </a:lnTo>
                  <a:close/>
                </a:path>
                <a:path w="257175" h="228600">
                  <a:moveTo>
                    <a:pt x="193640" y="228600"/>
                  </a:moveTo>
                  <a:lnTo>
                    <a:pt x="63534" y="228600"/>
                  </a:lnTo>
                  <a:lnTo>
                    <a:pt x="57150" y="222215"/>
                  </a:lnTo>
                  <a:lnTo>
                    <a:pt x="57150" y="206409"/>
                  </a:lnTo>
                  <a:lnTo>
                    <a:pt x="63534" y="200025"/>
                  </a:lnTo>
                  <a:lnTo>
                    <a:pt x="193640" y="200025"/>
                  </a:lnTo>
                  <a:lnTo>
                    <a:pt x="200025" y="206409"/>
                  </a:lnTo>
                  <a:lnTo>
                    <a:pt x="200025" y="222215"/>
                  </a:lnTo>
                  <a:lnTo>
                    <a:pt x="193640" y="2286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51" name="object 45"/>
          <p:cNvSpPr/>
          <p:nvPr/>
        </p:nvSpPr>
        <p:spPr>
          <a:xfrm>
            <a:off x="2058480" y="5589000"/>
            <a:ext cx="135900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Tkinter</a:t>
            </a:r>
            <a:r>
              <a:rPr b="1" lang="nl-BE" sz="13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GUI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object 46"/>
          <p:cNvSpPr/>
          <p:nvPr/>
        </p:nvSpPr>
        <p:spPr>
          <a:xfrm>
            <a:off x="994680" y="6049080"/>
            <a:ext cx="13424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Gebruikersinterface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3" name="object 47"/>
          <p:cNvGrpSpPr/>
          <p:nvPr/>
        </p:nvGrpSpPr>
        <p:grpSpPr>
          <a:xfrm>
            <a:off x="5730120" y="5387400"/>
            <a:ext cx="606240" cy="606240"/>
            <a:chOff x="5730120" y="5387400"/>
            <a:chExt cx="606240" cy="606240"/>
          </a:xfrm>
        </p:grpSpPr>
        <p:pic>
          <p:nvPicPr>
            <p:cNvPr id="154" name="object 48" descr=""/>
            <p:cNvPicPr/>
            <p:nvPr/>
          </p:nvPicPr>
          <p:blipFill>
            <a:blip r:embed="rId8"/>
            <a:stretch/>
          </p:blipFill>
          <p:spPr>
            <a:xfrm>
              <a:off x="5730120" y="538740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5" name="object 49" descr=""/>
            <p:cNvPicPr/>
            <p:nvPr/>
          </p:nvPicPr>
          <p:blipFill>
            <a:blip r:embed="rId9"/>
            <a:stretch/>
          </p:blipFill>
          <p:spPr>
            <a:xfrm>
              <a:off x="5920560" y="5592240"/>
              <a:ext cx="225360" cy="196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56" name="object 50"/>
          <p:cNvSpPr/>
          <p:nvPr/>
        </p:nvSpPr>
        <p:spPr>
          <a:xfrm>
            <a:off x="6480000" y="5580000"/>
            <a:ext cx="14374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nl-BE" sz="1350" spc="-105" strike="noStrike" u="none">
                <a:solidFill>
                  <a:srgbClr val="1f2937"/>
                </a:solidFill>
                <a:uFillTx/>
                <a:latin typeface="DejaVu Sans"/>
              </a:rPr>
              <a:t>Python</a:t>
            </a:r>
            <a:r>
              <a:rPr b="1" lang="nl-BE" sz="1350" spc="-2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Engine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object 51"/>
          <p:cNvSpPr/>
          <p:nvPr/>
        </p:nvSpPr>
        <p:spPr>
          <a:xfrm>
            <a:off x="5414760" y="6036480"/>
            <a:ext cx="12402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Berekeningslogica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object 52"/>
          <p:cNvSpPr/>
          <p:nvPr/>
        </p:nvSpPr>
        <p:spPr>
          <a:xfrm>
            <a:off x="9664920" y="5625000"/>
            <a:ext cx="16725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Analytics</a:t>
            </a:r>
            <a:r>
              <a:rPr b="1" lang="nl-BE" sz="1350" spc="-5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Module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9" name="object 53"/>
          <p:cNvGrpSpPr/>
          <p:nvPr/>
        </p:nvGrpSpPr>
        <p:grpSpPr>
          <a:xfrm>
            <a:off x="3746880" y="5766840"/>
            <a:ext cx="606600" cy="54000"/>
            <a:chOff x="3746880" y="5766840"/>
            <a:chExt cx="606600" cy="54000"/>
          </a:xfrm>
        </p:grpSpPr>
        <p:pic>
          <p:nvPicPr>
            <p:cNvPr id="160" name="object 54" descr=""/>
            <p:cNvPicPr/>
            <p:nvPr/>
          </p:nvPicPr>
          <p:blipFill>
            <a:blip r:embed="rId10"/>
            <a:stretch/>
          </p:blipFill>
          <p:spPr>
            <a:xfrm>
              <a:off x="3746880" y="5785920"/>
              <a:ext cx="606240" cy="34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61" name="object 55"/>
            <p:cNvSpPr/>
            <p:nvPr/>
          </p:nvSpPr>
          <p:spPr>
            <a:xfrm>
              <a:off x="4318560" y="5766840"/>
              <a:ext cx="34920" cy="34920"/>
            </a:xfrm>
            <a:custGeom>
              <a:avLst/>
              <a:gdLst>
                <a:gd name="textAreaLeft" fmla="*/ 0 w 34920"/>
                <a:gd name="textAreaRight" fmla="*/ 38160 w 34920"/>
                <a:gd name="textAreaTop" fmla="*/ 0 h 34920"/>
                <a:gd name="textAreaBottom" fmla="*/ 38160 h 34920"/>
              </a:gdLst>
              <a:ahLst/>
              <a:rect l="textAreaLeft" t="textAreaTop" r="textAreaRight" b="textAreaBottom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62" name="object 56"/>
          <p:cNvGrpSpPr/>
          <p:nvPr/>
        </p:nvGrpSpPr>
        <p:grpSpPr>
          <a:xfrm>
            <a:off x="7920000" y="5760000"/>
            <a:ext cx="606600" cy="54000"/>
            <a:chOff x="7920000" y="5760000"/>
            <a:chExt cx="606600" cy="54000"/>
          </a:xfrm>
        </p:grpSpPr>
        <p:pic>
          <p:nvPicPr>
            <p:cNvPr id="163" name="object 57" descr=""/>
            <p:cNvPicPr/>
            <p:nvPr/>
          </p:nvPicPr>
          <p:blipFill>
            <a:blip r:embed="rId11"/>
            <a:stretch/>
          </p:blipFill>
          <p:spPr>
            <a:xfrm>
              <a:off x="7920000" y="5779080"/>
              <a:ext cx="606240" cy="34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64" name="object 58"/>
            <p:cNvSpPr/>
            <p:nvPr/>
          </p:nvSpPr>
          <p:spPr>
            <a:xfrm>
              <a:off x="8491680" y="5760000"/>
              <a:ext cx="34920" cy="34920"/>
            </a:xfrm>
            <a:custGeom>
              <a:avLst/>
              <a:gdLst>
                <a:gd name="textAreaLeft" fmla="*/ 0 w 34920"/>
                <a:gd name="textAreaRight" fmla="*/ 38160 w 34920"/>
                <a:gd name="textAreaTop" fmla="*/ 0 h 34920"/>
                <a:gd name="textAreaBottom" fmla="*/ 38160 h 34920"/>
              </a:gdLst>
              <a:ahLst/>
              <a:rect l="textAreaLeft" t="textAreaTop" r="textAreaRight" b="textAreaBottom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65" name="object 62"/>
          <p:cNvSpPr/>
          <p:nvPr/>
        </p:nvSpPr>
        <p:spPr>
          <a:xfrm>
            <a:off x="9360000" y="6050520"/>
            <a:ext cx="19720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3816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45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visua</a:t>
            </a:r>
            <a:r>
              <a:rPr b="0" lang="nl-BE" sz="1150" spc="-255" strike="noStrike" u="none">
                <a:solidFill>
                  <a:srgbClr val="4a5462"/>
                </a:solidFill>
                <a:uFillTx/>
                <a:latin typeface="DejaVu Sans"/>
              </a:rPr>
              <a:t>l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</a:t>
            </a:r>
            <a:r>
              <a:rPr b="0" lang="nl-BE" sz="1150" spc="-329" strike="noStrike" u="none">
                <a:solidFill>
                  <a:srgbClr val="4a5462"/>
                </a:solidFill>
                <a:uFillTx/>
                <a:latin typeface="DejaVu Sans"/>
              </a:rPr>
              <a:t>s</a:t>
            </a:r>
            <a:r>
              <a:rPr b="0" lang="nl-BE" sz="1150" spc="-420" strike="noStrike" u="none">
                <a:solidFill>
                  <a:srgbClr val="4a5462"/>
                </a:solidFill>
                <a:uFillTx/>
                <a:latin typeface="DejaVu Sans"/>
              </a:rPr>
              <a:t>a</a:t>
            </a:r>
            <a:r>
              <a:rPr b="0" lang="nl-BE" sz="1150" spc="-249" strike="noStrike" u="none">
                <a:solidFill>
                  <a:srgbClr val="4a5462"/>
                </a:solidFill>
                <a:uFillTx/>
                <a:latin typeface="DejaVu Sans"/>
              </a:rPr>
              <a:t>t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</a:t>
            </a:r>
            <a:r>
              <a:rPr b="0" lang="nl-BE" sz="1150" spc="-366" strike="noStrike" u="none">
                <a:solidFill>
                  <a:srgbClr val="4a5462"/>
                </a:solidFill>
                <a:uFillTx/>
                <a:latin typeface="DejaVu Sans"/>
              </a:rPr>
              <a:t>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6" name="object 1" descr=""/>
          <p:cNvPicPr/>
          <p:nvPr/>
        </p:nvPicPr>
        <p:blipFill>
          <a:blip r:embed="rId12"/>
          <a:stretch/>
        </p:blipFill>
        <p:spPr>
          <a:xfrm>
            <a:off x="9180000" y="5580000"/>
            <a:ext cx="177120" cy="35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object 2" descr=""/>
          <p:cNvPicPr/>
          <p:nvPr/>
        </p:nvPicPr>
        <p:blipFill>
          <a:blip r:embed="rId1"/>
          <a:stretch/>
        </p:blipFill>
        <p:spPr>
          <a:xfrm>
            <a:off x="609480" y="5580000"/>
            <a:ext cx="10969560" cy="12574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68" name="object 3"/>
          <p:cNvGrpSpPr/>
          <p:nvPr/>
        </p:nvGrpSpPr>
        <p:grpSpPr>
          <a:xfrm>
            <a:off x="609480" y="408600"/>
            <a:ext cx="453960" cy="453960"/>
            <a:chOff x="609480" y="408600"/>
            <a:chExt cx="453960" cy="453960"/>
          </a:xfrm>
        </p:grpSpPr>
        <p:pic>
          <p:nvPicPr>
            <p:cNvPr id="169" name="object 4" descr=""/>
            <p:cNvPicPr/>
            <p:nvPr/>
          </p:nvPicPr>
          <p:blipFill>
            <a:blip r:embed="rId2"/>
            <a:stretch/>
          </p:blipFill>
          <p:spPr>
            <a:xfrm>
              <a:off x="609480" y="408600"/>
              <a:ext cx="453960" cy="453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0" name="object 5" descr=""/>
            <p:cNvPicPr/>
            <p:nvPr/>
          </p:nvPicPr>
          <p:blipFill>
            <a:blip r:embed="rId3"/>
            <a:stretch/>
          </p:blipFill>
          <p:spPr>
            <a:xfrm>
              <a:off x="733320" y="553680"/>
              <a:ext cx="206280" cy="159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06360" y="324000"/>
            <a:ext cx="6149880" cy="488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Data</a:t>
            </a:r>
            <a:r>
              <a:rPr b="1" lang="nl-BE" sz="3050" spc="-196" strike="noStrike" u="none">
                <a:solidFill>
                  <a:srgbClr val="1f2937"/>
                </a:solidFill>
                <a:uFillTx/>
                <a:latin typeface="Arial"/>
              </a:rPr>
              <a:t> Flow</a:t>
            </a:r>
            <a:r>
              <a:rPr b="1" lang="nl-BE" sz="3050" spc="-190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70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64" strike="noStrike" u="none">
                <a:solidFill>
                  <a:srgbClr val="1f2937"/>
                </a:solidFill>
                <a:uFillTx/>
                <a:latin typeface="Arial"/>
              </a:rPr>
              <a:t>Processing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object 7"/>
          <p:cNvSpPr/>
          <p:nvPr/>
        </p:nvSpPr>
        <p:spPr>
          <a:xfrm>
            <a:off x="1206360" y="859320"/>
            <a:ext cx="99511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145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gebruikersinvoer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1" strike="noStrike" u="none">
                <a:solidFill>
                  <a:srgbClr val="4a5462"/>
                </a:solidFill>
                <a:uFillTx/>
                <a:latin typeface="DejaVu Sans"/>
              </a:rPr>
              <a:t>tot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intelligente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output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via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gestructureerde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dataverwerking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3" name="object 8"/>
          <p:cNvGrpSpPr/>
          <p:nvPr/>
        </p:nvGrpSpPr>
        <p:grpSpPr>
          <a:xfrm>
            <a:off x="1090080" y="3803400"/>
            <a:ext cx="377640" cy="377640"/>
            <a:chOff x="1090080" y="3803400"/>
            <a:chExt cx="377640" cy="377640"/>
          </a:xfrm>
        </p:grpSpPr>
        <p:sp>
          <p:nvSpPr>
            <p:cNvPr id="174" name="object 9"/>
            <p:cNvSpPr/>
            <p:nvPr/>
          </p:nvSpPr>
          <p:spPr>
            <a:xfrm>
              <a:off x="1090080" y="380340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75" name="object 10" descr=""/>
            <p:cNvPicPr/>
            <p:nvPr/>
          </p:nvPicPr>
          <p:blipFill>
            <a:blip r:embed="rId4"/>
            <a:stretch/>
          </p:blipFill>
          <p:spPr>
            <a:xfrm>
              <a:off x="1204560" y="3917520"/>
              <a:ext cx="14904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76" name="object 11"/>
          <p:cNvSpPr/>
          <p:nvPr/>
        </p:nvSpPr>
        <p:spPr>
          <a:xfrm>
            <a:off x="1572840" y="3833640"/>
            <a:ext cx="22766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Processing</a:t>
            </a:r>
            <a:r>
              <a:rPr b="1" lang="nl-BE" sz="165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Engine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7" name="object 12" descr=""/>
          <p:cNvPicPr/>
          <p:nvPr/>
        </p:nvPicPr>
        <p:blipFill>
          <a:blip r:embed="rId5"/>
          <a:stretch/>
        </p:blipFill>
        <p:spPr>
          <a:xfrm>
            <a:off x="1089360" y="435312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" name="object 13"/>
          <p:cNvSpPr/>
          <p:nvPr/>
        </p:nvSpPr>
        <p:spPr>
          <a:xfrm>
            <a:off x="1270440" y="4281120"/>
            <a:ext cx="1614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15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9" name="object 14" descr=""/>
          <p:cNvPicPr/>
          <p:nvPr/>
        </p:nvPicPr>
        <p:blipFill>
          <a:blip r:embed="rId6"/>
          <a:stretch/>
        </p:blipFill>
        <p:spPr>
          <a:xfrm>
            <a:off x="1089360" y="465804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" name="object 15"/>
          <p:cNvSpPr/>
          <p:nvPr/>
        </p:nvSpPr>
        <p:spPr>
          <a:xfrm>
            <a:off x="1270440" y="4586040"/>
            <a:ext cx="17892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Modulaire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architectuur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1" name="object 16" descr=""/>
          <p:cNvPicPr/>
          <p:nvPr/>
        </p:nvPicPr>
        <p:blipFill>
          <a:blip r:embed="rId7"/>
          <a:stretch/>
        </p:blipFill>
        <p:spPr>
          <a:xfrm>
            <a:off x="1089360" y="496260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object 17"/>
          <p:cNvSpPr/>
          <p:nvPr/>
        </p:nvSpPr>
        <p:spPr>
          <a:xfrm>
            <a:off x="1270440" y="4854600"/>
            <a:ext cx="27590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recovery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mechanismen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3" name="object 18" descr=""/>
          <p:cNvPicPr/>
          <p:nvPr/>
        </p:nvPicPr>
        <p:blipFill>
          <a:blip r:embed="rId8"/>
          <a:stretch/>
        </p:blipFill>
        <p:spPr>
          <a:xfrm>
            <a:off x="1089360" y="526752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object 19"/>
          <p:cNvSpPr/>
          <p:nvPr/>
        </p:nvSpPr>
        <p:spPr>
          <a:xfrm>
            <a:off x="1270440" y="5159520"/>
            <a:ext cx="25790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Multi-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threading</a:t>
            </a:r>
            <a:r>
              <a:rPr b="0" lang="nl-BE" sz="115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support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5" name="object 20"/>
          <p:cNvGrpSpPr/>
          <p:nvPr/>
        </p:nvGrpSpPr>
        <p:grpSpPr>
          <a:xfrm>
            <a:off x="4824000" y="3803400"/>
            <a:ext cx="377640" cy="377640"/>
            <a:chOff x="4824000" y="3803400"/>
            <a:chExt cx="377640" cy="377640"/>
          </a:xfrm>
        </p:grpSpPr>
        <p:sp>
          <p:nvSpPr>
            <p:cNvPr id="186" name="object 21"/>
            <p:cNvSpPr/>
            <p:nvPr/>
          </p:nvSpPr>
          <p:spPr>
            <a:xfrm>
              <a:off x="4824000" y="380340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7" y="351294"/>
                  </a:lnTo>
                  <a:lnTo>
                    <a:pt x="329338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87" name="object 22" descr=""/>
            <p:cNvPicPr/>
            <p:nvPr/>
          </p:nvPicPr>
          <p:blipFill>
            <a:blip r:embed="rId9"/>
            <a:stretch/>
          </p:blipFill>
          <p:spPr>
            <a:xfrm>
              <a:off x="4947840" y="3917520"/>
              <a:ext cx="12996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88" name="object 23"/>
          <p:cNvSpPr/>
          <p:nvPr/>
        </p:nvSpPr>
        <p:spPr>
          <a:xfrm>
            <a:off x="5306760" y="3833640"/>
            <a:ext cx="2322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3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6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Management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9" name="object 24" descr=""/>
          <p:cNvPicPr/>
          <p:nvPr/>
        </p:nvPicPr>
        <p:blipFill>
          <a:blip r:embed="rId10"/>
          <a:stretch/>
        </p:blipFill>
        <p:spPr>
          <a:xfrm>
            <a:off x="4823280" y="431712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object 25"/>
          <p:cNvSpPr/>
          <p:nvPr/>
        </p:nvSpPr>
        <p:spPr>
          <a:xfrm>
            <a:off x="5004360" y="4245120"/>
            <a:ext cx="2085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CSV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persistence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1" name="object 26" descr=""/>
          <p:cNvPicPr/>
          <p:nvPr/>
        </p:nvPicPr>
        <p:blipFill>
          <a:blip r:embed="rId11"/>
          <a:stretch/>
        </p:blipFill>
        <p:spPr>
          <a:xfrm>
            <a:off x="4823280" y="462204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object 27"/>
          <p:cNvSpPr/>
          <p:nvPr/>
        </p:nvSpPr>
        <p:spPr>
          <a:xfrm>
            <a:off x="5004360" y="5162040"/>
            <a:ext cx="2265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Geautomatiseerde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backups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3" name="object 28" descr=""/>
          <p:cNvPicPr/>
          <p:nvPr/>
        </p:nvPicPr>
        <p:blipFill>
          <a:blip r:embed="rId12"/>
          <a:stretch/>
        </p:blipFill>
        <p:spPr>
          <a:xfrm>
            <a:off x="4823280" y="492660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object 29"/>
          <p:cNvSpPr/>
          <p:nvPr/>
        </p:nvSpPr>
        <p:spPr>
          <a:xfrm>
            <a:off x="5004360" y="4854600"/>
            <a:ext cx="2085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integrity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checks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5" name="object 30" descr=""/>
          <p:cNvPicPr/>
          <p:nvPr/>
        </p:nvPicPr>
        <p:blipFill>
          <a:blip r:embed="rId13"/>
          <a:stretch/>
        </p:blipFill>
        <p:spPr>
          <a:xfrm>
            <a:off x="4823280" y="523152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object 31"/>
          <p:cNvSpPr/>
          <p:nvPr/>
        </p:nvSpPr>
        <p:spPr>
          <a:xfrm>
            <a:off x="5004360" y="4547520"/>
            <a:ext cx="1905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Historical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7" name="object 32"/>
          <p:cNvGrpSpPr/>
          <p:nvPr/>
        </p:nvGrpSpPr>
        <p:grpSpPr>
          <a:xfrm>
            <a:off x="8557920" y="3803400"/>
            <a:ext cx="377640" cy="377640"/>
            <a:chOff x="8557920" y="3803400"/>
            <a:chExt cx="377640" cy="377640"/>
          </a:xfrm>
        </p:grpSpPr>
        <p:sp>
          <p:nvSpPr>
            <p:cNvPr id="198" name="object 33"/>
            <p:cNvSpPr/>
            <p:nvPr/>
          </p:nvSpPr>
          <p:spPr>
            <a:xfrm>
              <a:off x="8557920" y="380340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0" y="380511"/>
                  </a:lnTo>
                  <a:lnTo>
                    <a:pt x="29704" y="365377"/>
                  </a:lnTo>
                  <a:lnTo>
                    <a:pt x="3885" y="329337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3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7" y="351294"/>
                  </a:lnTo>
                  <a:lnTo>
                    <a:pt x="329336" y="377113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ece8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99" name="object 34" descr=""/>
            <p:cNvPicPr/>
            <p:nvPr/>
          </p:nvPicPr>
          <p:blipFill>
            <a:blip r:embed="rId14"/>
            <a:stretch/>
          </p:blipFill>
          <p:spPr>
            <a:xfrm>
              <a:off x="8672040" y="3927240"/>
              <a:ext cx="149040" cy="12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00" name="object 35"/>
          <p:cNvSpPr/>
          <p:nvPr/>
        </p:nvSpPr>
        <p:spPr>
          <a:xfrm>
            <a:off x="9040320" y="3833640"/>
            <a:ext cx="20098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Output</a:t>
            </a:r>
            <a:r>
              <a:rPr b="1" lang="nl-BE" sz="165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Formats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1" name="object 36" descr=""/>
          <p:cNvPicPr/>
          <p:nvPr/>
        </p:nvPicPr>
        <p:blipFill>
          <a:blip r:embed="rId15"/>
          <a:stretch/>
        </p:blipFill>
        <p:spPr>
          <a:xfrm>
            <a:off x="8556840" y="435312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object 37"/>
          <p:cNvSpPr/>
          <p:nvPr/>
        </p:nvSpPr>
        <p:spPr>
          <a:xfrm>
            <a:off x="8737920" y="4281120"/>
            <a:ext cx="1697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Gestructureerde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tabellen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3" name="object 38" descr=""/>
          <p:cNvPicPr/>
          <p:nvPr/>
        </p:nvPicPr>
        <p:blipFill>
          <a:blip r:embed="rId16"/>
          <a:stretch/>
        </p:blipFill>
        <p:spPr>
          <a:xfrm>
            <a:off x="8556840" y="465804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object 39"/>
          <p:cNvSpPr/>
          <p:nvPr/>
        </p:nvSpPr>
        <p:spPr>
          <a:xfrm>
            <a:off x="8737920" y="4586040"/>
            <a:ext cx="21315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Interactieve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gra</a:t>
            </a:r>
            <a:r>
              <a:rPr b="0" lang="nl-BE" sz="1050" spc="-34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eken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5" name="object 40" descr=""/>
          <p:cNvPicPr/>
          <p:nvPr/>
        </p:nvPicPr>
        <p:blipFill>
          <a:blip r:embed="rId17"/>
          <a:stretch/>
        </p:blipFill>
        <p:spPr>
          <a:xfrm>
            <a:off x="8556840" y="496260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object 41"/>
          <p:cNvSpPr/>
          <p:nvPr/>
        </p:nvSpPr>
        <p:spPr>
          <a:xfrm>
            <a:off x="8737920" y="4890600"/>
            <a:ext cx="22417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Exporteerbare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rapporten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7" name="object 42" descr=""/>
          <p:cNvPicPr/>
          <p:nvPr/>
        </p:nvPicPr>
        <p:blipFill>
          <a:blip r:embed="rId18"/>
          <a:stretch/>
        </p:blipFill>
        <p:spPr>
          <a:xfrm>
            <a:off x="8556840" y="5267520"/>
            <a:ext cx="112680" cy="7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object 43"/>
          <p:cNvSpPr/>
          <p:nvPr/>
        </p:nvSpPr>
        <p:spPr>
          <a:xfrm>
            <a:off x="8737920" y="5195520"/>
            <a:ext cx="13500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Clipboard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integratie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object 44"/>
          <p:cNvSpPr/>
          <p:nvPr/>
        </p:nvSpPr>
        <p:spPr>
          <a:xfrm>
            <a:off x="4896000" y="5724000"/>
            <a:ext cx="24904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Performance</a:t>
            </a:r>
            <a:r>
              <a:rPr b="1" lang="nl-BE" sz="15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Kenmerken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object 45"/>
          <p:cNvSpPr/>
          <p:nvPr/>
        </p:nvSpPr>
        <p:spPr>
          <a:xfrm>
            <a:off x="1492560" y="6086880"/>
            <a:ext cx="114624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52560">
              <a:lnSpc>
                <a:spcPct val="100000"/>
              </a:lnSpc>
              <a:spcBef>
                <a:spcPts val="386"/>
              </a:spcBef>
            </a:pPr>
            <a:r>
              <a:rPr b="1" lang="nl-BE" sz="1950" spc="-65" strike="noStrike" u="none">
                <a:solidFill>
                  <a:srgbClr val="2562eb"/>
                </a:solidFill>
                <a:uFillTx/>
                <a:latin typeface="DejaVu Sans"/>
              </a:rPr>
              <a:t>&lt;100ms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4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Berekeningstime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object 46"/>
          <p:cNvSpPr/>
          <p:nvPr/>
        </p:nvSpPr>
        <p:spPr>
          <a:xfrm>
            <a:off x="4343760" y="6086880"/>
            <a:ext cx="1233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85" strike="noStrike" u="none">
                <a:solidFill>
                  <a:srgbClr val="049569"/>
                </a:solidFill>
                <a:uFillTx/>
                <a:latin typeface="DejaVu Sans"/>
              </a:rPr>
              <a:t>99.9%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Uptime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object 47"/>
          <p:cNvSpPr/>
          <p:nvPr/>
        </p:nvSpPr>
        <p:spPr>
          <a:xfrm>
            <a:off x="6932520" y="6086880"/>
            <a:ext cx="11649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0" strike="noStrike" u="none">
                <a:solidFill>
                  <a:srgbClr val="7c3aec"/>
                </a:solidFill>
                <a:uFillTx/>
                <a:latin typeface="DejaVu Sans"/>
              </a:rPr>
              <a:t>50MB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Memory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usage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3" name="object 48"/>
          <p:cNvGrpSpPr/>
          <p:nvPr/>
        </p:nvGrpSpPr>
        <p:grpSpPr>
          <a:xfrm>
            <a:off x="1071000" y="1502640"/>
            <a:ext cx="606240" cy="606240"/>
            <a:chOff x="1071000" y="1502640"/>
            <a:chExt cx="606240" cy="606240"/>
          </a:xfrm>
        </p:grpSpPr>
        <p:pic>
          <p:nvPicPr>
            <p:cNvPr id="214" name="object 49" descr=""/>
            <p:cNvPicPr/>
            <p:nvPr/>
          </p:nvPicPr>
          <p:blipFill>
            <a:blip r:embed="rId19"/>
            <a:stretch/>
          </p:blipFill>
          <p:spPr>
            <a:xfrm>
              <a:off x="1071000" y="150264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15" name="object 50"/>
            <p:cNvSpPr/>
            <p:nvPr/>
          </p:nvSpPr>
          <p:spPr>
            <a:xfrm>
              <a:off x="1251720" y="1721880"/>
              <a:ext cx="253800" cy="168120"/>
            </a:xfrm>
            <a:custGeom>
              <a:avLst/>
              <a:gdLst>
                <a:gd name="textAreaLeft" fmla="*/ 0 w 253800"/>
                <a:gd name="textAreaRight" fmla="*/ 257040 w 253800"/>
                <a:gd name="textAreaTop" fmla="*/ 0 h 168120"/>
                <a:gd name="textAreaBottom" fmla="*/ 171360 h 168120"/>
              </a:gdLst>
              <a:ahLst/>
              <a:rect l="textAreaLeft" t="textAreaTop" r="textAreaRight" b="textAreaBottom"/>
              <a:pathLst>
                <a:path w="257175" h="171450">
                  <a:moveTo>
                    <a:pt x="228600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31789" y="28575"/>
                  </a:lnTo>
                  <a:lnTo>
                    <a:pt x="28575" y="31789"/>
                  </a:lnTo>
                  <a:lnTo>
                    <a:pt x="28575" y="53935"/>
                  </a:lnTo>
                  <a:lnTo>
                    <a:pt x="31789" y="57150"/>
                  </a:lnTo>
                  <a:lnTo>
                    <a:pt x="257175" y="57150"/>
                  </a:lnTo>
                  <a:lnTo>
                    <a:pt x="257175" y="71437"/>
                  </a:lnTo>
                  <a:lnTo>
                    <a:pt x="31789" y="71437"/>
                  </a:lnTo>
                  <a:lnTo>
                    <a:pt x="28575" y="74652"/>
                  </a:lnTo>
                  <a:lnTo>
                    <a:pt x="28575" y="96797"/>
                  </a:lnTo>
                  <a:lnTo>
                    <a:pt x="31789" y="100012"/>
                  </a:lnTo>
                  <a:lnTo>
                    <a:pt x="257175" y="100012"/>
                  </a:lnTo>
                  <a:lnTo>
                    <a:pt x="257175" y="114300"/>
                  </a:lnTo>
                  <a:lnTo>
                    <a:pt x="31789" y="114300"/>
                  </a:lnTo>
                  <a:lnTo>
                    <a:pt x="28575" y="117514"/>
                  </a:lnTo>
                  <a:lnTo>
                    <a:pt x="28575" y="139660"/>
                  </a:lnTo>
                  <a:lnTo>
                    <a:pt x="31789" y="142875"/>
                  </a:lnTo>
                  <a:lnTo>
                    <a:pt x="257175" y="142875"/>
                  </a:lnTo>
                  <a:lnTo>
                    <a:pt x="254926" y="153988"/>
                  </a:lnTo>
                  <a:lnTo>
                    <a:pt x="248797" y="163072"/>
                  </a:lnTo>
                  <a:lnTo>
                    <a:pt x="239713" y="169201"/>
                  </a:lnTo>
                  <a:lnTo>
                    <a:pt x="228600" y="171450"/>
                  </a:lnTo>
                  <a:close/>
                </a:path>
                <a:path w="257175" h="171450">
                  <a:moveTo>
                    <a:pt x="74652" y="57150"/>
                  </a:moveTo>
                  <a:lnTo>
                    <a:pt x="53935" y="57150"/>
                  </a:lnTo>
                  <a:lnTo>
                    <a:pt x="57150" y="53935"/>
                  </a:lnTo>
                  <a:lnTo>
                    <a:pt x="57150" y="31789"/>
                  </a:lnTo>
                  <a:lnTo>
                    <a:pt x="53935" y="28575"/>
                  </a:lnTo>
                  <a:lnTo>
                    <a:pt x="74652" y="28575"/>
                  </a:lnTo>
                  <a:lnTo>
                    <a:pt x="71437" y="31789"/>
                  </a:lnTo>
                  <a:lnTo>
                    <a:pt x="71437" y="53935"/>
                  </a:lnTo>
                  <a:lnTo>
                    <a:pt x="74652" y="57150"/>
                  </a:lnTo>
                  <a:close/>
                </a:path>
                <a:path w="257175" h="171450">
                  <a:moveTo>
                    <a:pt x="117514" y="57150"/>
                  </a:moveTo>
                  <a:lnTo>
                    <a:pt x="96797" y="57150"/>
                  </a:lnTo>
                  <a:lnTo>
                    <a:pt x="100012" y="53935"/>
                  </a:lnTo>
                  <a:lnTo>
                    <a:pt x="100012" y="31789"/>
                  </a:lnTo>
                  <a:lnTo>
                    <a:pt x="96797" y="28575"/>
                  </a:lnTo>
                  <a:lnTo>
                    <a:pt x="117514" y="28575"/>
                  </a:lnTo>
                  <a:lnTo>
                    <a:pt x="114300" y="31789"/>
                  </a:lnTo>
                  <a:lnTo>
                    <a:pt x="114300" y="53935"/>
                  </a:lnTo>
                  <a:lnTo>
                    <a:pt x="117514" y="57150"/>
                  </a:lnTo>
                  <a:close/>
                </a:path>
                <a:path w="257175" h="171450">
                  <a:moveTo>
                    <a:pt x="160377" y="57150"/>
                  </a:moveTo>
                  <a:lnTo>
                    <a:pt x="139660" y="57150"/>
                  </a:lnTo>
                  <a:lnTo>
                    <a:pt x="142875" y="53935"/>
                  </a:lnTo>
                  <a:lnTo>
                    <a:pt x="142875" y="31789"/>
                  </a:lnTo>
                  <a:lnTo>
                    <a:pt x="139660" y="28575"/>
                  </a:lnTo>
                  <a:lnTo>
                    <a:pt x="160377" y="28575"/>
                  </a:lnTo>
                  <a:lnTo>
                    <a:pt x="157162" y="31789"/>
                  </a:lnTo>
                  <a:lnTo>
                    <a:pt x="157162" y="53935"/>
                  </a:lnTo>
                  <a:lnTo>
                    <a:pt x="160377" y="57150"/>
                  </a:lnTo>
                  <a:close/>
                </a:path>
                <a:path w="257175" h="171450">
                  <a:moveTo>
                    <a:pt x="203239" y="57150"/>
                  </a:moveTo>
                  <a:lnTo>
                    <a:pt x="182522" y="57150"/>
                  </a:lnTo>
                  <a:lnTo>
                    <a:pt x="185737" y="53935"/>
                  </a:lnTo>
                  <a:lnTo>
                    <a:pt x="185737" y="31789"/>
                  </a:lnTo>
                  <a:lnTo>
                    <a:pt x="182522" y="28575"/>
                  </a:lnTo>
                  <a:lnTo>
                    <a:pt x="203239" y="28575"/>
                  </a:lnTo>
                  <a:lnTo>
                    <a:pt x="200025" y="31789"/>
                  </a:lnTo>
                  <a:lnTo>
                    <a:pt x="200025" y="53935"/>
                  </a:lnTo>
                  <a:lnTo>
                    <a:pt x="203239" y="57150"/>
                  </a:lnTo>
                  <a:close/>
                </a:path>
                <a:path w="257175" h="171450">
                  <a:moveTo>
                    <a:pt x="257175" y="57150"/>
                  </a:moveTo>
                  <a:lnTo>
                    <a:pt x="225385" y="57150"/>
                  </a:lnTo>
                  <a:lnTo>
                    <a:pt x="228600" y="53935"/>
                  </a:lnTo>
                  <a:lnTo>
                    <a:pt x="228600" y="31789"/>
                  </a:lnTo>
                  <a:lnTo>
                    <a:pt x="225385" y="28575"/>
                  </a:lnTo>
                  <a:lnTo>
                    <a:pt x="257175" y="28575"/>
                  </a:lnTo>
                  <a:lnTo>
                    <a:pt x="257175" y="57150"/>
                  </a:lnTo>
                  <a:close/>
                </a:path>
                <a:path w="257175" h="171450">
                  <a:moveTo>
                    <a:pt x="74652" y="100012"/>
                  </a:moveTo>
                  <a:lnTo>
                    <a:pt x="53935" y="100012"/>
                  </a:lnTo>
                  <a:lnTo>
                    <a:pt x="57150" y="96797"/>
                  </a:lnTo>
                  <a:lnTo>
                    <a:pt x="57150" y="74652"/>
                  </a:lnTo>
                  <a:lnTo>
                    <a:pt x="53935" y="71437"/>
                  </a:lnTo>
                  <a:lnTo>
                    <a:pt x="74652" y="71437"/>
                  </a:lnTo>
                  <a:lnTo>
                    <a:pt x="71437" y="74652"/>
                  </a:lnTo>
                  <a:lnTo>
                    <a:pt x="71437" y="96797"/>
                  </a:lnTo>
                  <a:lnTo>
                    <a:pt x="74652" y="100012"/>
                  </a:lnTo>
                  <a:close/>
                </a:path>
                <a:path w="257175" h="171450">
                  <a:moveTo>
                    <a:pt x="117514" y="100012"/>
                  </a:moveTo>
                  <a:lnTo>
                    <a:pt x="96797" y="100012"/>
                  </a:lnTo>
                  <a:lnTo>
                    <a:pt x="100012" y="96797"/>
                  </a:lnTo>
                  <a:lnTo>
                    <a:pt x="100012" y="74652"/>
                  </a:lnTo>
                  <a:lnTo>
                    <a:pt x="96797" y="71437"/>
                  </a:lnTo>
                  <a:lnTo>
                    <a:pt x="117514" y="71437"/>
                  </a:lnTo>
                  <a:lnTo>
                    <a:pt x="114300" y="74652"/>
                  </a:lnTo>
                  <a:lnTo>
                    <a:pt x="114300" y="96797"/>
                  </a:lnTo>
                  <a:lnTo>
                    <a:pt x="117514" y="100012"/>
                  </a:lnTo>
                  <a:close/>
                </a:path>
                <a:path w="257175" h="171450">
                  <a:moveTo>
                    <a:pt x="160377" y="100012"/>
                  </a:moveTo>
                  <a:lnTo>
                    <a:pt x="139660" y="100012"/>
                  </a:lnTo>
                  <a:lnTo>
                    <a:pt x="142875" y="96797"/>
                  </a:lnTo>
                  <a:lnTo>
                    <a:pt x="142875" y="74652"/>
                  </a:lnTo>
                  <a:lnTo>
                    <a:pt x="139660" y="71437"/>
                  </a:lnTo>
                  <a:lnTo>
                    <a:pt x="160377" y="71437"/>
                  </a:lnTo>
                  <a:lnTo>
                    <a:pt x="157162" y="74652"/>
                  </a:lnTo>
                  <a:lnTo>
                    <a:pt x="157162" y="96797"/>
                  </a:lnTo>
                  <a:lnTo>
                    <a:pt x="160377" y="100012"/>
                  </a:lnTo>
                  <a:close/>
                </a:path>
                <a:path w="257175" h="171450">
                  <a:moveTo>
                    <a:pt x="203239" y="100012"/>
                  </a:moveTo>
                  <a:lnTo>
                    <a:pt x="182522" y="100012"/>
                  </a:lnTo>
                  <a:lnTo>
                    <a:pt x="185737" y="96797"/>
                  </a:lnTo>
                  <a:lnTo>
                    <a:pt x="185737" y="74652"/>
                  </a:lnTo>
                  <a:lnTo>
                    <a:pt x="182522" y="71437"/>
                  </a:lnTo>
                  <a:lnTo>
                    <a:pt x="203239" y="71437"/>
                  </a:lnTo>
                  <a:lnTo>
                    <a:pt x="200025" y="74652"/>
                  </a:lnTo>
                  <a:lnTo>
                    <a:pt x="200025" y="96797"/>
                  </a:lnTo>
                  <a:lnTo>
                    <a:pt x="203239" y="100012"/>
                  </a:lnTo>
                  <a:close/>
                </a:path>
                <a:path w="257175" h="171450">
                  <a:moveTo>
                    <a:pt x="257175" y="100012"/>
                  </a:moveTo>
                  <a:lnTo>
                    <a:pt x="225385" y="100012"/>
                  </a:lnTo>
                  <a:lnTo>
                    <a:pt x="228600" y="96797"/>
                  </a:lnTo>
                  <a:lnTo>
                    <a:pt x="228600" y="74652"/>
                  </a:lnTo>
                  <a:lnTo>
                    <a:pt x="225385" y="71437"/>
                  </a:lnTo>
                  <a:lnTo>
                    <a:pt x="257175" y="71437"/>
                  </a:lnTo>
                  <a:lnTo>
                    <a:pt x="257175" y="100012"/>
                  </a:lnTo>
                  <a:close/>
                </a:path>
                <a:path w="257175" h="171450">
                  <a:moveTo>
                    <a:pt x="74652" y="142875"/>
                  </a:moveTo>
                  <a:lnTo>
                    <a:pt x="53935" y="142875"/>
                  </a:lnTo>
                  <a:lnTo>
                    <a:pt x="57150" y="139660"/>
                  </a:lnTo>
                  <a:lnTo>
                    <a:pt x="57150" y="117514"/>
                  </a:lnTo>
                  <a:lnTo>
                    <a:pt x="53935" y="114300"/>
                  </a:lnTo>
                  <a:lnTo>
                    <a:pt x="74652" y="114300"/>
                  </a:lnTo>
                  <a:lnTo>
                    <a:pt x="71437" y="117514"/>
                  </a:lnTo>
                  <a:lnTo>
                    <a:pt x="71437" y="139660"/>
                  </a:lnTo>
                  <a:lnTo>
                    <a:pt x="74652" y="142875"/>
                  </a:lnTo>
                  <a:close/>
                </a:path>
                <a:path w="257175" h="171450">
                  <a:moveTo>
                    <a:pt x="203239" y="142875"/>
                  </a:moveTo>
                  <a:lnTo>
                    <a:pt x="182522" y="142875"/>
                  </a:lnTo>
                  <a:lnTo>
                    <a:pt x="185737" y="139660"/>
                  </a:lnTo>
                  <a:lnTo>
                    <a:pt x="185737" y="117514"/>
                  </a:lnTo>
                  <a:lnTo>
                    <a:pt x="182522" y="114300"/>
                  </a:lnTo>
                  <a:lnTo>
                    <a:pt x="203239" y="114300"/>
                  </a:lnTo>
                  <a:lnTo>
                    <a:pt x="200025" y="117514"/>
                  </a:lnTo>
                  <a:lnTo>
                    <a:pt x="200025" y="139660"/>
                  </a:lnTo>
                  <a:lnTo>
                    <a:pt x="203239" y="142875"/>
                  </a:lnTo>
                  <a:close/>
                </a:path>
                <a:path w="257175" h="171450">
                  <a:moveTo>
                    <a:pt x="257175" y="142875"/>
                  </a:moveTo>
                  <a:lnTo>
                    <a:pt x="225385" y="142875"/>
                  </a:lnTo>
                  <a:lnTo>
                    <a:pt x="228600" y="139660"/>
                  </a:lnTo>
                  <a:lnTo>
                    <a:pt x="228600" y="117514"/>
                  </a:lnTo>
                  <a:lnTo>
                    <a:pt x="225385" y="114300"/>
                  </a:lnTo>
                  <a:lnTo>
                    <a:pt x="257175" y="114300"/>
                  </a:lnTo>
                  <a:lnTo>
                    <a:pt x="257175" y="1428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aphicFrame>
        <p:nvGraphicFramePr>
          <p:cNvPr id="216" name="object 51"/>
          <p:cNvGraphicFramePr/>
          <p:nvPr/>
        </p:nvGraphicFramePr>
        <p:xfrm>
          <a:off x="756000" y="2322720"/>
          <a:ext cx="10690200" cy="1101960"/>
        </p:xfrm>
        <a:graphic>
          <a:graphicData uri="http://schemas.openxmlformats.org/drawingml/2006/table">
            <a:tbl>
              <a:tblPr/>
              <a:tblGrid>
                <a:gridCol w="1290240"/>
                <a:gridCol w="877320"/>
                <a:gridCol w="1574640"/>
                <a:gridCol w="794880"/>
                <a:gridCol w="1641240"/>
                <a:gridCol w="830520"/>
                <a:gridCol w="1493280"/>
                <a:gridCol w="923040"/>
                <a:gridCol w="1265400"/>
              </a:tblGrid>
              <a:tr h="16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3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GUI</a:t>
                      </a:r>
                      <a:r>
                        <a:rPr b="1" lang="nl-BE" sz="1500" spc="-34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Input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   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Validatie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 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Berekening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  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Analytics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Export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40200">
                <a:tc>
                  <a:txBody>
                    <a:bodyPr anchor="t">
                      <a:noAutofit/>
                    </a:bodyPr>
                    <a:p>
                      <a:pPr marL="27936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7936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Gewicht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204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Tkinter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7908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79080"/>
                        </a:tabLst>
                      </a:pPr>
                      <a:r>
                        <a:rPr b="0" lang="nl-BE" sz="1150" spc="-6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Input</a:t>
                      </a:r>
                      <a:r>
                        <a:rPr b="0" lang="nl-BE" sz="1150" spc="-14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check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7388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Python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6828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6828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Prijsformules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0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Engine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3228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32280"/>
                        </a:tabLst>
                      </a:pPr>
                      <a:r>
                        <a:rPr b="0" lang="nl-BE" sz="1150" spc="-65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Data</a:t>
                      </a:r>
                      <a:r>
                        <a:rPr b="0" lang="nl-BE" sz="1150" spc="-2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opslag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096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Output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132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121320"/>
                        </a:tabLst>
                      </a:pPr>
                      <a:r>
                        <a:rPr b="0" lang="nl-BE" sz="1150" spc="-65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GUI</a:t>
                      </a:r>
                      <a:r>
                        <a:rPr b="0" lang="nl-BE" sz="1150" spc="-2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display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27880">
                <a:tc>
                  <a:txBody>
                    <a:bodyPr anchor="t">
                      <a:noAutofit/>
                    </a:bodyPr>
                    <a:p>
                      <a:pPr marL="23796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3796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Materiaal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5244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52440"/>
                        </a:tabLst>
                      </a:pPr>
                      <a:r>
                        <a:rPr b="0" lang="nl-BE" sz="1150" spc="-113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Type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casting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6532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6532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Materiaalkosten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3768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3768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Statistieken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132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121320"/>
                        </a:tabLst>
                      </a:pPr>
                      <a:r>
                        <a:rPr b="0" lang="nl-BE" sz="1150" spc="-74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CSV</a:t>
                      </a:r>
                      <a:r>
                        <a:rPr b="0" lang="nl-BE" sz="1150" spc="-2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export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178200">
                <a:tc>
                  <a:txBody>
                    <a:bodyPr anchor="t">
                      <a:noAutofit/>
                    </a:bodyPr>
                    <a:p>
                      <a:pPr marL="33480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3480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Opties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9520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95200"/>
                        </a:tabLst>
                      </a:pPr>
                      <a:r>
                        <a:rPr b="0" lang="nl-BE" sz="1150" spc="-7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Error</a:t>
                      </a:r>
                      <a:r>
                        <a:rPr b="0" lang="nl-BE" sz="1150" spc="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handling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46728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46728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Toeslagen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5316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5316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Visualisatie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132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12132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Clipboard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7" name="object 52" descr=""/>
          <p:cNvPicPr/>
          <p:nvPr/>
        </p:nvPicPr>
        <p:blipFill>
          <a:blip r:embed="rId20"/>
          <a:stretch/>
        </p:blipFill>
        <p:spPr>
          <a:xfrm>
            <a:off x="2464560" y="2357640"/>
            <a:ext cx="198000" cy="171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18" name="object 53"/>
          <p:cNvGrpSpPr/>
          <p:nvPr/>
        </p:nvGrpSpPr>
        <p:grpSpPr>
          <a:xfrm>
            <a:off x="3494520" y="1502640"/>
            <a:ext cx="606240" cy="606240"/>
            <a:chOff x="3494520" y="1502640"/>
            <a:chExt cx="606240" cy="606240"/>
          </a:xfrm>
        </p:grpSpPr>
        <p:pic>
          <p:nvPicPr>
            <p:cNvPr id="219" name="object 54" descr=""/>
            <p:cNvPicPr/>
            <p:nvPr/>
          </p:nvPicPr>
          <p:blipFill>
            <a:blip r:embed="rId21"/>
            <a:stretch/>
          </p:blipFill>
          <p:spPr>
            <a:xfrm>
              <a:off x="3494520" y="150264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0" name="object 55" descr=""/>
            <p:cNvPicPr/>
            <p:nvPr/>
          </p:nvPicPr>
          <p:blipFill>
            <a:blip r:embed="rId22"/>
            <a:stretch/>
          </p:blipFill>
          <p:spPr>
            <a:xfrm>
              <a:off x="3692160" y="1693080"/>
              <a:ext cx="210960" cy="2250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21" name="object 56" descr=""/>
          <p:cNvPicPr/>
          <p:nvPr/>
        </p:nvPicPr>
        <p:blipFill>
          <a:blip r:embed="rId23"/>
          <a:stretch/>
        </p:blipFill>
        <p:spPr>
          <a:xfrm>
            <a:off x="4888440" y="2321640"/>
            <a:ext cx="198000" cy="171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2" name="object 57"/>
          <p:cNvGrpSpPr/>
          <p:nvPr/>
        </p:nvGrpSpPr>
        <p:grpSpPr>
          <a:xfrm>
            <a:off x="5863320" y="1502640"/>
            <a:ext cx="606240" cy="606240"/>
            <a:chOff x="5863320" y="1502640"/>
            <a:chExt cx="606240" cy="606240"/>
          </a:xfrm>
        </p:grpSpPr>
        <p:pic>
          <p:nvPicPr>
            <p:cNvPr id="223" name="object 58" descr=""/>
            <p:cNvPicPr/>
            <p:nvPr/>
          </p:nvPicPr>
          <p:blipFill>
            <a:blip r:embed="rId24"/>
            <a:stretch/>
          </p:blipFill>
          <p:spPr>
            <a:xfrm>
              <a:off x="5863320" y="150264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24" name="object 59"/>
            <p:cNvSpPr/>
            <p:nvPr/>
          </p:nvSpPr>
          <p:spPr>
            <a:xfrm>
              <a:off x="6025680" y="1696680"/>
              <a:ext cx="278640" cy="220320"/>
            </a:xfrm>
            <a:custGeom>
              <a:avLst/>
              <a:gdLst>
                <a:gd name="textAreaLeft" fmla="*/ 0 w 278640"/>
                <a:gd name="textAreaRight" fmla="*/ 281880 w 278640"/>
                <a:gd name="textAreaTop" fmla="*/ 0 h 220320"/>
                <a:gd name="textAreaBottom" fmla="*/ 223560 h 220320"/>
              </a:gdLst>
              <a:ahLst/>
              <a:rect l="textAreaLeft" t="textAreaTop" r="textAreaRight" b="textAreaBottom"/>
              <a:pathLst>
                <a:path w="281939" h="223519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39" h="223519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39" h="223519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39" h="223519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39" h="223519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39" h="223519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39" h="223519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39" h="223519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39" h="223519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39" h="223519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39" h="223519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39" h="223519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25" name="object 60" descr=""/>
          <p:cNvPicPr/>
          <p:nvPr/>
        </p:nvPicPr>
        <p:blipFill>
          <a:blip r:embed="rId25"/>
          <a:stretch/>
        </p:blipFill>
        <p:spPr>
          <a:xfrm>
            <a:off x="7293240" y="2357640"/>
            <a:ext cx="198000" cy="171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6" name="object 61"/>
          <p:cNvGrpSpPr/>
          <p:nvPr/>
        </p:nvGrpSpPr>
        <p:grpSpPr>
          <a:xfrm>
            <a:off x="8241480" y="1502640"/>
            <a:ext cx="606240" cy="606240"/>
            <a:chOff x="8241480" y="1502640"/>
            <a:chExt cx="606240" cy="606240"/>
          </a:xfrm>
        </p:grpSpPr>
        <p:pic>
          <p:nvPicPr>
            <p:cNvPr id="227" name="object 62" descr=""/>
            <p:cNvPicPr/>
            <p:nvPr/>
          </p:nvPicPr>
          <p:blipFill>
            <a:blip r:embed="rId26"/>
            <a:stretch/>
          </p:blipFill>
          <p:spPr>
            <a:xfrm>
              <a:off x="8241480" y="150264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8" name="object 63" descr=""/>
            <p:cNvPicPr/>
            <p:nvPr/>
          </p:nvPicPr>
          <p:blipFill>
            <a:blip r:embed="rId27"/>
            <a:stretch/>
          </p:blipFill>
          <p:spPr>
            <a:xfrm>
              <a:off x="8431920" y="1707480"/>
              <a:ext cx="225360" cy="1969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29" name="object 64" descr=""/>
          <p:cNvPicPr/>
          <p:nvPr/>
        </p:nvPicPr>
        <p:blipFill>
          <a:blip r:embed="rId28"/>
          <a:stretch/>
        </p:blipFill>
        <p:spPr>
          <a:xfrm>
            <a:off x="9671400" y="2357640"/>
            <a:ext cx="198000" cy="171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30" name="object 65"/>
          <p:cNvGrpSpPr/>
          <p:nvPr/>
        </p:nvGrpSpPr>
        <p:grpSpPr>
          <a:xfrm>
            <a:off x="10439640" y="1502640"/>
            <a:ext cx="606240" cy="606240"/>
            <a:chOff x="10439640" y="1502640"/>
            <a:chExt cx="606240" cy="606240"/>
          </a:xfrm>
        </p:grpSpPr>
        <p:pic>
          <p:nvPicPr>
            <p:cNvPr id="231" name="object 66" descr=""/>
            <p:cNvPicPr/>
            <p:nvPr/>
          </p:nvPicPr>
          <p:blipFill>
            <a:blip r:embed="rId29"/>
            <a:stretch/>
          </p:blipFill>
          <p:spPr>
            <a:xfrm>
              <a:off x="10439640" y="1502640"/>
              <a:ext cx="606240" cy="6062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32" name="object 67"/>
            <p:cNvSpPr/>
            <p:nvPr/>
          </p:nvSpPr>
          <p:spPr>
            <a:xfrm>
              <a:off x="10611000" y="1693080"/>
              <a:ext cx="255240" cy="225360"/>
            </a:xfrm>
            <a:custGeom>
              <a:avLst/>
              <a:gdLst>
                <a:gd name="textAreaLeft" fmla="*/ 0 w 255240"/>
                <a:gd name="textAreaRight" fmla="*/ 258480 w 255240"/>
                <a:gd name="textAreaTop" fmla="*/ 0 h 225360"/>
                <a:gd name="textAreaBottom" fmla="*/ 228600 h 225360"/>
              </a:gdLst>
              <a:ahLst/>
              <a:rect l="textAreaLeft" t="textAreaTop" r="textAreaRight" b="textAreaBottom"/>
              <a:pathLst>
                <a:path w="258445" h="228600">
                  <a:moveTo>
                    <a:pt x="142875" y="228600"/>
                  </a:moveTo>
                  <a:lnTo>
                    <a:pt x="28575" y="228600"/>
                  </a:lnTo>
                  <a:lnTo>
                    <a:pt x="17461" y="226351"/>
                  </a:lnTo>
                  <a:lnTo>
                    <a:pt x="8377" y="220222"/>
                  </a:lnTo>
                  <a:lnTo>
                    <a:pt x="2248" y="211138"/>
                  </a:lnTo>
                  <a:lnTo>
                    <a:pt x="0" y="20002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100012" y="0"/>
                  </a:lnTo>
                  <a:lnTo>
                    <a:pt x="100012" y="65052"/>
                  </a:lnTo>
                  <a:lnTo>
                    <a:pt x="106397" y="71437"/>
                  </a:lnTo>
                  <a:lnTo>
                    <a:pt x="171450" y="71437"/>
                  </a:lnTo>
                  <a:lnTo>
                    <a:pt x="171450" y="128587"/>
                  </a:lnTo>
                  <a:lnTo>
                    <a:pt x="90502" y="128587"/>
                  </a:lnTo>
                  <a:lnTo>
                    <a:pt x="85725" y="133364"/>
                  </a:lnTo>
                  <a:lnTo>
                    <a:pt x="85725" y="145241"/>
                  </a:lnTo>
                  <a:lnTo>
                    <a:pt x="90502" y="150018"/>
                  </a:lnTo>
                  <a:lnTo>
                    <a:pt x="171450" y="150018"/>
                  </a:lnTo>
                  <a:lnTo>
                    <a:pt x="171450" y="200025"/>
                  </a:lnTo>
                  <a:lnTo>
                    <a:pt x="169201" y="211138"/>
                  </a:lnTo>
                  <a:lnTo>
                    <a:pt x="163072" y="220222"/>
                  </a:lnTo>
                  <a:lnTo>
                    <a:pt x="153988" y="226351"/>
                  </a:lnTo>
                  <a:lnTo>
                    <a:pt x="142875" y="228600"/>
                  </a:lnTo>
                  <a:close/>
                </a:path>
                <a:path w="258445" h="228600">
                  <a:moveTo>
                    <a:pt x="171450" y="57150"/>
                  </a:moveTo>
                  <a:lnTo>
                    <a:pt x="114300" y="57150"/>
                  </a:lnTo>
                  <a:lnTo>
                    <a:pt x="114300" y="0"/>
                  </a:lnTo>
                  <a:lnTo>
                    <a:pt x="171450" y="57150"/>
                  </a:lnTo>
                  <a:close/>
                </a:path>
                <a:path w="258445" h="228600">
                  <a:moveTo>
                    <a:pt x="214133" y="186809"/>
                  </a:moveTo>
                  <a:lnTo>
                    <a:pt x="207347" y="186809"/>
                  </a:lnTo>
                  <a:lnTo>
                    <a:pt x="199042" y="178415"/>
                  </a:lnTo>
                  <a:lnTo>
                    <a:pt x="198998" y="171628"/>
                  </a:lnTo>
                  <a:lnTo>
                    <a:pt x="203195" y="167476"/>
                  </a:lnTo>
                  <a:lnTo>
                    <a:pt x="220652" y="150018"/>
                  </a:lnTo>
                  <a:lnTo>
                    <a:pt x="171450" y="150018"/>
                  </a:lnTo>
                  <a:lnTo>
                    <a:pt x="171450" y="128587"/>
                  </a:lnTo>
                  <a:lnTo>
                    <a:pt x="220607" y="128587"/>
                  </a:lnTo>
                  <a:lnTo>
                    <a:pt x="198998" y="106977"/>
                  </a:lnTo>
                  <a:lnTo>
                    <a:pt x="198998" y="100191"/>
                  </a:lnTo>
                  <a:lnTo>
                    <a:pt x="207437" y="91841"/>
                  </a:lnTo>
                  <a:lnTo>
                    <a:pt x="214178" y="91841"/>
                  </a:lnTo>
                  <a:lnTo>
                    <a:pt x="218330" y="96038"/>
                  </a:lnTo>
                  <a:lnTo>
                    <a:pt x="258246" y="135954"/>
                  </a:lnTo>
                  <a:lnTo>
                    <a:pt x="258246" y="142741"/>
                  </a:lnTo>
                  <a:lnTo>
                    <a:pt x="254049" y="146893"/>
                  </a:lnTo>
                  <a:lnTo>
                    <a:pt x="214133" y="18680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3" name="object 71"/>
          <p:cNvSpPr/>
          <p:nvPr/>
        </p:nvSpPr>
        <p:spPr>
          <a:xfrm>
            <a:off x="9158400" y="6086880"/>
            <a:ext cx="2378520" cy="6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11" strike="noStrike" u="none">
                <a:solidFill>
                  <a:srgbClr val="000000"/>
                </a:solidFill>
                <a:uFillTx/>
                <a:latin typeface="DejaVu Sans"/>
              </a:rPr>
              <a:t>1000+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16"/>
              </a:lnSpc>
              <a:spcBef>
                <a:spcPts val="184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Berekeningen/uur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95200">
              <a:lnSpc>
                <a:spcPts val="1035"/>
              </a:lnSpc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object 2"/>
          <p:cNvGrpSpPr/>
          <p:nvPr/>
        </p:nvGrpSpPr>
        <p:grpSpPr>
          <a:xfrm>
            <a:off x="2340000" y="249480"/>
            <a:ext cx="1008000" cy="1008000"/>
            <a:chOff x="2340000" y="249480"/>
            <a:chExt cx="1008000" cy="1008000"/>
          </a:xfrm>
        </p:grpSpPr>
        <p:pic>
          <p:nvPicPr>
            <p:cNvPr id="235" name="object 3" descr=""/>
            <p:cNvPicPr/>
            <p:nvPr/>
          </p:nvPicPr>
          <p:blipFill>
            <a:blip r:embed="rId1"/>
            <a:stretch/>
          </p:blipFill>
          <p:spPr>
            <a:xfrm>
              <a:off x="2340000" y="249480"/>
              <a:ext cx="1008000" cy="100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36" name="object 4" descr=""/>
            <p:cNvPicPr/>
            <p:nvPr/>
          </p:nvPicPr>
          <p:blipFill>
            <a:blip r:embed="rId2"/>
            <a:stretch/>
          </p:blipFill>
          <p:spPr>
            <a:xfrm>
              <a:off x="2614320" y="544320"/>
              <a:ext cx="459360" cy="407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0" y="255960"/>
            <a:ext cx="8097480" cy="4615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39" strike="noStrike" u="none">
                <a:solidFill>
                  <a:srgbClr val="1f2937"/>
                </a:solidFill>
                <a:uFillTx/>
                <a:latin typeface="Arial"/>
              </a:rPr>
              <a:t>Gebruikersinterface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25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235" strike="noStrike" u="none">
                <a:solidFill>
                  <a:srgbClr val="1f2937"/>
                </a:solidFill>
                <a:uFillTx/>
                <a:latin typeface="Arial"/>
              </a:rPr>
              <a:t>GUI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3050" spc="-156" strike="noStrike" u="none">
                <a:solidFill>
                  <a:srgbClr val="1f2937"/>
                </a:solidFill>
                <a:uFillTx/>
                <a:latin typeface="Arial"/>
              </a:rPr>
              <a:t>Components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object 6"/>
          <p:cNvSpPr/>
          <p:nvPr/>
        </p:nvSpPr>
        <p:spPr>
          <a:xfrm>
            <a:off x="3600000" y="975600"/>
            <a:ext cx="79174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Tkinter-gebaseerde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interface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05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intuïtieve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invoer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1" strike="noStrike" u="none">
                <a:solidFill>
                  <a:srgbClr val="4a5462"/>
                </a:solidFill>
                <a:uFillTx/>
                <a:latin typeface="DejaVu Sans"/>
              </a:rPr>
              <a:t>feedback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9" name="object 7"/>
          <p:cNvGrpSpPr/>
          <p:nvPr/>
        </p:nvGrpSpPr>
        <p:grpSpPr>
          <a:xfrm>
            <a:off x="914400" y="2008440"/>
            <a:ext cx="4645080" cy="644400"/>
            <a:chOff x="914400" y="2008440"/>
            <a:chExt cx="4645080" cy="644400"/>
          </a:xfrm>
        </p:grpSpPr>
        <p:sp>
          <p:nvSpPr>
            <p:cNvPr id="240" name="object 8"/>
            <p:cNvSpPr/>
            <p:nvPr/>
          </p:nvSpPr>
          <p:spPr>
            <a:xfrm>
              <a:off x="914400" y="2008440"/>
              <a:ext cx="4645080" cy="644400"/>
            </a:xfrm>
            <a:custGeom>
              <a:avLst/>
              <a:gdLst>
                <a:gd name="textAreaLeft" fmla="*/ 0 w 4645080"/>
                <a:gd name="textAreaRight" fmla="*/ 4648320 w 4645080"/>
                <a:gd name="textAreaTop" fmla="*/ 0 h 644400"/>
                <a:gd name="textAreaBottom" fmla="*/ 647640 h 644400"/>
              </a:gdLst>
              <a:ahLst/>
              <a:rect l="textAreaLeft" t="textAreaTop" r="textAreaRight" b="textAreaBottom"/>
              <a:pathLst>
                <a:path w="4648200" h="647700">
                  <a:moveTo>
                    <a:pt x="4577002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2" y="0"/>
                  </a:lnTo>
                  <a:lnTo>
                    <a:pt x="4618493" y="15621"/>
                  </a:lnTo>
                  <a:lnTo>
                    <a:pt x="4644312" y="51661"/>
                  </a:lnTo>
                  <a:lnTo>
                    <a:pt x="4648199" y="71196"/>
                  </a:lnTo>
                  <a:lnTo>
                    <a:pt x="4648199" y="576503"/>
                  </a:lnTo>
                  <a:lnTo>
                    <a:pt x="4632576" y="617994"/>
                  </a:lnTo>
                  <a:lnTo>
                    <a:pt x="4596537" y="643813"/>
                  </a:lnTo>
                  <a:lnTo>
                    <a:pt x="4581957" y="647211"/>
                  </a:lnTo>
                  <a:lnTo>
                    <a:pt x="4577002" y="647699"/>
                  </a:lnTo>
                  <a:close/>
                </a:path>
              </a:pathLst>
            </a:custGeom>
            <a:solidFill>
              <a:srgbClr val="f9fa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41" name="object 9" descr=""/>
            <p:cNvPicPr/>
            <p:nvPr/>
          </p:nvPicPr>
          <p:blipFill>
            <a:blip r:embed="rId3"/>
            <a:stretch/>
          </p:blipFill>
          <p:spPr>
            <a:xfrm>
              <a:off x="1066680" y="2256120"/>
              <a:ext cx="14904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42" name="object 10"/>
          <p:cNvGrpSpPr/>
          <p:nvPr/>
        </p:nvGrpSpPr>
        <p:grpSpPr>
          <a:xfrm>
            <a:off x="914400" y="2808720"/>
            <a:ext cx="4645080" cy="644400"/>
            <a:chOff x="914400" y="2808720"/>
            <a:chExt cx="4645080" cy="644400"/>
          </a:xfrm>
        </p:grpSpPr>
        <p:sp>
          <p:nvSpPr>
            <p:cNvPr id="243" name="object 11"/>
            <p:cNvSpPr/>
            <p:nvPr/>
          </p:nvSpPr>
          <p:spPr>
            <a:xfrm>
              <a:off x="914400" y="2808720"/>
              <a:ext cx="4645080" cy="644400"/>
            </a:xfrm>
            <a:custGeom>
              <a:avLst/>
              <a:gdLst>
                <a:gd name="textAreaLeft" fmla="*/ 0 w 4645080"/>
                <a:gd name="textAreaRight" fmla="*/ 4648320 w 4645080"/>
                <a:gd name="textAreaTop" fmla="*/ 0 h 644400"/>
                <a:gd name="textAreaBottom" fmla="*/ 647640 h 644400"/>
              </a:gdLst>
              <a:ahLst/>
              <a:rect l="textAreaLeft" t="textAreaTop" r="textAreaRight" b="textAreaBottom"/>
              <a:pathLst>
                <a:path w="4648200" h="647700">
                  <a:moveTo>
                    <a:pt x="4577002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2" y="0"/>
                  </a:lnTo>
                  <a:lnTo>
                    <a:pt x="4618493" y="15621"/>
                  </a:lnTo>
                  <a:lnTo>
                    <a:pt x="4644312" y="51661"/>
                  </a:lnTo>
                  <a:lnTo>
                    <a:pt x="4648199" y="71196"/>
                  </a:lnTo>
                  <a:lnTo>
                    <a:pt x="4648199" y="576503"/>
                  </a:lnTo>
                  <a:lnTo>
                    <a:pt x="4632576" y="617994"/>
                  </a:lnTo>
                  <a:lnTo>
                    <a:pt x="4596537" y="643813"/>
                  </a:lnTo>
                  <a:lnTo>
                    <a:pt x="4581957" y="647211"/>
                  </a:lnTo>
                  <a:lnTo>
                    <a:pt x="4577002" y="647699"/>
                  </a:lnTo>
                  <a:close/>
                </a:path>
              </a:pathLst>
            </a:custGeom>
            <a:solidFill>
              <a:srgbClr val="f9fa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44" name="object 12" descr=""/>
            <p:cNvPicPr/>
            <p:nvPr/>
          </p:nvPicPr>
          <p:blipFill>
            <a:blip r:embed="rId4"/>
            <a:stretch/>
          </p:blipFill>
          <p:spPr>
            <a:xfrm>
              <a:off x="1066680" y="3056400"/>
              <a:ext cx="149040" cy="14868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45" name="object 13"/>
          <p:cNvGrpSpPr/>
          <p:nvPr/>
        </p:nvGrpSpPr>
        <p:grpSpPr>
          <a:xfrm>
            <a:off x="914400" y="3608640"/>
            <a:ext cx="4645080" cy="644400"/>
            <a:chOff x="914400" y="3608640"/>
            <a:chExt cx="4645080" cy="644400"/>
          </a:xfrm>
        </p:grpSpPr>
        <p:sp>
          <p:nvSpPr>
            <p:cNvPr id="246" name="object 14"/>
            <p:cNvSpPr/>
            <p:nvPr/>
          </p:nvSpPr>
          <p:spPr>
            <a:xfrm>
              <a:off x="914400" y="3608640"/>
              <a:ext cx="4645080" cy="644400"/>
            </a:xfrm>
            <a:custGeom>
              <a:avLst/>
              <a:gdLst>
                <a:gd name="textAreaLeft" fmla="*/ 0 w 4645080"/>
                <a:gd name="textAreaRight" fmla="*/ 4648320 w 4645080"/>
                <a:gd name="textAreaTop" fmla="*/ 0 h 644400"/>
                <a:gd name="textAreaBottom" fmla="*/ 647640 h 644400"/>
              </a:gdLst>
              <a:ahLst/>
              <a:rect l="textAreaLeft" t="textAreaTop" r="textAreaRight" b="textAreaBottom"/>
              <a:pathLst>
                <a:path w="4648200" h="647700">
                  <a:moveTo>
                    <a:pt x="4577002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2" y="0"/>
                  </a:lnTo>
                  <a:lnTo>
                    <a:pt x="4618493" y="15621"/>
                  </a:lnTo>
                  <a:lnTo>
                    <a:pt x="4644312" y="51661"/>
                  </a:lnTo>
                  <a:lnTo>
                    <a:pt x="4648199" y="71196"/>
                  </a:lnTo>
                  <a:lnTo>
                    <a:pt x="4648199" y="576503"/>
                  </a:lnTo>
                  <a:lnTo>
                    <a:pt x="4632576" y="617994"/>
                  </a:lnTo>
                  <a:lnTo>
                    <a:pt x="4596537" y="643813"/>
                  </a:lnTo>
                  <a:lnTo>
                    <a:pt x="4581957" y="647211"/>
                  </a:lnTo>
                  <a:lnTo>
                    <a:pt x="4577002" y="647699"/>
                  </a:lnTo>
                  <a:close/>
                </a:path>
              </a:pathLst>
            </a:custGeom>
            <a:solidFill>
              <a:srgbClr val="f9fa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47" name="object 15" descr=""/>
            <p:cNvPicPr/>
            <p:nvPr/>
          </p:nvPicPr>
          <p:blipFill>
            <a:blip r:embed="rId5"/>
            <a:stretch/>
          </p:blipFill>
          <p:spPr>
            <a:xfrm>
              <a:off x="1066680" y="3856320"/>
              <a:ext cx="14904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48" name="object 16"/>
          <p:cNvGrpSpPr/>
          <p:nvPr/>
        </p:nvGrpSpPr>
        <p:grpSpPr>
          <a:xfrm>
            <a:off x="914400" y="1434960"/>
            <a:ext cx="377640" cy="377640"/>
            <a:chOff x="914400" y="1434960"/>
            <a:chExt cx="377640" cy="377640"/>
          </a:xfrm>
        </p:grpSpPr>
        <p:sp>
          <p:nvSpPr>
            <p:cNvPr id="249" name="object 17"/>
            <p:cNvSpPr/>
            <p:nvPr/>
          </p:nvSpPr>
          <p:spPr>
            <a:xfrm>
              <a:off x="914400" y="143496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50" name="object 18" descr=""/>
            <p:cNvPicPr/>
            <p:nvPr/>
          </p:nvPicPr>
          <p:blipFill>
            <a:blip r:embed="rId6"/>
            <a:stretch/>
          </p:blipFill>
          <p:spPr>
            <a:xfrm>
              <a:off x="1019160" y="1541520"/>
              <a:ext cx="166320" cy="166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51" name="object 19"/>
          <p:cNvSpPr/>
          <p:nvPr/>
        </p:nvSpPr>
        <p:spPr>
          <a:xfrm>
            <a:off x="1397160" y="1468080"/>
            <a:ext cx="436032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39" strike="noStrike" u="none">
                <a:solidFill>
                  <a:srgbClr val="1f2937"/>
                </a:solidFill>
                <a:uFillTx/>
                <a:latin typeface="DejaVu Sans"/>
              </a:rPr>
              <a:t>Invoer</a:t>
            </a:r>
            <a:r>
              <a:rPr b="1" lang="nl-BE" sz="200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36" strike="noStrike" u="none">
                <a:solidFill>
                  <a:srgbClr val="1f2937"/>
                </a:solidFill>
                <a:uFillTx/>
                <a:latin typeface="DejaVu Sans"/>
              </a:rPr>
              <a:t>Parameters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object 20"/>
          <p:cNvSpPr/>
          <p:nvPr/>
        </p:nvSpPr>
        <p:spPr>
          <a:xfrm>
            <a:off x="1359000" y="2071800"/>
            <a:ext cx="403848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9" strike="noStrike" u="none">
                <a:solidFill>
                  <a:srgbClr val="1f2937"/>
                </a:solidFill>
                <a:uFillTx/>
                <a:latin typeface="DejaVu Sans"/>
              </a:rPr>
              <a:t>Gewicht</a:t>
            </a:r>
            <a:r>
              <a:rPr b="0" lang="nl-BE" sz="135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(gram)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Numerieke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invoer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spinbox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nl-BE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</a:pPr>
            <a:endParaRPr b="0" lang="nl-BE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Materiaal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Dropdown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selectie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(PLA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Basic,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etc.)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object 21"/>
          <p:cNvSpPr/>
          <p:nvPr/>
        </p:nvSpPr>
        <p:spPr>
          <a:xfrm>
            <a:off x="1359000" y="3672000"/>
            <a:ext cx="385848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74" strike="noStrike" u="none">
                <a:solidFill>
                  <a:srgbClr val="1f2937"/>
                </a:solidFill>
                <a:uFillTx/>
                <a:latin typeface="DejaVu Sans"/>
              </a:rPr>
              <a:t>Printtijd</a:t>
            </a:r>
            <a:r>
              <a:rPr b="0" lang="nl-BE" sz="13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(uren)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Auto-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berekening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(0.04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u/g)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4" name="object 22"/>
          <p:cNvGrpSpPr/>
          <p:nvPr/>
        </p:nvGrpSpPr>
        <p:grpSpPr>
          <a:xfrm>
            <a:off x="950400" y="4590720"/>
            <a:ext cx="377640" cy="377640"/>
            <a:chOff x="950400" y="4590720"/>
            <a:chExt cx="377640" cy="377640"/>
          </a:xfrm>
        </p:grpSpPr>
        <p:sp>
          <p:nvSpPr>
            <p:cNvPr id="255" name="object 23"/>
            <p:cNvSpPr/>
            <p:nvPr/>
          </p:nvSpPr>
          <p:spPr>
            <a:xfrm>
              <a:off x="950400" y="4590720"/>
              <a:ext cx="377640" cy="377640"/>
            </a:xfrm>
            <a:custGeom>
              <a:avLst/>
              <a:gdLst>
                <a:gd name="textAreaLeft" fmla="*/ 0 w 377640"/>
                <a:gd name="textAreaRight" fmla="*/ 380880 w 37764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3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56" name="object 24" descr=""/>
            <p:cNvPicPr/>
            <p:nvPr/>
          </p:nvPicPr>
          <p:blipFill>
            <a:blip r:embed="rId7"/>
            <a:stretch/>
          </p:blipFill>
          <p:spPr>
            <a:xfrm>
              <a:off x="1055160" y="4700880"/>
              <a:ext cx="168120" cy="157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57" name="object 25"/>
          <p:cNvSpPr/>
          <p:nvPr/>
        </p:nvSpPr>
        <p:spPr>
          <a:xfrm>
            <a:off x="1433160" y="4656960"/>
            <a:ext cx="18043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Extra</a:t>
            </a:r>
            <a:r>
              <a:rPr b="1" lang="nl-BE" sz="165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85" strike="noStrike" u="none">
                <a:solidFill>
                  <a:srgbClr val="1f2937"/>
                </a:solidFill>
                <a:uFillTx/>
                <a:latin typeface="DejaVu Sans"/>
              </a:rPr>
              <a:t>Opties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8" name="object 26" descr=""/>
          <p:cNvPicPr/>
          <p:nvPr/>
        </p:nvPicPr>
        <p:blipFill>
          <a:blip r:embed="rId8"/>
          <a:stretch/>
        </p:blipFill>
        <p:spPr>
          <a:xfrm>
            <a:off x="1058400" y="516204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object 27"/>
          <p:cNvSpPr/>
          <p:nvPr/>
        </p:nvSpPr>
        <p:spPr>
          <a:xfrm>
            <a:off x="1312560" y="5137920"/>
            <a:ext cx="26089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1" strike="noStrike" u="none">
                <a:solidFill>
                  <a:srgbClr val="374050"/>
                </a:solidFill>
                <a:uFillTx/>
                <a:latin typeface="DejaVu Sans"/>
              </a:rPr>
              <a:t>Meerkleurige</a:t>
            </a:r>
            <a:r>
              <a:rPr b="0" lang="nl-BE" sz="1350" spc="-14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374050"/>
                </a:solidFill>
                <a:uFillTx/>
                <a:latin typeface="DejaVu Sans"/>
              </a:rPr>
              <a:t>print</a:t>
            </a:r>
            <a:r>
              <a:rPr b="0" lang="nl-BE" sz="1350" spc="-14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54" strike="noStrike" u="none">
                <a:solidFill>
                  <a:srgbClr val="374050"/>
                </a:solidFill>
                <a:uFillTx/>
                <a:latin typeface="DejaVu Sans"/>
              </a:rPr>
              <a:t>(AMS)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0" name="object 28" descr=""/>
          <p:cNvPicPr/>
          <p:nvPr/>
        </p:nvPicPr>
        <p:blipFill>
          <a:blip r:embed="rId9"/>
          <a:stretch/>
        </p:blipFill>
        <p:spPr>
          <a:xfrm>
            <a:off x="1058400" y="550512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object 29"/>
          <p:cNvSpPr/>
          <p:nvPr/>
        </p:nvSpPr>
        <p:spPr>
          <a:xfrm>
            <a:off x="1312560" y="5481000"/>
            <a:ext cx="25729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85" strike="noStrike" u="none">
                <a:solidFill>
                  <a:srgbClr val="374050"/>
                </a:solidFill>
                <a:uFillTx/>
                <a:latin typeface="DejaVu Sans"/>
              </a:rPr>
              <a:t>Abrasief</a:t>
            </a:r>
            <a:r>
              <a:rPr b="0" lang="nl-BE" sz="1350" spc="-6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374050"/>
                </a:solidFill>
                <a:uFillTx/>
                <a:latin typeface="DejaVu Sans"/>
              </a:rPr>
              <a:t>materiaal</a:t>
            </a:r>
            <a:r>
              <a:rPr b="0" lang="nl-BE" sz="1350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54" strike="noStrike" u="none">
                <a:solidFill>
                  <a:srgbClr val="374050"/>
                </a:solidFill>
                <a:uFillTx/>
                <a:latin typeface="DejaVu Sans"/>
              </a:rPr>
              <a:t>(CF/GF)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2" name="object 30" descr=""/>
          <p:cNvPicPr/>
          <p:nvPr/>
        </p:nvPicPr>
        <p:blipFill>
          <a:blip r:embed="rId10"/>
          <a:stretch/>
        </p:blipFill>
        <p:spPr>
          <a:xfrm>
            <a:off x="1058400" y="5847840"/>
            <a:ext cx="149040" cy="14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object 31"/>
          <p:cNvSpPr/>
          <p:nvPr/>
        </p:nvSpPr>
        <p:spPr>
          <a:xfrm>
            <a:off x="1312560" y="5823720"/>
            <a:ext cx="22129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9" strike="noStrike" u="none">
                <a:solidFill>
                  <a:srgbClr val="374050"/>
                </a:solidFill>
                <a:uFillTx/>
                <a:latin typeface="DejaVu Sans"/>
              </a:rPr>
              <a:t>Spoedopdracht</a:t>
            </a:r>
            <a:r>
              <a:rPr b="0" lang="nl-BE" sz="1350" spc="20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71" strike="noStrike" u="none">
                <a:solidFill>
                  <a:srgbClr val="374050"/>
                </a:solidFill>
                <a:uFillTx/>
                <a:latin typeface="DejaVu Sans"/>
              </a:rPr>
              <a:t>(&lt;48u)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object 32"/>
          <p:cNvSpPr/>
          <p:nvPr/>
        </p:nvSpPr>
        <p:spPr>
          <a:xfrm>
            <a:off x="6629400" y="1972440"/>
            <a:ext cx="4645080" cy="1606320"/>
          </a:xfrm>
          <a:custGeom>
            <a:avLst/>
            <a:gdLst>
              <a:gd name="textAreaLeft" fmla="*/ 0 w 4645080"/>
              <a:gd name="textAreaRight" fmla="*/ 4648320 w 4645080"/>
              <a:gd name="textAreaTop" fmla="*/ 0 h 1606320"/>
              <a:gd name="textAreaBottom" fmla="*/ 1609560 h 1606320"/>
            </a:gdLst>
            <a:ahLst/>
            <a:rect l="textAreaLeft" t="textAreaTop" r="textAreaRight" b="textAreaBottom"/>
            <a:pathLst>
              <a:path w="4648200" h="1609725">
                <a:moveTo>
                  <a:pt x="4577003" y="1609724"/>
                </a:moveTo>
                <a:lnTo>
                  <a:pt x="71196" y="1609724"/>
                </a:lnTo>
                <a:lnTo>
                  <a:pt x="66241" y="1609236"/>
                </a:lnTo>
                <a:lnTo>
                  <a:pt x="29705" y="1594102"/>
                </a:lnTo>
                <a:lnTo>
                  <a:pt x="3885" y="1558062"/>
                </a:lnTo>
                <a:lnTo>
                  <a:pt x="0" y="1538528"/>
                </a:lnTo>
                <a:lnTo>
                  <a:pt x="0" y="15335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577003" y="0"/>
                </a:lnTo>
                <a:lnTo>
                  <a:pt x="4618491" y="15621"/>
                </a:lnTo>
                <a:lnTo>
                  <a:pt x="4644313" y="51661"/>
                </a:lnTo>
                <a:lnTo>
                  <a:pt x="4648199" y="71196"/>
                </a:lnTo>
                <a:lnTo>
                  <a:pt x="4648199" y="1538528"/>
                </a:lnTo>
                <a:lnTo>
                  <a:pt x="4632576" y="1580019"/>
                </a:lnTo>
                <a:lnTo>
                  <a:pt x="4596537" y="1605838"/>
                </a:lnTo>
                <a:lnTo>
                  <a:pt x="4581957" y="1609236"/>
                </a:lnTo>
                <a:lnTo>
                  <a:pt x="4577003" y="1609724"/>
                </a:lnTo>
                <a:close/>
              </a:path>
            </a:pathLst>
          </a:custGeom>
          <a:solidFill>
            <a:srgbClr val="f9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5" name="object 33" descr=""/>
          <p:cNvPicPr/>
          <p:nvPr/>
        </p:nvPicPr>
        <p:blipFill>
          <a:blip r:embed="rId11"/>
          <a:stretch/>
        </p:blipFill>
        <p:spPr>
          <a:xfrm>
            <a:off x="6300000" y="5220000"/>
            <a:ext cx="5037480" cy="163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6" name="object 34" descr=""/>
          <p:cNvPicPr/>
          <p:nvPr/>
        </p:nvPicPr>
        <p:blipFill>
          <a:blip r:embed="rId12"/>
          <a:stretch/>
        </p:blipFill>
        <p:spPr>
          <a:xfrm>
            <a:off x="6734160" y="1550520"/>
            <a:ext cx="168120" cy="14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object 35"/>
          <p:cNvSpPr/>
          <p:nvPr/>
        </p:nvSpPr>
        <p:spPr>
          <a:xfrm>
            <a:off x="7112160" y="1468080"/>
            <a:ext cx="350532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25" strike="noStrike" u="none">
                <a:solidFill>
                  <a:srgbClr val="1f2937"/>
                </a:solidFill>
                <a:uFillTx/>
                <a:latin typeface="DejaVu Sans"/>
              </a:rPr>
              <a:t>Resultaten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68" name="object 36"/>
          <p:cNvGraphicFramePr/>
          <p:nvPr/>
        </p:nvGraphicFramePr>
        <p:xfrm>
          <a:off x="6781680" y="2166480"/>
          <a:ext cx="4342320" cy="1265400"/>
        </p:xfrm>
        <a:graphic>
          <a:graphicData uri="http://schemas.openxmlformats.org/drawingml/2006/table">
            <a:tbl>
              <a:tblPr/>
              <a:tblGrid>
                <a:gridCol w="2095200"/>
                <a:gridCol w="152280"/>
                <a:gridCol w="2095200"/>
              </a:tblGrid>
              <a:tr h="578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029"/>
                        </a:lnSpc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Kostenpost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endParaRPr b="0" lang="nl-BE" sz="10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BE" sz="115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Materiaalkosten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2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029"/>
                        </a:lnSpc>
                      </a:pPr>
                      <a:r>
                        <a:rPr b="0" lang="nl-BE" sz="1150" spc="-7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Bedrag</a:t>
                      </a:r>
                      <a:r>
                        <a:rPr b="0" lang="nl-BE" sz="115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2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(</a:t>
                      </a:r>
                      <a:r>
                        <a:rPr b="0" lang="nl-BE" sz="1050" spc="-26" strike="noStrike" u="none">
                          <a:solidFill>
                            <a:srgbClr val="4a5462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0" lang="nl-BE" sz="1150" spc="-2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)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endParaRPr b="0" lang="nl-BE" sz="10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BE" sz="1050" spc="74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0" lang="nl-BE" sz="1050" spc="40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 </a:t>
                      </a:r>
                      <a:r>
                        <a:rPr b="0" lang="nl-BE" sz="1150" spc="-20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2.45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2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b="0" lang="nl-BE" sz="115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Printtijd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9360">
                      <a:solidFill>
                        <a:srgbClr val="e4e7e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2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b="0" lang="nl-BE" sz="1050" spc="74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0" lang="nl-BE" sz="1050" spc="40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 </a:t>
                      </a:r>
                      <a:r>
                        <a:rPr b="0" lang="nl-BE" sz="1150" spc="-20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1.20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9360">
                      <a:solidFill>
                        <a:srgbClr val="e4e7eb"/>
                      </a:solidFill>
                      <a:prstDash val="solid"/>
                    </a:lnB>
                    <a:noFill/>
                  </a:tcPr>
                </a:tc>
              </a:tr>
              <a:tr h="251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270"/>
                        </a:lnSpc>
                        <a:spcBef>
                          <a:spcPts val="609"/>
                        </a:spcBef>
                      </a:pPr>
                      <a:r>
                        <a:rPr b="1" lang="nl-BE" sz="115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Totaal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4e7eb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2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270"/>
                        </a:lnSpc>
                        <a:spcBef>
                          <a:spcPts val="609"/>
                        </a:spcBef>
                      </a:pPr>
                      <a:r>
                        <a:rPr b="1" lang="nl-BE" sz="1050" spc="139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1" lang="nl-BE" sz="1050" spc="71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 </a:t>
                      </a:r>
                      <a:r>
                        <a:rPr b="1" lang="nl-BE" sz="1150" spc="-20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3.65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4e7eb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9" name="object 37"/>
          <p:cNvGrpSpPr/>
          <p:nvPr/>
        </p:nvGrpSpPr>
        <p:grpSpPr>
          <a:xfrm>
            <a:off x="6629400" y="3702960"/>
            <a:ext cx="2263680" cy="453960"/>
            <a:chOff x="6629400" y="3702960"/>
            <a:chExt cx="2263680" cy="453960"/>
          </a:xfrm>
        </p:grpSpPr>
        <p:sp>
          <p:nvSpPr>
            <p:cNvPr id="270" name="object 38"/>
            <p:cNvSpPr/>
            <p:nvPr/>
          </p:nvSpPr>
          <p:spPr>
            <a:xfrm>
              <a:off x="6629400" y="3702960"/>
              <a:ext cx="2263680" cy="453960"/>
            </a:xfrm>
            <a:custGeom>
              <a:avLst/>
              <a:gdLst>
                <a:gd name="textAreaLeft" fmla="*/ 0 w 2263680"/>
                <a:gd name="textAreaRight" fmla="*/ 2266920 w 2263680"/>
                <a:gd name="textAreaTop" fmla="*/ 0 h 453960"/>
                <a:gd name="textAreaBottom" fmla="*/ 457200 h 453960"/>
              </a:gdLst>
              <a:ahLst/>
              <a:rect l="textAreaLeft" t="textAreaTop" r="textAreaRight" b="textAreaBottom"/>
              <a:pathLst>
                <a:path w="2266950" h="457200">
                  <a:moveTo>
                    <a:pt x="219575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195753" y="0"/>
                  </a:lnTo>
                  <a:lnTo>
                    <a:pt x="2237244" y="15621"/>
                  </a:lnTo>
                  <a:lnTo>
                    <a:pt x="2263063" y="51661"/>
                  </a:lnTo>
                  <a:lnTo>
                    <a:pt x="2266949" y="71196"/>
                  </a:lnTo>
                  <a:lnTo>
                    <a:pt x="2266949" y="386003"/>
                  </a:lnTo>
                  <a:lnTo>
                    <a:pt x="2251328" y="427494"/>
                  </a:lnTo>
                  <a:lnTo>
                    <a:pt x="2215287" y="453313"/>
                  </a:lnTo>
                  <a:lnTo>
                    <a:pt x="2200708" y="456711"/>
                  </a:lnTo>
                  <a:lnTo>
                    <a:pt x="2195753" y="457199"/>
                  </a:lnTo>
                  <a:close/>
                </a:path>
              </a:pathLst>
            </a:custGeom>
            <a:solidFill>
              <a:srgbClr val="0fb98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271" name="object 39" descr=""/>
            <p:cNvPicPr/>
            <p:nvPr/>
          </p:nvPicPr>
          <p:blipFill>
            <a:blip r:embed="rId13"/>
            <a:stretch/>
          </p:blipFill>
          <p:spPr>
            <a:xfrm>
              <a:off x="7219800" y="3855240"/>
              <a:ext cx="14904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72" name="object 40"/>
          <p:cNvSpPr/>
          <p:nvPr/>
        </p:nvSpPr>
        <p:spPr>
          <a:xfrm>
            <a:off x="7436880" y="3795120"/>
            <a:ext cx="120060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6" strike="noStrike" u="none">
                <a:solidFill>
                  <a:srgbClr val="ffffff"/>
                </a:solidFill>
                <a:uFillTx/>
                <a:latin typeface="DejaVu Sans"/>
              </a:rPr>
              <a:t>Export</a:t>
            </a:r>
            <a:r>
              <a:rPr b="0" lang="nl-BE" sz="13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350" spc="-74" strike="noStrike" u="none">
                <a:solidFill>
                  <a:srgbClr val="ffffff"/>
                </a:solidFill>
                <a:uFillTx/>
                <a:latin typeface="DejaVu Sans"/>
              </a:rPr>
              <a:t>CSV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3" name="object 41"/>
          <p:cNvGrpSpPr/>
          <p:nvPr/>
        </p:nvGrpSpPr>
        <p:grpSpPr>
          <a:xfrm>
            <a:off x="9010800" y="3702960"/>
            <a:ext cx="2263680" cy="453960"/>
            <a:chOff x="9010800" y="3702960"/>
            <a:chExt cx="2263680" cy="453960"/>
          </a:xfrm>
        </p:grpSpPr>
        <p:sp>
          <p:nvSpPr>
            <p:cNvPr id="274" name="object 42"/>
            <p:cNvSpPr/>
            <p:nvPr/>
          </p:nvSpPr>
          <p:spPr>
            <a:xfrm>
              <a:off x="9010800" y="3702960"/>
              <a:ext cx="2263680" cy="453960"/>
            </a:xfrm>
            <a:custGeom>
              <a:avLst/>
              <a:gdLst>
                <a:gd name="textAreaLeft" fmla="*/ 0 w 2263680"/>
                <a:gd name="textAreaRight" fmla="*/ 2266920 w 2263680"/>
                <a:gd name="textAreaTop" fmla="*/ 0 h 453960"/>
                <a:gd name="textAreaBottom" fmla="*/ 457200 h 453960"/>
              </a:gdLst>
              <a:ahLst/>
              <a:rect l="textAreaLeft" t="textAreaTop" r="textAreaRight" b="textAreaBottom"/>
              <a:pathLst>
                <a:path w="2266950" h="457200">
                  <a:moveTo>
                    <a:pt x="219575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195753" y="0"/>
                  </a:lnTo>
                  <a:lnTo>
                    <a:pt x="2237241" y="15621"/>
                  </a:lnTo>
                  <a:lnTo>
                    <a:pt x="2263063" y="51661"/>
                  </a:lnTo>
                  <a:lnTo>
                    <a:pt x="2266949" y="71196"/>
                  </a:lnTo>
                  <a:lnTo>
                    <a:pt x="2266949" y="386003"/>
                  </a:lnTo>
                  <a:lnTo>
                    <a:pt x="2251326" y="427494"/>
                  </a:lnTo>
                  <a:lnTo>
                    <a:pt x="2215287" y="453313"/>
                  </a:lnTo>
                  <a:lnTo>
                    <a:pt x="2200707" y="456711"/>
                  </a:lnTo>
                  <a:lnTo>
                    <a:pt x="2195753" y="457199"/>
                  </a:lnTo>
                  <a:close/>
                </a:path>
              </a:pathLst>
            </a:custGeom>
            <a:solidFill>
              <a:srgbClr val="3b81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275" name="object 43" descr=""/>
            <p:cNvPicPr/>
            <p:nvPr/>
          </p:nvPicPr>
          <p:blipFill>
            <a:blip r:embed="rId14"/>
            <a:stretch/>
          </p:blipFill>
          <p:spPr>
            <a:xfrm>
              <a:off x="9705960" y="3855240"/>
              <a:ext cx="12996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76" name="object 44"/>
          <p:cNvSpPr/>
          <p:nvPr/>
        </p:nvSpPr>
        <p:spPr>
          <a:xfrm>
            <a:off x="9902160" y="3795120"/>
            <a:ext cx="69084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6" strike="noStrike" u="none">
                <a:solidFill>
                  <a:srgbClr val="ffffff"/>
                </a:solidFill>
                <a:uFillTx/>
                <a:latin typeface="DejaVu Sans"/>
              </a:rPr>
              <a:t>Kopiëren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7" name="object 45"/>
          <p:cNvGrpSpPr/>
          <p:nvPr/>
        </p:nvGrpSpPr>
        <p:grpSpPr>
          <a:xfrm>
            <a:off x="10128960" y="1474200"/>
            <a:ext cx="1101600" cy="377640"/>
            <a:chOff x="10128960" y="1474200"/>
            <a:chExt cx="1101600" cy="377640"/>
          </a:xfrm>
        </p:grpSpPr>
        <p:sp>
          <p:nvSpPr>
            <p:cNvPr id="278" name="object 46"/>
            <p:cNvSpPr/>
            <p:nvPr/>
          </p:nvSpPr>
          <p:spPr>
            <a:xfrm>
              <a:off x="10128960" y="1474200"/>
              <a:ext cx="1101600" cy="377640"/>
            </a:xfrm>
            <a:custGeom>
              <a:avLst/>
              <a:gdLst>
                <a:gd name="textAreaLeft" fmla="*/ 0 w 1101600"/>
                <a:gd name="textAreaRight" fmla="*/ 1104840 w 1101600"/>
                <a:gd name="textAreaTop" fmla="*/ 0 h 377640"/>
                <a:gd name="textAreaBottom" fmla="*/ 380880 h 377640"/>
              </a:gdLst>
              <a:ahLst/>
              <a:rect l="textAreaLeft" t="textAreaTop" r="textAreaRight" b="textAreaBottom"/>
              <a:pathLst>
                <a:path w="1104900" h="381000">
                  <a:moveTo>
                    <a:pt x="10337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2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33703" y="0"/>
                  </a:lnTo>
                  <a:lnTo>
                    <a:pt x="1075193" y="15621"/>
                  </a:lnTo>
                  <a:lnTo>
                    <a:pt x="1101014" y="51661"/>
                  </a:lnTo>
                  <a:lnTo>
                    <a:pt x="1104899" y="71196"/>
                  </a:lnTo>
                  <a:lnTo>
                    <a:pt x="1104899" y="309802"/>
                  </a:lnTo>
                  <a:lnTo>
                    <a:pt x="1089278" y="351293"/>
                  </a:lnTo>
                  <a:lnTo>
                    <a:pt x="1053237" y="377113"/>
                  </a:lnTo>
                  <a:lnTo>
                    <a:pt x="1038658" y="380511"/>
                  </a:lnTo>
                  <a:lnTo>
                    <a:pt x="1033703" y="380999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79" name="object 47" descr=""/>
            <p:cNvPicPr/>
            <p:nvPr/>
          </p:nvPicPr>
          <p:blipFill>
            <a:blip r:embed="rId15"/>
            <a:stretch/>
          </p:blipFill>
          <p:spPr>
            <a:xfrm>
              <a:off x="10362240" y="1598040"/>
              <a:ext cx="135000" cy="12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80" name="object 48"/>
          <p:cNvSpPr/>
          <p:nvPr/>
        </p:nvSpPr>
        <p:spPr>
          <a:xfrm>
            <a:off x="10569960" y="1528200"/>
            <a:ext cx="44820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1" strike="noStrike" u="none">
                <a:solidFill>
                  <a:srgbClr val="374050"/>
                </a:solidFill>
                <a:uFillTx/>
                <a:latin typeface="DejaVu Sans"/>
              </a:rPr>
              <a:t>Reset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object 49"/>
          <p:cNvSpPr/>
          <p:nvPr/>
        </p:nvSpPr>
        <p:spPr>
          <a:xfrm>
            <a:off x="7920000" y="5459040"/>
            <a:ext cx="19890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GUI</a:t>
            </a:r>
            <a:r>
              <a:rPr b="1" lang="nl-BE" sz="15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11" strike="noStrike" u="none">
                <a:solidFill>
                  <a:srgbClr val="1f2937"/>
                </a:solidFill>
                <a:uFillTx/>
                <a:latin typeface="DejaVu Sans"/>
              </a:rPr>
              <a:t>Kenmerken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2" name="object 50"/>
          <p:cNvGrpSpPr/>
          <p:nvPr/>
        </p:nvGrpSpPr>
        <p:grpSpPr>
          <a:xfrm>
            <a:off x="6594120" y="5869440"/>
            <a:ext cx="2583360" cy="608040"/>
            <a:chOff x="6594120" y="5869440"/>
            <a:chExt cx="2583360" cy="608040"/>
          </a:xfrm>
        </p:grpSpPr>
        <p:pic>
          <p:nvPicPr>
            <p:cNvPr id="283" name="object 51" descr=""/>
            <p:cNvPicPr/>
            <p:nvPr/>
          </p:nvPicPr>
          <p:blipFill>
            <a:blip r:embed="rId16"/>
            <a:stretch/>
          </p:blipFill>
          <p:spPr>
            <a:xfrm>
              <a:off x="6601680" y="5869440"/>
              <a:ext cx="96120" cy="1807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84" name="object 52" descr=""/>
            <p:cNvPicPr/>
            <p:nvPr/>
          </p:nvPicPr>
          <p:blipFill>
            <a:blip r:embed="rId17"/>
            <a:stretch/>
          </p:blipFill>
          <p:spPr>
            <a:xfrm>
              <a:off x="9055800" y="5869800"/>
              <a:ext cx="121680" cy="1825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85" name="object 53" descr=""/>
            <p:cNvPicPr/>
            <p:nvPr/>
          </p:nvPicPr>
          <p:blipFill>
            <a:blip r:embed="rId18"/>
            <a:stretch/>
          </p:blipFill>
          <p:spPr>
            <a:xfrm>
              <a:off x="6594120" y="6295320"/>
              <a:ext cx="129960" cy="1821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86" name="object 54" descr=""/>
            <p:cNvPicPr/>
            <p:nvPr/>
          </p:nvPicPr>
          <p:blipFill>
            <a:blip r:embed="rId19"/>
            <a:stretch/>
          </p:blipFill>
          <p:spPr>
            <a:xfrm>
              <a:off x="9051840" y="6295320"/>
              <a:ext cx="96840" cy="1821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87" name="object 55"/>
          <p:cNvSpPr/>
          <p:nvPr/>
        </p:nvSpPr>
        <p:spPr>
          <a:xfrm>
            <a:off x="6820560" y="5832000"/>
            <a:ext cx="1636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000000"/>
                </a:solidFill>
                <a:uFillTx/>
                <a:latin typeface="DejaVu Sans"/>
              </a:rPr>
              <a:t>Real-</a:t>
            </a:r>
            <a:r>
              <a:rPr b="0" lang="nl-BE" sz="1150" spc="-65" strike="noStrike" u="none">
                <a:solidFill>
                  <a:srgbClr val="000000"/>
                </a:solidFill>
                <a:uFillTx/>
                <a:latin typeface="DejaVu Sans"/>
              </a:rPr>
              <a:t>time</a:t>
            </a:r>
            <a:r>
              <a:rPr b="0" lang="nl-BE" sz="1150" spc="26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000000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object 56"/>
          <p:cNvSpPr/>
          <p:nvPr/>
        </p:nvSpPr>
        <p:spPr>
          <a:xfrm>
            <a:off x="9294480" y="5832000"/>
            <a:ext cx="11430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000000"/>
                </a:solidFill>
                <a:uFillTx/>
                <a:latin typeface="DejaVu Sans"/>
              </a:rPr>
              <a:t>Input</a:t>
            </a:r>
            <a:r>
              <a:rPr b="0" lang="nl-BE" sz="1150" spc="-14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000000"/>
                </a:solidFill>
                <a:uFillTx/>
                <a:latin typeface="DejaVu Sans"/>
              </a:rPr>
              <a:t>validatie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object 57"/>
          <p:cNvSpPr/>
          <p:nvPr/>
        </p:nvSpPr>
        <p:spPr>
          <a:xfrm>
            <a:off x="6837120" y="6257520"/>
            <a:ext cx="1260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000000"/>
                </a:solidFill>
                <a:uFillTx/>
                <a:latin typeface="DejaVu Sans"/>
              </a:rPr>
              <a:t>Moderne</a:t>
            </a:r>
            <a:r>
              <a:rPr b="0" lang="nl-BE" sz="1150" spc="-34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000000"/>
                </a:solidFill>
                <a:uFillTx/>
                <a:latin typeface="DejaVu Sans"/>
              </a:rPr>
              <a:t>styling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object 58"/>
          <p:cNvSpPr/>
          <p:nvPr/>
        </p:nvSpPr>
        <p:spPr>
          <a:xfrm>
            <a:off x="9261360" y="6257520"/>
            <a:ext cx="1536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000000"/>
                </a:solidFill>
                <a:uFillTx/>
                <a:latin typeface="DejaVu Sans"/>
              </a:rPr>
              <a:t>Intuïtieve</a:t>
            </a:r>
            <a:r>
              <a:rPr b="0" lang="nl-BE" sz="1150" spc="6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000000"/>
                </a:solidFill>
                <a:uFillTx/>
                <a:latin typeface="DejaVu Sans"/>
              </a:rPr>
              <a:t>bediening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1" name="object 59"/>
          <p:cNvGrpSpPr/>
          <p:nvPr/>
        </p:nvGrpSpPr>
        <p:grpSpPr>
          <a:xfrm>
            <a:off x="6629400" y="4278240"/>
            <a:ext cx="4645080" cy="568080"/>
            <a:chOff x="6629400" y="4278240"/>
            <a:chExt cx="4645080" cy="568080"/>
          </a:xfrm>
        </p:grpSpPr>
        <p:pic>
          <p:nvPicPr>
            <p:cNvPr id="292" name="object 60" descr=""/>
            <p:cNvPicPr/>
            <p:nvPr/>
          </p:nvPicPr>
          <p:blipFill>
            <a:blip r:embed="rId20"/>
            <a:stretch/>
          </p:blipFill>
          <p:spPr>
            <a:xfrm>
              <a:off x="6629400" y="4278240"/>
              <a:ext cx="4645080" cy="5680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93" name="object 61" descr=""/>
            <p:cNvPicPr/>
            <p:nvPr/>
          </p:nvPicPr>
          <p:blipFill>
            <a:blip r:embed="rId21"/>
            <a:stretch/>
          </p:blipFill>
          <p:spPr>
            <a:xfrm>
              <a:off x="8115120" y="4468680"/>
              <a:ext cx="13968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94" name="object 62"/>
          <p:cNvSpPr/>
          <p:nvPr/>
        </p:nvSpPr>
        <p:spPr>
          <a:xfrm>
            <a:off x="8355600" y="4403880"/>
            <a:ext cx="20818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3" strike="noStrike" u="none">
                <a:solidFill>
                  <a:srgbClr val="ffffff"/>
                </a:solidFill>
                <a:uFillTx/>
                <a:latin typeface="DejaVu Sans"/>
              </a:rPr>
              <a:t>Bereken</a:t>
            </a:r>
            <a:r>
              <a:rPr b="1" lang="nl-BE" sz="16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74" strike="noStrike" u="none">
                <a:solidFill>
                  <a:srgbClr val="ffffff"/>
                </a:solidFill>
                <a:uFillTx/>
                <a:latin typeface="DejaVu Sans"/>
              </a:rPr>
              <a:t>Prijs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47240" y="180000"/>
            <a:ext cx="7229880" cy="940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30" strike="noStrike" u="none">
                <a:solidFill>
                  <a:srgbClr val="1f2937"/>
                </a:solidFill>
                <a:uFillTx/>
                <a:latin typeface="Arial"/>
              </a:rPr>
              <a:t>Analytics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3050" spc="-150" strike="noStrike" u="none">
                <a:solidFill>
                  <a:srgbClr val="1f2937"/>
                </a:solidFill>
                <a:uFillTx/>
                <a:latin typeface="Arial"/>
              </a:rPr>
              <a:t>Module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56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Data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3050" spc="-111" strike="noStrike" u="none">
                <a:solidFill>
                  <a:srgbClr val="1f2937"/>
                </a:solidFill>
                <a:uFillTx/>
                <a:latin typeface="Arial"/>
              </a:rPr>
              <a:t>Visualisatie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object 3"/>
          <p:cNvSpPr/>
          <p:nvPr/>
        </p:nvSpPr>
        <p:spPr>
          <a:xfrm>
            <a:off x="4647240" y="823320"/>
            <a:ext cx="72298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Geavanceerde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05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insights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1" strike="noStrike" u="none">
                <a:solidFill>
                  <a:srgbClr val="4a5462"/>
                </a:solidFill>
                <a:uFillTx/>
                <a:latin typeface="DejaVu Sans"/>
              </a:rPr>
              <a:t>visualisaties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7" name="object 4"/>
          <p:cNvGrpSpPr/>
          <p:nvPr/>
        </p:nvGrpSpPr>
        <p:grpSpPr>
          <a:xfrm>
            <a:off x="838080" y="446040"/>
            <a:ext cx="301680" cy="301680"/>
            <a:chOff x="838080" y="446040"/>
            <a:chExt cx="301680" cy="301680"/>
          </a:xfrm>
        </p:grpSpPr>
        <p:sp>
          <p:nvSpPr>
            <p:cNvPr id="298" name="object 5"/>
            <p:cNvSpPr/>
            <p:nvPr/>
          </p:nvSpPr>
          <p:spPr>
            <a:xfrm>
              <a:off x="838080" y="446040"/>
              <a:ext cx="301680" cy="301680"/>
            </a:xfrm>
            <a:custGeom>
              <a:avLst/>
              <a:gdLst>
                <a:gd name="textAreaLeft" fmla="*/ 0 w 301680"/>
                <a:gd name="textAreaRight" fmla="*/ 304920 w 301680"/>
                <a:gd name="textAreaTop" fmla="*/ 0 h 301680"/>
                <a:gd name="textAreaBottom" fmla="*/ 304920 h 30168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99" name="object 6" descr=""/>
            <p:cNvPicPr/>
            <p:nvPr/>
          </p:nvPicPr>
          <p:blipFill>
            <a:blip r:embed="rId1"/>
            <a:stretch/>
          </p:blipFill>
          <p:spPr>
            <a:xfrm>
              <a:off x="914400" y="522360"/>
              <a:ext cx="15840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00" name="object 7"/>
          <p:cNvSpPr/>
          <p:nvPr/>
        </p:nvSpPr>
        <p:spPr>
          <a:xfrm>
            <a:off x="1244520" y="464400"/>
            <a:ext cx="21726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Basis</a:t>
            </a:r>
            <a:r>
              <a:rPr b="1" lang="nl-BE" sz="150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Statistieken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object 8"/>
          <p:cNvSpPr/>
          <p:nvPr/>
        </p:nvSpPr>
        <p:spPr>
          <a:xfrm>
            <a:off x="825480" y="798840"/>
            <a:ext cx="223272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516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Dagelijkse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overzicht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Print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statistieken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2" name="object 9"/>
          <p:cNvGrpSpPr/>
          <p:nvPr/>
        </p:nvGrpSpPr>
        <p:grpSpPr>
          <a:xfrm>
            <a:off x="838080" y="1692720"/>
            <a:ext cx="301680" cy="301680"/>
            <a:chOff x="838080" y="1692720"/>
            <a:chExt cx="301680" cy="301680"/>
          </a:xfrm>
        </p:grpSpPr>
        <p:sp>
          <p:nvSpPr>
            <p:cNvPr id="303" name="object 10"/>
            <p:cNvSpPr/>
            <p:nvPr/>
          </p:nvSpPr>
          <p:spPr>
            <a:xfrm>
              <a:off x="838080" y="1692720"/>
              <a:ext cx="301680" cy="301680"/>
            </a:xfrm>
            <a:custGeom>
              <a:avLst/>
              <a:gdLst>
                <a:gd name="textAreaLeft" fmla="*/ 0 w 301680"/>
                <a:gd name="textAreaRight" fmla="*/ 304920 w 301680"/>
                <a:gd name="textAreaTop" fmla="*/ 0 h 301680"/>
                <a:gd name="textAreaBottom" fmla="*/ 304920 h 30168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3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fef2c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04" name="object 11" descr=""/>
            <p:cNvPicPr/>
            <p:nvPr/>
          </p:nvPicPr>
          <p:blipFill>
            <a:blip r:embed="rId2"/>
            <a:stretch/>
          </p:blipFill>
          <p:spPr>
            <a:xfrm>
              <a:off x="913680" y="1767960"/>
              <a:ext cx="150840" cy="150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05" name="object 12"/>
          <p:cNvSpPr/>
          <p:nvPr/>
        </p:nvSpPr>
        <p:spPr>
          <a:xfrm>
            <a:off x="825480" y="1696680"/>
            <a:ext cx="295164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431280">
              <a:lnSpc>
                <a:spcPct val="100000"/>
              </a:lnSpc>
              <a:spcBef>
                <a:spcPts val="113"/>
              </a:spcBef>
            </a:pPr>
            <a:r>
              <a:rPr b="1" lang="nl-BE" sz="1500" spc="-91" strike="noStrike" u="none">
                <a:solidFill>
                  <a:srgbClr val="1f2937"/>
                </a:solidFill>
                <a:uFillTx/>
                <a:latin typeface="DejaVu Sans"/>
              </a:rPr>
              <a:t>Slijtage</a:t>
            </a:r>
            <a:r>
              <a:rPr b="1" lang="nl-BE" sz="150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39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1" lang="nl-BE" sz="15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Onderhoud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54"/>
              </a:spcBef>
            </a:pP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Equipment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monitoring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Onderhoudsschemā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Performance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6" name="object 13"/>
          <p:cNvGrpSpPr/>
          <p:nvPr/>
        </p:nvGrpSpPr>
        <p:grpSpPr>
          <a:xfrm>
            <a:off x="838080" y="2939040"/>
            <a:ext cx="301680" cy="301680"/>
            <a:chOff x="838080" y="2939040"/>
            <a:chExt cx="301680" cy="301680"/>
          </a:xfrm>
        </p:grpSpPr>
        <p:sp>
          <p:nvSpPr>
            <p:cNvPr id="307" name="object 14"/>
            <p:cNvSpPr/>
            <p:nvPr/>
          </p:nvSpPr>
          <p:spPr>
            <a:xfrm>
              <a:off x="838080" y="2939040"/>
              <a:ext cx="301680" cy="301680"/>
            </a:xfrm>
            <a:custGeom>
              <a:avLst/>
              <a:gdLst>
                <a:gd name="textAreaLeft" fmla="*/ 0 w 301680"/>
                <a:gd name="textAreaRight" fmla="*/ 304920 w 301680"/>
                <a:gd name="textAreaTop" fmla="*/ 0 h 301680"/>
                <a:gd name="textAreaBottom" fmla="*/ 304920 h 30168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6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0"/>
                  </a:lnTo>
                  <a:lnTo>
                    <a:pt x="300914" y="51660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3"/>
                  </a:lnTo>
                  <a:lnTo>
                    <a:pt x="253137" y="300913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08" name="object 15" descr=""/>
            <p:cNvPicPr/>
            <p:nvPr/>
          </p:nvPicPr>
          <p:blipFill>
            <a:blip r:embed="rId3"/>
            <a:stretch/>
          </p:blipFill>
          <p:spPr>
            <a:xfrm>
              <a:off x="942840" y="3024720"/>
              <a:ext cx="92160" cy="12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09" name="object 16"/>
          <p:cNvSpPr/>
          <p:nvPr/>
        </p:nvSpPr>
        <p:spPr>
          <a:xfrm>
            <a:off x="1244520" y="2943360"/>
            <a:ext cx="19926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Kosten</a:t>
            </a:r>
            <a:r>
              <a:rPr b="1" lang="nl-BE" sz="150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object 17"/>
          <p:cNvSpPr/>
          <p:nvPr/>
        </p:nvSpPr>
        <p:spPr>
          <a:xfrm>
            <a:off x="825480" y="3291840"/>
            <a:ext cx="177552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516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Kostenverdeling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ROI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Budget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optimalisatie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11" name="object 18"/>
          <p:cNvGrpSpPr/>
          <p:nvPr/>
        </p:nvGrpSpPr>
        <p:grpSpPr>
          <a:xfrm>
            <a:off x="838080" y="4149720"/>
            <a:ext cx="301680" cy="301680"/>
            <a:chOff x="838080" y="4149720"/>
            <a:chExt cx="301680" cy="301680"/>
          </a:xfrm>
        </p:grpSpPr>
        <p:sp>
          <p:nvSpPr>
            <p:cNvPr id="312" name="object 19"/>
            <p:cNvSpPr/>
            <p:nvPr/>
          </p:nvSpPr>
          <p:spPr>
            <a:xfrm>
              <a:off x="838080" y="4149720"/>
              <a:ext cx="301680" cy="301680"/>
            </a:xfrm>
            <a:custGeom>
              <a:avLst/>
              <a:gdLst>
                <a:gd name="textAreaLeft" fmla="*/ 0 w 301680"/>
                <a:gd name="textAreaRight" fmla="*/ 304920 w 301680"/>
                <a:gd name="textAreaTop" fmla="*/ 0 h 301680"/>
                <a:gd name="textAreaBottom" fmla="*/ 304920 h 30168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3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ece8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13" name="object 20" descr=""/>
            <p:cNvPicPr/>
            <p:nvPr/>
          </p:nvPicPr>
          <p:blipFill>
            <a:blip r:embed="rId4"/>
            <a:stretch/>
          </p:blipFill>
          <p:spPr>
            <a:xfrm>
              <a:off x="938160" y="4225680"/>
              <a:ext cx="10152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14" name="object 21"/>
          <p:cNvSpPr/>
          <p:nvPr/>
        </p:nvSpPr>
        <p:spPr>
          <a:xfrm>
            <a:off x="825480" y="4189680"/>
            <a:ext cx="241164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43128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Business</a:t>
            </a:r>
            <a:r>
              <a:rPr b="1" lang="nl-BE" sz="150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4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54"/>
              </a:spcBef>
            </a:pP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05" strike="noStrike" u="none">
                <a:solidFill>
                  <a:srgbClr val="4a5462"/>
                </a:solidFill>
                <a:uFillTx/>
                <a:latin typeface="DejaVu Sans"/>
              </a:rPr>
              <a:t>Trend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Voorspellingen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Aanbevelingen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object 22"/>
          <p:cNvSpPr/>
          <p:nvPr/>
        </p:nvSpPr>
        <p:spPr>
          <a:xfrm>
            <a:off x="4636440" y="4686120"/>
            <a:ext cx="6750000" cy="6120"/>
          </a:xfrm>
          <a:custGeom>
            <a:avLst/>
            <a:gdLst>
              <a:gd name="textAreaLeft" fmla="*/ 0 w 6750000"/>
              <a:gd name="textAreaRight" fmla="*/ 6753240 w 6750000"/>
              <a:gd name="textAreaTop" fmla="*/ 0 h 6120"/>
              <a:gd name="textAreaBottom" fmla="*/ 9360 h 6120"/>
            </a:gdLst>
            <a:ahLst/>
            <a:rect l="textAreaLeft" t="textAreaTop" r="textAreaRight" b="textAreaBottom"/>
            <a:pathLst>
              <a:path w="6753225" h="9525">
                <a:moveTo>
                  <a:pt x="6753224" y="9524"/>
                </a:moveTo>
                <a:lnTo>
                  <a:pt x="0" y="9524"/>
                </a:lnTo>
                <a:lnTo>
                  <a:pt x="0" y="0"/>
                </a:lnTo>
                <a:lnTo>
                  <a:pt x="6753224" y="0"/>
                </a:lnTo>
                <a:lnTo>
                  <a:pt x="6753224" y="9524"/>
                </a:lnTo>
                <a:close/>
              </a:path>
            </a:pathLst>
          </a:custGeom>
          <a:solidFill>
            <a:srgbClr val="e4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object 23"/>
          <p:cNvSpPr/>
          <p:nvPr/>
        </p:nvSpPr>
        <p:spPr>
          <a:xfrm>
            <a:off x="4680000" y="1243080"/>
            <a:ext cx="42418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84" strike="noStrike" u="none">
                <a:solidFill>
                  <a:srgbClr val="1f2937"/>
                </a:solidFill>
                <a:uFillTx/>
                <a:latin typeface="DejaVu Sans"/>
              </a:rPr>
              <a:t>Top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10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Meest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Gebruikte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Materialen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17" name="object 24"/>
          <p:cNvGrpSpPr/>
          <p:nvPr/>
        </p:nvGrpSpPr>
        <p:grpSpPr>
          <a:xfrm>
            <a:off x="9854280" y="1260000"/>
            <a:ext cx="1482840" cy="492480"/>
            <a:chOff x="9854280" y="1260000"/>
            <a:chExt cx="1482840" cy="492480"/>
          </a:xfrm>
        </p:grpSpPr>
        <p:sp>
          <p:nvSpPr>
            <p:cNvPr id="318" name="object 25"/>
            <p:cNvSpPr/>
            <p:nvPr/>
          </p:nvSpPr>
          <p:spPr>
            <a:xfrm>
              <a:off x="9854280" y="1260000"/>
              <a:ext cx="1482840" cy="492480"/>
            </a:xfrm>
            <a:custGeom>
              <a:avLst/>
              <a:gdLst>
                <a:gd name="textAreaLeft" fmla="*/ 0 w 1482840"/>
                <a:gd name="textAreaRight" fmla="*/ 1486080 w 1482840"/>
                <a:gd name="textAreaTop" fmla="*/ 0 h 492480"/>
                <a:gd name="textAreaBottom" fmla="*/ 495720 h 492480"/>
              </a:gdLst>
              <a:ahLst/>
              <a:rect l="textAreaLeft" t="textAreaTop" r="textAreaRight" b="textAreaBottom"/>
              <a:pathLst>
                <a:path w="1485900" h="342900">
                  <a:moveTo>
                    <a:pt x="1414703" y="342899"/>
                  </a:moveTo>
                  <a:lnTo>
                    <a:pt x="71195" y="342899"/>
                  </a:lnTo>
                  <a:lnTo>
                    <a:pt x="66240" y="342411"/>
                  </a:lnTo>
                  <a:lnTo>
                    <a:pt x="29705" y="327278"/>
                  </a:lnTo>
                  <a:lnTo>
                    <a:pt x="3883" y="291237"/>
                  </a:lnTo>
                  <a:lnTo>
                    <a:pt x="0" y="271703"/>
                  </a:lnTo>
                  <a:lnTo>
                    <a:pt x="0" y="266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5" y="0"/>
                  </a:lnTo>
                  <a:lnTo>
                    <a:pt x="1414703" y="0"/>
                  </a:lnTo>
                  <a:lnTo>
                    <a:pt x="1456193" y="15621"/>
                  </a:lnTo>
                  <a:lnTo>
                    <a:pt x="1482012" y="51661"/>
                  </a:lnTo>
                  <a:lnTo>
                    <a:pt x="1485898" y="71196"/>
                  </a:lnTo>
                  <a:lnTo>
                    <a:pt x="1485898" y="271703"/>
                  </a:lnTo>
                  <a:lnTo>
                    <a:pt x="1470277" y="313194"/>
                  </a:lnTo>
                  <a:lnTo>
                    <a:pt x="1434237" y="339014"/>
                  </a:lnTo>
                  <a:lnTo>
                    <a:pt x="1419658" y="342411"/>
                  </a:lnTo>
                  <a:lnTo>
                    <a:pt x="1414703" y="3428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19" name="object 26" descr=""/>
            <p:cNvPicPr/>
            <p:nvPr/>
          </p:nvPicPr>
          <p:blipFill>
            <a:blip r:embed="rId5"/>
            <a:stretch/>
          </p:blipFill>
          <p:spPr>
            <a:xfrm>
              <a:off x="10010880" y="1423440"/>
              <a:ext cx="121680" cy="165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20" name="object 27"/>
          <p:cNvSpPr/>
          <p:nvPr/>
        </p:nvSpPr>
        <p:spPr>
          <a:xfrm>
            <a:off x="10251360" y="1316520"/>
            <a:ext cx="9957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2562eb"/>
                </a:solidFill>
                <a:uFillTx/>
                <a:latin typeface="Verdana"/>
              </a:rPr>
              <a:t>Vernieuw</a:t>
            </a:r>
            <a:r>
              <a:rPr b="0" lang="nl-BE" sz="1150" spc="-40" strike="noStrike" u="none">
                <a:solidFill>
                  <a:srgbClr val="2562eb"/>
                </a:solidFill>
                <a:uFillTx/>
                <a:latin typeface="Verdana"/>
              </a:rPr>
              <a:t> </a:t>
            </a:r>
            <a:r>
              <a:rPr b="0" lang="nl-BE" sz="1150" spc="-34" strike="noStrike" u="none">
                <a:solidFill>
                  <a:srgbClr val="2562eb"/>
                </a:solidFill>
                <a:uFillTx/>
                <a:latin typeface="Verdana"/>
              </a:rPr>
              <a:t>Data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object 28"/>
          <p:cNvSpPr/>
          <p:nvPr/>
        </p:nvSpPr>
        <p:spPr>
          <a:xfrm>
            <a:off x="5337720" y="4708080"/>
            <a:ext cx="66672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2562eb"/>
                </a:solidFill>
                <a:uFillTx/>
                <a:latin typeface="DejaVu Sans"/>
              </a:rPr>
              <a:t>52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PLA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Basic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object 29"/>
          <p:cNvSpPr/>
          <p:nvPr/>
        </p:nvSpPr>
        <p:spPr>
          <a:xfrm>
            <a:off x="7553520" y="4708080"/>
            <a:ext cx="8406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049569"/>
                </a:solidFill>
                <a:uFillTx/>
                <a:latin typeface="DejaVu Sans"/>
              </a:rPr>
              <a:t>289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Totaal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producten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object 30"/>
          <p:cNvSpPr/>
          <p:nvPr/>
        </p:nvSpPr>
        <p:spPr>
          <a:xfrm>
            <a:off x="9635760" y="4708080"/>
            <a:ext cx="1282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7c3aec"/>
                </a:solidFill>
                <a:uFillTx/>
                <a:latin typeface="DejaVu Sans"/>
              </a:rPr>
              <a:t>12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4" name="object 31"/>
          <p:cNvGrpSpPr/>
          <p:nvPr/>
        </p:nvGrpSpPr>
        <p:grpSpPr>
          <a:xfrm>
            <a:off x="609480" y="5679720"/>
            <a:ext cx="2568600" cy="1175760"/>
            <a:chOff x="609480" y="5679720"/>
            <a:chExt cx="2568600" cy="1175760"/>
          </a:xfrm>
        </p:grpSpPr>
        <p:pic>
          <p:nvPicPr>
            <p:cNvPr id="325" name="object 32" descr=""/>
            <p:cNvPicPr/>
            <p:nvPr/>
          </p:nvPicPr>
          <p:blipFill>
            <a:blip r:embed="rId6"/>
            <a:stretch/>
          </p:blipFill>
          <p:spPr>
            <a:xfrm>
              <a:off x="609480" y="5679720"/>
              <a:ext cx="2568600" cy="1175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26" name="object 33" descr=""/>
            <p:cNvPicPr/>
            <p:nvPr/>
          </p:nvPicPr>
          <p:blipFill>
            <a:blip r:embed="rId7"/>
            <a:stretch/>
          </p:blipFill>
          <p:spPr>
            <a:xfrm>
              <a:off x="1781280" y="5861520"/>
              <a:ext cx="225360" cy="268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27" name="object 34"/>
          <p:cNvSpPr/>
          <p:nvPr/>
        </p:nvSpPr>
        <p:spPr>
          <a:xfrm>
            <a:off x="1219320" y="6155640"/>
            <a:ext cx="13701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CSV</a:t>
            </a:r>
            <a:r>
              <a:rPr b="1" lang="nl-BE" sz="11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Export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export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functie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8" name="object 35"/>
          <p:cNvGrpSpPr/>
          <p:nvPr/>
        </p:nvGrpSpPr>
        <p:grpSpPr>
          <a:xfrm>
            <a:off x="3409920" y="5679720"/>
            <a:ext cx="2568600" cy="1157760"/>
            <a:chOff x="3409920" y="5679720"/>
            <a:chExt cx="2568600" cy="1157760"/>
          </a:xfrm>
        </p:grpSpPr>
        <p:pic>
          <p:nvPicPr>
            <p:cNvPr id="329" name="object 36" descr=""/>
            <p:cNvPicPr/>
            <p:nvPr/>
          </p:nvPicPr>
          <p:blipFill>
            <a:blip r:embed="rId8"/>
            <a:stretch/>
          </p:blipFill>
          <p:spPr>
            <a:xfrm>
              <a:off x="3409920" y="5679720"/>
              <a:ext cx="2568600" cy="1157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30" name="object 37" descr=""/>
            <p:cNvPicPr/>
            <p:nvPr/>
          </p:nvPicPr>
          <p:blipFill>
            <a:blip r:embed="rId9"/>
            <a:stretch/>
          </p:blipFill>
          <p:spPr>
            <a:xfrm>
              <a:off x="4580280" y="5875560"/>
              <a:ext cx="227880" cy="231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31" name="object 38"/>
          <p:cNvSpPr/>
          <p:nvPr/>
        </p:nvSpPr>
        <p:spPr>
          <a:xfrm>
            <a:off x="4087080" y="6191640"/>
            <a:ext cx="12146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Filtering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Geavanceerde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900" spc="-11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lters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2" name="object 39"/>
          <p:cNvGrpSpPr/>
          <p:nvPr/>
        </p:nvGrpSpPr>
        <p:grpSpPr>
          <a:xfrm>
            <a:off x="6210360" y="5679720"/>
            <a:ext cx="2568600" cy="1175760"/>
            <a:chOff x="6210360" y="5679720"/>
            <a:chExt cx="2568600" cy="1175760"/>
          </a:xfrm>
        </p:grpSpPr>
        <p:pic>
          <p:nvPicPr>
            <p:cNvPr id="333" name="object 40" descr=""/>
            <p:cNvPicPr/>
            <p:nvPr/>
          </p:nvPicPr>
          <p:blipFill>
            <a:blip r:embed="rId10"/>
            <a:stretch/>
          </p:blipFill>
          <p:spPr>
            <a:xfrm>
              <a:off x="6210360" y="5679720"/>
              <a:ext cx="2568600" cy="1175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34" name="object 41" descr=""/>
            <p:cNvPicPr/>
            <p:nvPr/>
          </p:nvPicPr>
          <p:blipFill>
            <a:blip r:embed="rId11"/>
            <a:stretch/>
          </p:blipFill>
          <p:spPr>
            <a:xfrm>
              <a:off x="7381800" y="5861520"/>
              <a:ext cx="225360" cy="268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35" name="object 42"/>
          <p:cNvSpPr/>
          <p:nvPr/>
        </p:nvSpPr>
        <p:spPr>
          <a:xfrm>
            <a:off x="6678720" y="6192000"/>
            <a:ext cx="16704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Real-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time</a:t>
            </a:r>
            <a:r>
              <a:rPr b="1" lang="nl-BE" sz="11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1" strike="noStrike" u="none">
                <a:solidFill>
                  <a:srgbClr val="1f2937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Live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synchronisatie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6" name="object 43"/>
          <p:cNvGrpSpPr/>
          <p:nvPr/>
        </p:nvGrpSpPr>
        <p:grpSpPr>
          <a:xfrm>
            <a:off x="9010800" y="5679720"/>
            <a:ext cx="2568600" cy="1175760"/>
            <a:chOff x="9010800" y="5679720"/>
            <a:chExt cx="2568600" cy="1175760"/>
          </a:xfrm>
        </p:grpSpPr>
        <p:pic>
          <p:nvPicPr>
            <p:cNvPr id="337" name="object 44" descr=""/>
            <p:cNvPicPr/>
            <p:nvPr/>
          </p:nvPicPr>
          <p:blipFill>
            <a:blip r:embed="rId12"/>
            <a:stretch/>
          </p:blipFill>
          <p:spPr>
            <a:xfrm>
              <a:off x="9010800" y="5679720"/>
              <a:ext cx="2568600" cy="1175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38" name="object 45" descr=""/>
            <p:cNvPicPr/>
            <p:nvPr/>
          </p:nvPicPr>
          <p:blipFill>
            <a:blip r:embed="rId13"/>
            <a:stretch/>
          </p:blipFill>
          <p:spPr>
            <a:xfrm>
              <a:off x="10182240" y="5878440"/>
              <a:ext cx="225360" cy="2350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39" name="object 48"/>
          <p:cNvSpPr/>
          <p:nvPr/>
        </p:nvSpPr>
        <p:spPr>
          <a:xfrm>
            <a:off x="9417240" y="6191640"/>
            <a:ext cx="191988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258480" indent="-221040">
              <a:lnSpc>
                <a:spcPct val="103000"/>
              </a:lnSpc>
              <a:spcBef>
                <a:spcPts val="85"/>
              </a:spcBef>
              <a:tabLst>
                <a:tab algn="l" pos="0"/>
              </a:tabLst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Interactieve</a:t>
            </a:r>
            <a:r>
              <a:rPr b="1" lang="nl-BE" sz="115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Gra</a:t>
            </a:r>
            <a:r>
              <a:rPr b="1" lang="nl-BE" sz="1050" spc="-456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150" spc="-519" strike="noStrike" u="none">
                <a:solidFill>
                  <a:srgbClr val="1f2937"/>
                </a:solidFill>
                <a:uFillTx/>
                <a:latin typeface="DejaVu Sans"/>
              </a:rPr>
              <a:t>e</a:t>
            </a:r>
            <a:r>
              <a:rPr b="1" lang="nl-BE" sz="1150" spc="-686" strike="noStrike" u="none">
                <a:solidFill>
                  <a:srgbClr val="1f2937"/>
                </a:solidFill>
                <a:uFillTx/>
                <a:latin typeface="DejaVu Sans"/>
              </a:rPr>
              <a:t>k</a:t>
            </a:r>
            <a:r>
              <a:rPr b="1" lang="nl-BE" sz="1150" spc="-805" strike="noStrike" u="none">
                <a:solidFill>
                  <a:srgbClr val="1f2937"/>
                </a:solidFill>
                <a:uFillTx/>
                <a:latin typeface="DejaVu Sans"/>
              </a:rPr>
              <a:t>e</a:t>
            </a:r>
            <a:r>
              <a:rPr b="1" lang="nl-BE" sz="1150" spc="-714" strike="noStrike" u="none">
                <a:solidFill>
                  <a:srgbClr val="1f2937"/>
                </a:solidFill>
                <a:uFillTx/>
                <a:latin typeface="DejaVu Sans"/>
              </a:rPr>
              <a:t>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8480" indent="-221040">
              <a:lnSpc>
                <a:spcPct val="103000"/>
              </a:lnSpc>
              <a:spcBef>
                <a:spcPts val="85"/>
              </a:spcBef>
              <a:tabLst>
                <a:tab algn="l" pos="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Dynamic</a:t>
            </a:r>
            <a:r>
              <a:rPr b="0" lang="nl-BE" sz="1000" spc="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visualisaties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40" name=""/>
          <p:cNvGraphicFramePr/>
          <p:nvPr/>
        </p:nvGraphicFramePr>
        <p:xfrm>
          <a:off x="2700000" y="1590480"/>
          <a:ext cx="8196840" cy="322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41" name=""/>
          <p:cNvSpPr/>
          <p:nvPr/>
        </p:nvSpPr>
        <p:spPr>
          <a:xfrm>
            <a:off x="5616000" y="2196000"/>
            <a:ext cx="1978920" cy="197892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object 98" descr=""/>
          <p:cNvPicPr/>
          <p:nvPr/>
        </p:nvPicPr>
        <p:blipFill>
          <a:blip r:embed="rId1"/>
          <a:stretch/>
        </p:blipFill>
        <p:spPr>
          <a:xfrm>
            <a:off x="540000" y="5220000"/>
            <a:ext cx="11158200" cy="160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58080" y="146880"/>
            <a:ext cx="7620120" cy="40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nl-BE" sz="2550" spc="-136" strike="noStrike" u="none">
                <a:solidFill>
                  <a:srgbClr val="1f2937"/>
                </a:solidFill>
                <a:uFillTx/>
                <a:latin typeface="Arial"/>
              </a:rPr>
              <a:t>Geavanceerde</a:t>
            </a:r>
            <a:r>
              <a:rPr b="1" lang="nl-BE" sz="2550" spc="-12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13" strike="noStrike" u="none">
                <a:solidFill>
                  <a:srgbClr val="1f2937"/>
                </a:solidFill>
                <a:uFillTx/>
                <a:latin typeface="Arial"/>
              </a:rPr>
              <a:t>Analytics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600" spc="-164" strike="noStrike" u="none">
                <a:solidFill>
                  <a:srgbClr val="1f2937"/>
                </a:solidFill>
                <a:uFillTx/>
                <a:latin typeface="Berlin Sans FB"/>
              </a:rPr>
              <a:t>-</a:t>
            </a:r>
            <a:r>
              <a:rPr b="1" lang="nl-BE" sz="2600" spc="-65" strike="noStrike" u="none">
                <a:solidFill>
                  <a:srgbClr val="1f2937"/>
                </a:solidFill>
                <a:uFillTx/>
                <a:latin typeface="Berlin Sans FB"/>
              </a:rPr>
              <a:t> </a:t>
            </a:r>
            <a:r>
              <a:rPr b="1" lang="nl-BE" sz="2550" spc="-96" strike="noStrike" u="none">
                <a:solidFill>
                  <a:srgbClr val="1f2937"/>
                </a:solidFill>
                <a:uFillTx/>
                <a:latin typeface="Arial"/>
              </a:rPr>
              <a:t>Materiaal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50" strike="noStrike" u="none">
                <a:solidFill>
                  <a:srgbClr val="1f2937"/>
                </a:solidFill>
                <a:uFillTx/>
                <a:latin typeface="Arial"/>
              </a:rPr>
              <a:t>Gebruik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71" strike="noStrike" u="none">
                <a:solidFill>
                  <a:srgbClr val="1f2937"/>
                </a:solidFill>
                <a:uFillTx/>
                <a:latin typeface="Arial"/>
              </a:rPr>
              <a:t>Analyse</a:t>
            </a:r>
            <a:endParaRPr b="0" lang="nl-BE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object 87"/>
          <p:cNvSpPr/>
          <p:nvPr/>
        </p:nvSpPr>
        <p:spPr>
          <a:xfrm>
            <a:off x="694080" y="597960"/>
            <a:ext cx="61441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105" strike="noStrike" u="none">
                <a:solidFill>
                  <a:srgbClr val="4a5462"/>
                </a:solidFill>
                <a:uFillTx/>
                <a:latin typeface="DejaVu Sans"/>
              </a:rPr>
              <a:t>Deep-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dive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79" strike="noStrike" u="none">
                <a:solidFill>
                  <a:srgbClr val="4a5462"/>
                </a:solidFill>
                <a:uFillTx/>
                <a:latin typeface="DejaVu Sans"/>
              </a:rPr>
              <a:t>visualisatie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3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05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engine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5" name="object 88" descr=""/>
          <p:cNvPicPr/>
          <p:nvPr/>
        </p:nvPicPr>
        <p:blipFill>
          <a:blip r:embed="rId2"/>
          <a:stretch/>
        </p:blipFill>
        <p:spPr>
          <a:xfrm>
            <a:off x="685800" y="1069920"/>
            <a:ext cx="169200" cy="168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object 89"/>
          <p:cNvSpPr/>
          <p:nvPr/>
        </p:nvSpPr>
        <p:spPr>
          <a:xfrm>
            <a:off x="920880" y="995400"/>
            <a:ext cx="41173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84" strike="noStrike" u="none">
                <a:solidFill>
                  <a:srgbClr val="1f2937"/>
                </a:solidFill>
                <a:uFillTx/>
                <a:latin typeface="DejaVu Sans"/>
              </a:rPr>
              <a:t>Top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10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Meest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Gebruikte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Materialen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7" name="object 90" descr=""/>
          <p:cNvPicPr/>
          <p:nvPr/>
        </p:nvPicPr>
        <p:blipFill>
          <a:blip r:embed="rId3"/>
          <a:stretch/>
        </p:blipFill>
        <p:spPr>
          <a:xfrm>
            <a:off x="685800" y="1477080"/>
            <a:ext cx="3452400" cy="194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8" name="object 91" descr=""/>
          <p:cNvPicPr/>
          <p:nvPr/>
        </p:nvPicPr>
        <p:blipFill>
          <a:blip r:embed="rId4"/>
          <a:stretch/>
        </p:blipFill>
        <p:spPr>
          <a:xfrm>
            <a:off x="685800" y="3521880"/>
            <a:ext cx="97920" cy="11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9" name="object 92"/>
          <p:cNvSpPr/>
          <p:nvPr/>
        </p:nvSpPr>
        <p:spPr>
          <a:xfrm>
            <a:off x="811080" y="3476160"/>
            <a:ext cx="283896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65" strike="noStrike" u="none">
                <a:solidFill>
                  <a:srgbClr val="6a7280"/>
                </a:solidFill>
                <a:uFillTx/>
                <a:latin typeface="DejaVu Sans"/>
              </a:rPr>
              <a:t>Data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6a7280"/>
                </a:solidFill>
                <a:uFillTx/>
                <a:latin typeface="DejaVu Sans"/>
              </a:rPr>
              <a:t>bron: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6a7280"/>
                </a:solidFill>
                <a:uFillTx/>
                <a:latin typeface="DejaVu Sans"/>
              </a:rPr>
              <a:t>master_calculations.csv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6a7280"/>
                </a:solidFill>
                <a:uFillTx/>
                <a:latin typeface="DejaVu Sans"/>
              </a:rPr>
              <a:t>(197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40" strike="noStrike" u="none">
                <a:solidFill>
                  <a:srgbClr val="6a7280"/>
                </a:solidFill>
                <a:uFillTx/>
                <a:latin typeface="DejaVu Sans"/>
              </a:rPr>
              <a:t>records)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0" name="object 93"/>
          <p:cNvGrpSpPr/>
          <p:nvPr/>
        </p:nvGrpSpPr>
        <p:grpSpPr>
          <a:xfrm>
            <a:off x="6210360" y="924120"/>
            <a:ext cx="5522400" cy="4186080"/>
            <a:chOff x="6210360" y="924120"/>
            <a:chExt cx="5522400" cy="4186080"/>
          </a:xfrm>
        </p:grpSpPr>
        <p:sp>
          <p:nvSpPr>
            <p:cNvPr id="351" name="object 94"/>
            <p:cNvSpPr/>
            <p:nvPr/>
          </p:nvSpPr>
          <p:spPr>
            <a:xfrm>
              <a:off x="6210360" y="924120"/>
              <a:ext cx="5522400" cy="4186080"/>
            </a:xfrm>
            <a:custGeom>
              <a:avLst/>
              <a:gdLst>
                <a:gd name="textAreaLeft" fmla="*/ 0 w 5522400"/>
                <a:gd name="textAreaRight" fmla="*/ 5524560 w 5522400"/>
                <a:gd name="textAreaTop" fmla="*/ 0 h 4186080"/>
                <a:gd name="textAreaBottom" fmla="*/ 4188240 h 4186080"/>
              </a:gdLst>
              <a:ahLst/>
              <a:rect l="textAreaLeft" t="textAreaTop" r="textAreaRight" b="textAreaBottom"/>
              <a:pathLst>
                <a:path w="5524500" h="5334000">
                  <a:moveTo>
                    <a:pt x="5417704" y="5333999"/>
                  </a:moveTo>
                  <a:lnTo>
                    <a:pt x="106795" y="5333999"/>
                  </a:lnTo>
                  <a:lnTo>
                    <a:pt x="99361" y="5333266"/>
                  </a:lnTo>
                  <a:lnTo>
                    <a:pt x="57037" y="5318905"/>
                  </a:lnTo>
                  <a:lnTo>
                    <a:pt x="23432" y="5289440"/>
                  </a:lnTo>
                  <a:lnTo>
                    <a:pt x="3660" y="5249358"/>
                  </a:lnTo>
                  <a:lnTo>
                    <a:pt x="0" y="5227204"/>
                  </a:lnTo>
                  <a:lnTo>
                    <a:pt x="0" y="52196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227204"/>
                  </a:lnTo>
                  <a:lnTo>
                    <a:pt x="5512926" y="5270372"/>
                  </a:lnTo>
                  <a:lnTo>
                    <a:pt x="5485714" y="5305828"/>
                  </a:lnTo>
                  <a:lnTo>
                    <a:pt x="5447006" y="5328170"/>
                  </a:lnTo>
                  <a:lnTo>
                    <a:pt x="5425136" y="5333267"/>
                  </a:lnTo>
                  <a:lnTo>
                    <a:pt x="5417704" y="53339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352" name="object 95" descr=""/>
            <p:cNvPicPr/>
            <p:nvPr/>
          </p:nvPicPr>
          <p:blipFill>
            <a:blip r:embed="rId5"/>
            <a:stretch/>
          </p:blipFill>
          <p:spPr>
            <a:xfrm>
              <a:off x="6438960" y="1149840"/>
              <a:ext cx="147600" cy="114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53" name="object 96"/>
          <p:cNvSpPr/>
          <p:nvPr/>
        </p:nvSpPr>
        <p:spPr>
          <a:xfrm>
            <a:off x="6652440" y="1031400"/>
            <a:ext cx="48657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ffffff"/>
                </a:solidFill>
                <a:uFillTx/>
                <a:latin typeface="DejaVu Sans"/>
              </a:rPr>
              <a:t>Analytics</a:t>
            </a:r>
            <a:r>
              <a:rPr b="1" lang="nl-BE" sz="16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ffffff"/>
                </a:solidFill>
                <a:uFillTx/>
                <a:latin typeface="DejaVu Sans"/>
              </a:rPr>
              <a:t>Engine</a:t>
            </a:r>
            <a:r>
              <a:rPr b="1" lang="nl-BE" sz="16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96" strike="noStrike" u="none">
                <a:solidFill>
                  <a:srgbClr val="ffffff"/>
                </a:solidFill>
                <a:uFillTx/>
                <a:latin typeface="DejaVu Sans"/>
              </a:rPr>
              <a:t>Implementation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object 97"/>
          <p:cNvSpPr/>
          <p:nvPr/>
        </p:nvSpPr>
        <p:spPr>
          <a:xfrm>
            <a:off x="6426360" y="1445400"/>
            <a:ext cx="5306400" cy="34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nl-BE" sz="800" strike="noStrike" u="none">
                <a:solidFill>
                  <a:srgbClr val="9ca2af"/>
                </a:solidFill>
                <a:uFillTx/>
                <a:latin typeface="Lucida Console"/>
              </a:rPr>
              <a:t>#</a:t>
            </a:r>
            <a:r>
              <a:rPr b="0" lang="nl-BE" sz="800" spc="-79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9ca2af"/>
                </a:solidFill>
                <a:uFillTx/>
                <a:latin typeface="Lucida Console"/>
              </a:rPr>
              <a:t>Materiaal</a:t>
            </a:r>
            <a:r>
              <a:rPr b="0" lang="nl-BE" sz="800" spc="-74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9ca2af"/>
                </a:solidFill>
                <a:uFillTx/>
                <a:latin typeface="Lucida Console"/>
              </a:rPr>
              <a:t>gebruik</a:t>
            </a:r>
            <a:r>
              <a:rPr b="0" lang="nl-BE" sz="800" spc="-74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9ca2af"/>
                </a:solidFill>
                <a:uFillTx/>
                <a:latin typeface="Lucida Console"/>
              </a:rPr>
              <a:t>analyse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"/>
              </a:spcBef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import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pandas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as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pd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84000"/>
              </a:lnSpc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import</a:t>
            </a:r>
            <a:r>
              <a:rPr b="0" lang="nl-BE" sz="800" spc="-6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matplotlib.pyplot</a:t>
            </a:r>
            <a:r>
              <a:rPr b="0" lang="nl-BE" sz="800" spc="-6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as</a:t>
            </a:r>
            <a:r>
              <a:rPr b="0" lang="nl-BE" sz="800" spc="-6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84000"/>
              </a:lnSpc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from</a:t>
            </a:r>
            <a:r>
              <a:rPr b="0" lang="nl-BE" sz="800" spc="-96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collections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import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6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Counter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 indent="-15228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class</a:t>
            </a:r>
            <a:r>
              <a:rPr b="0" lang="nl-BE" sz="800" spc="-13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MaterialAnalytics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: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12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analyze_usage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(self):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pd.read_csv(</a:t>
            </a:r>
            <a:r>
              <a:rPr b="0" lang="nl-BE" sz="800" spc="-4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'master_calculations.csv'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material_counts</a:t>
            </a:r>
            <a:r>
              <a:rPr b="0" lang="nl-BE" sz="800" spc="-4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4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Counter(df[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'material'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top_10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material_counts.most_common(</a:t>
            </a:r>
            <a:r>
              <a:rPr b="0" lang="nl-BE" sz="800" spc="-11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10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return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self.create_chart(top_10)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5"/>
              </a:spcBef>
              <a:tabLst>
                <a:tab algn="l" pos="0"/>
              </a:tabLst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7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create_chart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(self,</a:t>
            </a:r>
            <a:r>
              <a:rPr b="0" lang="nl-BE" sz="800" spc="-6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data):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materials,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counts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zip(*data)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plt.barh(materials,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counts,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color=</a:t>
            </a:r>
            <a:r>
              <a:rPr b="0" lang="nl-BE" sz="800" spc="-5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'#10B981'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          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plt.title(</a:t>
            </a:r>
            <a:r>
              <a:rPr b="0" lang="nl-BE" sz="800" spc="-3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'Top</a:t>
            </a:r>
            <a:r>
              <a:rPr b="0" lang="nl-BE" sz="800" spc="-5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10</a:t>
            </a:r>
            <a:r>
              <a:rPr b="0" lang="nl-BE" sz="800" spc="-5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Materialen'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plt.tight_layout()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00000"/>
              </a:lnSpc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return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plt.gcf()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5" name="object 99" descr=""/>
          <p:cNvPicPr/>
          <p:nvPr/>
        </p:nvPicPr>
        <p:blipFill>
          <a:blip r:embed="rId6"/>
          <a:stretch/>
        </p:blipFill>
        <p:spPr>
          <a:xfrm>
            <a:off x="630000" y="3999600"/>
            <a:ext cx="158400" cy="14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6" name="object 100"/>
          <p:cNvSpPr/>
          <p:nvPr/>
        </p:nvSpPr>
        <p:spPr>
          <a:xfrm>
            <a:off x="859680" y="3960000"/>
            <a:ext cx="17305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Real-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time</a:t>
            </a:r>
            <a:r>
              <a:rPr b="1" lang="nl-BE" sz="11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Processing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object 101"/>
          <p:cNvSpPr/>
          <p:nvPr/>
        </p:nvSpPr>
        <p:spPr>
          <a:xfrm>
            <a:off x="612000" y="4221000"/>
            <a:ext cx="18763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Pandas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DataFrame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verwerking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Automatische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refresh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Memory-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e</a:t>
            </a:r>
            <a:r>
              <a:rPr b="0" lang="nl-BE" sz="900" spc="-20" strike="noStrike" u="none">
                <a:solidFill>
                  <a:srgbClr val="4a5462"/>
                </a:solidFill>
                <a:uFillTx/>
                <a:latin typeface="Arial"/>
              </a:rPr>
              <a:t>ﬃ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cient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algorithms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8" name="object 102" descr=""/>
          <p:cNvPicPr/>
          <p:nvPr/>
        </p:nvPicPr>
        <p:blipFill>
          <a:blip r:embed="rId7"/>
          <a:stretch/>
        </p:blipFill>
        <p:spPr>
          <a:xfrm>
            <a:off x="2783160" y="4009320"/>
            <a:ext cx="169200" cy="14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9" name="object 103"/>
          <p:cNvSpPr/>
          <p:nvPr/>
        </p:nvSpPr>
        <p:spPr>
          <a:xfrm>
            <a:off x="2981880" y="3969720"/>
            <a:ext cx="13903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Visualization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object 104"/>
          <p:cNvSpPr/>
          <p:nvPr/>
        </p:nvSpPr>
        <p:spPr>
          <a:xfrm>
            <a:off x="2770560" y="4230720"/>
            <a:ext cx="19436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Matplotlib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backend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Interactive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Tkinter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canvas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Export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functionaliteiten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1" name="object 105" descr=""/>
          <p:cNvPicPr/>
          <p:nvPr/>
        </p:nvPicPr>
        <p:blipFill>
          <a:blip r:embed="rId8"/>
          <a:stretch/>
        </p:blipFill>
        <p:spPr>
          <a:xfrm>
            <a:off x="4452480" y="2486880"/>
            <a:ext cx="147960" cy="16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object 106"/>
          <p:cNvSpPr/>
          <p:nvPr/>
        </p:nvSpPr>
        <p:spPr>
          <a:xfrm>
            <a:off x="4701960" y="2493720"/>
            <a:ext cx="1560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Management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object 107"/>
          <p:cNvSpPr/>
          <p:nvPr/>
        </p:nvSpPr>
        <p:spPr>
          <a:xfrm>
            <a:off x="4439880" y="2754720"/>
            <a:ext cx="11800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CSV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import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validation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handling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4" name="object 108" descr=""/>
          <p:cNvPicPr/>
          <p:nvPr/>
        </p:nvPicPr>
        <p:blipFill>
          <a:blip r:embed="rId9"/>
          <a:stretch/>
        </p:blipFill>
        <p:spPr>
          <a:xfrm>
            <a:off x="4434480" y="1442880"/>
            <a:ext cx="160560" cy="16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5" name="object 109"/>
          <p:cNvSpPr/>
          <p:nvPr/>
        </p:nvSpPr>
        <p:spPr>
          <a:xfrm>
            <a:off x="4664880" y="1413720"/>
            <a:ext cx="986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Performance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object 110"/>
          <p:cNvSpPr/>
          <p:nvPr/>
        </p:nvSpPr>
        <p:spPr>
          <a:xfrm>
            <a:off x="4428000" y="1674720"/>
            <a:ext cx="16484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Vectorized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operations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Lazy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evaluation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Memory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optimization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7" name="object 111" descr=""/>
          <p:cNvPicPr/>
          <p:nvPr/>
        </p:nvPicPr>
        <p:blipFill>
          <a:blip r:embed="rId10"/>
          <a:stretch/>
        </p:blipFill>
        <p:spPr>
          <a:xfrm>
            <a:off x="727920" y="5439240"/>
            <a:ext cx="128880" cy="188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8" name="object 112"/>
          <p:cNvSpPr/>
          <p:nvPr/>
        </p:nvSpPr>
        <p:spPr>
          <a:xfrm>
            <a:off x="966240" y="5374440"/>
            <a:ext cx="24519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Analytics</a:t>
            </a:r>
            <a:r>
              <a:rPr b="1" lang="nl-BE" sz="16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74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object 113"/>
          <p:cNvSpPr/>
          <p:nvPr/>
        </p:nvSpPr>
        <p:spPr>
          <a:xfrm>
            <a:off x="673200" y="5800320"/>
            <a:ext cx="21690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Materiaal</a:t>
            </a:r>
            <a:r>
              <a:rPr b="1" lang="nl-BE" sz="1150" spc="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Dominantie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object 114"/>
          <p:cNvSpPr/>
          <p:nvPr/>
        </p:nvSpPr>
        <p:spPr>
          <a:xfrm>
            <a:off x="673200" y="6056640"/>
            <a:ext cx="34732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8000"/>
              </a:lnSpc>
              <a:spcBef>
                <a:spcPts val="91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PLA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Basic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vertegenwoordigt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26%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alle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prints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(52/197),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gevolgd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door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technische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zoals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PETG-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CF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object 115"/>
          <p:cNvSpPr/>
          <p:nvPr/>
        </p:nvSpPr>
        <p:spPr>
          <a:xfrm>
            <a:off x="4356000" y="5800320"/>
            <a:ext cx="1394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Technische</a:t>
            </a:r>
            <a:r>
              <a:rPr b="1" lang="nl-BE" sz="1150" spc="5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Trends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object 116"/>
          <p:cNvSpPr/>
          <p:nvPr/>
        </p:nvSpPr>
        <p:spPr>
          <a:xfrm>
            <a:off x="4356000" y="6056640"/>
            <a:ext cx="33570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8000"/>
              </a:lnSpc>
              <a:spcBef>
                <a:spcPts val="91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Carbon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5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ber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composieten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(PETG-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CF,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96" strike="noStrike" u="none">
                <a:solidFill>
                  <a:srgbClr val="4a5462"/>
                </a:solidFill>
                <a:uFillTx/>
                <a:latin typeface="DejaVu Sans"/>
              </a:rPr>
              <a:t>PA-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CF)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tonen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groeiende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adoptie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high-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performance toepassingen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object 117"/>
          <p:cNvSpPr/>
          <p:nvPr/>
        </p:nvSpPr>
        <p:spPr>
          <a:xfrm>
            <a:off x="8039160" y="5800320"/>
            <a:ext cx="1680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Cost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object 121"/>
          <p:cNvSpPr/>
          <p:nvPr/>
        </p:nvSpPr>
        <p:spPr>
          <a:xfrm>
            <a:off x="8039160" y="6056640"/>
            <a:ext cx="385920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8000"/>
              </a:lnSpc>
              <a:spcBef>
                <a:spcPts val="91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helpen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bij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bulk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inkoop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strategieën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en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inventory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management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populaire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object 118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sp>
          <p:nvSpPr>
            <p:cNvPr id="376" name="object 119"/>
            <p:cNvSpPr/>
            <p:nvPr/>
          </p:nvSpPr>
          <p:spPr>
            <a:xfrm>
              <a:off x="0" y="0"/>
              <a:ext cx="12190320" cy="6856200"/>
            </a:xfrm>
            <a:custGeom>
              <a:avLst/>
              <a:gdLst>
                <a:gd name="textAreaLeft" fmla="*/ 0 w 12190320"/>
                <a:gd name="textAreaRight" fmla="*/ 12192480 w 12190320"/>
                <a:gd name="textAreaTop" fmla="*/ 0 h 6856200"/>
                <a:gd name="textAreaBottom" fmla="*/ 6858360 h 685620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377" name="object 120" descr=""/>
            <p:cNvPicPr/>
            <p:nvPr/>
          </p:nvPicPr>
          <p:blipFill>
            <a:blip r:embed="rId1"/>
            <a:stretch/>
          </p:blipFill>
          <p:spPr>
            <a:xfrm>
              <a:off x="420480" y="286920"/>
              <a:ext cx="327600" cy="1710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205560" y="612000"/>
            <a:ext cx="5648760" cy="3958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3"/>
          <a:stretch/>
        </p:blipFill>
        <p:spPr>
          <a:xfrm>
            <a:off x="5940000" y="604800"/>
            <a:ext cx="6071760" cy="3965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0" name="" descr=""/>
          <p:cNvPicPr/>
          <p:nvPr/>
        </p:nvPicPr>
        <p:blipFill>
          <a:blip r:embed="rId4"/>
          <a:stretch/>
        </p:blipFill>
        <p:spPr>
          <a:xfrm>
            <a:off x="216000" y="4680000"/>
            <a:ext cx="11806200" cy="1921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object 162" descr=""/>
          <p:cNvPicPr/>
          <p:nvPr/>
        </p:nvPicPr>
        <p:blipFill>
          <a:blip r:embed="rId1"/>
          <a:stretch/>
        </p:blipFill>
        <p:spPr>
          <a:xfrm>
            <a:off x="457200" y="5400000"/>
            <a:ext cx="11275560" cy="1408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82" name="object 163"/>
          <p:cNvGrpSpPr/>
          <p:nvPr/>
        </p:nvGrpSpPr>
        <p:grpSpPr>
          <a:xfrm>
            <a:off x="457200" y="152280"/>
            <a:ext cx="455040" cy="455040"/>
            <a:chOff x="457200" y="152280"/>
            <a:chExt cx="455040" cy="455040"/>
          </a:xfrm>
        </p:grpSpPr>
        <p:pic>
          <p:nvPicPr>
            <p:cNvPr id="383" name="object 164" descr=""/>
            <p:cNvPicPr/>
            <p:nvPr/>
          </p:nvPicPr>
          <p:blipFill>
            <a:blip r:embed="rId2"/>
            <a:stretch/>
          </p:blipFill>
          <p:spPr>
            <a:xfrm>
              <a:off x="457200" y="152280"/>
              <a:ext cx="455040" cy="455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84" name="object 165" descr=""/>
            <p:cNvPicPr/>
            <p:nvPr/>
          </p:nvPicPr>
          <p:blipFill>
            <a:blip r:embed="rId3"/>
            <a:stretch/>
          </p:blipFill>
          <p:spPr>
            <a:xfrm>
              <a:off x="581040" y="297360"/>
              <a:ext cx="207360" cy="160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054080" y="149400"/>
            <a:ext cx="542412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nl-BE" sz="2550" spc="-113" strike="noStrike" u="none">
                <a:solidFill>
                  <a:srgbClr val="1f2937"/>
                </a:solidFill>
                <a:uFillTx/>
                <a:latin typeface="Arial"/>
              </a:rPr>
              <a:t>Correlatie</a:t>
            </a:r>
            <a:r>
              <a:rPr b="1" lang="nl-BE" sz="25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450" spc="-156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450" spc="-119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2550" spc="-111" strike="noStrike" u="none">
                <a:solidFill>
                  <a:srgbClr val="1f2937"/>
                </a:solidFill>
                <a:uFillTx/>
                <a:latin typeface="Arial"/>
              </a:rPr>
              <a:t>Scatter</a:t>
            </a:r>
            <a:r>
              <a:rPr b="1" lang="nl-BE" sz="2550" spc="-13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50" strike="noStrike" u="none">
                <a:solidFill>
                  <a:srgbClr val="1f2937"/>
                </a:solidFill>
                <a:uFillTx/>
                <a:latin typeface="Arial"/>
              </a:rPr>
              <a:t>Plot</a:t>
            </a:r>
            <a:r>
              <a:rPr b="1" lang="nl-BE" sz="25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91" strike="noStrike" u="none">
                <a:solidFill>
                  <a:srgbClr val="1f2937"/>
                </a:solidFill>
                <a:uFillTx/>
                <a:latin typeface="Arial"/>
              </a:rPr>
              <a:t>Analyse</a:t>
            </a:r>
            <a:endParaRPr b="0" lang="nl-BE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object 167"/>
          <p:cNvSpPr/>
          <p:nvPr/>
        </p:nvSpPr>
        <p:spPr>
          <a:xfrm>
            <a:off x="5940000" y="252000"/>
            <a:ext cx="575820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Gewicht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vs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74" strike="noStrike" u="none">
                <a:solidFill>
                  <a:srgbClr val="4a5462"/>
                </a:solidFill>
                <a:uFillTx/>
                <a:latin typeface="DejaVu Sans"/>
              </a:rPr>
              <a:t>Printtijd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4a5462"/>
                </a:solidFill>
                <a:uFillTx/>
                <a:latin typeface="DejaVu Sans"/>
              </a:rPr>
              <a:t>correlatie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3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3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79" strike="noStrike" u="none">
                <a:solidFill>
                  <a:srgbClr val="4a5462"/>
                </a:solidFill>
                <a:uFillTx/>
                <a:latin typeface="DejaVu Sans"/>
              </a:rPr>
              <a:t>trendlijn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berekening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object 169"/>
          <p:cNvSpPr/>
          <p:nvPr/>
        </p:nvSpPr>
        <p:spPr>
          <a:xfrm>
            <a:off x="882720" y="766800"/>
            <a:ext cx="23554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Gewicht</a:t>
            </a:r>
            <a:r>
              <a:rPr b="1" lang="nl-BE" sz="16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vs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74" strike="noStrike" u="none">
                <a:solidFill>
                  <a:srgbClr val="1f2937"/>
                </a:solidFill>
                <a:uFillTx/>
                <a:latin typeface="DejaVu Sans"/>
              </a:rPr>
              <a:t>Printtijd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object 170"/>
          <p:cNvSpPr/>
          <p:nvPr/>
        </p:nvSpPr>
        <p:spPr>
          <a:xfrm>
            <a:off x="4448160" y="812520"/>
            <a:ext cx="1341000" cy="226440"/>
          </a:xfrm>
          <a:custGeom>
            <a:avLst/>
            <a:gdLst>
              <a:gd name="textAreaLeft" fmla="*/ 0 w 1341000"/>
              <a:gd name="textAreaRight" fmla="*/ 1343160 w 1341000"/>
              <a:gd name="textAreaTop" fmla="*/ 0 h 226440"/>
              <a:gd name="textAreaBottom" fmla="*/ 228600 h 226440"/>
            </a:gdLst>
            <a:ahLst/>
            <a:rect l="textAreaLeft" t="textAreaTop" r="textAreaRight" b="textAreaBottom"/>
            <a:pathLst>
              <a:path w="1343025" h="228600">
                <a:moveTo>
                  <a:pt x="1236229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36229" y="0"/>
                </a:lnTo>
                <a:lnTo>
                  <a:pt x="1279398" y="11572"/>
                </a:lnTo>
                <a:lnTo>
                  <a:pt x="1314853" y="38784"/>
                </a:lnTo>
                <a:lnTo>
                  <a:pt x="1337195" y="77492"/>
                </a:lnTo>
                <a:lnTo>
                  <a:pt x="1343024" y="106794"/>
                </a:lnTo>
                <a:lnTo>
                  <a:pt x="1343024" y="121804"/>
                </a:lnTo>
                <a:lnTo>
                  <a:pt x="1331451" y="164974"/>
                </a:lnTo>
                <a:lnTo>
                  <a:pt x="1304239" y="200429"/>
                </a:lnTo>
                <a:lnTo>
                  <a:pt x="1265531" y="222771"/>
                </a:lnTo>
                <a:lnTo>
                  <a:pt x="1243663" y="227867"/>
                </a:lnTo>
                <a:lnTo>
                  <a:pt x="1236229" y="228599"/>
                </a:lnTo>
                <a:close/>
              </a:path>
            </a:pathLst>
          </a:custGeom>
          <a:solidFill>
            <a:srgbClr val="ece8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object 171"/>
          <p:cNvSpPr/>
          <p:nvPr/>
        </p:nvSpPr>
        <p:spPr>
          <a:xfrm>
            <a:off x="4515120" y="826200"/>
            <a:ext cx="123804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nl-BE" sz="1000" spc="-79" strike="noStrike" u="none">
                <a:solidFill>
                  <a:srgbClr val="5b20b5"/>
                </a:solidFill>
                <a:uFillTx/>
                <a:latin typeface="DejaVu Sans"/>
              </a:rPr>
              <a:t>n</a:t>
            </a:r>
            <a:r>
              <a:rPr b="0" lang="nl-BE" sz="1000" spc="-34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5b20b5"/>
                </a:solidFill>
                <a:uFillTx/>
                <a:latin typeface="DejaVu Sans"/>
              </a:rPr>
              <a:t>=</a:t>
            </a:r>
            <a:r>
              <a:rPr b="0" lang="nl-BE" sz="1000" spc="-31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79" strike="noStrike" u="none">
                <a:solidFill>
                  <a:srgbClr val="5b20b5"/>
                </a:solidFill>
                <a:uFillTx/>
                <a:latin typeface="DejaVu Sans"/>
              </a:rPr>
              <a:t>197</a:t>
            </a:r>
            <a:r>
              <a:rPr b="0" lang="nl-BE" sz="1000" spc="-34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trike="noStrike" u="none">
                <a:solidFill>
                  <a:srgbClr val="5b20b5"/>
                </a:solidFill>
                <a:uFillTx/>
                <a:latin typeface="DejaVu Sans"/>
              </a:rPr>
              <a:t>|</a:t>
            </a:r>
            <a:r>
              <a:rPr b="0" lang="nl-BE" sz="1000" spc="-31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5b20b5"/>
                </a:solidFill>
                <a:uFillTx/>
                <a:latin typeface="DejaVu Sans"/>
              </a:rPr>
              <a:t>r</a:t>
            </a:r>
            <a:r>
              <a:rPr b="0" lang="nl-BE" sz="1000" spc="-31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5b20b5"/>
                </a:solidFill>
                <a:uFillTx/>
                <a:latin typeface="DejaVu Sans"/>
              </a:rPr>
              <a:t>=</a:t>
            </a:r>
            <a:r>
              <a:rPr b="0" lang="nl-BE" sz="1000" spc="-34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40" strike="noStrike" u="none">
                <a:solidFill>
                  <a:srgbClr val="5b20b5"/>
                </a:solidFill>
                <a:uFillTx/>
                <a:latin typeface="DejaVu Sans"/>
              </a:rPr>
              <a:t>0.187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0" name="object 172" descr=""/>
          <p:cNvPicPr/>
          <p:nvPr/>
        </p:nvPicPr>
        <p:blipFill>
          <a:blip r:embed="rId4"/>
          <a:stretch/>
        </p:blipFill>
        <p:spPr>
          <a:xfrm>
            <a:off x="647640" y="1102680"/>
            <a:ext cx="5141160" cy="266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1" name="object 173"/>
          <p:cNvSpPr/>
          <p:nvPr/>
        </p:nvSpPr>
        <p:spPr>
          <a:xfrm>
            <a:off x="647640" y="3812040"/>
            <a:ext cx="2493360" cy="455040"/>
          </a:xfrm>
          <a:custGeom>
            <a:avLst/>
            <a:gdLst>
              <a:gd name="textAreaLeft" fmla="*/ 0 w 2493360"/>
              <a:gd name="textAreaRight" fmla="*/ 2495520 w 2493360"/>
              <a:gd name="textAreaTop" fmla="*/ 0 h 455040"/>
              <a:gd name="textAreaBottom" fmla="*/ 457200 h 455040"/>
            </a:gdLst>
            <a:ahLst/>
            <a:rect l="textAreaLeft" t="textAreaTop" r="textAreaRight" b="textAreaBottom"/>
            <a:pathLst>
              <a:path w="2495550" h="457200">
                <a:moveTo>
                  <a:pt x="2462502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62502" y="0"/>
                </a:lnTo>
                <a:lnTo>
                  <a:pt x="2494582" y="28186"/>
                </a:lnTo>
                <a:lnTo>
                  <a:pt x="2495549" y="33047"/>
                </a:lnTo>
                <a:lnTo>
                  <a:pt x="2495549" y="424152"/>
                </a:lnTo>
                <a:lnTo>
                  <a:pt x="2467362" y="456232"/>
                </a:lnTo>
                <a:lnTo>
                  <a:pt x="2462502" y="457199"/>
                </a:lnTo>
                <a:close/>
              </a:path>
            </a:pathLst>
          </a:custGeom>
          <a:solidFill>
            <a:srgbClr val="f9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object 174"/>
          <p:cNvSpPr/>
          <p:nvPr/>
        </p:nvSpPr>
        <p:spPr>
          <a:xfrm>
            <a:off x="711360" y="3861360"/>
            <a:ext cx="99108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nl-BE" sz="1000" spc="-11" strike="noStrike" u="none">
                <a:solidFill>
                  <a:srgbClr val="374050"/>
                </a:solidFill>
                <a:uFillTx/>
                <a:latin typeface="DejaVu Sans"/>
              </a:rPr>
              <a:t>Trendlijn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0.0931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uur/gram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object 175"/>
          <p:cNvSpPr/>
          <p:nvPr/>
        </p:nvSpPr>
        <p:spPr>
          <a:xfrm>
            <a:off x="3295800" y="3812040"/>
            <a:ext cx="2493360" cy="455040"/>
          </a:xfrm>
          <a:custGeom>
            <a:avLst/>
            <a:gdLst>
              <a:gd name="textAreaLeft" fmla="*/ 0 w 2493360"/>
              <a:gd name="textAreaRight" fmla="*/ 2495520 w 2493360"/>
              <a:gd name="textAreaTop" fmla="*/ 0 h 455040"/>
              <a:gd name="textAreaBottom" fmla="*/ 457200 h 455040"/>
            </a:gdLst>
            <a:ahLst/>
            <a:rect l="textAreaLeft" t="textAreaTop" r="textAreaRight" b="textAreaBottom"/>
            <a:pathLst>
              <a:path w="2495550" h="457200">
                <a:moveTo>
                  <a:pt x="2462502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62502" y="0"/>
                </a:lnTo>
                <a:lnTo>
                  <a:pt x="2494582" y="28186"/>
                </a:lnTo>
                <a:lnTo>
                  <a:pt x="2495549" y="33047"/>
                </a:lnTo>
                <a:lnTo>
                  <a:pt x="2495549" y="424152"/>
                </a:lnTo>
                <a:lnTo>
                  <a:pt x="2467361" y="456232"/>
                </a:lnTo>
                <a:lnTo>
                  <a:pt x="2462502" y="457199"/>
                </a:lnTo>
                <a:close/>
              </a:path>
            </a:pathLst>
          </a:custGeom>
          <a:solidFill>
            <a:srgbClr val="f9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object 176"/>
          <p:cNvSpPr/>
          <p:nvPr/>
        </p:nvSpPr>
        <p:spPr>
          <a:xfrm>
            <a:off x="3359160" y="3861360"/>
            <a:ext cx="1859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nl-BE" sz="1000" spc="-11" strike="noStrike" u="none">
                <a:solidFill>
                  <a:srgbClr val="374050"/>
                </a:solidFill>
                <a:uFillTx/>
                <a:latin typeface="DejaVu Sans"/>
              </a:rPr>
              <a:t>Correlatie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Zwak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positief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(0.187)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5" name="object 177"/>
          <p:cNvGrpSpPr/>
          <p:nvPr/>
        </p:nvGrpSpPr>
        <p:grpSpPr>
          <a:xfrm>
            <a:off x="6120000" y="792000"/>
            <a:ext cx="5522400" cy="3634200"/>
            <a:chOff x="6120000" y="792000"/>
            <a:chExt cx="5522400" cy="3634200"/>
          </a:xfrm>
        </p:grpSpPr>
        <p:sp>
          <p:nvSpPr>
            <p:cNvPr id="396" name="object 178"/>
            <p:cNvSpPr/>
            <p:nvPr/>
          </p:nvSpPr>
          <p:spPr>
            <a:xfrm>
              <a:off x="6120000" y="792000"/>
              <a:ext cx="5522400" cy="3634200"/>
            </a:xfrm>
            <a:custGeom>
              <a:avLst/>
              <a:gdLst>
                <a:gd name="textAreaLeft" fmla="*/ 0 w 5522400"/>
                <a:gd name="textAreaRight" fmla="*/ 5524560 w 5522400"/>
                <a:gd name="textAreaTop" fmla="*/ 0 h 3634200"/>
                <a:gd name="textAreaBottom" fmla="*/ 3636360 h 363420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397" name="object 179" descr=""/>
            <p:cNvPicPr/>
            <p:nvPr/>
          </p:nvPicPr>
          <p:blipFill>
            <a:blip r:embed="rId5"/>
            <a:stretch/>
          </p:blipFill>
          <p:spPr>
            <a:xfrm>
              <a:off x="6310440" y="944280"/>
              <a:ext cx="147600" cy="896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98" name="object 180"/>
          <p:cNvSpPr/>
          <p:nvPr/>
        </p:nvSpPr>
        <p:spPr>
          <a:xfrm>
            <a:off x="6614280" y="886680"/>
            <a:ext cx="36439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6" strike="noStrike" u="none">
                <a:solidFill>
                  <a:srgbClr val="ffffff"/>
                </a:solidFill>
                <a:uFillTx/>
                <a:latin typeface="DejaVu Sans"/>
              </a:rPr>
              <a:t>Correlatie</a:t>
            </a:r>
            <a:r>
              <a:rPr b="1" lang="nl-BE" sz="1500" spc="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500" spc="-105" strike="noStrike" u="none">
                <a:solidFill>
                  <a:srgbClr val="ffffff"/>
                </a:solidFill>
                <a:uFillTx/>
                <a:latin typeface="DejaVu Sans"/>
              </a:rPr>
              <a:t>Analyse</a:t>
            </a:r>
            <a:r>
              <a:rPr b="1" lang="nl-BE" sz="1500" spc="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500" spc="-91" strike="noStrike" u="none">
                <a:solidFill>
                  <a:srgbClr val="ffffff"/>
                </a:solidFill>
                <a:uFillTx/>
                <a:latin typeface="DejaVu Sans"/>
              </a:rPr>
              <a:t>Implementation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object 181"/>
          <p:cNvSpPr/>
          <p:nvPr/>
        </p:nvSpPr>
        <p:spPr>
          <a:xfrm>
            <a:off x="6388200" y="1242720"/>
            <a:ext cx="5310000" cy="29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nl-BE" sz="800" strike="noStrike" u="none">
                <a:solidFill>
                  <a:srgbClr val="9ca2af"/>
                </a:solidFill>
                <a:uFillTx/>
                <a:latin typeface="Lucida Console"/>
              </a:rPr>
              <a:t>#</a:t>
            </a:r>
            <a:r>
              <a:rPr b="0" lang="nl-BE" sz="800" spc="-91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9ca2af"/>
                </a:solidFill>
                <a:uFillTx/>
                <a:latin typeface="Lucida Console"/>
              </a:rPr>
              <a:t>Scatter</a:t>
            </a:r>
            <a:r>
              <a:rPr b="0" lang="nl-BE" sz="800" spc="-85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9ca2af"/>
                </a:solidFill>
                <a:uFillTx/>
                <a:latin typeface="Lucida Console"/>
              </a:rPr>
              <a:t>plot</a:t>
            </a:r>
            <a:r>
              <a:rPr b="0" lang="nl-BE" sz="800" spc="-91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trike="noStrike" u="none">
                <a:solidFill>
                  <a:srgbClr val="9ca2af"/>
                </a:solidFill>
                <a:uFillTx/>
                <a:latin typeface="Lucida Console"/>
              </a:rPr>
              <a:t>en</a:t>
            </a:r>
            <a:r>
              <a:rPr b="0" lang="nl-BE" sz="800" spc="-85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9ca2af"/>
                </a:solidFill>
                <a:uFillTx/>
                <a:latin typeface="Lucida Console"/>
              </a:rPr>
              <a:t>correlatie</a:t>
            </a:r>
            <a:r>
              <a:rPr b="0" lang="nl-BE" sz="800" spc="-85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71" strike="noStrike" u="none">
                <a:solidFill>
                  <a:srgbClr val="9ca2af"/>
                </a:solidFill>
                <a:uFillTx/>
                <a:latin typeface="Lucida Console"/>
              </a:rPr>
              <a:t>analyse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</a:rPr>
              <a:t>import</a:t>
            </a:r>
            <a:r>
              <a:rPr b="0" lang="nl-BE" sz="800" spc="-105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</a:rPr>
              <a:t>numpy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</a:rPr>
              <a:t>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</a:rPr>
              <a:t>as</a:t>
            </a:r>
            <a:r>
              <a:rPr b="0" lang="nl-BE" sz="800" spc="-99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</a:rPr>
              <a:t>np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660"/>
              </a:spcBef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</a:rPr>
              <a:t>from</a:t>
            </a:r>
            <a:r>
              <a:rPr b="0" lang="nl-BE" sz="800" spc="-96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</a:rPr>
              <a:t>scipy.stats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</a:rPr>
              <a:t>import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</a:rPr>
              <a:t>pearsonr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660"/>
              </a:spcBef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</a:rPr>
              <a:t>from</a:t>
            </a:r>
            <a:r>
              <a:rPr b="0" lang="nl-BE" sz="800" spc="-71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</a:rPr>
              <a:t>sklearn.linear_model</a:t>
            </a:r>
            <a:r>
              <a:rPr b="0" lang="nl-BE" sz="800" spc="-71" strike="noStrike" u="none">
                <a:solidFill>
                  <a:srgbClr val="33d399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</a:rPr>
              <a:t>import</a:t>
            </a:r>
            <a:r>
              <a:rPr b="0" lang="nl-BE" sz="800" spc="-71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51" strike="noStrike" u="none">
                <a:solidFill>
                  <a:srgbClr val="33d399"/>
                </a:solidFill>
                <a:uFillTx/>
                <a:latin typeface="Lucida Console"/>
              </a:rPr>
              <a:t>LinearRegression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6"/>
              </a:spcBef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class</a:t>
            </a:r>
            <a:r>
              <a:rPr b="0" lang="nl-BE" sz="800" spc="-13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CorrelationAnalytics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>
              <a:lnSpc>
                <a:spcPct val="115000"/>
              </a:lnSpc>
              <a:spcBef>
                <a:spcPts val="660"/>
              </a:spcBef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12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analyze_correlation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(self):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>
              <a:lnSpc>
                <a:spcPct val="115000"/>
              </a:lnSpc>
            </a:pP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pd.read_csv(</a:t>
            </a:r>
            <a:r>
              <a:rPr b="0" lang="nl-BE" sz="800" spc="-4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'master_calculations.csv'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>
              <a:lnSpc>
                <a:spcPct val="115000"/>
              </a:lnSpc>
            </a:pP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x,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df[</a:t>
            </a:r>
            <a:r>
              <a:rPr b="0" lang="nl-BE" sz="800" spc="-3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'weight'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],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df[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'print_time'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correlation,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p_value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pearsonr(x,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>
              <a:lnSpc>
                <a:spcPct val="115000"/>
              </a:lnSpc>
              <a:spcBef>
                <a:spcPts val="295"/>
              </a:spcBef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74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create_trendline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x,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y):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  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</a:t>
            </a:r>
            <a:r>
              <a:rPr b="0" lang="nl-BE" sz="800" spc="-9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9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LinearRegression()</a:t>
            </a:r>
            <a:r>
              <a:rPr b="0" lang="nl-BE" sz="800" spc="-3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model.fit(x.reshape(-</a:t>
            </a:r>
            <a:r>
              <a:rPr b="0" lang="nl-BE" sz="800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),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slope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model.coef_[</a:t>
            </a:r>
            <a:r>
              <a:rPr b="0" lang="nl-BE" sz="800" spc="-26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0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74" strike="noStrike" u="none">
                <a:solidFill>
                  <a:srgbClr val="9ca2af"/>
                </a:solidFill>
                <a:uFillTx/>
                <a:latin typeface="Lucida Console"/>
                <a:ea typeface="Microsoft YaHei"/>
              </a:rPr>
              <a:t>  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trend_line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model.predict(x.reshape(-</a:t>
            </a:r>
            <a:r>
              <a:rPr b="0" lang="nl-BE" sz="800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3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pc="-113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return</a:t>
            </a:r>
            <a:r>
              <a:rPr b="0" lang="nl-BE" sz="800" spc="-8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trend_line,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slope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>
              <a:lnSpc>
                <a:spcPct val="115000"/>
              </a:lnSpc>
              <a:spcBef>
                <a:spcPts val="295"/>
              </a:spcBef>
              <a:tabLst>
                <a:tab algn="l" pos="0"/>
              </a:tabLst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 indent="-114480">
              <a:lnSpc>
                <a:spcPct val="115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12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categorize_materials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(self):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 indent="-114480">
              <a:lnSpc>
                <a:spcPct val="115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categories</a:t>
            </a:r>
            <a:r>
              <a:rPr b="0" lang="nl-BE" sz="800" spc="-7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5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{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'PLA</a:t>
            </a:r>
            <a:r>
              <a:rPr b="0" lang="nl-BE" sz="800" spc="-10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Varianten'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: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[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'PLA</a:t>
            </a:r>
            <a:r>
              <a:rPr b="0" lang="nl-BE" sz="800" spc="-10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Basic'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'PLA</a:t>
            </a:r>
            <a:r>
              <a:rPr b="0" lang="nl-BE" sz="800" spc="-10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7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Silk'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], 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'Technisch'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[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'PETG'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'ASA'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'PC'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],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'Composiet'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[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'CF'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8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'GF'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</a:t>
            </a:r>
            <a:r>
              <a:rPr b="0" lang="nl-BE" sz="800" spc="-5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}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object 182"/>
          <p:cNvSpPr/>
          <p:nvPr/>
        </p:nvSpPr>
        <p:spPr>
          <a:xfrm>
            <a:off x="7457040" y="5095080"/>
            <a:ext cx="2081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1" name="object 185" descr=""/>
          <p:cNvPicPr/>
          <p:nvPr/>
        </p:nvPicPr>
        <p:blipFill>
          <a:blip r:embed="rId6"/>
          <a:stretch/>
        </p:blipFill>
        <p:spPr>
          <a:xfrm>
            <a:off x="571680" y="4582800"/>
            <a:ext cx="131040" cy="114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object 186"/>
          <p:cNvSpPr/>
          <p:nvPr/>
        </p:nvSpPr>
        <p:spPr>
          <a:xfrm>
            <a:off x="768240" y="4526280"/>
            <a:ext cx="21099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Correlatie</a:t>
            </a:r>
            <a:r>
              <a:rPr b="1" lang="nl-BE" sz="11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1" strike="noStrike" u="none">
                <a:solidFill>
                  <a:srgbClr val="1f2937"/>
                </a:solidFill>
                <a:uFillTx/>
                <a:latin typeface="DejaVu Sans"/>
              </a:rPr>
              <a:t>Sterkte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object 187"/>
          <p:cNvSpPr/>
          <p:nvPr/>
        </p:nvSpPr>
        <p:spPr>
          <a:xfrm>
            <a:off x="558720" y="4677480"/>
            <a:ext cx="21394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r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4a5462"/>
                </a:solidFill>
                <a:uFillTx/>
                <a:latin typeface="DejaVu Sans"/>
              </a:rPr>
              <a:t>=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0.187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(zwak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positief)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Statistically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signi</a:t>
            </a:r>
            <a:r>
              <a:rPr b="0" lang="nl-BE" sz="900" spc="-11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cant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3.5%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verklaarde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0" strike="noStrike" u="none">
                <a:solidFill>
                  <a:srgbClr val="4a5462"/>
                </a:solidFill>
                <a:uFillTx/>
                <a:latin typeface="DejaVu Sans"/>
              </a:rPr>
              <a:t>variantie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4" name="object 188" descr=""/>
          <p:cNvPicPr/>
          <p:nvPr/>
        </p:nvPicPr>
        <p:blipFill>
          <a:blip r:embed="rId7"/>
          <a:stretch/>
        </p:blipFill>
        <p:spPr>
          <a:xfrm>
            <a:off x="3431160" y="4576680"/>
            <a:ext cx="126720" cy="12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5" name="object 189"/>
          <p:cNvSpPr/>
          <p:nvPr/>
        </p:nvSpPr>
        <p:spPr>
          <a:xfrm>
            <a:off x="3625920" y="4526280"/>
            <a:ext cx="1350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Trendlijn</a:t>
            </a:r>
            <a:r>
              <a:rPr b="1" lang="nl-BE" sz="1150" spc="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Analysis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object 190"/>
          <p:cNvSpPr/>
          <p:nvPr/>
        </p:nvSpPr>
        <p:spPr>
          <a:xfrm>
            <a:off x="3416400" y="4713480"/>
            <a:ext cx="180180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Slope: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0.0931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u/g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Linear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regression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model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R²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4a5462"/>
                </a:solidFill>
                <a:uFillTx/>
                <a:latin typeface="DejaVu Sans"/>
              </a:rPr>
              <a:t>=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0.035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7" name="object 191" descr=""/>
          <p:cNvPicPr/>
          <p:nvPr/>
        </p:nvPicPr>
        <p:blipFill>
          <a:blip r:embed="rId8"/>
          <a:stretch/>
        </p:blipFill>
        <p:spPr>
          <a:xfrm>
            <a:off x="6294960" y="4574160"/>
            <a:ext cx="131040" cy="13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8" name="object 192"/>
          <p:cNvSpPr/>
          <p:nvPr/>
        </p:nvSpPr>
        <p:spPr>
          <a:xfrm>
            <a:off x="6500160" y="4526280"/>
            <a:ext cx="19580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Materiaal</a:t>
            </a:r>
            <a:r>
              <a:rPr b="1" lang="nl-BE" sz="1150" spc="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Clustering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object 193"/>
          <p:cNvSpPr/>
          <p:nvPr/>
        </p:nvSpPr>
        <p:spPr>
          <a:xfrm>
            <a:off x="6273720" y="4713480"/>
            <a:ext cx="20991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PLA: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lage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tijd/gewicht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ratio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Composieten:</a:t>
            </a:r>
            <a:r>
              <a:rPr b="0" lang="nl-BE" sz="10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hogere</a:t>
            </a:r>
            <a:r>
              <a:rPr b="0" lang="nl-BE" sz="10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complexiteit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Technisch: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gemiddelde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range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object 194" descr=""/>
          <p:cNvPicPr/>
          <p:nvPr/>
        </p:nvPicPr>
        <p:blipFill>
          <a:blip r:embed="rId9"/>
          <a:stretch/>
        </p:blipFill>
        <p:spPr>
          <a:xfrm>
            <a:off x="9144000" y="4574520"/>
            <a:ext cx="97920" cy="131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1" name="object 195"/>
          <p:cNvSpPr/>
          <p:nvPr/>
        </p:nvSpPr>
        <p:spPr>
          <a:xfrm>
            <a:off x="9307440" y="4526280"/>
            <a:ext cx="1670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Pricing</a:t>
            </a:r>
            <a:r>
              <a:rPr b="1" lang="nl-BE" sz="11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Impact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object 196"/>
          <p:cNvSpPr/>
          <p:nvPr/>
        </p:nvSpPr>
        <p:spPr>
          <a:xfrm>
            <a:off x="9131400" y="4713480"/>
            <a:ext cx="238680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Tijd-gewicht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factor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pricing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Materiaal-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speci</a:t>
            </a:r>
            <a:r>
              <a:rPr b="0" lang="nl-BE" sz="900" spc="-45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eke</a:t>
            </a:r>
            <a:r>
              <a:rPr b="0" lang="nl-BE" sz="1000" spc="65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tarieven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Outlier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detectie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belangrijk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3" name="object 197" descr=""/>
          <p:cNvPicPr/>
          <p:nvPr/>
        </p:nvPicPr>
        <p:blipFill>
          <a:blip r:embed="rId10"/>
          <a:stretch/>
        </p:blipFill>
        <p:spPr>
          <a:xfrm>
            <a:off x="609480" y="5596920"/>
            <a:ext cx="169200" cy="16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4" name="object 198"/>
          <p:cNvSpPr/>
          <p:nvPr/>
        </p:nvSpPr>
        <p:spPr>
          <a:xfrm>
            <a:off x="844560" y="5534280"/>
            <a:ext cx="32936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6" strike="noStrike" u="none">
                <a:solidFill>
                  <a:srgbClr val="1f2937"/>
                </a:solidFill>
                <a:uFillTx/>
                <a:latin typeface="DejaVu Sans"/>
              </a:rPr>
              <a:t>Correlatie</a:t>
            </a:r>
            <a:r>
              <a:rPr b="1" lang="nl-BE" sz="150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r>
              <a:rPr b="1" lang="nl-BE" sz="150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1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object 199"/>
          <p:cNvSpPr/>
          <p:nvPr/>
        </p:nvSpPr>
        <p:spPr>
          <a:xfrm>
            <a:off x="596880" y="5789880"/>
            <a:ext cx="354132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Zwakke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85" strike="noStrike" u="none">
                <a:solidFill>
                  <a:srgbClr val="1f2937"/>
                </a:solidFill>
                <a:uFillTx/>
                <a:latin typeface="DejaVu Sans"/>
              </a:rPr>
              <a:t>maar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Signi</a:t>
            </a:r>
            <a:r>
              <a:rPr b="1" lang="nl-BE" sz="1050" spc="-45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cante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Correlatie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105" strike="noStrike" u="none">
                <a:solidFill>
                  <a:srgbClr val="4a5462"/>
                </a:solidFill>
                <a:uFillTx/>
                <a:latin typeface="DejaVu Sans"/>
              </a:rPr>
              <a:t>De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correlatie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0.187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toont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dat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gewicht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slechts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beperkt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printtijd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voorspelt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andere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factoren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zoals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complexiteit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05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ll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zijn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belangrijker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object 200"/>
          <p:cNvSpPr/>
          <p:nvPr/>
        </p:nvSpPr>
        <p:spPr>
          <a:xfrm>
            <a:off x="4305240" y="5789880"/>
            <a:ext cx="347400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Materiaal-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speci</a:t>
            </a:r>
            <a:r>
              <a:rPr b="1" lang="nl-BE" sz="1050" spc="-45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eke</a:t>
            </a:r>
            <a:r>
              <a:rPr b="1" lang="nl-BE" sz="115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Patterns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Composiet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tonen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meer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spreiding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door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hogere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print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complexiteit,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terwijl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PLA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variants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meer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predictabel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zijn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object 201"/>
          <p:cNvSpPr/>
          <p:nvPr/>
        </p:nvSpPr>
        <p:spPr>
          <a:xfrm>
            <a:off x="7920000" y="5796000"/>
            <a:ext cx="337932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Pricing</a:t>
            </a:r>
            <a:r>
              <a:rPr b="1" lang="nl-BE" sz="1150" spc="-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Algorithm</a:t>
            </a:r>
            <a:r>
              <a:rPr b="1" lang="nl-BE" sz="115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8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De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trendlijn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(0.0931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u/g)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biedt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een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baseline,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maar materiaal-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speci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Arial"/>
                <a:ea typeface="Microsoft YaHei"/>
              </a:rPr>
              <a:t>ﬁ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eke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correctiefactoren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zijn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nodig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voor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accurate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pricing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object 86"/>
          <p:cNvGrpSpPr/>
          <p:nvPr/>
        </p:nvGrpSpPr>
        <p:grpSpPr>
          <a:xfrm>
            <a:off x="360" y="0"/>
            <a:ext cx="12190320" cy="6856200"/>
            <a:chOff x="360" y="0"/>
            <a:chExt cx="12190320" cy="6856200"/>
          </a:xfrm>
        </p:grpSpPr>
        <p:sp>
          <p:nvSpPr>
            <p:cNvPr id="419" name="object 126"/>
            <p:cNvSpPr/>
            <p:nvPr/>
          </p:nvSpPr>
          <p:spPr>
            <a:xfrm>
              <a:off x="360" y="0"/>
              <a:ext cx="12190320" cy="6856200"/>
            </a:xfrm>
            <a:custGeom>
              <a:avLst/>
              <a:gdLst>
                <a:gd name="textAreaLeft" fmla="*/ 0 w 12190320"/>
                <a:gd name="textAreaRight" fmla="*/ 12192480 w 12190320"/>
                <a:gd name="textAreaTop" fmla="*/ 0 h 6856200"/>
                <a:gd name="textAreaBottom" fmla="*/ 6858360 h 685620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420" name="object 166" descr=""/>
            <p:cNvPicPr/>
            <p:nvPr/>
          </p:nvPicPr>
          <p:blipFill>
            <a:blip r:embed="rId1"/>
            <a:stretch/>
          </p:blipFill>
          <p:spPr>
            <a:xfrm>
              <a:off x="420840" y="286920"/>
              <a:ext cx="327600" cy="1710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21" name="" descr=""/>
          <p:cNvPicPr/>
          <p:nvPr/>
        </p:nvPicPr>
        <p:blipFill>
          <a:blip r:embed="rId2"/>
          <a:stretch/>
        </p:blipFill>
        <p:spPr>
          <a:xfrm>
            <a:off x="179640" y="216360"/>
            <a:ext cx="3804840" cy="316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2" name="" descr=""/>
          <p:cNvPicPr/>
          <p:nvPr/>
        </p:nvPicPr>
        <p:blipFill>
          <a:blip r:embed="rId3"/>
          <a:stretch/>
        </p:blipFill>
        <p:spPr>
          <a:xfrm>
            <a:off x="176040" y="3359520"/>
            <a:ext cx="3775320" cy="329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3" name="" descr=""/>
          <p:cNvPicPr/>
          <p:nvPr/>
        </p:nvPicPr>
        <p:blipFill>
          <a:blip r:embed="rId4"/>
          <a:stretch/>
        </p:blipFill>
        <p:spPr>
          <a:xfrm>
            <a:off x="4003920" y="231840"/>
            <a:ext cx="4084560" cy="3141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4" name="" descr=""/>
          <p:cNvPicPr/>
          <p:nvPr/>
        </p:nvPicPr>
        <p:blipFill>
          <a:blip r:embed="rId5"/>
          <a:stretch/>
        </p:blipFill>
        <p:spPr>
          <a:xfrm>
            <a:off x="3985920" y="3359520"/>
            <a:ext cx="4102560" cy="316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5" name="" descr=""/>
          <p:cNvPicPr/>
          <p:nvPr/>
        </p:nvPicPr>
        <p:blipFill>
          <a:blip r:embed="rId6"/>
          <a:stretch/>
        </p:blipFill>
        <p:spPr>
          <a:xfrm>
            <a:off x="8123040" y="212040"/>
            <a:ext cx="3899520" cy="3539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6" name="" descr=""/>
          <p:cNvPicPr/>
          <p:nvPr/>
        </p:nvPicPr>
        <p:blipFill>
          <a:blip r:embed="rId7"/>
          <a:stretch/>
        </p:blipFill>
        <p:spPr>
          <a:xfrm>
            <a:off x="8354880" y="3752640"/>
            <a:ext cx="2910960" cy="83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2025-06-03T22:59:48Z</dcterms:created>
  <dc:creator/>
  <dc:description/>
  <dc:language>nl-BE</dc:language>
  <cp:lastModifiedBy/>
  <dcterms:modified xsi:type="dcterms:W3CDTF">2025-06-16T15:03:40Z</dcterms:modified>
  <cp:revision>47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LastSaved">
    <vt:filetime>2025-06-03T00:00:00Z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pypdf</vt:lpwstr>
  </property>
</Properties>
</file>