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charts/chart1.xml" ContentType="application/vnd.openxmlformats-officedocument.drawingml.char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57.png" ContentType="image/png"/>
  <Override PartName="/ppt/media/image1.png" ContentType="image/png"/>
  <Override PartName="/ppt/media/image58.png" ContentType="image/png"/>
  <Override PartName="/ppt/media/image130.png" ContentType="image/png"/>
  <Override PartName="/ppt/media/image2.png" ContentType="image/png"/>
  <Override PartName="/ppt/media/image59.png" ContentType="image/png"/>
  <Override PartName="/ppt/media/image131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75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100.png" ContentType="image/png"/>
  <Override PartName="/ppt/media/image28.png" ContentType="image/png"/>
  <Override PartName="/ppt/media/image101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110.png" ContentType="image/png"/>
  <Override PartName="/ppt/media/image38.png" ContentType="image/png"/>
  <Override PartName="/ppt/media/image111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120.png" ContentType="image/png"/>
  <Override PartName="/ppt/media/image48.png" ContentType="image/png"/>
  <Override PartName="/ppt/media/image49.png" ContentType="image/png"/>
  <Override PartName="/ppt/media/image121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140.png" ContentType="image/png"/>
  <Override PartName="/ppt/media/image69.png" ContentType="image/png"/>
  <Override PartName="/ppt/media/image141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150.png" ContentType="image/png"/>
  <Override PartName="/ppt/media/image79.png" ContentType="image/png"/>
  <Override PartName="/ppt/media/image151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  <Override PartName="/ppt/media/image98.png" ContentType="image/png"/>
  <Override PartName="/ppt/media/image99.png" ContentType="image/png"/>
  <Override PartName="/ppt/media/image102.png" ContentType="image/png"/>
  <Override PartName="/ppt/media/image103.png" ContentType="image/png"/>
  <Override PartName="/ppt/media/image104.png" ContentType="image/png"/>
  <Override PartName="/ppt/media/image105.png" ContentType="image/png"/>
  <Override PartName="/ppt/media/image106.png" ContentType="image/png"/>
  <Override PartName="/ppt/media/image107.png" ContentType="image/png"/>
  <Override PartName="/ppt/media/image108.png" ContentType="image/png"/>
  <Override PartName="/ppt/media/image109.png" ContentType="image/png"/>
  <Override PartName="/ppt/media/image112.png" ContentType="image/png"/>
  <Override PartName="/ppt/media/image113.png" ContentType="image/png"/>
  <Override PartName="/ppt/media/image114.png" ContentType="image/png"/>
  <Override PartName="/ppt/media/image115.png" ContentType="image/png"/>
  <Override PartName="/ppt/media/image116.png" ContentType="image/png"/>
  <Override PartName="/ppt/media/image117.png" ContentType="image/png"/>
  <Override PartName="/ppt/media/image118.png" ContentType="image/png"/>
  <Override PartName="/ppt/media/image119.png" ContentType="image/png"/>
  <Override PartName="/ppt/media/image122.png" ContentType="image/png"/>
  <Override PartName="/ppt/media/image123.png" ContentType="image/png"/>
  <Override PartName="/ppt/media/image124.png" ContentType="image/png"/>
  <Override PartName="/ppt/media/image125.png" ContentType="image/png"/>
  <Override PartName="/ppt/media/image126.png" ContentType="image/png"/>
  <Override PartName="/ppt/media/image127.png" ContentType="image/png"/>
  <Override PartName="/ppt/media/image128.png" ContentType="image/png"/>
  <Override PartName="/ppt/media/image129.png" ContentType="image/png"/>
  <Override PartName="/ppt/media/image132.png" ContentType="image/png"/>
  <Override PartName="/ppt/media/image133.png" ContentType="image/png"/>
  <Override PartName="/ppt/media/image134.png" ContentType="image/png"/>
  <Override PartName="/ppt/media/image135.png" ContentType="image/png"/>
  <Override PartName="/ppt/media/image136.png" ContentType="image/png"/>
  <Override PartName="/ppt/media/image137.png" ContentType="image/png"/>
  <Override PartName="/ppt/media/image138.png" ContentType="image/png"/>
  <Override PartName="/ppt/media/image139.png" ContentType="image/png"/>
  <Override PartName="/ppt/media/image142.png" ContentType="image/png"/>
  <Override PartName="/ppt/media/image143.png" ContentType="image/png"/>
  <Override PartName="/ppt/media/image144.png" ContentType="image/png"/>
  <Override PartName="/ppt/media/image145.png" ContentType="image/png"/>
  <Override PartName="/ppt/media/image146.png" ContentType="image/png"/>
  <Override PartName="/ppt/media/image147.png" ContentType="image/png"/>
  <Override PartName="/ppt/media/image148.png" ContentType="image/png"/>
  <Override PartName="/ppt/media/image149.png" ContentType="image/png"/>
  <Override PartName="/ppt/media/image152.png" ContentType="image/png"/>
  <Override PartName="/ppt/media/image153.png" ContentType="image/png"/>
  <Override PartName="/ppt/media/image154.png" ContentType="image/pn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3" r:id="rId4"/>
    <p:sldMasterId id="2147483655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  <p:sldMasterId id="2147483671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.0835712089938958"/>
          <c:y val="0.059636606844276"/>
          <c:w val="0.789337315005929"/>
          <c:h val="0.864452123509085"/>
        </c:manualLayout>
      </c:layout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Kolom 1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004586"/>
              </a:solidFill>
              <a:ln w="0">
                <a:noFill/>
              </a:ln>
            </c:spPr>
          </c:dPt>
          <c:dPt>
            <c:idx val="1"/>
            <c:spPr>
              <a:solidFill>
                <a:srgbClr val="ff420e"/>
              </a:solidFill>
              <a:ln w="0">
                <a:noFill/>
              </a:ln>
            </c:spPr>
          </c:dPt>
          <c:dPt>
            <c:idx val="2"/>
            <c:spPr>
              <a:solidFill>
                <a:srgbClr val="ffd320"/>
              </a:solidFill>
              <a:ln w="0">
                <a:noFill/>
              </a:ln>
            </c:spPr>
          </c:dPt>
          <c:dPt>
            <c:idx val="3"/>
            <c:spPr>
              <a:solidFill>
                <a:srgbClr val="579d1c"/>
              </a:solidFill>
              <a:ln w="0">
                <a:noFill/>
              </a:ln>
            </c:spPr>
          </c:dPt>
          <c:dPt>
            <c:idx val="4"/>
            <c:spPr>
              <a:solidFill>
                <a:srgbClr val="7e0021"/>
              </a:solidFill>
              <a:ln w="0">
                <a:noFill/>
              </a:ln>
            </c:spPr>
          </c:dPt>
          <c:dPt>
            <c:idx val="5"/>
            <c:spPr>
              <a:solidFill>
                <a:srgbClr val="83caff"/>
              </a:solidFill>
              <a:ln w="0">
                <a:noFill/>
              </a:ln>
            </c:spPr>
          </c:dPt>
          <c:dPt>
            <c:idx val="6"/>
            <c:spPr>
              <a:solidFill>
                <a:srgbClr val="314004"/>
              </a:solidFill>
              <a:ln w="0">
                <a:noFill/>
              </a:ln>
            </c:spPr>
          </c:dPt>
          <c:dPt>
            <c:idx val="7"/>
            <c:spPr>
              <a:solidFill>
                <a:srgbClr val="aecf00"/>
              </a:solidFill>
              <a:ln w="0">
                <a:noFill/>
              </a:ln>
            </c:spPr>
          </c:dPt>
          <c:dPt>
            <c:idx val="8"/>
            <c:spPr>
              <a:solidFill>
                <a:srgbClr val="4b1f6f"/>
              </a:solidFill>
              <a:ln w="0">
                <a:noFill/>
              </a:ln>
            </c:spPr>
          </c:dPt>
          <c:dPt>
            <c:idx val="9"/>
            <c:spPr>
              <a:solidFill>
                <a:srgbClr val="ff950e"/>
              </a:solidFill>
              <a:ln w="0">
                <a:noFill/>
              </a:ln>
            </c:spPr>
          </c:dPt>
          <c:dLbls>
            <c:numFmt formatCode="General" sourceLinked="0"/>
            <c:dLbl>
              <c:idx val="0"/>
              <c:numFmt formatCode="General" sourceLinked="0"/>
              <c:txPr>
                <a:bodyPr wrap="none"/>
                <a:lstStyle/>
                <a:p>
                  <a:pPr>
                    <a:defRPr b="0" sz="1000" strike="noStrike" u="none">
                      <a:solidFill>
                        <a:srgbClr val="000000"/>
                      </a:solidFill>
                      <a:uFillTx/>
                      <a:latin typeface="Arial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eparator> </c:separator>
            </c:dLbl>
            <c:dLbl>
              <c:idx val="1"/>
              <c:numFmt formatCode="General" sourceLinked="0"/>
              <c:txPr>
                <a:bodyPr wrap="none"/>
                <a:lstStyle/>
                <a:p>
                  <a:pPr>
                    <a:defRPr b="0" sz="1000" strike="noStrike" u="none">
                      <a:solidFill>
                        <a:srgbClr val="000000"/>
                      </a:solidFill>
                      <a:uFillTx/>
                      <a:latin typeface="Arial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eparator> </c:separator>
            </c:dLbl>
            <c:dLbl>
              <c:idx val="2"/>
              <c:numFmt formatCode="General" sourceLinked="0"/>
              <c:txPr>
                <a:bodyPr wrap="none"/>
                <a:lstStyle/>
                <a:p>
                  <a:pPr>
                    <a:defRPr b="0" sz="1000" strike="noStrike" u="none">
                      <a:solidFill>
                        <a:srgbClr val="000000"/>
                      </a:solidFill>
                      <a:uFillTx/>
                      <a:latin typeface="Arial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eparator> </c:separator>
            </c:dLbl>
            <c:dLbl>
              <c:idx val="3"/>
              <c:numFmt formatCode="General" sourceLinked="0"/>
              <c:txPr>
                <a:bodyPr wrap="none"/>
                <a:lstStyle/>
                <a:p>
                  <a:pPr>
                    <a:defRPr b="0" sz="1000" strike="noStrike" u="none">
                      <a:solidFill>
                        <a:srgbClr val="000000"/>
                      </a:solidFill>
                      <a:uFillTx/>
                      <a:latin typeface="Arial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eparator> </c:separator>
            </c:dLbl>
            <c:dLbl>
              <c:idx val="4"/>
              <c:numFmt formatCode="General" sourceLinked="0"/>
              <c:txPr>
                <a:bodyPr wrap="none"/>
                <a:lstStyle/>
                <a:p>
                  <a:pPr>
                    <a:defRPr b="0" sz="1000" strike="noStrike" u="none">
                      <a:solidFill>
                        <a:srgbClr val="000000"/>
                      </a:solidFill>
                      <a:uFillTx/>
                      <a:latin typeface="Arial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eparator> </c:separator>
            </c:dLbl>
            <c:dLbl>
              <c:idx val="5"/>
              <c:numFmt formatCode="General" sourceLinked="0"/>
              <c:txPr>
                <a:bodyPr wrap="none"/>
                <a:lstStyle/>
                <a:p>
                  <a:pPr>
                    <a:defRPr b="0" sz="1000" strike="noStrike" u="none">
                      <a:solidFill>
                        <a:srgbClr val="000000"/>
                      </a:solidFill>
                      <a:uFillTx/>
                      <a:latin typeface="Arial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eparator> </c:separator>
            </c:dLbl>
            <c:dLbl>
              <c:idx val="6"/>
              <c:numFmt formatCode="General" sourceLinked="0"/>
              <c:txPr>
                <a:bodyPr wrap="none"/>
                <a:lstStyle/>
                <a:p>
                  <a:pPr>
                    <a:defRPr b="0" sz="1000" strike="noStrike" u="none">
                      <a:solidFill>
                        <a:srgbClr val="000000"/>
                      </a:solidFill>
                      <a:uFillTx/>
                      <a:latin typeface="Arial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eparator> </c:separator>
            </c:dLbl>
            <c:dLbl>
              <c:idx val="7"/>
              <c:numFmt formatCode="General" sourceLinked="0"/>
              <c:txPr>
                <a:bodyPr wrap="none"/>
                <a:lstStyle/>
                <a:p>
                  <a:pPr>
                    <a:defRPr b="0" sz="1000" strike="noStrike" u="none">
                      <a:solidFill>
                        <a:srgbClr val="000000"/>
                      </a:solidFill>
                      <a:uFillTx/>
                      <a:latin typeface="Arial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eparator> </c:separator>
            </c:dLbl>
            <c:dLbl>
              <c:idx val="8"/>
              <c:numFmt formatCode="General" sourceLinked="0"/>
              <c:txPr>
                <a:bodyPr wrap="none"/>
                <a:lstStyle/>
                <a:p>
                  <a:pPr>
                    <a:defRPr b="0" sz="1000" strike="noStrike" u="none">
                      <a:solidFill>
                        <a:srgbClr val="000000"/>
                      </a:solidFill>
                      <a:uFillTx/>
                      <a:latin typeface="Arial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eparator> </c:separator>
            </c:dLbl>
            <c:dLbl>
              <c:idx val="9"/>
              <c:numFmt formatCode="General" sourceLinked="0"/>
              <c:txPr>
                <a:bodyPr wrap="none"/>
                <a:lstStyle/>
                <a:p>
                  <a:pPr>
                    <a:defRPr b="0" sz="1000" strike="noStrike" u="none">
                      <a:solidFill>
                        <a:srgbClr val="000000"/>
                      </a:solidFill>
                      <a:uFillTx/>
                      <a:latin typeface="Arial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eparator> </c:separator>
            </c:dLbl>
            <c:txPr>
              <a:bodyPr wrap="none"/>
              <a:lstStyle/>
              <a:p>
                <a:pPr>
                  <a:defRPr b="0" sz="1000" strike="noStrike" u="none">
                    <a:solidFill>
                      <a:srgbClr val="000000"/>
                    </a:solidFill>
                    <a:uFillTx/>
                    <a:latin typeface="Arial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eparator> </c:separator>
            <c:showLeaderLines val="1"/>
            <c:leaderLines>
              <c:spPr>
                <a:ln w="28800">
                  <a:solidFill>
                    <a:srgbClr val="000000"/>
                  </a:solidFill>
                </a:ln>
              </c:spPr>
            </c:leaderLines>
          </c:dLbls>
          <c:cat>
            <c:strRef>
              <c:f>categories</c:f>
              <c:strCache>
                <c:ptCount val="10"/>
                <c:pt idx="0">
                  <c:v>PLA Basic</c:v>
                </c:pt>
                <c:pt idx="1">
                  <c:v>PETG</c:v>
                </c:pt>
                <c:pt idx="2">
                  <c:v>PBSX</c:v>
                </c:pt>
                <c:pt idx="3">
                  <c:v>ABS</c:v>
                </c:pt>
                <c:pt idx="4">
                  <c:v>SILK</c:v>
                </c:pt>
                <c:pt idx="5">
                  <c:v>ASA</c:v>
                </c:pt>
                <c:pt idx="6">
                  <c:v>WOOD</c:v>
                </c:pt>
                <c:pt idx="7">
                  <c:v>TPU</c:v>
                </c:pt>
                <c:pt idx="8">
                  <c:v>T2-CF</c:v>
                </c:pt>
                <c:pt idx="9">
                  <c:v>NYLON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50</c:v>
                </c:pt>
                <c:pt idx="1">
                  <c:v>20</c:v>
                </c:pt>
                <c:pt idx="2">
                  <c:v>18</c:v>
                </c:pt>
                <c:pt idx="3">
                  <c:v>16</c:v>
                </c:pt>
                <c:pt idx="4">
                  <c:v>15.5</c:v>
                </c:pt>
                <c:pt idx="5">
                  <c:v>15</c:v>
                </c:pt>
                <c:pt idx="6">
                  <c:v>13</c:v>
                </c:pt>
                <c:pt idx="7">
                  <c:v>10</c:v>
                </c:pt>
                <c:pt idx="8">
                  <c:v>8</c:v>
                </c:pt>
                <c:pt idx="9">
                  <c:v>5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000" strike="noStrike" u="none">
              <a:solidFill>
                <a:srgbClr val="000000"/>
              </a:solidFill>
              <a:uFillTx/>
              <a:latin typeface="Arial"/>
            </a:defRPr>
          </a:pPr>
        </a:p>
      </c:txPr>
    </c:legend>
    <c:plotVisOnly val="1"/>
    <c:dispBlanksAs val="zero"/>
  </c:chart>
  <c:spPr>
    <a:noFill/>
    <a:ln w="0"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nl-BE" sz="4400" strike="noStrike" u="none">
                <a:solidFill>
                  <a:srgbClr val="000000"/>
                </a:solidFill>
                <a:uFillTx/>
                <a:latin typeface="Arial"/>
              </a:rPr>
              <a:t>Klik om de dia te verplaatsen</a:t>
            </a:r>
            <a:endParaRPr b="0" lang="nl-B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nl-BE" sz="2000" strike="noStrike" u="none">
                <a:solidFill>
                  <a:srgbClr val="000000"/>
                </a:solidFill>
                <a:uFillTx/>
                <a:latin typeface="Arial"/>
              </a:rPr>
              <a:t>Klik om de opmaak van de notities te bewerken</a:t>
            </a:r>
            <a:endParaRPr b="0" lang="nl-B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 idx="3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 idx="3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 idx="3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08A48BD8-E9FB-4318-825F-563E908D5E9D}" type="slidenum"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slide" Target="../slides/slide9.xml"/><Relationship Id="rId9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sldImg"/>
          </p:nvPr>
        </p:nvSpPr>
        <p:spPr>
          <a:xfrm>
            <a:off x="216000" y="92520"/>
            <a:ext cx="7126920" cy="4008600"/>
          </a:xfrm>
          <a:prstGeom prst="rect">
            <a:avLst/>
          </a:prstGeom>
          <a:ln w="0">
            <a:noFill/>
          </a:ln>
        </p:spPr>
      </p:sp>
      <p:sp>
        <p:nvSpPr>
          <p:cNvPr id="697" name="PlaceHolder 2"/>
          <p:cNvSpPr>
            <a:spLocks noGrp="1"/>
          </p:cNvSpPr>
          <p:nvPr>
            <p:ph type="body"/>
          </p:nvPr>
        </p:nvSpPr>
        <p:spPr>
          <a:xfrm>
            <a:off x="360000" y="4214520"/>
            <a:ext cx="7019640" cy="63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Essentiële Notities voor DailyActivityHeatmap Code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1" lang="nl-BE" sz="1200" strike="noStrike" u="none">
                <a:solidFill>
                  <a:srgbClr val="000000"/>
                </a:solidFill>
                <a:uFillTx/>
                <a:latin typeface="Arial"/>
              </a:rPr>
              <a:t>1. Hoofddoel</a:t>
            </a:r>
            <a:endParaRPr b="0" lang="nl-BE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Wat: Analyseert dagelijkse activiteitspatronen uit een CSV-bestand en visualiseert deze als een heatmap (uren per dag vs. weekdagen).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Waarom: Identificeert piekuren en -dagen voor capaciteitsplanning, resource-optimalisatie en inzicht in gebruikspatronen.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1" lang="nl-BE" sz="1200" strike="noStrike" u="none">
                <a:solidFill>
                  <a:srgbClr val="000000"/>
                </a:solidFill>
                <a:uFillTx/>
                <a:latin typeface="Arial"/>
              </a:rPr>
              <a:t>2. DailyActivityHeatmap Klasse</a:t>
            </a:r>
            <a:endParaRPr b="0" lang="nl-BE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Structuur: Organiseert de logica voor data-extractie, voorbereiding, analyse (piekidentificatie) en visualisatie (heatmap).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1" lang="nl-BE" sz="1200" strike="noStrike" u="none">
                <a:solidFill>
                  <a:srgbClr val="000000"/>
                </a:solidFill>
                <a:uFillTx/>
                <a:latin typeface="Arial"/>
              </a:rPr>
              <a:t>3. create_heatmap_data(df) (Data Voorbereiding)</a:t>
            </a:r>
            <a:endParaRPr b="0" lang="nl-BE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Functie: Converteert 'timestamp' kolom naar datetime objecten, extraheert uur en weekdag. Aggregeert vervolgens de data naar een pivot-tabel (aantal activiteiten per uur en dag).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Belangrijk: Zorgt voor de juiste structuur en volgorde (Maandag-Zondag, 0-23 uur) voor de heatmap.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1" lang="nl-BE" sz="1200" strike="noStrike" u="none">
                <a:solidFill>
                  <a:srgbClr val="000000"/>
                </a:solidFill>
                <a:uFillTx/>
                <a:latin typeface="Arial"/>
              </a:rPr>
              <a:t>4. generate_heatmap(heatmap_data, peak_day, peak_hour) (Visualisatie)</a:t>
            </a:r>
            <a:endParaRPr b="0" lang="nl-BE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Functie: Genereert de heatmap met behulp van seaborn.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Kenmerken: cmap="YlGnBu" voor kleurenschema; annot=True voor numerieke waarden in cellen; duidelijke titels en as-labels. Markering van piekactiviteit (rood vierkant) indien gespecificeerd. Gebruikt plt.show() om de grafiek te tonen.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1" lang="nl-BE" sz="1200" strike="noStrike" u="none">
                <a:solidFill>
                  <a:srgbClr val="000000"/>
                </a:solidFill>
                <a:uFillTx/>
                <a:latin typeface="Arial"/>
              </a:rPr>
              <a:t>5. identify_peak_patterns(heatmap_data) (Piekidentificatie)</a:t>
            </a:r>
            <a:endParaRPr b="0" lang="nl-BE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Functie: Vindt de weekdag en het uur met de hoogste activiteitswaarde in de voorbereide heatmap-data.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Resultaat: Retourneert de piekdag, het piekuur en de corresponderende activiteitswaarde.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1" lang="nl-BE" sz="1200" strike="noStrike" u="none">
                <a:solidFill>
                  <a:srgbClr val="000000"/>
                </a:solidFill>
                <a:uFillTx/>
                <a:latin typeface="Arial"/>
              </a:rPr>
              <a:t>6. analyze_and_plot(csv_filepath) (Orchestratie)</a:t>
            </a:r>
            <a:endParaRPr b="0" lang="nl-BE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Functie: Coördineert de workflow: leest CSV, roept create_heatmap_data, identify_peak_patterns en generate_heatmap aan.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Cruciaal: Inclusief try-except voor bestandsfouten bij het inlezen van de CSV.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1" lang="nl-BE" sz="1200" strike="noStrike" u="none">
                <a:solidFill>
                  <a:srgbClr val="000000"/>
                </a:solidFill>
                <a:uFillTx/>
                <a:latin typeface="Arial"/>
              </a:rPr>
              <a:t>7. Datavereisten</a:t>
            </a:r>
            <a:endParaRPr b="0" lang="nl-BE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Bestand: master_calculations.csv.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Kolom: Een kolom genaamd 'timestamp' die geldige datum/tijd-waarden bevat.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1" lang="nl-BE" sz="1200" strike="noStrike" u="none">
                <a:solidFill>
                  <a:srgbClr val="000000"/>
                </a:solidFill>
                <a:uFillTx/>
                <a:latin typeface="Arial"/>
              </a:rPr>
              <a:t>8. Potentiële Verbeteringen</a:t>
            </a:r>
            <a:endParaRPr b="0" lang="nl-BE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CSV-pad parameteriseerbaar maken in de analyze_and_plot methode.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Opties voor aanpassing van kleurenschema of annotatie.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Meer gedetailleerde piek-analyse (bijv. top 3 pieken).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Integratie met een gebruikersinterface (GUI).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Exporteren van de heatmap als afbeelding.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Logging en uitgebreidere foutmeldingen.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1" lang="nl-BE" sz="1200" strike="noStrike" u="none">
                <a:solidFill>
                  <a:srgbClr val="000000"/>
                </a:solidFill>
                <a:uFillTx/>
                <a:latin typeface="Arial"/>
              </a:rPr>
              <a:t>9. Testen</a:t>
            </a:r>
            <a:endParaRPr b="0" lang="nl-BE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Vereist een master_calculations.csv met een 'timestamp' kolom.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Het if __name__ == "__main__": blok demonstreert hoe de analyse en plotting kunnen worden uitgevoerd.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ts val="1417"/>
              </a:lnSpc>
              <a:buNone/>
              <a:tabLst>
                <a:tab algn="l" pos="0"/>
              </a:tabLst>
            </a:pP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sldImg"/>
          </p:nvPr>
        </p:nvSpPr>
        <p:spPr>
          <a:xfrm>
            <a:off x="216000" y="416520"/>
            <a:ext cx="7126200" cy="4007880"/>
          </a:xfrm>
          <a:prstGeom prst="rect">
            <a:avLst/>
          </a:prstGeom>
          <a:ln w="0">
            <a:noFill/>
          </a:ln>
        </p:spPr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756000" y="4690440"/>
            <a:ext cx="6046560" cy="538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Notities en Documentatie voor MaterialAnalytics Code - Beknopte Samenvatting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Dit document biedt een zeer beknopte uitleg en context voor de Python-code van MaterialAnalytics, voor snelle referentie over materiaallgebruiksanalyse en visualisatie.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1. Algemeen DoelFunctie: Automatiseert analyse van materiaallgebruik en visualiseert de top 10 meest gebruikte materialen (horizontaal staafdiagram).Voordeel: Ondersteunt voorraadbeheer, inkoop en procesoptimalisatie met visueel inzicht.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2. MaterialAnalytics KlasseStructuur: Omvat logica voor data-analyse (analyze_usage()) en grafiekgeneratie (create_chart()), wat zorgt voor modulaire en overzichtelijke code.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3. analyze_usage() Methode (Dataverwerking)Taken: Leest master_calculations.csv, telt materialen (collections.Counter), identificeert top 10.Belangrijk: Robuuste foutafhandeling (try-except) voor bestandslezen (voorkomt crashes). Retourneert grafiek of None.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4. create_chart() Methode (Visualisatie)Grafiek: Genereert een horizontaal staafdiagram met gescheiden data (zip(*data)).Details: Gebruikt plt.barh() met specifieke kleur (#10B981), voegt duidelijke titel en as-labels toe. plt.tight_layout() voor optimale lay-out. Retourneert matplotlib figuur object.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5. DatavereistenBestand: master_calculations.csv.Kolom: Moet een kolom 'material' bevatten.Formaat: Standaard CSV.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6. Potentiële Verbeteringen"Top N" en bestandspad configureerbaar maken.Opties voor meerdere grafiektypen toevoegen.Grafieken kunnen opslaan.Integratie met GUI overwegen.Gedetailleerdere logging.Optionele sortering van materialen.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7. TestenVereist master_calculations.csv met 'material' kolom.if __name__ == "__main__": blok toont voorbeeld van uitvoering met plt.show().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sldImg"/>
          </p:nvPr>
        </p:nvSpPr>
        <p:spPr>
          <a:xfrm>
            <a:off x="216000" y="34704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216000" y="4572000"/>
            <a:ext cx="7164000" cy="52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spcBef>
                <a:spcPts val="57"/>
              </a:spcBef>
              <a:buNone/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Wiskundige Betekenis van r, n, en R² in Correlatie Analyse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spcBef>
                <a:spcPts val="57"/>
              </a:spcBef>
              <a:buNone/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In de context van de "Correlatie &amp; Scatter Plot Analyse", verwijzen r, n, en R² naar belangrijke statistische concepten die de relatie tussen twee variabelen beschrijven.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spcBef>
                <a:spcPts val="57"/>
              </a:spcBef>
              <a:buNone/>
            </a:pPr>
            <a:r>
              <a:rPr b="1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1. n (Aantal Datapunten)</a:t>
            </a:r>
            <a:endParaRPr b="1" lang="nl-BE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spcBef>
                <a:spcPts val="57"/>
              </a:spcBef>
              <a:buNone/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Betekenis: Het aantal datapunten of waarnemingen in je dataset.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spcBef>
                <a:spcPts val="57"/>
              </a:spcBef>
              <a:buNone/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In jouw context: n = 197 betekent dat 197 paren van 'gewicht' en 'printtijd' zijn gebruikt.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spcBef>
                <a:spcPts val="57"/>
              </a:spcBef>
              <a:buNone/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Belang: Een grotere n leidt tot betrouwbaardere statistische resultaten.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spcBef>
                <a:spcPts val="57"/>
              </a:spcBef>
              <a:buNone/>
            </a:pPr>
            <a:r>
              <a:rPr b="1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2. r (Pearson Correlatiecoëfficiënt)</a:t>
            </a:r>
            <a:endParaRPr b="1" lang="nl-BE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spcBef>
                <a:spcPts val="57"/>
              </a:spcBef>
              <a:buNone/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Betekenis: Meet de sterkte en richting van een lineaire relatie tussen twee continue variabelen.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spcBef>
                <a:spcPts val="57"/>
              </a:spcBef>
              <a:buNone/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Waardebereik: Altijd tussen −1 en +1.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spcBef>
                <a:spcPts val="57"/>
              </a:spcBef>
              <a:buNone/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+1: Perfect positieve lineaire correlatie.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spcBef>
                <a:spcPts val="57"/>
              </a:spcBef>
              <a:buNone/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-1: Perfect negatieve lineaire correlatie.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spcBef>
                <a:spcPts val="57"/>
              </a:spcBef>
              <a:buNone/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0: Geen lineaire correlatie.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spcBef>
                <a:spcPts val="57"/>
              </a:spcBef>
              <a:buNone/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Richting: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spcBef>
                <a:spcPts val="57"/>
              </a:spcBef>
              <a:buNone/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Positieve r: Variabelen bewegen in dezelfde richting (bijv. gewicht neemt toe, printtijd neemt toe).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spcBef>
                <a:spcPts val="57"/>
              </a:spcBef>
              <a:buNone/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Negatieve r: Variabelen bewegen in tegengestelde richting.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spcBef>
                <a:spcPts val="57"/>
              </a:spcBef>
              <a:buNone/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In jouw context: r = 0.187 betekent een zwakke positieve lineaire relatie tussen gewicht en printtijd. Zwaardere objecten duren gemiddeld langer, maar de relatie is niet sterk.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spcBef>
                <a:spcPts val="57"/>
              </a:spcBef>
              <a:buNone/>
            </a:pPr>
            <a:r>
              <a:rPr b="1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3. R² (Determinatiecoëfficiënt)</a:t>
            </a:r>
            <a:endParaRPr b="1" lang="nl-BE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spcBef>
                <a:spcPts val="57"/>
              </a:spcBef>
              <a:buNone/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Betekenis: Geeft aan welk percentage van de variatie in de afhankelijke variabele (printtijd) kan worden verklaard door de onafhankelijke variabele (gewicht) via het lineaire regressiemodel.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spcBef>
                <a:spcPts val="57"/>
              </a:spcBef>
              <a:buNone/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Waardebereik: Tussen 0 en 1 (of 0 en 100).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spcBef>
                <a:spcPts val="57"/>
              </a:spcBef>
              <a:buNone/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1 (100): Alle variatie wordt verklaard door het model.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spcBef>
                <a:spcPts val="57"/>
              </a:spcBef>
              <a:buNone/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0: Geen enkele variatie wordt verklaard.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spcBef>
                <a:spcPts val="57"/>
              </a:spcBef>
              <a:buNone/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Berekening: R² = r * r voor enkelvoudige lineaire regressie.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spcBef>
                <a:spcPts val="57"/>
              </a:spcBef>
              <a:buNone/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In jouw context: R² = 0.035 (3.5).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spcBef>
                <a:spcPts val="57"/>
              </a:spcBef>
              <a:buNone/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Interpretatie: Slechts 3.5 van de variatie in printtijd kan worden verklaard door gewicht. De resterende 96.5 wordt verklaard door andere factoren (bijv. complexiteit, infill). Dit bevestigt de zwakke relatie.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spcBef>
                <a:spcPts val="57"/>
              </a:spcBef>
              <a:buNone/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Samenvattend: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spcBef>
                <a:spcPts val="57"/>
              </a:spcBef>
              <a:buNone/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n: Aantal gebruikte gegevenspunten.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spcBef>
                <a:spcPts val="57"/>
              </a:spcBef>
              <a:buNone/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r: Sterkte en richting van de lineaire relatie.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spcBef>
                <a:spcPts val="57"/>
              </a:spcBef>
              <a:buNone/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R²: Percentage van de variatie in de ene variabele verklaard door de andere via het lineaire model.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spcBef>
                <a:spcPts val="57"/>
              </a:spcBef>
              <a:buNone/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Deze waarden geven kwantitatief inzicht in de relatie, en tonen aan dat gewicht slechts een klein deel van de variabiliteit in printtijd verklaart.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216000" indent="-216000">
              <a:spcBef>
                <a:spcPts val="57"/>
              </a:spcBef>
              <a:buNone/>
            </a:pPr>
            <a:endParaRPr b="0" lang="nl-BE" sz="10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body"/>
          </p:nvPr>
        </p:nvSpPr>
        <p:spPr>
          <a:xfrm>
            <a:off x="360000" y="4286520"/>
            <a:ext cx="6838920" cy="615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Essentiële Notities voor CorrelationAnalytics Code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1. Hoofddoel Wat: 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Voert correlatie- en scatterplot-analyse uit tussen gewicht en printtijd, inclusief trendlijn.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Waarom: Inzicht in de relatie tussen gewicht en printtijd, nuttig voor voorspellingen en prijscalculatie.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2. CorrelationAnalytics Klasse Structuur: Omvat logica voor data-analyse, trendlijn berekening, materiaal categorisatie en visualisatie.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3. analyze_correlation() (Correlatie Analyse) Functie: Leest master_calculations.csv, berekent Pearson correlatie (r) en p-waarde tussen 'weight' en 'print_time'.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Cruciaal: try-except voor bestandsfouten. Retourneert (r, p-waarde) of (None, None).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4. create_trendline() (Trendlijn Berekening) Functie: Past lineaire regressie toe (sklearn.linear_model.LinearRegression) op gewicht (X) en printtijd (Y).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Resultaat: Berekent de trendlijn en de helling (slope) van de lijn.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5. categorize_materials() (Materiaal Categorisatie) Functie: Definieert en retourneert een dictionary met voorgedefinieerde materiaalcategorieën (e.g., PLA varianten, Technisch Composiet, Overig).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6. plot_correlation() (Visualisatie) Functie: Genereert een scatter plot van gewicht vs. printtijd.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Kenmerken: Optioneel met trendlijn, correlatie (r) en p-waarde op de plot. Voorziet van titels, as-labels en grid. Gebruikt plt.show() om de grafiek te tonen.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7. Datavereisten Bestand: master_calculations.csv. Kolommen: 'weight' en 'print_time'.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8. Potentiële Verbeteringen Bestandspad parameteriseerbaar maken.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Opties voor aanpassing van de plot (kleuren, markers).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Meer geavanceerde regressiemodellen overwegen.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Integratie met GUI. Logging en uitgebreidere foutmeldingen.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9. Testen Vereist master_calculations.csv met 'weight' en 'print_time' kolommen.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000" strike="noStrike" u="none">
                <a:solidFill>
                  <a:srgbClr val="000000"/>
                </a:solidFill>
                <a:uFillTx/>
                <a:latin typeface="Arial"/>
              </a:rPr>
              <a:t>Gebruik if __name__ == "__main__": blok voor uitvoering en om de plot te genereren.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87" name="object 168"/>
          <p:cNvGrpSpPr/>
          <p:nvPr/>
        </p:nvGrpSpPr>
        <p:grpSpPr>
          <a:xfrm>
            <a:off x="252720" y="324000"/>
            <a:ext cx="7018200" cy="3778920"/>
            <a:chOff x="252720" y="324000"/>
            <a:chExt cx="7018200" cy="3778920"/>
          </a:xfrm>
        </p:grpSpPr>
        <p:sp>
          <p:nvSpPr>
            <p:cNvPr id="688" name="object 183"/>
            <p:cNvSpPr/>
            <p:nvPr/>
          </p:nvSpPr>
          <p:spPr>
            <a:xfrm>
              <a:off x="252720" y="324000"/>
              <a:ext cx="7018200" cy="3778920"/>
            </a:xfrm>
            <a:custGeom>
              <a:avLst/>
              <a:gdLst>
                <a:gd name="textAreaLeft" fmla="*/ 0 w 7018200"/>
                <a:gd name="textAreaRight" fmla="*/ 7019640 w 7018200"/>
                <a:gd name="textAreaTop" fmla="*/ 0 h 3778920"/>
                <a:gd name="textAreaBottom" fmla="*/ 3780360 h 3778920"/>
              </a:gdLst>
              <a:ahLst/>
              <a:rect l="textAreaLeft" t="textAreaTop" r="textAreaRight" b="textAreaBottom"/>
              <a:pathLst>
                <a:path w="5524500" h="5943600">
                  <a:moveTo>
                    <a:pt x="5417704" y="5943599"/>
                  </a:moveTo>
                  <a:lnTo>
                    <a:pt x="106795" y="5943599"/>
                  </a:lnTo>
                  <a:lnTo>
                    <a:pt x="99361" y="5942867"/>
                  </a:lnTo>
                  <a:lnTo>
                    <a:pt x="57037" y="5928505"/>
                  </a:lnTo>
                  <a:lnTo>
                    <a:pt x="23432" y="5899040"/>
                  </a:lnTo>
                  <a:lnTo>
                    <a:pt x="3660" y="5858958"/>
                  </a:lnTo>
                  <a:lnTo>
                    <a:pt x="0" y="5836804"/>
                  </a:lnTo>
                  <a:lnTo>
                    <a:pt x="0" y="5829299"/>
                  </a:lnTo>
                  <a:lnTo>
                    <a:pt x="0" y="106794"/>
                  </a:lnTo>
                  <a:lnTo>
                    <a:pt x="11571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5417704" y="0"/>
                  </a:lnTo>
                  <a:lnTo>
                    <a:pt x="5460872" y="11572"/>
                  </a:lnTo>
                  <a:lnTo>
                    <a:pt x="5496328" y="38784"/>
                  </a:lnTo>
                  <a:lnTo>
                    <a:pt x="5518670" y="77492"/>
                  </a:lnTo>
                  <a:lnTo>
                    <a:pt x="5524500" y="106794"/>
                  </a:lnTo>
                  <a:lnTo>
                    <a:pt x="5524500" y="5836804"/>
                  </a:lnTo>
                  <a:lnTo>
                    <a:pt x="5512926" y="5879973"/>
                  </a:lnTo>
                  <a:lnTo>
                    <a:pt x="5485714" y="5915428"/>
                  </a:lnTo>
                  <a:lnTo>
                    <a:pt x="5447006" y="5937770"/>
                  </a:lnTo>
                  <a:lnTo>
                    <a:pt x="5425136" y="5942867"/>
                  </a:lnTo>
                  <a:lnTo>
                    <a:pt x="5417704" y="5943599"/>
                  </a:lnTo>
                  <a:close/>
                </a:path>
              </a:pathLst>
            </a:custGeom>
            <a:solidFill>
              <a:srgbClr val="1117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pic>
          <p:nvPicPr>
            <p:cNvPr id="689" name="object 184" descr=""/>
            <p:cNvPicPr/>
            <p:nvPr/>
          </p:nvPicPr>
          <p:blipFill>
            <a:blip r:embed="rId1"/>
            <a:stretch/>
          </p:blipFill>
          <p:spPr>
            <a:xfrm>
              <a:off x="494640" y="482040"/>
              <a:ext cx="188640" cy="9396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690" name="" descr=""/>
          <p:cNvPicPr/>
          <p:nvPr/>
        </p:nvPicPr>
        <p:blipFill>
          <a:blip r:embed="rId2"/>
          <a:stretch/>
        </p:blipFill>
        <p:spPr>
          <a:xfrm>
            <a:off x="356040" y="443160"/>
            <a:ext cx="2190240" cy="1746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91" name="" descr=""/>
          <p:cNvPicPr/>
          <p:nvPr/>
        </p:nvPicPr>
        <p:blipFill>
          <a:blip r:embed="rId3"/>
          <a:stretch/>
        </p:blipFill>
        <p:spPr>
          <a:xfrm>
            <a:off x="353880" y="2175840"/>
            <a:ext cx="2173320" cy="1818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92" name="" descr=""/>
          <p:cNvPicPr/>
          <p:nvPr/>
        </p:nvPicPr>
        <p:blipFill>
          <a:blip r:embed="rId4"/>
          <a:stretch/>
        </p:blipFill>
        <p:spPr>
          <a:xfrm>
            <a:off x="2557800" y="451800"/>
            <a:ext cx="2351160" cy="1731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93" name="" descr=""/>
          <p:cNvPicPr/>
          <p:nvPr/>
        </p:nvPicPr>
        <p:blipFill>
          <a:blip r:embed="rId5"/>
          <a:stretch/>
        </p:blipFill>
        <p:spPr>
          <a:xfrm>
            <a:off x="2547360" y="2175840"/>
            <a:ext cx="2361600" cy="1744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94" name="" descr=""/>
          <p:cNvPicPr/>
          <p:nvPr/>
        </p:nvPicPr>
        <p:blipFill>
          <a:blip r:embed="rId6"/>
          <a:stretch/>
        </p:blipFill>
        <p:spPr>
          <a:xfrm>
            <a:off x="4929120" y="441000"/>
            <a:ext cx="2244960" cy="1950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95" name="" descr=""/>
          <p:cNvPicPr/>
          <p:nvPr/>
        </p:nvPicPr>
        <p:blipFill>
          <a:blip r:embed="rId7"/>
          <a:stretch/>
        </p:blipFill>
        <p:spPr>
          <a:xfrm>
            <a:off x="5062680" y="2392560"/>
            <a:ext cx="1675800" cy="457200"/>
          </a:xfrm>
          <a:prstGeom prst="rect">
            <a:avLst/>
          </a:prstGeom>
          <a:noFill/>
          <a:ln w="0">
            <a:noFill/>
          </a:ln>
        </p:spPr>
      </p:pic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50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nl-B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577520"/>
            <a:ext cx="10969920" cy="45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nl-B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9F6820-27CE-4D86-AD5F-F598E000F5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nl-B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ard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50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nl-B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577520"/>
            <a:ext cx="10969920" cy="45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nl-B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C952F75D-B2B7-4502-BB95-3A4D5B506F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nl-B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50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nl-B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577520"/>
            <a:ext cx="10969920" cy="45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nl-B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306286E9-363B-44FC-BF37-0851B9097D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nl-B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50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nl-B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577520"/>
            <a:ext cx="10969920" cy="45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nl-B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AD3936B2-E727-405C-85DD-9649572910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nl-B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50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nl-B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577520"/>
            <a:ext cx="10969920" cy="45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nl-B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32D2AE2E-0467-4124-9916-D9D77027D9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nl-B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50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nl-B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577520"/>
            <a:ext cx="10969920" cy="45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nl-B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EC40EC-A7A8-49E0-8A8E-C5F460DF79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nl-B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50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nl-B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577520"/>
            <a:ext cx="10969920" cy="45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nl-B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FE2094-3ED6-4686-9D18-4D4C52DAAC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nl-B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50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nl-B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577520"/>
            <a:ext cx="10969920" cy="45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nl-B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9FA7F67-AA43-43AF-B97A-AE276CF2C8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nl-B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a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50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nl-B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577520"/>
            <a:ext cx="10969920" cy="45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nl-B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99AAD31-5E87-4C30-A41E-F0E78F991D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nl-B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ar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50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nl-B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577520"/>
            <a:ext cx="10969920" cy="45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nl-B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18AA5C0-D963-4314-917A-0D9CF6B421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nl-B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ar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50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nl-B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577520"/>
            <a:ext cx="10969920" cy="45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nl-B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5245308-0B9A-4FD0-81A2-598C0C3356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nl-B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ar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50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nl-B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577520"/>
            <a:ext cx="10969920" cy="45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nl-B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5F5E216-3037-42FD-A82D-1F4AF68910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nl-B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ard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50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nl-B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577520"/>
            <a:ext cx="10969920" cy="45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nl-B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E547414E-923C-43A0-A996-AF593CA43C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nl-B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1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5024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titeltekst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10969920" cy="45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overzichtstekst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Tweede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Derde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Vijfde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Zesde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Zevende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89844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&lt;voettekst&gt;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778240" y="6378120"/>
            <a:ext cx="280116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274A056-FFA5-4F13-A18D-EF76C1A23489}" type="slidenum">
              <a: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&lt;nummer&gt;</a:t>
            </a:fld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609480" y="6378120"/>
            <a:ext cx="280116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&lt;datum/tijd&gt;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5024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titeltekst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10969920" cy="45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overzichtstekst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Tweede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Derde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Vijfde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Zesde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Zevende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ftr" idx="28"/>
          </p:nvPr>
        </p:nvSpPr>
        <p:spPr>
          <a:xfrm>
            <a:off x="4145400" y="6378120"/>
            <a:ext cx="389844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&lt;voettekst&gt;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sldNum" idx="29"/>
          </p:nvPr>
        </p:nvSpPr>
        <p:spPr>
          <a:xfrm>
            <a:off x="8778240" y="6378120"/>
            <a:ext cx="280116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274A8A-AA66-4EC9-A17C-7CA847D6E81B}" type="slidenum">
              <a: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&lt;nummer&gt;</a:t>
            </a:fld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dt" idx="30"/>
          </p:nvPr>
        </p:nvSpPr>
        <p:spPr>
          <a:xfrm>
            <a:off x="609480" y="6378120"/>
            <a:ext cx="280116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&lt;datum/tijd&gt;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5024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titeltekst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10969920" cy="45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overzichtstekst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Tweede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Derde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Vijfde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Zesde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Zevende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ftr" idx="31"/>
          </p:nvPr>
        </p:nvSpPr>
        <p:spPr>
          <a:xfrm>
            <a:off x="4145400" y="6378120"/>
            <a:ext cx="389844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&lt;voettekst&gt;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sldNum" idx="32"/>
          </p:nvPr>
        </p:nvSpPr>
        <p:spPr>
          <a:xfrm>
            <a:off x="8778240" y="6378120"/>
            <a:ext cx="280116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BC571B7-2B4B-453E-90C4-E0445509E23C}" type="slidenum">
              <a: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&lt;nummer&gt;</a:t>
            </a:fld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dt" idx="33"/>
          </p:nvPr>
        </p:nvSpPr>
        <p:spPr>
          <a:xfrm>
            <a:off x="609480" y="6378120"/>
            <a:ext cx="280116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&lt;datum/tijd&gt;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5024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titeltekst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10969920" cy="45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overzichtstekst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Tweede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Derde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Vijfde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Zesde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Zevende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ftr" idx="34"/>
          </p:nvPr>
        </p:nvSpPr>
        <p:spPr>
          <a:xfrm>
            <a:off x="4145400" y="6378120"/>
            <a:ext cx="389844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&lt;voettekst&gt;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sldNum" idx="35"/>
          </p:nvPr>
        </p:nvSpPr>
        <p:spPr>
          <a:xfrm>
            <a:off x="8778240" y="6378120"/>
            <a:ext cx="280116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57CB1C0-4A00-430B-8ADE-13DB72CB518B}" type="slidenum">
              <a: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&lt;nummer&gt;</a:t>
            </a:fld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dt" idx="36"/>
          </p:nvPr>
        </p:nvSpPr>
        <p:spPr>
          <a:xfrm>
            <a:off x="609480" y="6378120"/>
            <a:ext cx="280116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&lt;datum/tijd&gt;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5024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titeltekst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10969920" cy="45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overzichtstekst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Tweede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Derde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Vijfde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Zesde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Zevende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89844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&lt;voettekst&gt;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sldNum" idx="5"/>
          </p:nvPr>
        </p:nvSpPr>
        <p:spPr>
          <a:xfrm>
            <a:off x="8778240" y="6378120"/>
            <a:ext cx="280116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90E38FE-DF98-453D-BC2C-EF16749757FE}" type="slidenum">
              <a: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&lt;nummer&gt;</a:t>
            </a:fld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dt" idx="6"/>
          </p:nvPr>
        </p:nvSpPr>
        <p:spPr>
          <a:xfrm>
            <a:off x="609480" y="6378120"/>
            <a:ext cx="280116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&lt;datum/tijd&gt;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  <p:sldLayoutId id="2147483652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5024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titeltekst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10969920" cy="45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overzichtstekst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Tweede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Derde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Vijfde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Zesde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Zevende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89844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&lt;voettekst&gt;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sldNum" idx="8"/>
          </p:nvPr>
        </p:nvSpPr>
        <p:spPr>
          <a:xfrm>
            <a:off x="8778240" y="6378120"/>
            <a:ext cx="280116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EC523D4-DCD2-4AA8-A56B-26C5F27EDED5}" type="slidenum">
              <a: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&lt;nummer&gt;</a:t>
            </a:fld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dt" idx="9"/>
          </p:nvPr>
        </p:nvSpPr>
        <p:spPr>
          <a:xfrm>
            <a:off x="609480" y="6378120"/>
            <a:ext cx="280116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&lt;datum/tijd&gt;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5024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titeltekst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10969920" cy="45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overzichtstekst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Tweede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Derde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Vijfde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Zesde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Zevende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ftr" idx="10"/>
          </p:nvPr>
        </p:nvSpPr>
        <p:spPr>
          <a:xfrm>
            <a:off x="4145400" y="6378120"/>
            <a:ext cx="389844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&lt;voettekst&gt;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sldNum" idx="11"/>
          </p:nvPr>
        </p:nvSpPr>
        <p:spPr>
          <a:xfrm>
            <a:off x="8778240" y="6378120"/>
            <a:ext cx="280116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41D348E-91B2-40B8-8CAF-269D51A10FA6}" type="slidenum">
              <a: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&lt;nummer&gt;</a:t>
            </a:fld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dt" idx="12"/>
          </p:nvPr>
        </p:nvSpPr>
        <p:spPr>
          <a:xfrm>
            <a:off x="609480" y="6378120"/>
            <a:ext cx="280116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&lt;datum/tijd&gt;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5024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titeltekst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10969920" cy="45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overzichtstekst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Tweede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Derde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Vijfde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Zesde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Zevende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ftr" idx="13"/>
          </p:nvPr>
        </p:nvSpPr>
        <p:spPr>
          <a:xfrm>
            <a:off x="4145400" y="6378120"/>
            <a:ext cx="389844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&lt;voettekst&gt;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sldNum" idx="14"/>
          </p:nvPr>
        </p:nvSpPr>
        <p:spPr>
          <a:xfrm>
            <a:off x="8778240" y="6378120"/>
            <a:ext cx="280116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21020D-A36A-4D5F-A1FE-74EA21C46F3E}" type="slidenum">
              <a: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&lt;nummer&gt;</a:t>
            </a:fld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dt" idx="15"/>
          </p:nvPr>
        </p:nvSpPr>
        <p:spPr>
          <a:xfrm>
            <a:off x="609480" y="6378120"/>
            <a:ext cx="280116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&lt;datum/tijd&gt;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5024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titeltekst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10969920" cy="45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overzichtstekst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Tweede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Derde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Vijfde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Zesde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Zevende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ftr" idx="16"/>
          </p:nvPr>
        </p:nvSpPr>
        <p:spPr>
          <a:xfrm>
            <a:off x="4145400" y="6378120"/>
            <a:ext cx="389844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&lt;voettekst&gt;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sldNum" idx="17"/>
          </p:nvPr>
        </p:nvSpPr>
        <p:spPr>
          <a:xfrm>
            <a:off x="8778240" y="6378120"/>
            <a:ext cx="280116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D808AB-BC95-4CAF-AC8D-2B19A8970936}" type="slidenum">
              <a: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&lt;nummer&gt;</a:t>
            </a:fld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dt" idx="18"/>
          </p:nvPr>
        </p:nvSpPr>
        <p:spPr>
          <a:xfrm>
            <a:off x="609480" y="6378120"/>
            <a:ext cx="280116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&lt;datum/tijd&gt;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5024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titeltekst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10969920" cy="45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overzichtstekst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Tweede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Derde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Vijfde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Zesde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Zevende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 idx="19"/>
          </p:nvPr>
        </p:nvSpPr>
        <p:spPr>
          <a:xfrm>
            <a:off x="4145400" y="6378120"/>
            <a:ext cx="389844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&lt;voettekst&gt;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sldNum" idx="20"/>
          </p:nvPr>
        </p:nvSpPr>
        <p:spPr>
          <a:xfrm>
            <a:off x="8778240" y="6378120"/>
            <a:ext cx="280116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D03EDAD-116C-4C8B-9795-57C274FD5774}" type="slidenum">
              <a: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&lt;nummer&gt;</a:t>
            </a:fld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dt" idx="21"/>
          </p:nvPr>
        </p:nvSpPr>
        <p:spPr>
          <a:xfrm>
            <a:off x="609480" y="6378120"/>
            <a:ext cx="280116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&lt;datum/tijd&gt;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5024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titeltekst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10969920" cy="45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overzichtstekst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Tweede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Derde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Vijfde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Zesde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Zevende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ftr" idx="22"/>
          </p:nvPr>
        </p:nvSpPr>
        <p:spPr>
          <a:xfrm>
            <a:off x="4145400" y="6378120"/>
            <a:ext cx="389844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&lt;voettekst&gt;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sldNum" idx="23"/>
          </p:nvPr>
        </p:nvSpPr>
        <p:spPr>
          <a:xfrm>
            <a:off x="8778240" y="6378120"/>
            <a:ext cx="280116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61E2C27-4D1B-4D1C-8566-5EFE9FC67500}" type="slidenum">
              <a: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&lt;nummer&gt;</a:t>
            </a:fld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dt" idx="24"/>
          </p:nvPr>
        </p:nvSpPr>
        <p:spPr>
          <a:xfrm>
            <a:off x="609480" y="6378120"/>
            <a:ext cx="280116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&lt;datum/tijd&gt;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06360" y="-199800"/>
            <a:ext cx="615024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titeltekst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10969920" cy="45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Klik om de opmaak van de overzichtstekst te bewerken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Tweede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Derde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Vierde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Vijfde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Zesde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BE" sz="1800" strike="noStrike" u="none">
                <a:solidFill>
                  <a:srgbClr val="000000"/>
                </a:solidFill>
                <a:uFillTx/>
                <a:latin typeface="Arial"/>
              </a:rPr>
              <a:t>Zevende overzichtsniveau</a:t>
            </a: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ftr" idx="25"/>
          </p:nvPr>
        </p:nvSpPr>
        <p:spPr>
          <a:xfrm>
            <a:off x="4145400" y="6378120"/>
            <a:ext cx="389844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&lt;voettekst&gt;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sldNum" idx="26"/>
          </p:nvPr>
        </p:nvSpPr>
        <p:spPr>
          <a:xfrm>
            <a:off x="8778240" y="6378120"/>
            <a:ext cx="280116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3B2DE46-FFC3-4663-9863-211480A8BC51}" type="slidenum">
              <a:rPr b="0" lang="nl-BE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&lt;nummer&gt;</a:t>
            </a:fld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dt" idx="27"/>
          </p:nvPr>
        </p:nvSpPr>
        <p:spPr>
          <a:xfrm>
            <a:off x="609480" y="6378120"/>
            <a:ext cx="280116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nl-B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nl-BE" sz="1400" strike="noStrike" u="none">
                <a:solidFill>
                  <a:srgbClr val="000000"/>
                </a:solidFill>
                <a:uFillTx/>
                <a:latin typeface="Times New Roman"/>
              </a:rPr>
              <a:t>&lt;datum/tijd&gt;</a:t>
            </a:r>
            <a:endParaRPr b="0" lang="nl-B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hyperlink" Target="https://notebooklm.google.com/notebook/b8da1679-8829-4896-be8f-107bab2261ca/audio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9.png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65.png"/><Relationship Id="rId7" Type="http://schemas.openxmlformats.org/officeDocument/2006/relationships/image" Target="../media/image94.png"/><Relationship Id="rId8" Type="http://schemas.openxmlformats.org/officeDocument/2006/relationships/image" Target="../media/image95.png"/><Relationship Id="rId9" Type="http://schemas.openxmlformats.org/officeDocument/2006/relationships/image" Target="../media/image96.png"/><Relationship Id="rId10" Type="http://schemas.openxmlformats.org/officeDocument/2006/relationships/image" Target="../media/image97.png"/><Relationship Id="rId11" Type="http://schemas.openxmlformats.org/officeDocument/2006/relationships/image" Target="../media/image98.png"/><Relationship Id="rId1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3.png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5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Relationship Id="rId8" Type="http://schemas.openxmlformats.org/officeDocument/2006/relationships/image" Target="../media/image105.png"/><Relationship Id="rId9" Type="http://schemas.openxmlformats.org/officeDocument/2006/relationships/image" Target="../media/image105.png"/><Relationship Id="rId10" Type="http://schemas.openxmlformats.org/officeDocument/2006/relationships/image" Target="../media/image105.png"/><Relationship Id="rId11" Type="http://schemas.openxmlformats.org/officeDocument/2006/relationships/image" Target="../media/image108.png"/><Relationship Id="rId12" Type="http://schemas.openxmlformats.org/officeDocument/2006/relationships/image" Target="../media/image109.png"/><Relationship Id="rId13" Type="http://schemas.openxmlformats.org/officeDocument/2006/relationships/image" Target="../media/image110.png"/><Relationship Id="rId14" Type="http://schemas.openxmlformats.org/officeDocument/2006/relationships/image" Target="../media/image111.png"/><Relationship Id="rId15" Type="http://schemas.openxmlformats.org/officeDocument/2006/relationships/image" Target="../media/image112.png"/><Relationship Id="rId16" Type="http://schemas.openxmlformats.org/officeDocument/2006/relationships/image" Target="../media/image113.png"/><Relationship Id="rId17" Type="http://schemas.openxmlformats.org/officeDocument/2006/relationships/image" Target="../media/image114.png"/><Relationship Id="rId18" Type="http://schemas.openxmlformats.org/officeDocument/2006/relationships/image" Target="../media/image115.png"/><Relationship Id="rId19" Type="http://schemas.openxmlformats.org/officeDocument/2006/relationships/image" Target="../media/image116.png"/><Relationship Id="rId20" Type="http://schemas.openxmlformats.org/officeDocument/2006/relationships/image" Target="../media/image117.png"/><Relationship Id="rId21" Type="http://schemas.openxmlformats.org/officeDocument/2006/relationships/image" Target="../media/image118.png"/><Relationship Id="rId22" Type="http://schemas.openxmlformats.org/officeDocument/2006/relationships/image" Target="../media/image119.png"/><Relationship Id="rId23" Type="http://schemas.openxmlformats.org/officeDocument/2006/relationships/image" Target="../media/image120.png"/><Relationship Id="rId24" Type="http://schemas.openxmlformats.org/officeDocument/2006/relationships/image" Target="../media/image121.png"/><Relationship Id="rId25" Type="http://schemas.openxmlformats.org/officeDocument/2006/relationships/image" Target="../media/image122.png"/><Relationship Id="rId26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3.png"/><Relationship Id="rId2" Type="http://schemas.openxmlformats.org/officeDocument/2006/relationships/image" Target="../media/image124.png"/><Relationship Id="rId3" Type="http://schemas.openxmlformats.org/officeDocument/2006/relationships/image" Target="../media/image103.png"/><Relationship Id="rId4" Type="http://schemas.openxmlformats.org/officeDocument/2006/relationships/image" Target="../media/image125.png"/><Relationship Id="rId5" Type="http://schemas.openxmlformats.org/officeDocument/2006/relationships/image" Target="../media/image21.png"/><Relationship Id="rId6" Type="http://schemas.openxmlformats.org/officeDocument/2006/relationships/image" Target="../media/image21.png"/><Relationship Id="rId7" Type="http://schemas.openxmlformats.org/officeDocument/2006/relationships/image" Target="../media/image21.png"/><Relationship Id="rId8" Type="http://schemas.openxmlformats.org/officeDocument/2006/relationships/image" Target="../media/image21.png"/><Relationship Id="rId9" Type="http://schemas.openxmlformats.org/officeDocument/2006/relationships/image" Target="../media/image126.png"/><Relationship Id="rId10" Type="http://schemas.openxmlformats.org/officeDocument/2006/relationships/image" Target="../media/image127.png"/><Relationship Id="rId11" Type="http://schemas.openxmlformats.org/officeDocument/2006/relationships/image" Target="../media/image21.png"/><Relationship Id="rId12" Type="http://schemas.openxmlformats.org/officeDocument/2006/relationships/image" Target="../media/image21.png"/><Relationship Id="rId13" Type="http://schemas.openxmlformats.org/officeDocument/2006/relationships/image" Target="../media/image21.png"/><Relationship Id="rId14" Type="http://schemas.openxmlformats.org/officeDocument/2006/relationships/image" Target="../media/image21.png"/><Relationship Id="rId15" Type="http://schemas.openxmlformats.org/officeDocument/2006/relationships/image" Target="../media/image128.png"/><Relationship Id="rId16" Type="http://schemas.openxmlformats.org/officeDocument/2006/relationships/image" Target="../media/image129.png"/><Relationship Id="rId17" Type="http://schemas.openxmlformats.org/officeDocument/2006/relationships/image" Target="../media/image21.png"/><Relationship Id="rId18" Type="http://schemas.openxmlformats.org/officeDocument/2006/relationships/image" Target="../media/image21.png"/><Relationship Id="rId19" Type="http://schemas.openxmlformats.org/officeDocument/2006/relationships/image" Target="../media/image21.png"/><Relationship Id="rId20" Type="http://schemas.openxmlformats.org/officeDocument/2006/relationships/image" Target="../media/image21.png"/><Relationship Id="rId21" Type="http://schemas.openxmlformats.org/officeDocument/2006/relationships/image" Target="../media/image110.png"/><Relationship Id="rId22" Type="http://schemas.openxmlformats.org/officeDocument/2006/relationships/image" Target="../media/image130.png"/><Relationship Id="rId23" Type="http://schemas.openxmlformats.org/officeDocument/2006/relationships/image" Target="../media/image112.png"/><Relationship Id="rId24" Type="http://schemas.openxmlformats.org/officeDocument/2006/relationships/image" Target="../media/image131.png"/><Relationship Id="rId25" Type="http://schemas.openxmlformats.org/officeDocument/2006/relationships/image" Target="../media/image116.png"/><Relationship Id="rId26" Type="http://schemas.openxmlformats.org/officeDocument/2006/relationships/image" Target="../media/image132.png"/><Relationship Id="rId27" Type="http://schemas.openxmlformats.org/officeDocument/2006/relationships/image" Target="../media/image114.png"/><Relationship Id="rId28" Type="http://schemas.openxmlformats.org/officeDocument/2006/relationships/image" Target="../media/image133.png"/><Relationship Id="rId29" Type="http://schemas.openxmlformats.org/officeDocument/2006/relationships/image" Target="../media/image134.png"/><Relationship Id="rId30" Type="http://schemas.openxmlformats.org/officeDocument/2006/relationships/image" Target="../media/image135.png"/><Relationship Id="rId31" Type="http://schemas.openxmlformats.org/officeDocument/2006/relationships/image" Target="../media/image136.png"/><Relationship Id="rId32" Type="http://schemas.openxmlformats.org/officeDocument/2006/relationships/image" Target="../media/image136.png"/><Relationship Id="rId33" Type="http://schemas.openxmlformats.org/officeDocument/2006/relationships/image" Target="../media/image136.png"/><Relationship Id="rId34" Type="http://schemas.openxmlformats.org/officeDocument/2006/relationships/image" Target="../media/image137.png"/><Relationship Id="rId35" Type="http://schemas.openxmlformats.org/officeDocument/2006/relationships/image" Target="../media/image138.png"/><Relationship Id="rId36" Type="http://schemas.openxmlformats.org/officeDocument/2006/relationships/image" Target="../media/image138.png"/><Relationship Id="rId37" Type="http://schemas.openxmlformats.org/officeDocument/2006/relationships/image" Target="../media/image138.png"/><Relationship Id="rId38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9.png"/><Relationship Id="rId2" Type="http://schemas.openxmlformats.org/officeDocument/2006/relationships/image" Target="../media/image7.png"/><Relationship Id="rId3" Type="http://schemas.openxmlformats.org/officeDocument/2006/relationships/image" Target="../media/image140.png"/><Relationship Id="rId4" Type="http://schemas.openxmlformats.org/officeDocument/2006/relationships/image" Target="../media/image110.png"/><Relationship Id="rId5" Type="http://schemas.openxmlformats.org/officeDocument/2006/relationships/image" Target="../media/image141.png"/><Relationship Id="rId6" Type="http://schemas.openxmlformats.org/officeDocument/2006/relationships/image" Target="../media/image112.png"/><Relationship Id="rId7" Type="http://schemas.openxmlformats.org/officeDocument/2006/relationships/image" Target="../media/image142.png"/><Relationship Id="rId8" Type="http://schemas.openxmlformats.org/officeDocument/2006/relationships/image" Target="../media/image116.png"/><Relationship Id="rId9" Type="http://schemas.openxmlformats.org/officeDocument/2006/relationships/image" Target="../media/image143.png"/><Relationship Id="rId10" Type="http://schemas.openxmlformats.org/officeDocument/2006/relationships/image" Target="../media/image144.png"/><Relationship Id="rId11" Type="http://schemas.openxmlformats.org/officeDocument/2006/relationships/image" Target="../media/image145.png"/><Relationship Id="rId12" Type="http://schemas.openxmlformats.org/officeDocument/2006/relationships/image" Target="../media/image146.png"/><Relationship Id="rId13" Type="http://schemas.openxmlformats.org/officeDocument/2006/relationships/image" Target="../media/image146.png"/><Relationship Id="rId14" Type="http://schemas.openxmlformats.org/officeDocument/2006/relationships/image" Target="../media/image147.png"/><Relationship Id="rId15" Type="http://schemas.openxmlformats.org/officeDocument/2006/relationships/image" Target="../media/image148.png"/><Relationship Id="rId16" Type="http://schemas.openxmlformats.org/officeDocument/2006/relationships/image" Target="../media/image149.png"/><Relationship Id="rId17" Type="http://schemas.openxmlformats.org/officeDocument/2006/relationships/image" Target="../media/image149.png"/><Relationship Id="rId18" Type="http://schemas.openxmlformats.org/officeDocument/2006/relationships/image" Target="../media/image150.png"/><Relationship Id="rId19" Type="http://schemas.openxmlformats.org/officeDocument/2006/relationships/image" Target="../media/image151.png"/><Relationship Id="rId20" Type="http://schemas.openxmlformats.org/officeDocument/2006/relationships/image" Target="../media/image152.png"/><Relationship Id="rId21" Type="http://schemas.openxmlformats.org/officeDocument/2006/relationships/hyperlink" Target="mailto:support@h2d-calculator.com" TargetMode="External"/><Relationship Id="rId22" Type="http://schemas.openxmlformats.org/officeDocument/2006/relationships/hyperlink" Target="mailto:support@h2d-calculator.com" TargetMode="External"/><Relationship Id="rId23" Type="http://schemas.openxmlformats.org/officeDocument/2006/relationships/image" Target="../media/image153.png"/><Relationship Id="rId24" Type="http://schemas.openxmlformats.org/officeDocument/2006/relationships/image" Target="../media/image154.png"/><Relationship Id="rId25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2.png"/><Relationship Id="rId1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8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1.png"/><Relationship Id="rId7" Type="http://schemas.openxmlformats.org/officeDocument/2006/relationships/image" Target="../media/image21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1.png"/><Relationship Id="rId11" Type="http://schemas.openxmlformats.org/officeDocument/2006/relationships/image" Target="../media/image21.png"/><Relationship Id="rId12" Type="http://schemas.openxmlformats.org/officeDocument/2006/relationships/image" Target="../media/image21.png"/><Relationship Id="rId13" Type="http://schemas.openxmlformats.org/officeDocument/2006/relationships/image" Target="../media/image21.png"/><Relationship Id="rId14" Type="http://schemas.openxmlformats.org/officeDocument/2006/relationships/image" Target="../media/image23.png"/><Relationship Id="rId15" Type="http://schemas.openxmlformats.org/officeDocument/2006/relationships/image" Target="../media/image21.png"/><Relationship Id="rId16" Type="http://schemas.openxmlformats.org/officeDocument/2006/relationships/image" Target="../media/image21.png"/><Relationship Id="rId17" Type="http://schemas.openxmlformats.org/officeDocument/2006/relationships/image" Target="../media/image21.png"/><Relationship Id="rId18" Type="http://schemas.openxmlformats.org/officeDocument/2006/relationships/image" Target="../media/image21.png"/><Relationship Id="rId19" Type="http://schemas.openxmlformats.org/officeDocument/2006/relationships/image" Target="../media/image13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23" Type="http://schemas.openxmlformats.org/officeDocument/2006/relationships/image" Target="../media/image24.png"/><Relationship Id="rId24" Type="http://schemas.openxmlformats.org/officeDocument/2006/relationships/image" Target="../media/image27.png"/><Relationship Id="rId25" Type="http://schemas.openxmlformats.org/officeDocument/2006/relationships/image" Target="../media/image24.png"/><Relationship Id="rId26" Type="http://schemas.openxmlformats.org/officeDocument/2006/relationships/image" Target="../media/image28.png"/><Relationship Id="rId27" Type="http://schemas.openxmlformats.org/officeDocument/2006/relationships/image" Target="../media/image29.png"/><Relationship Id="rId28" Type="http://schemas.openxmlformats.org/officeDocument/2006/relationships/image" Target="../media/image24.png"/><Relationship Id="rId29" Type="http://schemas.openxmlformats.org/officeDocument/2006/relationships/image" Target="../media/image30.png"/><Relationship Id="rId30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7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png"/><Relationship Id="rId15" Type="http://schemas.openxmlformats.org/officeDocument/2006/relationships/image" Target="../media/image42.png"/><Relationship Id="rId16" Type="http://schemas.openxmlformats.org/officeDocument/2006/relationships/image" Target="../media/image43.png"/><Relationship Id="rId17" Type="http://schemas.openxmlformats.org/officeDocument/2006/relationships/image" Target="../media/image44.png"/><Relationship Id="rId18" Type="http://schemas.openxmlformats.org/officeDocument/2006/relationships/image" Target="../media/image45.png"/><Relationship Id="rId19" Type="http://schemas.openxmlformats.org/officeDocument/2006/relationships/image" Target="../media/image46.png"/><Relationship Id="rId20" Type="http://schemas.openxmlformats.org/officeDocument/2006/relationships/image" Target="../media/image47.png"/><Relationship Id="rId21" Type="http://schemas.openxmlformats.org/officeDocument/2006/relationships/image" Target="../media/image48.png"/><Relationship Id="rId2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60.png"/><Relationship Id="rId13" Type="http://schemas.openxmlformats.org/officeDocument/2006/relationships/image" Target="../media/image61.png"/><Relationship Id="rId14" Type="http://schemas.openxmlformats.org/officeDocument/2006/relationships/chart" Target="../charts/chart1.xml"/><Relationship Id="rId15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65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image" Target="../media/image82.png"/><Relationship Id="rId11" Type="http://schemas.openxmlformats.org/officeDocument/2006/relationships/slideLayout" Target="../slideLayouts/slideLayout2.xml"/><Relationship Id="rId1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object 2" descr=""/>
          <p:cNvPicPr/>
          <p:nvPr/>
        </p:nvPicPr>
        <p:blipFill>
          <a:blip r:embed="rId1"/>
          <a:stretch/>
        </p:blipFill>
        <p:spPr>
          <a:xfrm>
            <a:off x="0" y="4793760"/>
            <a:ext cx="12189960" cy="3528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93" name="object 3"/>
          <p:cNvGrpSpPr/>
          <p:nvPr/>
        </p:nvGrpSpPr>
        <p:grpSpPr>
          <a:xfrm>
            <a:off x="5040000" y="360000"/>
            <a:ext cx="1662480" cy="1662480"/>
            <a:chOff x="5040000" y="360000"/>
            <a:chExt cx="1662480" cy="1662480"/>
          </a:xfrm>
        </p:grpSpPr>
        <p:pic>
          <p:nvPicPr>
            <p:cNvPr id="94" name="object 4" descr=""/>
            <p:cNvPicPr/>
            <p:nvPr/>
          </p:nvPicPr>
          <p:blipFill>
            <a:blip r:embed="rId2"/>
            <a:stretch/>
          </p:blipFill>
          <p:spPr>
            <a:xfrm>
              <a:off x="5040000" y="360000"/>
              <a:ext cx="1662480" cy="166248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95" name="object 5"/>
            <p:cNvSpPr/>
            <p:nvPr/>
          </p:nvSpPr>
          <p:spPr>
            <a:xfrm>
              <a:off x="5643360" y="880920"/>
              <a:ext cx="454680" cy="607320"/>
            </a:xfrm>
            <a:custGeom>
              <a:avLst/>
              <a:gdLst>
                <a:gd name="textAreaLeft" fmla="*/ 0 w 454680"/>
                <a:gd name="textAreaRight" fmla="*/ 457560 w 454680"/>
                <a:gd name="textAreaTop" fmla="*/ 0 h 607320"/>
                <a:gd name="textAreaBottom" fmla="*/ 610200 h 607320"/>
              </a:gdLst>
              <a:ahLst/>
              <a:rect l="textAreaLeft" t="textAreaTop" r="textAreaRight" b="textAreaBottom"/>
              <a:pathLst>
                <a:path w="209550" h="279400">
                  <a:moveTo>
                    <a:pt x="174625" y="279400"/>
                  </a:moveTo>
                  <a:lnTo>
                    <a:pt x="34925" y="279400"/>
                  </a:lnTo>
                  <a:lnTo>
                    <a:pt x="21341" y="275590"/>
                  </a:lnTo>
                  <a:lnTo>
                    <a:pt x="10238" y="267970"/>
                  </a:lnTo>
                  <a:lnTo>
                    <a:pt x="2748" y="257810"/>
                  </a:lnTo>
                  <a:lnTo>
                    <a:pt x="0" y="243840"/>
                  </a:lnTo>
                  <a:lnTo>
                    <a:pt x="0" y="34290"/>
                  </a:lnTo>
                  <a:lnTo>
                    <a:pt x="2748" y="20320"/>
                  </a:lnTo>
                  <a:lnTo>
                    <a:pt x="10238" y="10160"/>
                  </a:lnTo>
                  <a:lnTo>
                    <a:pt x="21341" y="2540"/>
                  </a:lnTo>
                  <a:lnTo>
                    <a:pt x="34925" y="0"/>
                  </a:lnTo>
                  <a:lnTo>
                    <a:pt x="174625" y="0"/>
                  </a:lnTo>
                  <a:lnTo>
                    <a:pt x="188208" y="2540"/>
                  </a:lnTo>
                  <a:lnTo>
                    <a:pt x="199311" y="10160"/>
                  </a:lnTo>
                  <a:lnTo>
                    <a:pt x="206801" y="20320"/>
                  </a:lnTo>
                  <a:lnTo>
                    <a:pt x="209550" y="34290"/>
                  </a:lnTo>
                  <a:lnTo>
                    <a:pt x="42728" y="34290"/>
                  </a:lnTo>
                  <a:lnTo>
                    <a:pt x="34925" y="41910"/>
                  </a:lnTo>
                  <a:lnTo>
                    <a:pt x="34925" y="78740"/>
                  </a:lnTo>
                  <a:lnTo>
                    <a:pt x="42728" y="86360"/>
                  </a:lnTo>
                  <a:lnTo>
                    <a:pt x="209550" y="86360"/>
                  </a:lnTo>
                  <a:lnTo>
                    <a:pt x="209550" y="104140"/>
                  </a:lnTo>
                  <a:lnTo>
                    <a:pt x="47844" y="104140"/>
                  </a:lnTo>
                  <a:lnTo>
                    <a:pt x="34924" y="119380"/>
                  </a:lnTo>
                  <a:lnTo>
                    <a:pt x="34924" y="124460"/>
                  </a:lnTo>
                  <a:lnTo>
                    <a:pt x="37140" y="130810"/>
                  </a:lnTo>
                  <a:lnTo>
                    <a:pt x="38402" y="132080"/>
                  </a:lnTo>
                  <a:lnTo>
                    <a:pt x="41677" y="135890"/>
                  </a:lnTo>
                  <a:lnTo>
                    <a:pt x="43565" y="137160"/>
                  </a:lnTo>
                  <a:lnTo>
                    <a:pt x="47844" y="138430"/>
                  </a:lnTo>
                  <a:lnTo>
                    <a:pt x="102459" y="138430"/>
                  </a:lnTo>
                  <a:lnTo>
                    <a:pt x="104775" y="139700"/>
                  </a:lnTo>
                  <a:lnTo>
                    <a:pt x="209550" y="139700"/>
                  </a:lnTo>
                  <a:lnTo>
                    <a:pt x="209550" y="156210"/>
                  </a:lnTo>
                  <a:lnTo>
                    <a:pt x="50071" y="156210"/>
                  </a:lnTo>
                  <a:lnTo>
                    <a:pt x="47844" y="157480"/>
                  </a:lnTo>
                  <a:lnTo>
                    <a:pt x="43565" y="158750"/>
                  </a:lnTo>
                  <a:lnTo>
                    <a:pt x="41677" y="160020"/>
                  </a:lnTo>
                  <a:lnTo>
                    <a:pt x="38402" y="163830"/>
                  </a:lnTo>
                  <a:lnTo>
                    <a:pt x="37140" y="165100"/>
                  </a:lnTo>
                  <a:lnTo>
                    <a:pt x="35368" y="168910"/>
                  </a:lnTo>
                  <a:lnTo>
                    <a:pt x="34924" y="171450"/>
                  </a:lnTo>
                  <a:lnTo>
                    <a:pt x="34924" y="176530"/>
                  </a:lnTo>
                  <a:lnTo>
                    <a:pt x="35368" y="179070"/>
                  </a:lnTo>
                  <a:lnTo>
                    <a:pt x="37140" y="182880"/>
                  </a:lnTo>
                  <a:lnTo>
                    <a:pt x="38402" y="184150"/>
                  </a:lnTo>
                  <a:lnTo>
                    <a:pt x="41677" y="187960"/>
                  </a:lnTo>
                  <a:lnTo>
                    <a:pt x="43565" y="189230"/>
                  </a:lnTo>
                  <a:lnTo>
                    <a:pt x="47844" y="190500"/>
                  </a:lnTo>
                  <a:lnTo>
                    <a:pt x="50071" y="191770"/>
                  </a:lnTo>
                  <a:lnTo>
                    <a:pt x="209550" y="191770"/>
                  </a:lnTo>
                  <a:lnTo>
                    <a:pt x="209550" y="209550"/>
                  </a:lnTo>
                  <a:lnTo>
                    <a:pt x="42728" y="209550"/>
                  </a:lnTo>
                  <a:lnTo>
                    <a:pt x="34925" y="217170"/>
                  </a:lnTo>
                  <a:lnTo>
                    <a:pt x="34925" y="236220"/>
                  </a:lnTo>
                  <a:lnTo>
                    <a:pt x="42728" y="243840"/>
                  </a:lnTo>
                  <a:lnTo>
                    <a:pt x="209550" y="243840"/>
                  </a:lnTo>
                  <a:lnTo>
                    <a:pt x="206801" y="257810"/>
                  </a:lnTo>
                  <a:lnTo>
                    <a:pt x="199311" y="267970"/>
                  </a:lnTo>
                  <a:lnTo>
                    <a:pt x="188208" y="275590"/>
                  </a:lnTo>
                  <a:lnTo>
                    <a:pt x="174625" y="279400"/>
                  </a:lnTo>
                  <a:close/>
                </a:path>
                <a:path w="209550" h="279400">
                  <a:moveTo>
                    <a:pt x="209550" y="86360"/>
                  </a:moveTo>
                  <a:lnTo>
                    <a:pt x="166821" y="86360"/>
                  </a:lnTo>
                  <a:lnTo>
                    <a:pt x="174625" y="78740"/>
                  </a:lnTo>
                  <a:lnTo>
                    <a:pt x="174625" y="41910"/>
                  </a:lnTo>
                  <a:lnTo>
                    <a:pt x="166821" y="34290"/>
                  </a:lnTo>
                  <a:lnTo>
                    <a:pt x="209550" y="34290"/>
                  </a:lnTo>
                  <a:lnTo>
                    <a:pt x="209550" y="86360"/>
                  </a:lnTo>
                  <a:close/>
                </a:path>
                <a:path w="209550" h="279400">
                  <a:moveTo>
                    <a:pt x="100231" y="138430"/>
                  </a:moveTo>
                  <a:lnTo>
                    <a:pt x="56930" y="138430"/>
                  </a:lnTo>
                  <a:lnTo>
                    <a:pt x="61209" y="137160"/>
                  </a:lnTo>
                  <a:lnTo>
                    <a:pt x="63097" y="135890"/>
                  </a:lnTo>
                  <a:lnTo>
                    <a:pt x="66372" y="132080"/>
                  </a:lnTo>
                  <a:lnTo>
                    <a:pt x="67634" y="130810"/>
                  </a:lnTo>
                  <a:lnTo>
                    <a:pt x="69849" y="124460"/>
                  </a:lnTo>
                  <a:lnTo>
                    <a:pt x="69849" y="119380"/>
                  </a:lnTo>
                  <a:lnTo>
                    <a:pt x="69406" y="116840"/>
                  </a:lnTo>
                  <a:lnTo>
                    <a:pt x="56930" y="104140"/>
                  </a:lnTo>
                  <a:lnTo>
                    <a:pt x="100231" y="104140"/>
                  </a:lnTo>
                  <a:lnTo>
                    <a:pt x="87312" y="119380"/>
                  </a:lnTo>
                  <a:lnTo>
                    <a:pt x="87312" y="124460"/>
                  </a:lnTo>
                  <a:lnTo>
                    <a:pt x="89527" y="130810"/>
                  </a:lnTo>
                  <a:lnTo>
                    <a:pt x="90789" y="132080"/>
                  </a:lnTo>
                  <a:lnTo>
                    <a:pt x="94064" y="135890"/>
                  </a:lnTo>
                  <a:lnTo>
                    <a:pt x="95952" y="137160"/>
                  </a:lnTo>
                  <a:lnTo>
                    <a:pt x="100231" y="138430"/>
                  </a:lnTo>
                  <a:close/>
                </a:path>
                <a:path w="209550" h="279400">
                  <a:moveTo>
                    <a:pt x="152619" y="138430"/>
                  </a:moveTo>
                  <a:lnTo>
                    <a:pt x="109318" y="138430"/>
                  </a:lnTo>
                  <a:lnTo>
                    <a:pt x="113596" y="137160"/>
                  </a:lnTo>
                  <a:lnTo>
                    <a:pt x="115485" y="135890"/>
                  </a:lnTo>
                  <a:lnTo>
                    <a:pt x="118760" y="132080"/>
                  </a:lnTo>
                  <a:lnTo>
                    <a:pt x="120022" y="130810"/>
                  </a:lnTo>
                  <a:lnTo>
                    <a:pt x="122237" y="124460"/>
                  </a:lnTo>
                  <a:lnTo>
                    <a:pt x="122237" y="119380"/>
                  </a:lnTo>
                  <a:lnTo>
                    <a:pt x="121794" y="116840"/>
                  </a:lnTo>
                  <a:lnTo>
                    <a:pt x="109318" y="104140"/>
                  </a:lnTo>
                  <a:lnTo>
                    <a:pt x="152619" y="104140"/>
                  </a:lnTo>
                  <a:lnTo>
                    <a:pt x="139699" y="119380"/>
                  </a:lnTo>
                  <a:lnTo>
                    <a:pt x="139699" y="124460"/>
                  </a:lnTo>
                  <a:lnTo>
                    <a:pt x="141915" y="130810"/>
                  </a:lnTo>
                  <a:lnTo>
                    <a:pt x="143177" y="132080"/>
                  </a:lnTo>
                  <a:lnTo>
                    <a:pt x="146452" y="135890"/>
                  </a:lnTo>
                  <a:lnTo>
                    <a:pt x="148340" y="137160"/>
                  </a:lnTo>
                  <a:lnTo>
                    <a:pt x="152619" y="138430"/>
                  </a:lnTo>
                  <a:close/>
                </a:path>
                <a:path w="209550" h="279400">
                  <a:moveTo>
                    <a:pt x="209550" y="139700"/>
                  </a:moveTo>
                  <a:lnTo>
                    <a:pt x="157162" y="139700"/>
                  </a:lnTo>
                  <a:lnTo>
                    <a:pt x="159478" y="138430"/>
                  </a:lnTo>
                  <a:lnTo>
                    <a:pt x="161705" y="138430"/>
                  </a:lnTo>
                  <a:lnTo>
                    <a:pt x="165984" y="137160"/>
                  </a:lnTo>
                  <a:lnTo>
                    <a:pt x="167872" y="135890"/>
                  </a:lnTo>
                  <a:lnTo>
                    <a:pt x="171147" y="132080"/>
                  </a:lnTo>
                  <a:lnTo>
                    <a:pt x="172409" y="130810"/>
                  </a:lnTo>
                  <a:lnTo>
                    <a:pt x="174624" y="124460"/>
                  </a:lnTo>
                  <a:lnTo>
                    <a:pt x="174624" y="119380"/>
                  </a:lnTo>
                  <a:lnTo>
                    <a:pt x="161705" y="104140"/>
                  </a:lnTo>
                  <a:lnTo>
                    <a:pt x="209550" y="104140"/>
                  </a:lnTo>
                  <a:lnTo>
                    <a:pt x="209550" y="139700"/>
                  </a:lnTo>
                  <a:close/>
                </a:path>
                <a:path w="209550" h="279400">
                  <a:moveTo>
                    <a:pt x="157162" y="139700"/>
                  </a:moveTo>
                  <a:lnTo>
                    <a:pt x="104775" y="139700"/>
                  </a:lnTo>
                  <a:lnTo>
                    <a:pt x="107090" y="138430"/>
                  </a:lnTo>
                  <a:lnTo>
                    <a:pt x="154846" y="138430"/>
                  </a:lnTo>
                  <a:lnTo>
                    <a:pt x="157162" y="139700"/>
                  </a:lnTo>
                  <a:close/>
                </a:path>
                <a:path w="209550" h="279400">
                  <a:moveTo>
                    <a:pt x="102459" y="191770"/>
                  </a:moveTo>
                  <a:lnTo>
                    <a:pt x="54703" y="191770"/>
                  </a:lnTo>
                  <a:lnTo>
                    <a:pt x="56930" y="190500"/>
                  </a:lnTo>
                  <a:lnTo>
                    <a:pt x="61209" y="189230"/>
                  </a:lnTo>
                  <a:lnTo>
                    <a:pt x="63097" y="187960"/>
                  </a:lnTo>
                  <a:lnTo>
                    <a:pt x="66372" y="184150"/>
                  </a:lnTo>
                  <a:lnTo>
                    <a:pt x="67634" y="182880"/>
                  </a:lnTo>
                  <a:lnTo>
                    <a:pt x="69406" y="179070"/>
                  </a:lnTo>
                  <a:lnTo>
                    <a:pt x="69849" y="176530"/>
                  </a:lnTo>
                  <a:lnTo>
                    <a:pt x="69849" y="171450"/>
                  </a:lnTo>
                  <a:lnTo>
                    <a:pt x="69406" y="168910"/>
                  </a:lnTo>
                  <a:lnTo>
                    <a:pt x="67634" y="165100"/>
                  </a:lnTo>
                  <a:lnTo>
                    <a:pt x="66372" y="163830"/>
                  </a:lnTo>
                  <a:lnTo>
                    <a:pt x="63097" y="160020"/>
                  </a:lnTo>
                  <a:lnTo>
                    <a:pt x="61209" y="158750"/>
                  </a:lnTo>
                  <a:lnTo>
                    <a:pt x="56930" y="157480"/>
                  </a:lnTo>
                  <a:lnTo>
                    <a:pt x="54703" y="156210"/>
                  </a:lnTo>
                  <a:lnTo>
                    <a:pt x="102459" y="156210"/>
                  </a:lnTo>
                  <a:lnTo>
                    <a:pt x="100231" y="157480"/>
                  </a:lnTo>
                  <a:lnTo>
                    <a:pt x="95952" y="158750"/>
                  </a:lnTo>
                  <a:lnTo>
                    <a:pt x="94064" y="160020"/>
                  </a:lnTo>
                  <a:lnTo>
                    <a:pt x="90789" y="163830"/>
                  </a:lnTo>
                  <a:lnTo>
                    <a:pt x="89527" y="165100"/>
                  </a:lnTo>
                  <a:lnTo>
                    <a:pt x="87755" y="168910"/>
                  </a:lnTo>
                  <a:lnTo>
                    <a:pt x="87312" y="171450"/>
                  </a:lnTo>
                  <a:lnTo>
                    <a:pt x="87312" y="176530"/>
                  </a:lnTo>
                  <a:lnTo>
                    <a:pt x="87755" y="179070"/>
                  </a:lnTo>
                  <a:lnTo>
                    <a:pt x="89527" y="182880"/>
                  </a:lnTo>
                  <a:lnTo>
                    <a:pt x="90789" y="184150"/>
                  </a:lnTo>
                  <a:lnTo>
                    <a:pt x="94064" y="187960"/>
                  </a:lnTo>
                  <a:lnTo>
                    <a:pt x="95952" y="189230"/>
                  </a:lnTo>
                  <a:lnTo>
                    <a:pt x="100231" y="190500"/>
                  </a:lnTo>
                  <a:lnTo>
                    <a:pt x="102459" y="191770"/>
                  </a:lnTo>
                  <a:close/>
                </a:path>
                <a:path w="209550" h="279400">
                  <a:moveTo>
                    <a:pt x="154846" y="191770"/>
                  </a:moveTo>
                  <a:lnTo>
                    <a:pt x="107090" y="191770"/>
                  </a:lnTo>
                  <a:lnTo>
                    <a:pt x="109318" y="190500"/>
                  </a:lnTo>
                  <a:lnTo>
                    <a:pt x="113596" y="189230"/>
                  </a:lnTo>
                  <a:lnTo>
                    <a:pt x="115485" y="187960"/>
                  </a:lnTo>
                  <a:lnTo>
                    <a:pt x="118760" y="184150"/>
                  </a:lnTo>
                  <a:lnTo>
                    <a:pt x="120022" y="182880"/>
                  </a:lnTo>
                  <a:lnTo>
                    <a:pt x="121794" y="179070"/>
                  </a:lnTo>
                  <a:lnTo>
                    <a:pt x="122237" y="176530"/>
                  </a:lnTo>
                  <a:lnTo>
                    <a:pt x="122237" y="171450"/>
                  </a:lnTo>
                  <a:lnTo>
                    <a:pt x="121794" y="168910"/>
                  </a:lnTo>
                  <a:lnTo>
                    <a:pt x="120022" y="165100"/>
                  </a:lnTo>
                  <a:lnTo>
                    <a:pt x="118760" y="163830"/>
                  </a:lnTo>
                  <a:lnTo>
                    <a:pt x="115485" y="160020"/>
                  </a:lnTo>
                  <a:lnTo>
                    <a:pt x="113596" y="158750"/>
                  </a:lnTo>
                  <a:lnTo>
                    <a:pt x="109318" y="157480"/>
                  </a:lnTo>
                  <a:lnTo>
                    <a:pt x="107090" y="156210"/>
                  </a:lnTo>
                  <a:lnTo>
                    <a:pt x="154846" y="156210"/>
                  </a:lnTo>
                  <a:lnTo>
                    <a:pt x="152619" y="157480"/>
                  </a:lnTo>
                  <a:lnTo>
                    <a:pt x="148340" y="158750"/>
                  </a:lnTo>
                  <a:lnTo>
                    <a:pt x="146452" y="160020"/>
                  </a:lnTo>
                  <a:lnTo>
                    <a:pt x="143177" y="163830"/>
                  </a:lnTo>
                  <a:lnTo>
                    <a:pt x="141915" y="165100"/>
                  </a:lnTo>
                  <a:lnTo>
                    <a:pt x="140143" y="168910"/>
                  </a:lnTo>
                  <a:lnTo>
                    <a:pt x="139699" y="171450"/>
                  </a:lnTo>
                  <a:lnTo>
                    <a:pt x="139699" y="176530"/>
                  </a:lnTo>
                  <a:lnTo>
                    <a:pt x="140143" y="179070"/>
                  </a:lnTo>
                  <a:lnTo>
                    <a:pt x="141915" y="182880"/>
                  </a:lnTo>
                  <a:lnTo>
                    <a:pt x="143177" y="184150"/>
                  </a:lnTo>
                  <a:lnTo>
                    <a:pt x="146452" y="187960"/>
                  </a:lnTo>
                  <a:lnTo>
                    <a:pt x="148340" y="189230"/>
                  </a:lnTo>
                  <a:lnTo>
                    <a:pt x="152619" y="190500"/>
                  </a:lnTo>
                  <a:lnTo>
                    <a:pt x="154846" y="191770"/>
                  </a:lnTo>
                  <a:close/>
                </a:path>
                <a:path w="209550" h="279400">
                  <a:moveTo>
                    <a:pt x="209550" y="191770"/>
                  </a:moveTo>
                  <a:lnTo>
                    <a:pt x="159478" y="191770"/>
                  </a:lnTo>
                  <a:lnTo>
                    <a:pt x="161705" y="190500"/>
                  </a:lnTo>
                  <a:lnTo>
                    <a:pt x="165984" y="189230"/>
                  </a:lnTo>
                  <a:lnTo>
                    <a:pt x="167872" y="187960"/>
                  </a:lnTo>
                  <a:lnTo>
                    <a:pt x="171147" y="184150"/>
                  </a:lnTo>
                  <a:lnTo>
                    <a:pt x="172409" y="182880"/>
                  </a:lnTo>
                  <a:lnTo>
                    <a:pt x="174181" y="179070"/>
                  </a:lnTo>
                  <a:lnTo>
                    <a:pt x="174624" y="176530"/>
                  </a:lnTo>
                  <a:lnTo>
                    <a:pt x="174624" y="171450"/>
                  </a:lnTo>
                  <a:lnTo>
                    <a:pt x="174181" y="168910"/>
                  </a:lnTo>
                  <a:lnTo>
                    <a:pt x="172409" y="165100"/>
                  </a:lnTo>
                  <a:lnTo>
                    <a:pt x="171147" y="163830"/>
                  </a:lnTo>
                  <a:lnTo>
                    <a:pt x="167872" y="160020"/>
                  </a:lnTo>
                  <a:lnTo>
                    <a:pt x="165984" y="158750"/>
                  </a:lnTo>
                  <a:lnTo>
                    <a:pt x="161705" y="157480"/>
                  </a:lnTo>
                  <a:lnTo>
                    <a:pt x="159478" y="156210"/>
                  </a:lnTo>
                  <a:lnTo>
                    <a:pt x="209550" y="156210"/>
                  </a:lnTo>
                  <a:lnTo>
                    <a:pt x="209550" y="191770"/>
                  </a:lnTo>
                  <a:close/>
                </a:path>
                <a:path w="209550" h="279400">
                  <a:moveTo>
                    <a:pt x="152619" y="243840"/>
                  </a:moveTo>
                  <a:lnTo>
                    <a:pt x="114433" y="243840"/>
                  </a:lnTo>
                  <a:lnTo>
                    <a:pt x="122237" y="236220"/>
                  </a:lnTo>
                  <a:lnTo>
                    <a:pt x="122237" y="217170"/>
                  </a:lnTo>
                  <a:lnTo>
                    <a:pt x="114433" y="209550"/>
                  </a:lnTo>
                  <a:lnTo>
                    <a:pt x="152619" y="209550"/>
                  </a:lnTo>
                  <a:lnTo>
                    <a:pt x="148340" y="210820"/>
                  </a:lnTo>
                  <a:lnTo>
                    <a:pt x="146452" y="212090"/>
                  </a:lnTo>
                  <a:lnTo>
                    <a:pt x="143177" y="215900"/>
                  </a:lnTo>
                  <a:lnTo>
                    <a:pt x="141915" y="217170"/>
                  </a:lnTo>
                  <a:lnTo>
                    <a:pt x="139699" y="223520"/>
                  </a:lnTo>
                  <a:lnTo>
                    <a:pt x="139699" y="228600"/>
                  </a:lnTo>
                  <a:lnTo>
                    <a:pt x="140143" y="231140"/>
                  </a:lnTo>
                  <a:lnTo>
                    <a:pt x="141915" y="234950"/>
                  </a:lnTo>
                  <a:lnTo>
                    <a:pt x="143177" y="237490"/>
                  </a:lnTo>
                  <a:lnTo>
                    <a:pt x="146452" y="240030"/>
                  </a:lnTo>
                  <a:lnTo>
                    <a:pt x="148340" y="241300"/>
                  </a:lnTo>
                  <a:lnTo>
                    <a:pt x="152619" y="243840"/>
                  </a:lnTo>
                  <a:close/>
                </a:path>
                <a:path w="209550" h="279400">
                  <a:moveTo>
                    <a:pt x="209550" y="243840"/>
                  </a:moveTo>
                  <a:lnTo>
                    <a:pt x="161705" y="243840"/>
                  </a:lnTo>
                  <a:lnTo>
                    <a:pt x="165984" y="241300"/>
                  </a:lnTo>
                  <a:lnTo>
                    <a:pt x="167872" y="240030"/>
                  </a:lnTo>
                  <a:lnTo>
                    <a:pt x="171147" y="237490"/>
                  </a:lnTo>
                  <a:lnTo>
                    <a:pt x="172409" y="234950"/>
                  </a:lnTo>
                  <a:lnTo>
                    <a:pt x="174181" y="231140"/>
                  </a:lnTo>
                  <a:lnTo>
                    <a:pt x="174624" y="228600"/>
                  </a:lnTo>
                  <a:lnTo>
                    <a:pt x="174624" y="223520"/>
                  </a:lnTo>
                  <a:lnTo>
                    <a:pt x="172409" y="217170"/>
                  </a:lnTo>
                  <a:lnTo>
                    <a:pt x="171147" y="215900"/>
                  </a:lnTo>
                  <a:lnTo>
                    <a:pt x="167872" y="212090"/>
                  </a:lnTo>
                  <a:lnTo>
                    <a:pt x="165984" y="210820"/>
                  </a:lnTo>
                  <a:lnTo>
                    <a:pt x="161705" y="209550"/>
                  </a:lnTo>
                  <a:lnTo>
                    <a:pt x="209550" y="209550"/>
                  </a:lnTo>
                  <a:lnTo>
                    <a:pt x="209550" y="2438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96360" y="2160000"/>
            <a:ext cx="9285480" cy="8445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 algn="ctr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1" lang="nl-BE" sz="4400" strike="noStrike" u="none">
                <a:solidFill>
                  <a:srgbClr val="4a5462"/>
                </a:solidFill>
                <a:uFillTx/>
                <a:latin typeface="Arial"/>
                <a:hlinkClick r:id="rId3"/>
              </a:rPr>
              <a:t>H2D Price Calculator podcast Intro</a:t>
            </a:r>
            <a:endParaRPr b="0" lang="nl-B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object 7"/>
          <p:cNvSpPr/>
          <p:nvPr/>
        </p:nvSpPr>
        <p:spPr>
          <a:xfrm>
            <a:off x="2418480" y="3064320"/>
            <a:ext cx="6920640" cy="14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algn="ctr">
              <a:lnSpc>
                <a:spcPct val="100000"/>
              </a:lnSpc>
              <a:spcBef>
                <a:spcPts val="119"/>
              </a:spcBef>
            </a:pPr>
            <a:r>
              <a:rPr b="0" lang="nl-BE" sz="2000" spc="-156" strike="noStrike" u="none">
                <a:solidFill>
                  <a:srgbClr val="4a5462"/>
                </a:solidFill>
                <a:uFillTx/>
                <a:latin typeface="DejaVu Sans"/>
              </a:rPr>
              <a:t>Technische</a:t>
            </a:r>
            <a:r>
              <a:rPr b="0" lang="nl-BE" sz="200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2000" spc="-111" strike="noStrike" u="none">
                <a:solidFill>
                  <a:srgbClr val="4a5462"/>
                </a:solidFill>
                <a:uFillTx/>
                <a:latin typeface="DejaVu Sans"/>
              </a:rPr>
              <a:t>Architectuur</a:t>
            </a:r>
            <a:r>
              <a:rPr b="0" lang="nl-BE" sz="200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2000" spc="-164" strike="noStrike" u="none">
                <a:solidFill>
                  <a:srgbClr val="4a5462"/>
                </a:solidFill>
                <a:uFillTx/>
                <a:latin typeface="DejaVu Sans"/>
              </a:rPr>
              <a:t>&amp;</a:t>
            </a:r>
            <a:r>
              <a:rPr b="0" lang="nl-BE" sz="200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2000" spc="-40" strike="noStrike" u="none">
                <a:solidFill>
                  <a:srgbClr val="4a5462"/>
                </a:solidFill>
                <a:uFillTx/>
                <a:latin typeface="DejaVu Sans"/>
              </a:rPr>
              <a:t>Functionaliteit</a:t>
            </a:r>
            <a:endParaRPr b="0" lang="nl-B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879"/>
              </a:spcBef>
            </a:pP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nl-BE" sz="1500" spc="-99" strike="noStrike" u="none">
                <a:solidFill>
                  <a:srgbClr val="6a7280"/>
                </a:solidFill>
                <a:uFillTx/>
                <a:latin typeface="DejaVu Sans"/>
              </a:rPr>
              <a:t>Een</a:t>
            </a:r>
            <a:r>
              <a:rPr b="0" lang="nl-BE" sz="1500" spc="-31" strike="noStrike" u="none">
                <a:solidFill>
                  <a:srgbClr val="6a7280"/>
                </a:solidFill>
                <a:uFillTx/>
                <a:latin typeface="DejaVu Sans"/>
              </a:rPr>
              <a:t> </a:t>
            </a:r>
            <a:r>
              <a:rPr b="0" lang="nl-BE" sz="1500" spc="-96" strike="noStrike" u="none">
                <a:solidFill>
                  <a:srgbClr val="6a7280"/>
                </a:solidFill>
                <a:uFillTx/>
                <a:latin typeface="DejaVu Sans"/>
              </a:rPr>
              <a:t>geavanceerd</a:t>
            </a:r>
            <a:r>
              <a:rPr b="0" lang="nl-BE" sz="1500" spc="-26" strike="noStrike" u="none">
                <a:solidFill>
                  <a:srgbClr val="6a7280"/>
                </a:solidFill>
                <a:uFillTx/>
                <a:latin typeface="DejaVu Sans"/>
              </a:rPr>
              <a:t> </a:t>
            </a:r>
            <a:r>
              <a:rPr b="0" lang="nl-BE" sz="1500" spc="-91" strike="noStrike" u="none">
                <a:solidFill>
                  <a:srgbClr val="6a7280"/>
                </a:solidFill>
                <a:uFillTx/>
                <a:latin typeface="DejaVu Sans"/>
              </a:rPr>
              <a:t>prijsberekeningssysteem</a:t>
            </a:r>
            <a:r>
              <a:rPr b="0" lang="nl-BE" sz="1500" spc="-26" strike="noStrike" u="none">
                <a:solidFill>
                  <a:srgbClr val="6a7280"/>
                </a:solidFill>
                <a:uFillTx/>
                <a:latin typeface="DejaVu Sans"/>
              </a:rPr>
              <a:t> </a:t>
            </a:r>
            <a:r>
              <a:rPr b="0" lang="nl-BE" sz="1500" spc="-91" strike="noStrike" u="none">
                <a:solidFill>
                  <a:srgbClr val="6a7280"/>
                </a:solidFill>
                <a:uFillTx/>
                <a:latin typeface="DejaVu Sans"/>
              </a:rPr>
              <a:t>ontwikkeld</a:t>
            </a:r>
            <a:r>
              <a:rPr b="0" lang="nl-BE" sz="1500" spc="-26" strike="noStrike" u="none">
                <a:solidFill>
                  <a:srgbClr val="6a7280"/>
                </a:solidFill>
                <a:uFillTx/>
                <a:latin typeface="DejaVu Sans"/>
              </a:rPr>
              <a:t> </a:t>
            </a:r>
            <a:r>
              <a:rPr b="0" lang="nl-BE" sz="1500" spc="-74" strike="noStrike" u="none">
                <a:solidFill>
                  <a:srgbClr val="6a7280"/>
                </a:solidFill>
                <a:uFillTx/>
                <a:latin typeface="DejaVu Sans"/>
              </a:rPr>
              <a:t>in</a:t>
            </a:r>
            <a:r>
              <a:rPr b="0" lang="nl-BE" sz="1500" spc="-26" strike="noStrike" u="none">
                <a:solidFill>
                  <a:srgbClr val="6a7280"/>
                </a:solidFill>
                <a:uFillTx/>
                <a:latin typeface="DejaVu Sans"/>
              </a:rPr>
              <a:t> </a:t>
            </a:r>
            <a:r>
              <a:rPr b="0" lang="nl-BE" sz="1500" spc="-11" strike="noStrike" u="none">
                <a:solidFill>
                  <a:srgbClr val="6a7280"/>
                </a:solidFill>
                <a:uFillTx/>
                <a:latin typeface="DejaVu Sans"/>
              </a:rPr>
              <a:t>Python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74"/>
              </a:spcBef>
            </a:pPr>
            <a:r>
              <a:rPr b="0" lang="nl-BE" sz="1500" spc="-99" strike="noStrike" u="none">
                <a:solidFill>
                  <a:srgbClr val="6a7280"/>
                </a:solidFill>
                <a:uFillTx/>
                <a:latin typeface="DejaVu Sans"/>
              </a:rPr>
              <a:t>Met</a:t>
            </a:r>
            <a:r>
              <a:rPr b="0" lang="nl-BE" sz="1500" spc="-6" strike="noStrike" u="none">
                <a:solidFill>
                  <a:srgbClr val="6a7280"/>
                </a:solidFill>
                <a:uFillTx/>
                <a:latin typeface="DejaVu Sans"/>
              </a:rPr>
              <a:t> </a:t>
            </a:r>
            <a:r>
              <a:rPr b="0" lang="nl-BE" sz="1500" spc="-91" strike="noStrike" u="none">
                <a:solidFill>
                  <a:srgbClr val="6a7280"/>
                </a:solidFill>
                <a:uFillTx/>
                <a:latin typeface="DejaVu Sans"/>
              </a:rPr>
              <a:t>modulaire</a:t>
            </a:r>
            <a:r>
              <a:rPr b="0" lang="nl-BE" sz="1500" spc="-6" strike="noStrike" u="none">
                <a:solidFill>
                  <a:srgbClr val="6a7280"/>
                </a:solidFill>
                <a:uFillTx/>
                <a:latin typeface="DejaVu Sans"/>
              </a:rPr>
              <a:t> </a:t>
            </a:r>
            <a:r>
              <a:rPr b="0" lang="nl-BE" sz="1500" spc="-79" strike="noStrike" u="none">
                <a:solidFill>
                  <a:srgbClr val="6a7280"/>
                </a:solidFill>
                <a:uFillTx/>
                <a:latin typeface="DejaVu Sans"/>
              </a:rPr>
              <a:t>architectuur,</a:t>
            </a:r>
            <a:r>
              <a:rPr b="0" lang="nl-BE" sz="1500" spc="-6" strike="noStrike" u="none">
                <a:solidFill>
                  <a:srgbClr val="6a7280"/>
                </a:solidFill>
                <a:uFillTx/>
                <a:latin typeface="DejaVu Sans"/>
              </a:rPr>
              <a:t> </a:t>
            </a:r>
            <a:r>
              <a:rPr b="0" lang="nl-BE" sz="1500" spc="-85" strike="noStrike" u="none">
                <a:solidFill>
                  <a:srgbClr val="6a7280"/>
                </a:solidFill>
                <a:uFillTx/>
                <a:latin typeface="DejaVu Sans"/>
              </a:rPr>
              <a:t>real-</a:t>
            </a:r>
            <a:r>
              <a:rPr b="0" lang="nl-BE" sz="1500" spc="-91" strike="noStrike" u="none">
                <a:solidFill>
                  <a:srgbClr val="6a7280"/>
                </a:solidFill>
                <a:uFillTx/>
                <a:latin typeface="DejaVu Sans"/>
              </a:rPr>
              <a:t>time</a:t>
            </a:r>
            <a:r>
              <a:rPr b="0" lang="nl-BE" sz="1500" spc="-6" strike="noStrike" u="none">
                <a:solidFill>
                  <a:srgbClr val="6a7280"/>
                </a:solidFill>
                <a:uFillTx/>
                <a:latin typeface="DejaVu Sans"/>
              </a:rPr>
              <a:t> </a:t>
            </a:r>
            <a:r>
              <a:rPr b="0" lang="nl-BE" sz="1500" spc="-85" strike="noStrike" u="none">
                <a:solidFill>
                  <a:srgbClr val="6a7280"/>
                </a:solidFill>
                <a:uFillTx/>
                <a:latin typeface="DejaVu Sans"/>
              </a:rPr>
              <a:t>analytics</a:t>
            </a:r>
            <a:r>
              <a:rPr b="0" lang="nl-BE" sz="1500" strike="noStrike" u="none">
                <a:solidFill>
                  <a:srgbClr val="6a7280"/>
                </a:solidFill>
                <a:uFillTx/>
                <a:latin typeface="DejaVu Sans"/>
              </a:rPr>
              <a:t> </a:t>
            </a:r>
            <a:r>
              <a:rPr b="0" lang="nl-BE" sz="1500" spc="-96" strike="noStrike" u="none">
                <a:solidFill>
                  <a:srgbClr val="6a7280"/>
                </a:solidFill>
                <a:uFillTx/>
                <a:latin typeface="DejaVu Sans"/>
              </a:rPr>
              <a:t>en</a:t>
            </a:r>
            <a:r>
              <a:rPr b="0" lang="nl-BE" sz="1500" spc="-6" strike="noStrike" u="none">
                <a:solidFill>
                  <a:srgbClr val="6a7280"/>
                </a:solidFill>
                <a:uFillTx/>
                <a:latin typeface="DejaVu Sans"/>
              </a:rPr>
              <a:t> </a:t>
            </a:r>
            <a:r>
              <a:rPr b="0" lang="nl-BE" sz="1500" spc="-79" strike="noStrike" u="none">
                <a:solidFill>
                  <a:srgbClr val="6a7280"/>
                </a:solidFill>
                <a:uFillTx/>
                <a:latin typeface="DejaVu Sans"/>
              </a:rPr>
              <a:t>intuïtieve</a:t>
            </a:r>
            <a:r>
              <a:rPr b="0" lang="nl-BE" sz="1500" spc="-6" strike="noStrike" u="none">
                <a:solidFill>
                  <a:srgbClr val="6a7280"/>
                </a:solidFill>
                <a:uFillTx/>
                <a:latin typeface="DejaVu Sans"/>
              </a:rPr>
              <a:t> </a:t>
            </a:r>
            <a:r>
              <a:rPr b="0" lang="nl-BE" sz="1500" spc="-74" strike="noStrike" u="none">
                <a:solidFill>
                  <a:srgbClr val="6a7280"/>
                </a:solidFill>
                <a:uFillTx/>
                <a:latin typeface="DejaVu Sans"/>
              </a:rPr>
              <a:t>gebruikersinterface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98" name="object 8"/>
          <p:cNvGrpSpPr/>
          <p:nvPr/>
        </p:nvGrpSpPr>
        <p:grpSpPr>
          <a:xfrm>
            <a:off x="1440000" y="5123160"/>
            <a:ext cx="897480" cy="897480"/>
            <a:chOff x="1440000" y="5123160"/>
            <a:chExt cx="897480" cy="897480"/>
          </a:xfrm>
        </p:grpSpPr>
        <p:sp>
          <p:nvSpPr>
            <p:cNvPr id="99" name="object 9"/>
            <p:cNvSpPr/>
            <p:nvPr/>
          </p:nvSpPr>
          <p:spPr>
            <a:xfrm>
              <a:off x="1440000" y="5123160"/>
              <a:ext cx="897480" cy="897480"/>
            </a:xfrm>
            <a:custGeom>
              <a:avLst/>
              <a:gdLst>
                <a:gd name="textAreaLeft" fmla="*/ 0 w 897480"/>
                <a:gd name="textAreaRight" fmla="*/ 900360 w 897480"/>
                <a:gd name="textAreaTop" fmla="*/ 0 h 897480"/>
                <a:gd name="textAreaBottom" fmla="*/ 900360 h 897480"/>
              </a:gdLst>
              <a:ahLst/>
              <a:rect l="textAreaLeft" t="textAreaTop" r="textAreaRight" b="textAreaBottom"/>
              <a:pathLst>
                <a:path w="457200" h="457200">
                  <a:moveTo>
                    <a:pt x="386003" y="457199"/>
                  </a:moveTo>
                  <a:lnTo>
                    <a:pt x="71196" y="457199"/>
                  </a:lnTo>
                  <a:lnTo>
                    <a:pt x="66241" y="456711"/>
                  </a:lnTo>
                  <a:lnTo>
                    <a:pt x="29705" y="441577"/>
                  </a:lnTo>
                  <a:lnTo>
                    <a:pt x="3885" y="405537"/>
                  </a:lnTo>
                  <a:lnTo>
                    <a:pt x="0" y="386003"/>
                  </a:lnTo>
                  <a:lnTo>
                    <a:pt x="0" y="380999"/>
                  </a:lnTo>
                  <a:lnTo>
                    <a:pt x="0" y="71195"/>
                  </a:lnTo>
                  <a:lnTo>
                    <a:pt x="15621" y="29704"/>
                  </a:lnTo>
                  <a:lnTo>
                    <a:pt x="51661" y="3884"/>
                  </a:lnTo>
                  <a:lnTo>
                    <a:pt x="71196" y="0"/>
                  </a:lnTo>
                  <a:lnTo>
                    <a:pt x="386003" y="0"/>
                  </a:lnTo>
                  <a:lnTo>
                    <a:pt x="427494" y="15620"/>
                  </a:lnTo>
                  <a:lnTo>
                    <a:pt x="453314" y="51661"/>
                  </a:lnTo>
                  <a:lnTo>
                    <a:pt x="457199" y="71195"/>
                  </a:lnTo>
                  <a:lnTo>
                    <a:pt x="457199" y="386003"/>
                  </a:lnTo>
                  <a:lnTo>
                    <a:pt x="441577" y="427493"/>
                  </a:lnTo>
                  <a:lnTo>
                    <a:pt x="405537" y="453313"/>
                  </a:lnTo>
                  <a:lnTo>
                    <a:pt x="390958" y="456711"/>
                  </a:lnTo>
                  <a:lnTo>
                    <a:pt x="386003" y="457199"/>
                  </a:lnTo>
                  <a:close/>
                </a:path>
              </a:pathLst>
            </a:custGeom>
            <a:solidFill>
              <a:srgbClr val="dae9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100" name="object 10" descr=""/>
            <p:cNvPicPr/>
            <p:nvPr/>
          </p:nvPicPr>
          <p:blipFill>
            <a:blip r:embed="rId4"/>
            <a:stretch/>
          </p:blipFill>
          <p:spPr>
            <a:xfrm>
              <a:off x="1666080" y="5392080"/>
              <a:ext cx="458640" cy="36468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01" name="object 11"/>
          <p:cNvSpPr/>
          <p:nvPr/>
        </p:nvSpPr>
        <p:spPr>
          <a:xfrm>
            <a:off x="2507040" y="5292000"/>
            <a:ext cx="1270440" cy="50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600" spc="-60" strike="noStrike" u="none">
                <a:solidFill>
                  <a:srgbClr val="4a5462"/>
                </a:solidFill>
                <a:uFillTx/>
                <a:latin typeface="DejaVu Sans"/>
              </a:rPr>
              <a:t>Modulaire</a:t>
            </a:r>
            <a:r>
              <a:rPr b="0" lang="nl-BE" sz="1600" spc="-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600" spc="-60" strike="noStrike" u="none">
                <a:solidFill>
                  <a:srgbClr val="4a5462"/>
                </a:solidFill>
                <a:uFillTx/>
                <a:latin typeface="DejaVu Sans"/>
              </a:rPr>
              <a:t>Opbouw</a:t>
            </a:r>
            <a:endParaRPr b="0" lang="nl-BE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02" name="object 12"/>
          <p:cNvGrpSpPr/>
          <p:nvPr/>
        </p:nvGrpSpPr>
        <p:grpSpPr>
          <a:xfrm>
            <a:off x="3960000" y="5123160"/>
            <a:ext cx="915480" cy="915480"/>
            <a:chOff x="3960000" y="5123160"/>
            <a:chExt cx="915480" cy="915480"/>
          </a:xfrm>
        </p:grpSpPr>
        <p:sp>
          <p:nvSpPr>
            <p:cNvPr id="103" name="object 13"/>
            <p:cNvSpPr/>
            <p:nvPr/>
          </p:nvSpPr>
          <p:spPr>
            <a:xfrm>
              <a:off x="3960000" y="5123160"/>
              <a:ext cx="915480" cy="915480"/>
            </a:xfrm>
            <a:custGeom>
              <a:avLst/>
              <a:gdLst>
                <a:gd name="textAreaLeft" fmla="*/ 0 w 915480"/>
                <a:gd name="textAreaRight" fmla="*/ 918360 w 915480"/>
                <a:gd name="textAreaTop" fmla="*/ 0 h 915480"/>
                <a:gd name="textAreaBottom" fmla="*/ 918360 h 915480"/>
              </a:gdLst>
              <a:ahLst/>
              <a:rect l="textAreaLeft" t="textAreaTop" r="textAreaRight" b="textAreaBottom"/>
              <a:pathLst>
                <a:path w="457200" h="457200">
                  <a:moveTo>
                    <a:pt x="386003" y="457199"/>
                  </a:moveTo>
                  <a:lnTo>
                    <a:pt x="71196" y="457199"/>
                  </a:lnTo>
                  <a:lnTo>
                    <a:pt x="66240" y="456711"/>
                  </a:lnTo>
                  <a:lnTo>
                    <a:pt x="29704" y="441577"/>
                  </a:lnTo>
                  <a:lnTo>
                    <a:pt x="3884" y="405537"/>
                  </a:lnTo>
                  <a:lnTo>
                    <a:pt x="0" y="386003"/>
                  </a:lnTo>
                  <a:lnTo>
                    <a:pt x="0" y="380999"/>
                  </a:lnTo>
                  <a:lnTo>
                    <a:pt x="0" y="71195"/>
                  </a:lnTo>
                  <a:lnTo>
                    <a:pt x="15620" y="29704"/>
                  </a:lnTo>
                  <a:lnTo>
                    <a:pt x="51661" y="3884"/>
                  </a:lnTo>
                  <a:lnTo>
                    <a:pt x="71196" y="0"/>
                  </a:lnTo>
                  <a:lnTo>
                    <a:pt x="386003" y="0"/>
                  </a:lnTo>
                  <a:lnTo>
                    <a:pt x="427494" y="15620"/>
                  </a:lnTo>
                  <a:lnTo>
                    <a:pt x="453313" y="51661"/>
                  </a:lnTo>
                  <a:lnTo>
                    <a:pt x="457199" y="71195"/>
                  </a:lnTo>
                  <a:lnTo>
                    <a:pt x="457199" y="386003"/>
                  </a:lnTo>
                  <a:lnTo>
                    <a:pt x="441577" y="427493"/>
                  </a:lnTo>
                  <a:lnTo>
                    <a:pt x="405537" y="453313"/>
                  </a:lnTo>
                  <a:lnTo>
                    <a:pt x="390958" y="456711"/>
                  </a:lnTo>
                  <a:lnTo>
                    <a:pt x="386003" y="457199"/>
                  </a:lnTo>
                  <a:close/>
                </a:path>
              </a:pathLst>
            </a:custGeom>
            <a:solidFill>
              <a:srgbClr val="d0fa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104" name="object 14" descr=""/>
            <p:cNvPicPr/>
            <p:nvPr/>
          </p:nvPicPr>
          <p:blipFill>
            <a:blip r:embed="rId5"/>
            <a:stretch/>
          </p:blipFill>
          <p:spPr>
            <a:xfrm>
              <a:off x="4227480" y="5415480"/>
              <a:ext cx="379440" cy="33156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05" name="object 15"/>
          <p:cNvSpPr/>
          <p:nvPr/>
        </p:nvSpPr>
        <p:spPr>
          <a:xfrm>
            <a:off x="5004000" y="5292000"/>
            <a:ext cx="1127880" cy="50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600" spc="-54" strike="noStrike" u="none">
                <a:solidFill>
                  <a:srgbClr val="4a5462"/>
                </a:solidFill>
                <a:uFillTx/>
                <a:latin typeface="DejaVu Sans"/>
              </a:rPr>
              <a:t>Analytics</a:t>
            </a:r>
            <a:r>
              <a:rPr b="0" lang="nl-BE" sz="160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600" spc="-54" strike="noStrike" u="none">
                <a:solidFill>
                  <a:srgbClr val="4a5462"/>
                </a:solidFill>
                <a:uFillTx/>
                <a:latin typeface="DejaVu Sans"/>
              </a:rPr>
              <a:t>Engine</a:t>
            </a:r>
            <a:endParaRPr b="0" lang="nl-BE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06" name="object 16"/>
          <p:cNvGrpSpPr/>
          <p:nvPr/>
        </p:nvGrpSpPr>
        <p:grpSpPr>
          <a:xfrm>
            <a:off x="6372000" y="5123160"/>
            <a:ext cx="897480" cy="897480"/>
            <a:chOff x="6372000" y="5123160"/>
            <a:chExt cx="897480" cy="897480"/>
          </a:xfrm>
        </p:grpSpPr>
        <p:sp>
          <p:nvSpPr>
            <p:cNvPr id="107" name="object 17"/>
            <p:cNvSpPr/>
            <p:nvPr/>
          </p:nvSpPr>
          <p:spPr>
            <a:xfrm>
              <a:off x="6372000" y="5123160"/>
              <a:ext cx="897480" cy="897480"/>
            </a:xfrm>
            <a:custGeom>
              <a:avLst/>
              <a:gdLst>
                <a:gd name="textAreaLeft" fmla="*/ 0 w 897480"/>
                <a:gd name="textAreaRight" fmla="*/ 900360 w 897480"/>
                <a:gd name="textAreaTop" fmla="*/ 0 h 897480"/>
                <a:gd name="textAreaBottom" fmla="*/ 900360 h 897480"/>
              </a:gdLst>
              <a:ahLst/>
              <a:rect l="textAreaLeft" t="textAreaTop" r="textAreaRight" b="textAreaBottom"/>
              <a:pathLst>
                <a:path w="457200" h="457200">
                  <a:moveTo>
                    <a:pt x="386003" y="457199"/>
                  </a:moveTo>
                  <a:lnTo>
                    <a:pt x="71196" y="457199"/>
                  </a:lnTo>
                  <a:lnTo>
                    <a:pt x="66241" y="456711"/>
                  </a:lnTo>
                  <a:lnTo>
                    <a:pt x="29705" y="441577"/>
                  </a:lnTo>
                  <a:lnTo>
                    <a:pt x="3885" y="405537"/>
                  </a:lnTo>
                  <a:lnTo>
                    <a:pt x="0" y="386003"/>
                  </a:lnTo>
                  <a:lnTo>
                    <a:pt x="0" y="380999"/>
                  </a:lnTo>
                  <a:lnTo>
                    <a:pt x="0" y="71195"/>
                  </a:lnTo>
                  <a:lnTo>
                    <a:pt x="15621" y="29704"/>
                  </a:lnTo>
                  <a:lnTo>
                    <a:pt x="51661" y="3884"/>
                  </a:lnTo>
                  <a:lnTo>
                    <a:pt x="71196" y="0"/>
                  </a:lnTo>
                  <a:lnTo>
                    <a:pt x="386003" y="0"/>
                  </a:lnTo>
                  <a:lnTo>
                    <a:pt x="427494" y="15620"/>
                  </a:lnTo>
                  <a:lnTo>
                    <a:pt x="453313" y="51661"/>
                  </a:lnTo>
                  <a:lnTo>
                    <a:pt x="457199" y="71195"/>
                  </a:lnTo>
                  <a:lnTo>
                    <a:pt x="457199" y="386003"/>
                  </a:lnTo>
                  <a:lnTo>
                    <a:pt x="441577" y="427493"/>
                  </a:lnTo>
                  <a:lnTo>
                    <a:pt x="405537" y="453313"/>
                  </a:lnTo>
                  <a:lnTo>
                    <a:pt x="390958" y="456711"/>
                  </a:lnTo>
                  <a:lnTo>
                    <a:pt x="386003" y="457199"/>
                  </a:lnTo>
                  <a:close/>
                </a:path>
              </a:pathLst>
            </a:custGeom>
            <a:solidFill>
              <a:srgbClr val="dfe7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108" name="object 18" descr=""/>
            <p:cNvPicPr/>
            <p:nvPr/>
          </p:nvPicPr>
          <p:blipFill>
            <a:blip r:embed="rId6"/>
            <a:stretch/>
          </p:blipFill>
          <p:spPr>
            <a:xfrm>
              <a:off x="6616080" y="5386320"/>
              <a:ext cx="418680" cy="37188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09" name="object 19"/>
          <p:cNvSpPr/>
          <p:nvPr/>
        </p:nvSpPr>
        <p:spPr>
          <a:xfrm>
            <a:off x="7488000" y="5292000"/>
            <a:ext cx="775080" cy="50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600" spc="-54" strike="noStrike" u="none">
                <a:solidFill>
                  <a:srgbClr val="4a5462"/>
                </a:solidFill>
                <a:uFillTx/>
                <a:latin typeface="DejaVu Sans"/>
              </a:rPr>
              <a:t>Tkinter</a:t>
            </a:r>
            <a:r>
              <a:rPr b="0" lang="nl-BE" sz="160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600" spc="-34" strike="noStrike" u="none">
                <a:solidFill>
                  <a:srgbClr val="4a5462"/>
                </a:solidFill>
                <a:uFillTx/>
                <a:latin typeface="DejaVu Sans"/>
              </a:rPr>
              <a:t>GUI</a:t>
            </a:r>
            <a:endParaRPr b="0" lang="nl-BE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0" name="object 20" descr=""/>
          <p:cNvPicPr/>
          <p:nvPr/>
        </p:nvPicPr>
        <p:blipFill>
          <a:blip r:embed="rId7"/>
          <a:stretch/>
        </p:blipFill>
        <p:spPr>
          <a:xfrm>
            <a:off x="8460000" y="5193720"/>
            <a:ext cx="558000" cy="743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1" name="object 21"/>
          <p:cNvSpPr/>
          <p:nvPr/>
        </p:nvSpPr>
        <p:spPr>
          <a:xfrm>
            <a:off x="9203040" y="5292000"/>
            <a:ext cx="141444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600" spc="-71" strike="noStrike" u="none">
                <a:solidFill>
                  <a:srgbClr val="4a5462"/>
                </a:solidFill>
                <a:uFillTx/>
                <a:latin typeface="DejaVu Sans"/>
              </a:rPr>
              <a:t>Real-</a:t>
            </a:r>
            <a:r>
              <a:rPr b="0" lang="nl-BE" sz="1600" spc="-65" strike="noStrike" u="none">
                <a:solidFill>
                  <a:srgbClr val="4a5462"/>
                </a:solidFill>
                <a:uFillTx/>
                <a:latin typeface="DejaVu Sans"/>
              </a:rPr>
              <a:t>time</a:t>
            </a:r>
            <a:r>
              <a:rPr b="0" lang="nl-BE" sz="1600" spc="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endParaRPr b="0" lang="nl-BE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600" spc="-60" strike="noStrike" u="none">
                <a:solidFill>
                  <a:srgbClr val="4a5462"/>
                </a:solidFill>
                <a:uFillTx/>
                <a:latin typeface="DejaVu Sans"/>
              </a:rPr>
              <a:t>Processing</a:t>
            </a:r>
            <a:endParaRPr b="0" lang="nl-BE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object 202" descr=""/>
          <p:cNvPicPr/>
          <p:nvPr/>
        </p:nvPicPr>
        <p:blipFill>
          <a:blip r:embed="rId1"/>
          <a:stretch/>
        </p:blipFill>
        <p:spPr>
          <a:xfrm>
            <a:off x="385200" y="5655600"/>
            <a:ext cx="11277000" cy="12020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420" name="object 203"/>
          <p:cNvGrpSpPr/>
          <p:nvPr/>
        </p:nvGrpSpPr>
        <p:grpSpPr>
          <a:xfrm>
            <a:off x="457200" y="152280"/>
            <a:ext cx="456480" cy="456480"/>
            <a:chOff x="457200" y="152280"/>
            <a:chExt cx="456480" cy="456480"/>
          </a:xfrm>
        </p:grpSpPr>
        <p:pic>
          <p:nvPicPr>
            <p:cNvPr id="421" name="object 204" descr=""/>
            <p:cNvPicPr/>
            <p:nvPr/>
          </p:nvPicPr>
          <p:blipFill>
            <a:blip r:embed="rId2"/>
            <a:stretch/>
          </p:blipFill>
          <p:spPr>
            <a:xfrm>
              <a:off x="457200" y="152280"/>
              <a:ext cx="456480" cy="4564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422" name="object 205" descr=""/>
            <p:cNvPicPr/>
            <p:nvPr/>
          </p:nvPicPr>
          <p:blipFill>
            <a:blip r:embed="rId3"/>
            <a:stretch/>
          </p:blipFill>
          <p:spPr>
            <a:xfrm>
              <a:off x="600120" y="285840"/>
              <a:ext cx="165960" cy="18972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1054080" y="142560"/>
            <a:ext cx="9925560" cy="79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nl-BE" sz="2550" spc="-130" strike="noStrike" u="none">
                <a:solidFill>
                  <a:srgbClr val="1f2937"/>
                </a:solidFill>
                <a:uFillTx/>
                <a:latin typeface="Arial"/>
              </a:rPr>
              <a:t>Dagelijkse</a:t>
            </a:r>
            <a:r>
              <a:rPr b="1" lang="nl-BE" sz="2550" spc="-125" strike="noStrike" u="none">
                <a:solidFill>
                  <a:srgbClr val="1f2937"/>
                </a:solidFill>
                <a:uFillTx/>
                <a:latin typeface="Arial"/>
              </a:rPr>
              <a:t> </a:t>
            </a:r>
            <a:r>
              <a:rPr b="1" lang="nl-BE" sz="2550" spc="-99" strike="noStrike" u="none">
                <a:solidFill>
                  <a:srgbClr val="1f2937"/>
                </a:solidFill>
                <a:uFillTx/>
                <a:latin typeface="Arial"/>
              </a:rPr>
              <a:t>Activiteit</a:t>
            </a:r>
            <a:r>
              <a:rPr b="1" lang="nl-BE" sz="2550" spc="-119" strike="noStrike" u="none">
                <a:solidFill>
                  <a:srgbClr val="1f2937"/>
                </a:solidFill>
                <a:uFillTx/>
                <a:latin typeface="Arial"/>
              </a:rPr>
              <a:t> </a:t>
            </a:r>
            <a:r>
              <a:rPr b="1" lang="nl-BE" sz="2550" spc="-130" strike="noStrike" u="none">
                <a:solidFill>
                  <a:srgbClr val="1f2937"/>
                </a:solidFill>
                <a:uFillTx/>
                <a:latin typeface="Arial"/>
              </a:rPr>
              <a:t>Analyse</a:t>
            </a:r>
            <a:r>
              <a:rPr b="1" lang="nl-BE" sz="2550" spc="-113" strike="noStrike" u="none">
                <a:solidFill>
                  <a:srgbClr val="1f2937"/>
                </a:solidFill>
                <a:uFillTx/>
                <a:latin typeface="Arial"/>
              </a:rPr>
              <a:t> </a:t>
            </a:r>
            <a:r>
              <a:rPr b="1" lang="nl-BE" sz="2600" spc="-164" strike="noStrike" u="none">
                <a:solidFill>
                  <a:srgbClr val="1f2937"/>
                </a:solidFill>
                <a:uFillTx/>
                <a:latin typeface="Berlin Sans FB"/>
              </a:rPr>
              <a:t>-</a:t>
            </a:r>
            <a:r>
              <a:rPr b="1" lang="nl-BE" sz="2600" spc="-65" strike="noStrike" u="none">
                <a:solidFill>
                  <a:srgbClr val="1f2937"/>
                </a:solidFill>
                <a:uFillTx/>
                <a:latin typeface="Berlin Sans FB"/>
              </a:rPr>
              <a:t> </a:t>
            </a:r>
            <a:r>
              <a:rPr b="1" lang="nl-BE" sz="2550" spc="-85" strike="noStrike" u="none">
                <a:solidFill>
                  <a:srgbClr val="1f2937"/>
                </a:solidFill>
                <a:uFillTx/>
                <a:latin typeface="Arial"/>
              </a:rPr>
              <a:t>Heatmap</a:t>
            </a:r>
            <a:endParaRPr b="0" lang="nl-BE" sz="25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4" name="object 211"/>
          <p:cNvSpPr/>
          <p:nvPr/>
        </p:nvSpPr>
        <p:spPr>
          <a:xfrm>
            <a:off x="1090080" y="591840"/>
            <a:ext cx="8125560" cy="21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nl-BE" sz="1350" spc="-91" strike="noStrike" u="none">
                <a:solidFill>
                  <a:srgbClr val="4a5462"/>
                </a:solidFill>
                <a:uFillTx/>
                <a:latin typeface="DejaVu Sans"/>
              </a:rPr>
              <a:t>Uur/dag</a:t>
            </a:r>
            <a:r>
              <a:rPr b="0" lang="nl-BE" sz="1350" spc="-4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96" strike="noStrike" u="none">
                <a:solidFill>
                  <a:srgbClr val="4a5462"/>
                </a:solidFill>
                <a:uFillTx/>
                <a:latin typeface="DejaVu Sans"/>
              </a:rPr>
              <a:t>patronen</a:t>
            </a:r>
            <a:r>
              <a:rPr b="0" lang="nl-BE" sz="1350" spc="-3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91" strike="noStrike" u="none">
                <a:solidFill>
                  <a:srgbClr val="4a5462"/>
                </a:solidFill>
                <a:uFillTx/>
                <a:latin typeface="DejaVu Sans"/>
              </a:rPr>
              <a:t>analyse</a:t>
            </a:r>
            <a:r>
              <a:rPr b="0" lang="nl-BE" sz="1350" spc="-3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113" strike="noStrike" u="none">
                <a:solidFill>
                  <a:srgbClr val="4a5462"/>
                </a:solidFill>
                <a:uFillTx/>
                <a:latin typeface="DejaVu Sans"/>
              </a:rPr>
              <a:t>met</a:t>
            </a:r>
            <a:r>
              <a:rPr b="0" lang="nl-BE" sz="1350" spc="-3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99" strike="noStrike" u="none">
                <a:solidFill>
                  <a:srgbClr val="4a5462"/>
                </a:solidFill>
                <a:uFillTx/>
                <a:latin typeface="DejaVu Sans"/>
              </a:rPr>
              <a:t>piekuren</a:t>
            </a:r>
            <a:r>
              <a:rPr b="0" lang="nl-BE" sz="1350" spc="-3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60" strike="noStrike" u="none">
                <a:solidFill>
                  <a:srgbClr val="4a5462"/>
                </a:solidFill>
                <a:uFillTx/>
                <a:latin typeface="DejaVu Sans"/>
              </a:rPr>
              <a:t>identi</a:t>
            </a:r>
            <a:r>
              <a:rPr b="0" lang="nl-BE" sz="1200" spc="-60" strike="noStrike" u="none">
                <a:solidFill>
                  <a:srgbClr val="4a5462"/>
                </a:solidFill>
                <a:uFillTx/>
                <a:latin typeface="Arial"/>
              </a:rPr>
              <a:t>ﬁ</a:t>
            </a:r>
            <a:r>
              <a:rPr b="0" lang="nl-BE" sz="1350" spc="-60" strike="noStrike" u="none">
                <a:solidFill>
                  <a:srgbClr val="4a5462"/>
                </a:solidFill>
                <a:uFillTx/>
                <a:latin typeface="DejaVu Sans"/>
              </a:rPr>
              <a:t>catie</a:t>
            </a:r>
            <a:r>
              <a:rPr b="0" lang="nl-BE" sz="1350" spc="-3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111" strike="noStrike" u="none">
                <a:solidFill>
                  <a:srgbClr val="4a5462"/>
                </a:solidFill>
                <a:uFillTx/>
                <a:latin typeface="DejaVu Sans"/>
              </a:rPr>
              <a:t>en</a:t>
            </a:r>
            <a:r>
              <a:rPr b="0" lang="nl-BE" sz="1350" spc="-3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99" strike="noStrike" u="none">
                <a:solidFill>
                  <a:srgbClr val="4a5462"/>
                </a:solidFill>
                <a:uFillTx/>
                <a:latin typeface="DejaVu Sans"/>
              </a:rPr>
              <a:t>Python</a:t>
            </a:r>
            <a:r>
              <a:rPr b="0" lang="nl-BE" sz="1350" spc="-3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105" strike="noStrike" u="none">
                <a:solidFill>
                  <a:srgbClr val="4a5462"/>
                </a:solidFill>
                <a:uFillTx/>
                <a:latin typeface="DejaVu Sans"/>
              </a:rPr>
              <a:t>heatmap</a:t>
            </a:r>
            <a:r>
              <a:rPr b="0" lang="nl-BE" sz="1350" spc="-3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40" strike="noStrike" u="none">
                <a:solidFill>
                  <a:srgbClr val="4a5462"/>
                </a:solidFill>
                <a:uFillTx/>
                <a:latin typeface="DejaVu Sans"/>
              </a:rPr>
              <a:t>implementatie</a:t>
            </a: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25" name="object 258" descr=""/>
          <p:cNvPicPr/>
          <p:nvPr/>
        </p:nvPicPr>
        <p:blipFill>
          <a:blip r:embed="rId4"/>
          <a:stretch/>
        </p:blipFill>
        <p:spPr>
          <a:xfrm>
            <a:off x="647640" y="1020600"/>
            <a:ext cx="149400" cy="17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26" name="object 259"/>
          <p:cNvSpPr/>
          <p:nvPr/>
        </p:nvSpPr>
        <p:spPr>
          <a:xfrm>
            <a:off x="861120" y="946800"/>
            <a:ext cx="273852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nl-BE" sz="1650" spc="-85" strike="noStrike" u="none">
                <a:solidFill>
                  <a:srgbClr val="1f2937"/>
                </a:solidFill>
                <a:uFillTx/>
                <a:latin typeface="DejaVu Sans"/>
              </a:rPr>
              <a:t>Activiteit</a:t>
            </a:r>
            <a:r>
              <a:rPr b="1" lang="nl-BE" sz="1650" spc="1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650" spc="-105" strike="noStrike" u="none">
                <a:solidFill>
                  <a:srgbClr val="1f2937"/>
                </a:solidFill>
                <a:uFillTx/>
                <a:latin typeface="DejaVu Sans"/>
              </a:rPr>
              <a:t>Heatmap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7" name="object 260"/>
          <p:cNvSpPr/>
          <p:nvPr/>
        </p:nvSpPr>
        <p:spPr>
          <a:xfrm>
            <a:off x="3562200" y="992520"/>
            <a:ext cx="2228040" cy="227880"/>
          </a:xfrm>
          <a:custGeom>
            <a:avLst/>
            <a:gdLst>
              <a:gd name="textAreaLeft" fmla="*/ 0 w 2228040"/>
              <a:gd name="textAreaRight" fmla="*/ 2228760 w 2228040"/>
              <a:gd name="textAreaTop" fmla="*/ 0 h 227880"/>
              <a:gd name="textAreaBottom" fmla="*/ 228600 h 227880"/>
            </a:gdLst>
            <a:ahLst/>
            <a:rect l="textAreaLeft" t="textAreaTop" r="textAreaRight" b="textAreaBottom"/>
            <a:pathLst>
              <a:path w="2228850" h="228600">
                <a:moveTo>
                  <a:pt x="2122054" y="228599"/>
                </a:moveTo>
                <a:lnTo>
                  <a:pt x="106795" y="228599"/>
                </a:lnTo>
                <a:lnTo>
                  <a:pt x="99361" y="227867"/>
                </a:lnTo>
                <a:lnTo>
                  <a:pt x="57038" y="213506"/>
                </a:lnTo>
                <a:lnTo>
                  <a:pt x="23432" y="184041"/>
                </a:lnTo>
                <a:lnTo>
                  <a:pt x="3660" y="143959"/>
                </a:lnTo>
                <a:lnTo>
                  <a:pt x="0" y="121804"/>
                </a:lnTo>
                <a:lnTo>
                  <a:pt x="0" y="114299"/>
                </a:lnTo>
                <a:lnTo>
                  <a:pt x="0" y="106794"/>
                </a:lnTo>
                <a:lnTo>
                  <a:pt x="11572" y="63625"/>
                </a:lnTo>
                <a:lnTo>
                  <a:pt x="38784" y="28170"/>
                </a:lnTo>
                <a:lnTo>
                  <a:pt x="77492" y="5828"/>
                </a:lnTo>
                <a:lnTo>
                  <a:pt x="106795" y="0"/>
                </a:lnTo>
                <a:lnTo>
                  <a:pt x="2122054" y="0"/>
                </a:lnTo>
                <a:lnTo>
                  <a:pt x="2165223" y="11572"/>
                </a:lnTo>
                <a:lnTo>
                  <a:pt x="2200678" y="38784"/>
                </a:lnTo>
                <a:lnTo>
                  <a:pt x="2223020" y="77492"/>
                </a:lnTo>
                <a:lnTo>
                  <a:pt x="2228849" y="106794"/>
                </a:lnTo>
                <a:lnTo>
                  <a:pt x="2228849" y="121804"/>
                </a:lnTo>
                <a:lnTo>
                  <a:pt x="2217276" y="164974"/>
                </a:lnTo>
                <a:lnTo>
                  <a:pt x="2190064" y="200429"/>
                </a:lnTo>
                <a:lnTo>
                  <a:pt x="2151356" y="222771"/>
                </a:lnTo>
                <a:lnTo>
                  <a:pt x="2129488" y="227867"/>
                </a:lnTo>
                <a:lnTo>
                  <a:pt x="2122054" y="228599"/>
                </a:lnTo>
                <a:close/>
              </a:path>
            </a:pathLst>
          </a:custGeom>
          <a:solidFill>
            <a:srgbClr val="dae9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8" name="object 261"/>
          <p:cNvSpPr/>
          <p:nvPr/>
        </p:nvSpPr>
        <p:spPr>
          <a:xfrm>
            <a:off x="3662640" y="1003680"/>
            <a:ext cx="2457000" cy="1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nl-BE" sz="1000" spc="-71" strike="noStrike" u="none">
                <a:solidFill>
                  <a:srgbClr val="1d40af"/>
                </a:solidFill>
                <a:uFillTx/>
                <a:latin typeface="DejaVu Sans"/>
              </a:rPr>
              <a:t>Peak:</a:t>
            </a:r>
            <a:r>
              <a:rPr b="0" lang="nl-BE" sz="1000" spc="-6" strike="noStrike" u="none">
                <a:solidFill>
                  <a:srgbClr val="1d40af"/>
                </a:solidFill>
                <a:uFillTx/>
                <a:latin typeface="DejaVu Sans"/>
              </a:rPr>
              <a:t> </a:t>
            </a:r>
            <a:r>
              <a:rPr b="0" lang="nl-BE" sz="1000" spc="-65" strike="noStrike" u="none">
                <a:solidFill>
                  <a:srgbClr val="1d40af"/>
                </a:solidFill>
                <a:uFillTx/>
                <a:latin typeface="DejaVu Sans"/>
              </a:rPr>
              <a:t>Vr</a:t>
            </a:r>
            <a:r>
              <a:rPr b="0" lang="nl-BE" sz="1000" spc="-6" strike="noStrike" u="none">
                <a:solidFill>
                  <a:srgbClr val="1d40af"/>
                </a:solidFill>
                <a:uFillTx/>
                <a:latin typeface="DejaVu Sans"/>
              </a:rPr>
              <a:t> </a:t>
            </a:r>
            <a:r>
              <a:rPr b="0" lang="nl-BE" sz="1000" spc="-71" strike="noStrike" u="none">
                <a:solidFill>
                  <a:srgbClr val="1d40af"/>
                </a:solidFill>
                <a:uFillTx/>
                <a:latin typeface="DejaVu Sans"/>
              </a:rPr>
              <a:t>10-</a:t>
            </a:r>
            <a:r>
              <a:rPr b="0" lang="nl-BE" sz="1000" spc="-79" strike="noStrike" u="none">
                <a:solidFill>
                  <a:srgbClr val="1d40af"/>
                </a:solidFill>
                <a:uFillTx/>
                <a:latin typeface="DejaVu Sans"/>
              </a:rPr>
              <a:t>16h</a:t>
            </a:r>
            <a:r>
              <a:rPr b="0" lang="nl-BE" sz="1000" spc="-6" strike="noStrike" u="none">
                <a:solidFill>
                  <a:srgbClr val="1d40af"/>
                </a:solidFill>
                <a:uFillTx/>
                <a:latin typeface="DejaVu Sans"/>
              </a:rPr>
              <a:t> </a:t>
            </a:r>
            <a:r>
              <a:rPr b="0" lang="nl-BE" sz="1000" spc="-65" strike="noStrike" u="none">
                <a:solidFill>
                  <a:srgbClr val="1d40af"/>
                </a:solidFill>
                <a:uFillTx/>
                <a:latin typeface="DejaVu Sans"/>
              </a:rPr>
              <a:t>(20</a:t>
            </a:r>
            <a:r>
              <a:rPr b="0" lang="nl-BE" sz="1000" spc="-6" strike="noStrike" u="none">
                <a:solidFill>
                  <a:srgbClr val="1d40af"/>
                </a:solidFill>
                <a:uFillTx/>
                <a:latin typeface="DejaVu Sans"/>
              </a:rPr>
              <a:t> </a:t>
            </a:r>
            <a:r>
              <a:rPr b="0" lang="nl-BE" sz="1000" spc="-54" strike="noStrike" u="none">
                <a:solidFill>
                  <a:srgbClr val="1d40af"/>
                </a:solidFill>
                <a:uFillTx/>
                <a:latin typeface="DejaVu Sans"/>
              </a:rPr>
              <a:t>berekeningen)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29" name="object 262" descr=""/>
          <p:cNvPicPr/>
          <p:nvPr/>
        </p:nvPicPr>
        <p:blipFill>
          <a:blip r:embed="rId5"/>
          <a:stretch/>
        </p:blipFill>
        <p:spPr>
          <a:xfrm>
            <a:off x="647640" y="1354680"/>
            <a:ext cx="5142600" cy="2856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0" name="object 263"/>
          <p:cNvSpPr/>
          <p:nvPr/>
        </p:nvSpPr>
        <p:spPr>
          <a:xfrm>
            <a:off x="647640" y="4506480"/>
            <a:ext cx="1666080" cy="456480"/>
          </a:xfrm>
          <a:custGeom>
            <a:avLst/>
            <a:gdLst>
              <a:gd name="textAreaLeft" fmla="*/ 0 w 1666080"/>
              <a:gd name="textAreaRight" fmla="*/ 1666800 w 1666080"/>
              <a:gd name="textAreaTop" fmla="*/ 0 h 456480"/>
              <a:gd name="textAreaBottom" fmla="*/ 457200 h 456480"/>
            </a:gdLst>
            <a:ahLst/>
            <a:rect l="textAreaLeft" t="textAreaTop" r="textAreaRight" b="textAreaBottom"/>
            <a:pathLst>
              <a:path w="1666875" h="457200">
                <a:moveTo>
                  <a:pt x="1633827" y="457199"/>
                </a:moveTo>
                <a:lnTo>
                  <a:pt x="33047" y="457199"/>
                </a:lnTo>
                <a:lnTo>
                  <a:pt x="28187" y="456232"/>
                </a:lnTo>
                <a:lnTo>
                  <a:pt x="966" y="429011"/>
                </a:lnTo>
                <a:lnTo>
                  <a:pt x="0" y="424152"/>
                </a:lnTo>
                <a:lnTo>
                  <a:pt x="0" y="4190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1633827" y="0"/>
                </a:lnTo>
                <a:lnTo>
                  <a:pt x="1665907" y="28187"/>
                </a:lnTo>
                <a:lnTo>
                  <a:pt x="1666874" y="33047"/>
                </a:lnTo>
                <a:lnTo>
                  <a:pt x="1666874" y="424152"/>
                </a:lnTo>
                <a:lnTo>
                  <a:pt x="1638687" y="456232"/>
                </a:lnTo>
                <a:lnTo>
                  <a:pt x="1633827" y="457199"/>
                </a:lnTo>
                <a:close/>
              </a:path>
            </a:pathLst>
          </a:custGeom>
          <a:solidFill>
            <a:srgbClr val="fef1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1" name="object 264"/>
          <p:cNvSpPr/>
          <p:nvPr/>
        </p:nvSpPr>
        <p:spPr>
          <a:xfrm>
            <a:off x="1208160" y="4556160"/>
            <a:ext cx="54216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69120" indent="-57240">
              <a:lnSpc>
                <a:spcPct val="100000"/>
              </a:lnSpc>
              <a:spcBef>
                <a:spcPts val="111"/>
              </a:spcBef>
              <a:tabLst>
                <a:tab algn="l" pos="0"/>
              </a:tabLst>
            </a:pPr>
            <a:r>
              <a:rPr b="1" lang="nl-BE" sz="1000" spc="-74" strike="noStrike" u="none">
                <a:solidFill>
                  <a:srgbClr val="374050"/>
                </a:solidFill>
                <a:uFillTx/>
                <a:latin typeface="DejaVu Sans"/>
              </a:rPr>
              <a:t>Piekdag </a:t>
            </a:r>
            <a:r>
              <a:rPr b="0" lang="nl-BE" sz="1000" spc="-11" strike="noStrike" u="none">
                <a:solidFill>
                  <a:srgbClr val="db2525"/>
                </a:solidFill>
                <a:uFillTx/>
                <a:latin typeface="DejaVu Sans"/>
              </a:rPr>
              <a:t>Vrijdag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2" name="object 265"/>
          <p:cNvSpPr/>
          <p:nvPr/>
        </p:nvSpPr>
        <p:spPr>
          <a:xfrm>
            <a:off x="2856600" y="4556160"/>
            <a:ext cx="72504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 indent="63360">
              <a:lnSpc>
                <a:spcPct val="100000"/>
              </a:lnSpc>
              <a:spcBef>
                <a:spcPts val="111"/>
              </a:spcBef>
              <a:tabLst>
                <a:tab algn="l" pos="0"/>
              </a:tabLst>
            </a:pPr>
            <a:r>
              <a:rPr b="1" lang="nl-BE" sz="1000" spc="-11" strike="noStrike" u="none">
                <a:solidFill>
                  <a:srgbClr val="374050"/>
                </a:solidFill>
                <a:uFillTx/>
                <a:latin typeface="DejaVu Sans"/>
              </a:rPr>
              <a:t>Piekuren </a:t>
            </a:r>
            <a:r>
              <a:rPr b="0" lang="nl-BE" sz="1000" spc="-65" strike="noStrike" u="none">
                <a:solidFill>
                  <a:srgbClr val="000000"/>
                </a:solidFill>
                <a:uFillTx/>
                <a:latin typeface="DejaVu Sans"/>
              </a:rPr>
              <a:t>10:00-</a:t>
            </a:r>
            <a:r>
              <a:rPr b="0" lang="nl-BE" sz="1000" spc="-71" strike="noStrike" u="none">
                <a:solidFill>
                  <a:srgbClr val="000000"/>
                </a:solidFill>
                <a:uFillTx/>
                <a:latin typeface="DejaVu Sans"/>
              </a:rPr>
              <a:t>16:00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3" name="object 266"/>
          <p:cNvSpPr/>
          <p:nvPr/>
        </p:nvSpPr>
        <p:spPr>
          <a:xfrm>
            <a:off x="4124160" y="4506480"/>
            <a:ext cx="1666080" cy="456480"/>
          </a:xfrm>
          <a:custGeom>
            <a:avLst/>
            <a:gdLst>
              <a:gd name="textAreaLeft" fmla="*/ 0 w 1666080"/>
              <a:gd name="textAreaRight" fmla="*/ 1666800 w 1666080"/>
              <a:gd name="textAreaTop" fmla="*/ 0 h 456480"/>
              <a:gd name="textAreaBottom" fmla="*/ 457200 h 456480"/>
            </a:gdLst>
            <a:ahLst/>
            <a:rect l="textAreaLeft" t="textAreaTop" r="textAreaRight" b="textAreaBottom"/>
            <a:pathLst>
              <a:path w="1666875" h="457200">
                <a:moveTo>
                  <a:pt x="1633827" y="457199"/>
                </a:moveTo>
                <a:lnTo>
                  <a:pt x="33047" y="457199"/>
                </a:lnTo>
                <a:lnTo>
                  <a:pt x="28187" y="456232"/>
                </a:lnTo>
                <a:lnTo>
                  <a:pt x="966" y="429011"/>
                </a:lnTo>
                <a:lnTo>
                  <a:pt x="0" y="424152"/>
                </a:lnTo>
                <a:lnTo>
                  <a:pt x="0" y="4190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1633827" y="0"/>
                </a:lnTo>
                <a:lnTo>
                  <a:pt x="1665907" y="28187"/>
                </a:lnTo>
                <a:lnTo>
                  <a:pt x="1666874" y="33047"/>
                </a:lnTo>
                <a:lnTo>
                  <a:pt x="1666874" y="424152"/>
                </a:lnTo>
                <a:lnTo>
                  <a:pt x="1638686" y="456232"/>
                </a:lnTo>
                <a:lnTo>
                  <a:pt x="1633827" y="457199"/>
                </a:lnTo>
                <a:close/>
              </a:path>
            </a:pathLst>
          </a:custGeom>
          <a:solidFill>
            <a:srgbClr val="eff5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4" name="object 267"/>
          <p:cNvSpPr/>
          <p:nvPr/>
        </p:nvSpPr>
        <p:spPr>
          <a:xfrm>
            <a:off x="4651200" y="4556160"/>
            <a:ext cx="61596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48960" indent="-36720">
              <a:lnSpc>
                <a:spcPct val="100000"/>
              </a:lnSpc>
              <a:spcBef>
                <a:spcPts val="111"/>
              </a:spcBef>
              <a:tabLst>
                <a:tab algn="l" pos="0"/>
              </a:tabLst>
            </a:pPr>
            <a:r>
              <a:rPr b="1" lang="nl-BE" sz="1000" spc="-91" strike="noStrike" u="none">
                <a:solidFill>
                  <a:srgbClr val="374050"/>
                </a:solidFill>
                <a:uFillTx/>
                <a:latin typeface="DejaVu Sans"/>
              </a:rPr>
              <a:t>Weekend </a:t>
            </a:r>
            <a:r>
              <a:rPr b="0" lang="nl-BE" sz="1000" spc="-26" strike="noStrike" u="none">
                <a:solidFill>
                  <a:srgbClr val="2562eb"/>
                </a:solidFill>
                <a:uFillTx/>
                <a:latin typeface="Verdana"/>
              </a:rPr>
              <a:t>Minimaal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435" name="object 268"/>
          <p:cNvGrpSpPr/>
          <p:nvPr/>
        </p:nvGrpSpPr>
        <p:grpSpPr>
          <a:xfrm>
            <a:off x="8280000" y="185760"/>
            <a:ext cx="3779640" cy="5357880"/>
            <a:chOff x="8280000" y="185760"/>
            <a:chExt cx="3779640" cy="5357880"/>
          </a:xfrm>
        </p:grpSpPr>
        <p:sp>
          <p:nvSpPr>
            <p:cNvPr id="436" name="object 269"/>
            <p:cNvSpPr/>
            <p:nvPr/>
          </p:nvSpPr>
          <p:spPr>
            <a:xfrm>
              <a:off x="8280000" y="185760"/>
              <a:ext cx="3779640" cy="5357880"/>
            </a:xfrm>
            <a:custGeom>
              <a:avLst/>
              <a:gdLst>
                <a:gd name="textAreaLeft" fmla="*/ 0 w 3779640"/>
                <a:gd name="textAreaRight" fmla="*/ 3780360 w 3779640"/>
                <a:gd name="textAreaTop" fmla="*/ 0 h 5357880"/>
                <a:gd name="textAreaBottom" fmla="*/ 5358600 h 5357880"/>
              </a:gdLst>
              <a:ahLst/>
              <a:rect l="textAreaLeft" t="textAreaTop" r="textAreaRight" b="textAreaBottom"/>
              <a:pathLst>
                <a:path w="5524500" h="8382000">
                  <a:moveTo>
                    <a:pt x="5417704" y="8381998"/>
                  </a:moveTo>
                  <a:lnTo>
                    <a:pt x="106795" y="8381998"/>
                  </a:lnTo>
                  <a:lnTo>
                    <a:pt x="99361" y="8381266"/>
                  </a:lnTo>
                  <a:lnTo>
                    <a:pt x="57037" y="8366904"/>
                  </a:lnTo>
                  <a:lnTo>
                    <a:pt x="23432" y="8337439"/>
                  </a:lnTo>
                  <a:lnTo>
                    <a:pt x="3660" y="8297357"/>
                  </a:lnTo>
                  <a:lnTo>
                    <a:pt x="0" y="8275204"/>
                  </a:lnTo>
                  <a:lnTo>
                    <a:pt x="0" y="8267699"/>
                  </a:lnTo>
                  <a:lnTo>
                    <a:pt x="0" y="106794"/>
                  </a:lnTo>
                  <a:lnTo>
                    <a:pt x="11571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5417704" y="0"/>
                  </a:lnTo>
                  <a:lnTo>
                    <a:pt x="5460872" y="11572"/>
                  </a:lnTo>
                  <a:lnTo>
                    <a:pt x="5496328" y="38784"/>
                  </a:lnTo>
                  <a:lnTo>
                    <a:pt x="5518670" y="77492"/>
                  </a:lnTo>
                  <a:lnTo>
                    <a:pt x="5524500" y="106794"/>
                  </a:lnTo>
                  <a:lnTo>
                    <a:pt x="5524500" y="8275204"/>
                  </a:lnTo>
                  <a:lnTo>
                    <a:pt x="5512926" y="8318372"/>
                  </a:lnTo>
                  <a:lnTo>
                    <a:pt x="5485714" y="8353827"/>
                  </a:lnTo>
                  <a:lnTo>
                    <a:pt x="5447006" y="8376169"/>
                  </a:lnTo>
                  <a:lnTo>
                    <a:pt x="5425136" y="8381266"/>
                  </a:lnTo>
                  <a:lnTo>
                    <a:pt x="5417704" y="8381998"/>
                  </a:lnTo>
                  <a:close/>
                </a:path>
              </a:pathLst>
            </a:custGeom>
            <a:solidFill>
              <a:srgbClr val="1117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pic>
          <p:nvPicPr>
            <p:cNvPr id="437" name="object 270" descr=""/>
            <p:cNvPicPr/>
            <p:nvPr/>
          </p:nvPicPr>
          <p:blipFill>
            <a:blip r:embed="rId6"/>
            <a:stretch/>
          </p:blipFill>
          <p:spPr>
            <a:xfrm>
              <a:off x="8410320" y="344880"/>
              <a:ext cx="101880" cy="954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438" name="object 271"/>
          <p:cNvSpPr/>
          <p:nvPr/>
        </p:nvSpPr>
        <p:spPr>
          <a:xfrm>
            <a:off x="8568000" y="185760"/>
            <a:ext cx="323964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1" lang="nl-BE" sz="1500" spc="-125" strike="noStrike" u="none">
                <a:solidFill>
                  <a:srgbClr val="ffffff"/>
                </a:solidFill>
                <a:uFillTx/>
                <a:latin typeface="DejaVu Sans"/>
              </a:rPr>
              <a:t>Heatmap</a:t>
            </a:r>
            <a:r>
              <a:rPr b="1" lang="nl-BE" sz="1500" spc="11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1" lang="nl-BE" sz="1500" spc="-96" strike="noStrike" u="none">
                <a:solidFill>
                  <a:srgbClr val="ffffff"/>
                </a:solidFill>
                <a:uFillTx/>
                <a:latin typeface="DejaVu Sans"/>
              </a:rPr>
              <a:t>Implementation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9" name="object 272"/>
          <p:cNvSpPr/>
          <p:nvPr/>
        </p:nvSpPr>
        <p:spPr>
          <a:xfrm>
            <a:off x="8556120" y="536040"/>
            <a:ext cx="3323520" cy="4715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nl-BE" sz="600" strike="noStrike" u="none">
                <a:solidFill>
                  <a:srgbClr val="9ca2af"/>
                </a:solidFill>
                <a:uFillTx/>
                <a:latin typeface="Malgun Gothic"/>
              </a:rPr>
              <a:t>#</a:t>
            </a:r>
            <a:r>
              <a:rPr b="0" lang="nl-BE" sz="600" spc="-71" strike="noStrike" u="none">
                <a:solidFill>
                  <a:srgbClr val="9ca2af"/>
                </a:solidFill>
                <a:uFillTx/>
                <a:latin typeface="Malgun Gothic"/>
              </a:rPr>
              <a:t> </a:t>
            </a:r>
            <a:r>
              <a:rPr b="0" lang="nl-BE" sz="600" spc="-26" strike="noStrike" u="none">
                <a:solidFill>
                  <a:srgbClr val="9ca2af"/>
                </a:solidFill>
                <a:uFillTx/>
                <a:latin typeface="Malgun Gothic"/>
              </a:rPr>
              <a:t>Dagelijkse</a:t>
            </a:r>
            <a:r>
              <a:rPr b="0" lang="nl-BE" sz="600" spc="-71" strike="noStrike" u="none">
                <a:solidFill>
                  <a:srgbClr val="9ca2af"/>
                </a:solidFill>
                <a:uFillTx/>
                <a:latin typeface="Malgun Gothic"/>
              </a:rPr>
              <a:t> </a:t>
            </a:r>
            <a:r>
              <a:rPr b="0" lang="nl-BE" sz="600" spc="-26" strike="noStrike" u="none">
                <a:solidFill>
                  <a:srgbClr val="9ca2af"/>
                </a:solidFill>
                <a:uFillTx/>
                <a:latin typeface="Malgun Gothic"/>
              </a:rPr>
              <a:t>activiteit</a:t>
            </a:r>
            <a:r>
              <a:rPr b="0" lang="nl-BE" sz="600" spc="-71" strike="noStrike" u="none">
                <a:solidFill>
                  <a:srgbClr val="9ca2af"/>
                </a:solidFill>
                <a:uFillTx/>
                <a:latin typeface="Malgun Gothic"/>
              </a:rPr>
              <a:t> </a:t>
            </a:r>
            <a:r>
              <a:rPr b="0" lang="nl-BE" sz="600" spc="-65" strike="noStrike" u="none">
                <a:solidFill>
                  <a:srgbClr val="9ca2af"/>
                </a:solidFill>
                <a:uFillTx/>
                <a:latin typeface="Malgun Gothic"/>
              </a:rPr>
              <a:t>heatmap 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nl-BE" sz="600" spc="-20" strike="noStrike" u="none">
                <a:solidFill>
                  <a:srgbClr val="60a5fa"/>
                </a:solidFill>
                <a:uFillTx/>
                <a:latin typeface="Malgun Gothic"/>
              </a:rPr>
              <a:t>import</a:t>
            </a:r>
            <a:r>
              <a:rPr b="0" lang="nl-BE" sz="600" spc="-91" strike="noStrike" u="none">
                <a:solidFill>
                  <a:srgbClr val="60a5fa"/>
                </a:solidFill>
                <a:uFillTx/>
                <a:latin typeface="Malgun Gothic"/>
              </a:rPr>
              <a:t> </a:t>
            </a:r>
            <a:r>
              <a:rPr b="0" lang="nl-BE" sz="600" spc="-20" strike="noStrike" u="none">
                <a:solidFill>
                  <a:srgbClr val="33d399"/>
                </a:solidFill>
                <a:uFillTx/>
                <a:latin typeface="Malgun Gothic"/>
              </a:rPr>
              <a:t>pandas</a:t>
            </a:r>
            <a:r>
              <a:rPr b="0" lang="nl-BE" sz="600" spc="-91" strike="noStrike" u="none">
                <a:solidFill>
                  <a:srgbClr val="33d399"/>
                </a:solidFill>
                <a:uFillTx/>
                <a:latin typeface="Malgun Gothic"/>
              </a:rPr>
              <a:t> </a:t>
            </a:r>
            <a:r>
              <a:rPr b="0" lang="nl-BE" sz="600" strike="noStrike" u="none">
                <a:solidFill>
                  <a:srgbClr val="60a5fa"/>
                </a:solidFill>
                <a:uFillTx/>
                <a:latin typeface="Malgun Gothic"/>
              </a:rPr>
              <a:t>as</a:t>
            </a:r>
            <a:r>
              <a:rPr b="0" lang="nl-BE" sz="600" spc="-91" strike="noStrike" u="none">
                <a:solidFill>
                  <a:srgbClr val="60a5fa"/>
                </a:solidFill>
                <a:uFillTx/>
                <a:latin typeface="Malgun Gothic"/>
              </a:rPr>
              <a:t> </a:t>
            </a:r>
            <a:r>
              <a:rPr b="0" lang="nl-BE" sz="600" spc="-26" strike="noStrike" u="none">
                <a:solidFill>
                  <a:srgbClr val="33d399"/>
                </a:solidFill>
                <a:uFillTx/>
                <a:latin typeface="Malgun Gothic"/>
              </a:rPr>
              <a:t>pd </a:t>
            </a:r>
            <a:r>
              <a:rPr b="0" lang="nl-BE" sz="600" spc="-20" strike="noStrike" u="none">
                <a:solidFill>
                  <a:srgbClr val="60a5fa"/>
                </a:solidFill>
                <a:uFillTx/>
                <a:latin typeface="Malgun Gothic"/>
              </a:rPr>
              <a:t>import</a:t>
            </a:r>
            <a:r>
              <a:rPr b="0" lang="nl-BE" sz="600" spc="-96" strike="noStrike" u="none">
                <a:solidFill>
                  <a:srgbClr val="60a5fa"/>
                </a:solidFill>
                <a:uFillTx/>
                <a:latin typeface="Malgun Gothic"/>
              </a:rPr>
              <a:t> </a:t>
            </a:r>
            <a:r>
              <a:rPr b="0" lang="nl-BE" sz="600" spc="-20" strike="noStrike" u="none">
                <a:solidFill>
                  <a:srgbClr val="33d399"/>
                </a:solidFill>
                <a:uFillTx/>
                <a:latin typeface="Malgun Gothic"/>
              </a:rPr>
              <a:t>seaborn</a:t>
            </a:r>
            <a:r>
              <a:rPr b="0" lang="nl-BE" sz="600" spc="-91" strike="noStrike" u="none">
                <a:solidFill>
                  <a:srgbClr val="33d399"/>
                </a:solidFill>
                <a:uFillTx/>
                <a:latin typeface="Malgun Gothic"/>
              </a:rPr>
              <a:t> </a:t>
            </a:r>
            <a:r>
              <a:rPr b="0" lang="nl-BE" sz="600" strike="noStrike" u="none">
                <a:solidFill>
                  <a:srgbClr val="60a5fa"/>
                </a:solidFill>
                <a:uFillTx/>
                <a:latin typeface="Malgun Gothic"/>
              </a:rPr>
              <a:t>as</a:t>
            </a:r>
            <a:r>
              <a:rPr b="0" lang="nl-BE" sz="600" spc="-96" strike="noStrike" u="none">
                <a:solidFill>
                  <a:srgbClr val="60a5fa"/>
                </a:solidFill>
                <a:uFillTx/>
                <a:latin typeface="Malgun Gothic"/>
              </a:rPr>
              <a:t> </a:t>
            </a:r>
            <a:r>
              <a:rPr b="0" lang="nl-BE" sz="600" spc="-26" strike="noStrike" u="none">
                <a:solidFill>
                  <a:srgbClr val="33d399"/>
                </a:solidFill>
                <a:uFillTx/>
                <a:latin typeface="Malgun Gothic"/>
              </a:rPr>
              <a:t>sns µ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nl-BE" sz="600" spc="-11" strike="noStrike" u="none">
                <a:solidFill>
                  <a:srgbClr val="60a5fa"/>
                </a:solidFill>
                <a:uFillTx/>
                <a:latin typeface="Malgun Gothic"/>
              </a:rPr>
              <a:t>From </a:t>
            </a:r>
            <a:r>
              <a:rPr b="0" lang="nl-BE" sz="600" spc="-26" strike="noStrike" u="none">
                <a:solidFill>
                  <a:srgbClr val="33d399"/>
                </a:solidFill>
                <a:uFillTx/>
                <a:latin typeface="Malgun Gothic"/>
              </a:rPr>
              <a:t>datetime </a:t>
            </a:r>
            <a:r>
              <a:rPr b="0" lang="nl-BE" sz="600" spc="-20" strike="noStrike" u="none">
                <a:solidFill>
                  <a:srgbClr val="60a5fa"/>
                </a:solidFill>
                <a:uFillTx/>
                <a:latin typeface="Malgun Gothic"/>
              </a:rPr>
              <a:t>import 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</a:rPr>
              <a:t>datetime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nl-BE" sz="600" spc="-11" strike="noStrike" u="none">
                <a:solidFill>
                  <a:srgbClr val="60a5fa"/>
                </a:solidFill>
                <a:uFillTx/>
                <a:latin typeface="Malgun Gothic"/>
              </a:rPr>
              <a:t> </a:t>
            </a:r>
            <a:r>
              <a:rPr b="0" lang="nl-BE" sz="600" spc="-11" strike="noStrike" u="none">
                <a:solidFill>
                  <a:srgbClr val="60a5fa"/>
                </a:solidFill>
                <a:uFillTx/>
                <a:latin typeface="Malgun Gothic"/>
              </a:rPr>
              <a:t>class</a:t>
            </a:r>
            <a:r>
              <a:rPr b="0" lang="nl-BE" sz="600" spc="-130" strike="noStrike" u="none">
                <a:solidFill>
                  <a:srgbClr val="60a5fa"/>
                </a:solidFill>
                <a:uFillTx/>
                <a:latin typeface="Malgun Gothic"/>
              </a:rPr>
              <a:t> </a:t>
            </a:r>
            <a:r>
              <a:rPr b="0" lang="nl-BE" sz="600" spc="-11" strike="noStrike" u="none">
                <a:solidFill>
                  <a:srgbClr val="fabe24"/>
                </a:solidFill>
                <a:uFillTx/>
                <a:latin typeface="Malgun Gothic"/>
              </a:rPr>
              <a:t>ActivityHeatmapAnalytics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</a:rPr>
              <a:t>: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77"/>
              </a:spcBef>
              <a:spcAft>
                <a:spcPts val="283"/>
              </a:spcAft>
            </a:pPr>
            <a:r>
              <a:rPr b="0" lang="nl-BE" sz="600" strike="noStrike" u="none">
                <a:solidFill>
                  <a:srgbClr val="60a5fa"/>
                </a:solidFill>
                <a:uFillTx/>
                <a:latin typeface="Malgun Gothic"/>
              </a:rPr>
              <a:t>     </a:t>
            </a:r>
            <a:r>
              <a:rPr b="0" lang="nl-BE" sz="600" strike="noStrike" u="none">
                <a:solidFill>
                  <a:srgbClr val="60a5fa"/>
                </a:solidFill>
                <a:uFillTx/>
                <a:latin typeface="Malgun Gothic"/>
              </a:rPr>
              <a:t>Def</a:t>
            </a:r>
            <a:r>
              <a:rPr b="0" lang="nl-BE" sz="600" spc="-125" strike="noStrike" u="none">
                <a:solidFill>
                  <a:srgbClr val="60a5fa"/>
                </a:solidFill>
                <a:uFillTx/>
                <a:latin typeface="Malgun Gothic"/>
              </a:rPr>
              <a:t> </a:t>
            </a:r>
            <a:r>
              <a:rPr b="0" lang="nl-BE" sz="600" spc="-11" strike="noStrike" u="none">
                <a:solidFill>
                  <a:srgbClr val="fabe24"/>
                </a:solidFill>
                <a:uFillTx/>
                <a:latin typeface="Malgun Gothic"/>
              </a:rPr>
              <a:t>create_heatmap_data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</a:rPr>
              <a:t>(self):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nl-BE" sz="600" strike="noStrike" u="none">
                <a:solidFill>
                  <a:srgbClr val="33d399"/>
                </a:solidFill>
                <a:uFillTx/>
                <a:latin typeface="Malgun Gothic"/>
              </a:rPr>
              <a:t>     </a:t>
            </a:r>
            <a:r>
              <a:rPr b="0" lang="nl-BE" sz="600" strike="noStrike" u="none">
                <a:solidFill>
                  <a:srgbClr val="33d399"/>
                </a:solidFill>
                <a:uFillTx/>
                <a:latin typeface="Malgun Gothic"/>
              </a:rPr>
              <a:t>df</a:t>
            </a:r>
            <a:r>
              <a:rPr b="0" lang="nl-BE" sz="600" spc="-79" strike="noStrike" u="none">
                <a:solidFill>
                  <a:srgbClr val="33d399"/>
                </a:solidFill>
                <a:uFillTx/>
                <a:latin typeface="Malgun Gothic"/>
              </a:rPr>
              <a:t> </a:t>
            </a:r>
            <a:r>
              <a:rPr b="0" lang="nl-BE" sz="600" strike="noStrike" u="none">
                <a:solidFill>
                  <a:srgbClr val="33d399"/>
                </a:solidFill>
                <a:uFillTx/>
                <a:latin typeface="Malgun Gothic"/>
              </a:rPr>
              <a:t>=</a:t>
            </a:r>
            <a:r>
              <a:rPr b="0" lang="nl-BE" sz="600" spc="-79" strike="noStrike" u="none">
                <a:solidFill>
                  <a:srgbClr val="33d399"/>
                </a:solidFill>
                <a:uFillTx/>
                <a:latin typeface="Malgun Gothic"/>
              </a:rPr>
              <a:t> 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</a:rPr>
              <a:t>pd.read_csv(</a:t>
            </a:r>
            <a:r>
              <a:rPr b="0" lang="nl-BE" sz="600" spc="-11" strike="noStrike" u="none">
                <a:solidFill>
                  <a:srgbClr val="6ee7b6"/>
                </a:solidFill>
                <a:uFillTx/>
                <a:latin typeface="Malgun Gothic"/>
              </a:rPr>
              <a:t>'master_calculations.csv'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</a:rPr>
              <a:t>)                  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</a:rPr>
              <a:t>    </a:t>
            </a:r>
            <a:r>
              <a:rPr b="0" lang="nl-BE" sz="600" spc="-31" strike="noStrike" u="none">
                <a:solidFill>
                  <a:srgbClr val="33d399"/>
                </a:solidFill>
                <a:uFillTx/>
                <a:latin typeface="Malgun Gothic"/>
              </a:rPr>
              <a:t>df[</a:t>
            </a:r>
            <a:r>
              <a:rPr b="0" lang="nl-BE" sz="600" spc="-31" strike="noStrike" u="none">
                <a:solidFill>
                  <a:srgbClr val="6ee7b6"/>
                </a:solidFill>
                <a:uFillTx/>
                <a:latin typeface="Malgun Gothic"/>
              </a:rPr>
              <a:t>'timestamp'</a:t>
            </a:r>
            <a:r>
              <a:rPr b="0" lang="nl-BE" sz="600" spc="-31" strike="noStrike" u="none">
                <a:solidFill>
                  <a:srgbClr val="33d399"/>
                </a:solidFill>
                <a:uFillTx/>
                <a:latin typeface="Malgun Gothic"/>
              </a:rPr>
              <a:t>]</a:t>
            </a:r>
            <a:r>
              <a:rPr b="0" lang="nl-BE" sz="600" spc="-40" strike="noStrike" u="none">
                <a:solidFill>
                  <a:srgbClr val="33d399"/>
                </a:solidFill>
                <a:uFillTx/>
                <a:latin typeface="Malgun Gothic"/>
              </a:rPr>
              <a:t> </a:t>
            </a:r>
            <a:r>
              <a:rPr b="0" lang="nl-BE" sz="600" strike="noStrike" u="none">
                <a:solidFill>
                  <a:srgbClr val="33d399"/>
                </a:solidFill>
                <a:uFillTx/>
                <a:latin typeface="Malgun Gothic"/>
              </a:rPr>
              <a:t>=</a:t>
            </a:r>
            <a:r>
              <a:rPr b="0" lang="nl-BE" sz="600" spc="-40" strike="noStrike" u="none">
                <a:solidFill>
                  <a:srgbClr val="33d399"/>
                </a:solidFill>
                <a:uFillTx/>
                <a:latin typeface="Malgun Gothic"/>
              </a:rPr>
              <a:t> </a:t>
            </a:r>
            <a:r>
              <a:rPr b="0" lang="nl-BE" sz="600" spc="-45" strike="noStrike" u="none">
                <a:solidFill>
                  <a:srgbClr val="33d399"/>
                </a:solidFill>
                <a:uFillTx/>
                <a:latin typeface="Malgun Gothic"/>
              </a:rPr>
              <a:t>pd.to_datetime(df[</a:t>
            </a:r>
            <a:r>
              <a:rPr b="0" lang="nl-BE" sz="600" spc="-45" strike="noStrike" u="none">
                <a:solidFill>
                  <a:srgbClr val="6ee7b6"/>
                </a:solidFill>
                <a:uFillTx/>
                <a:latin typeface="Malgun Gothic"/>
              </a:rPr>
              <a:t>'created_at'</a:t>
            </a:r>
            <a:r>
              <a:rPr b="0" lang="nl-BE" sz="600" spc="-45" strike="noStrike" u="none">
                <a:solidFill>
                  <a:srgbClr val="33d399"/>
                </a:solidFill>
                <a:uFillTx/>
                <a:latin typeface="Malgun Gothic"/>
              </a:rPr>
              <a:t>])               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nl-BE" sz="600" spc="-45" strike="noStrike" u="none">
                <a:solidFill>
                  <a:srgbClr val="33d399"/>
                </a:solidFill>
                <a:uFillTx/>
                <a:latin typeface="Malgun Gothic"/>
              </a:rPr>
              <a:t>     </a:t>
            </a:r>
            <a:r>
              <a:rPr b="0" lang="nl-BE" sz="600" spc="-26" strike="noStrike" u="none">
                <a:solidFill>
                  <a:srgbClr val="33d399"/>
                </a:solidFill>
                <a:uFillTx/>
                <a:latin typeface="Malgun Gothic"/>
              </a:rPr>
              <a:t>df[</a:t>
            </a:r>
            <a:r>
              <a:rPr b="0" lang="nl-BE" sz="600" spc="-26" strike="noStrike" u="none">
                <a:solidFill>
                  <a:srgbClr val="6ee7b6"/>
                </a:solidFill>
                <a:uFillTx/>
                <a:latin typeface="Malgun Gothic"/>
              </a:rPr>
              <a:t>'hour'</a:t>
            </a:r>
            <a:r>
              <a:rPr b="0" lang="nl-BE" sz="600" spc="-26" strike="noStrike" u="none">
                <a:solidFill>
                  <a:srgbClr val="33d399"/>
                </a:solidFill>
                <a:uFillTx/>
                <a:latin typeface="Malgun Gothic"/>
              </a:rPr>
              <a:t>]</a:t>
            </a:r>
            <a:r>
              <a:rPr b="0" lang="nl-BE" sz="600" spc="-71" strike="noStrike" u="none">
                <a:solidFill>
                  <a:srgbClr val="33d399"/>
                </a:solidFill>
                <a:uFillTx/>
                <a:latin typeface="Malgun Gothic"/>
              </a:rPr>
              <a:t> </a:t>
            </a:r>
            <a:r>
              <a:rPr b="0" lang="nl-BE" sz="600" strike="noStrike" u="none">
                <a:solidFill>
                  <a:srgbClr val="33d399"/>
                </a:solidFill>
                <a:uFillTx/>
                <a:latin typeface="Malgun Gothic"/>
              </a:rPr>
              <a:t>=</a:t>
            </a:r>
            <a:r>
              <a:rPr b="0" lang="nl-BE" sz="600" spc="-71" strike="noStrike" u="none">
                <a:solidFill>
                  <a:srgbClr val="33d399"/>
                </a:solidFill>
                <a:uFillTx/>
                <a:latin typeface="Malgun Gothic"/>
              </a:rPr>
              <a:t> 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</a:rPr>
              <a:t>df[</a:t>
            </a:r>
            <a:r>
              <a:rPr b="0" lang="nl-BE" sz="600" spc="-11" strike="noStrike" u="none">
                <a:solidFill>
                  <a:srgbClr val="6ee7b6"/>
                </a:solidFill>
                <a:uFillTx/>
                <a:latin typeface="Malgun Gothic"/>
              </a:rPr>
              <a:t>'timestamp'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</a:rPr>
              <a:t>].dt.hour 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nl-BE" sz="600" spc="-31" strike="noStrike" u="none">
                <a:solidFill>
                  <a:srgbClr val="33d399"/>
                </a:solidFill>
                <a:uFillTx/>
                <a:latin typeface="Malgun Gothic"/>
              </a:rPr>
              <a:t>     </a:t>
            </a:r>
            <a:r>
              <a:rPr b="0" lang="nl-BE" sz="600" spc="-31" strike="noStrike" u="none">
                <a:solidFill>
                  <a:srgbClr val="33d399"/>
                </a:solidFill>
                <a:uFillTx/>
                <a:latin typeface="Malgun Gothic"/>
              </a:rPr>
              <a:t>df[</a:t>
            </a:r>
            <a:r>
              <a:rPr b="0" lang="nl-BE" sz="600" spc="-31" strike="noStrike" u="none">
                <a:solidFill>
                  <a:srgbClr val="6ee7b6"/>
                </a:solidFill>
                <a:uFillTx/>
                <a:latin typeface="Malgun Gothic"/>
              </a:rPr>
              <a:t>'weekday'</a:t>
            </a:r>
            <a:r>
              <a:rPr b="0" lang="nl-BE" sz="600" spc="-31" strike="noStrike" u="none">
                <a:solidFill>
                  <a:srgbClr val="33d399"/>
                </a:solidFill>
                <a:uFillTx/>
                <a:latin typeface="Malgun Gothic"/>
              </a:rPr>
              <a:t>]</a:t>
            </a:r>
            <a:r>
              <a:rPr b="0" lang="nl-BE" sz="600" spc="-45" strike="noStrike" u="none">
                <a:solidFill>
                  <a:srgbClr val="33d399"/>
                </a:solidFill>
                <a:uFillTx/>
                <a:latin typeface="Malgun Gothic"/>
              </a:rPr>
              <a:t> </a:t>
            </a:r>
            <a:r>
              <a:rPr b="0" lang="nl-BE" sz="600" strike="noStrike" u="none">
                <a:solidFill>
                  <a:srgbClr val="33d399"/>
                </a:solidFill>
                <a:uFillTx/>
                <a:latin typeface="Malgun Gothic"/>
              </a:rPr>
              <a:t>=</a:t>
            </a:r>
            <a:r>
              <a:rPr b="0" lang="nl-BE" sz="600" spc="-40" strike="noStrike" u="none">
                <a:solidFill>
                  <a:srgbClr val="33d399"/>
                </a:solidFill>
                <a:uFillTx/>
                <a:latin typeface="Malgun Gothic"/>
              </a:rPr>
              <a:t> 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</a:rPr>
              <a:t>df[</a:t>
            </a:r>
            <a:r>
              <a:rPr b="0" lang="nl-BE" sz="600" spc="-11" strike="noStrike" u="none">
                <a:solidFill>
                  <a:srgbClr val="6ee7b6"/>
                </a:solidFill>
                <a:uFillTx/>
                <a:latin typeface="Malgun Gothic"/>
              </a:rPr>
              <a:t>'timestamp'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</a:rPr>
              <a:t>].dt.day_name()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nl-BE" sz="600" strike="noStrike" u="none">
                <a:solidFill>
                  <a:srgbClr val="60a5fa"/>
                </a:solidFill>
                <a:uFillTx/>
                <a:latin typeface="Malgun Gothic"/>
                <a:ea typeface="Microsoft YaHei"/>
              </a:rPr>
              <a:t>     </a:t>
            </a:r>
            <a:r>
              <a:rPr b="0" lang="nl-BE" sz="600" strike="noStrike" u="none">
                <a:solidFill>
                  <a:srgbClr val="60a5fa"/>
                </a:solidFill>
                <a:uFillTx/>
                <a:latin typeface="Malgun Gothic"/>
                <a:ea typeface="Microsoft YaHei"/>
              </a:rPr>
              <a:t>def</a:t>
            </a:r>
            <a:r>
              <a:rPr b="0" lang="nl-BE" sz="600" spc="-125" strike="noStrike" u="none">
                <a:solidFill>
                  <a:srgbClr val="60a5fa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pc="-11" strike="noStrike" u="none">
                <a:solidFill>
                  <a:srgbClr val="fabe24"/>
                </a:solidFill>
                <a:uFillTx/>
                <a:latin typeface="Malgun Gothic"/>
                <a:ea typeface="Microsoft YaHei"/>
              </a:rPr>
              <a:t>generate_heatmap_matrix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(self):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77"/>
              </a:spcBef>
              <a:spcAft>
                <a:spcPts val="283"/>
              </a:spcAft>
            </a:pP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    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days</a:t>
            </a:r>
            <a:r>
              <a:rPr b="0" lang="nl-BE" sz="600" spc="-79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=</a:t>
            </a:r>
            <a:r>
              <a:rPr b="0" lang="nl-BE" sz="600" spc="-79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pc="-26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[</a:t>
            </a:r>
            <a:r>
              <a:rPr b="0" lang="nl-BE" sz="600" spc="-26" strike="noStrike" u="none">
                <a:solidFill>
                  <a:srgbClr val="6ee7b6"/>
                </a:solidFill>
                <a:uFillTx/>
                <a:latin typeface="Malgun Gothic"/>
                <a:ea typeface="Microsoft YaHei"/>
              </a:rPr>
              <a:t>'Monday'</a:t>
            </a:r>
            <a:r>
              <a:rPr b="0" lang="nl-BE" sz="600" spc="-26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,</a:t>
            </a:r>
            <a:r>
              <a:rPr b="0" lang="nl-BE" sz="600" spc="-79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pc="-26" strike="noStrike" u="none">
                <a:solidFill>
                  <a:srgbClr val="6ee7b6"/>
                </a:solidFill>
                <a:uFillTx/>
                <a:latin typeface="Malgun Gothic"/>
                <a:ea typeface="Microsoft YaHei"/>
              </a:rPr>
              <a:t>'Tuesday'</a:t>
            </a:r>
            <a:r>
              <a:rPr b="0" lang="nl-BE" sz="600" spc="-26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,</a:t>
            </a:r>
            <a:r>
              <a:rPr b="0" lang="nl-BE" sz="600" spc="-79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pc="-11" strike="noStrike" u="none">
                <a:solidFill>
                  <a:srgbClr val="6ee7b6"/>
                </a:solidFill>
                <a:uFillTx/>
                <a:latin typeface="Malgun Gothic"/>
                <a:ea typeface="Microsoft YaHei"/>
              </a:rPr>
              <a:t>'Wednesday'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,</a:t>
            </a:r>
            <a:r>
              <a:rPr b="0" lang="nl-BE" sz="600" spc="-26" strike="noStrike" u="none">
                <a:solidFill>
                  <a:srgbClr val="6ee7b6"/>
                </a:solidFill>
                <a:uFillTx/>
                <a:latin typeface="Malgun Gothic"/>
                <a:ea typeface="Microsoft YaHei"/>
              </a:rPr>
              <a:t>'Thursday'</a:t>
            </a:r>
            <a:r>
              <a:rPr b="0" lang="nl-BE" sz="600" spc="-26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,</a:t>
            </a:r>
            <a:r>
              <a:rPr b="0" lang="nl-BE" sz="600" spc="-26" strike="noStrike" u="none">
                <a:solidFill>
                  <a:srgbClr val="6ee7b6"/>
                </a:solidFill>
                <a:uFillTx/>
                <a:latin typeface="Malgun Gothic"/>
                <a:ea typeface="Microsoft YaHei"/>
              </a:rPr>
              <a:t>'Friday'</a:t>
            </a:r>
            <a:r>
              <a:rPr b="0" lang="nl-BE" sz="600" spc="-26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,</a:t>
            </a:r>
            <a:r>
              <a:rPr b="0" lang="nl-BE" sz="600" spc="-74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pc="-26" strike="noStrike" u="none">
                <a:solidFill>
                  <a:srgbClr val="6ee7b6"/>
                </a:solidFill>
                <a:uFillTx/>
                <a:latin typeface="Malgun Gothic"/>
                <a:ea typeface="Microsoft YaHei"/>
              </a:rPr>
              <a:t>'Saturday'</a:t>
            </a:r>
            <a:r>
              <a:rPr b="0" lang="nl-BE" sz="600" spc="-26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,</a:t>
            </a:r>
            <a:r>
              <a:rPr b="0" lang="nl-BE" sz="600" spc="-74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pc="-54" strike="noStrike" u="none">
                <a:solidFill>
                  <a:srgbClr val="6ee7b6"/>
                </a:solidFill>
                <a:uFillTx/>
                <a:latin typeface="Malgun Gothic"/>
                <a:ea typeface="Microsoft YaHei"/>
              </a:rPr>
              <a:t>'Sunday'</a:t>
            </a:r>
            <a:r>
              <a:rPr b="0" lang="nl-BE" sz="600" spc="-54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]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   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hours</a:t>
            </a:r>
            <a:r>
              <a:rPr b="0" lang="nl-BE" sz="600" spc="-99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=</a:t>
            </a:r>
            <a:r>
              <a:rPr b="0" lang="nl-BE" sz="600" spc="-96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pc="-3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range(</a:t>
            </a:r>
            <a:r>
              <a:rPr b="0" lang="nl-BE" sz="600" spc="-31" strike="noStrike" u="none">
                <a:solidFill>
                  <a:srgbClr val="a68bfa"/>
                </a:solidFill>
                <a:uFillTx/>
                <a:latin typeface="Malgun Gothic"/>
                <a:ea typeface="Microsoft YaHei"/>
              </a:rPr>
              <a:t>24</a:t>
            </a:r>
            <a:r>
              <a:rPr b="0" lang="nl-BE" sz="600" spc="-3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)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nl-BE" sz="600" spc="-26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   </a:t>
            </a:r>
            <a:r>
              <a:rPr b="0" lang="nl-BE" sz="600" spc="-26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pivot_table</a:t>
            </a:r>
            <a:r>
              <a:rPr b="0" lang="nl-BE" sz="600" spc="-7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=</a:t>
            </a:r>
            <a:r>
              <a:rPr b="0" lang="nl-BE" sz="600" spc="-7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pc="-5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df.pivot_table( 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         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values=</a:t>
            </a:r>
            <a:r>
              <a:rPr b="0" lang="nl-BE" sz="600" spc="-11" strike="noStrike" u="none">
                <a:solidFill>
                  <a:srgbClr val="6ee7b6"/>
                </a:solidFill>
                <a:uFillTx/>
                <a:latin typeface="Malgun Gothic"/>
                <a:ea typeface="Microsoft YaHei"/>
              </a:rPr>
              <a:t>'calculation_id'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,         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         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index=</a:t>
            </a:r>
            <a:r>
              <a:rPr b="0" lang="nl-BE" sz="600" spc="-11" strike="noStrike" u="none">
                <a:solidFill>
                  <a:srgbClr val="6ee7b6"/>
                </a:solidFill>
                <a:uFillTx/>
                <a:latin typeface="Malgun Gothic"/>
                <a:ea typeface="Microsoft YaHei"/>
              </a:rPr>
              <a:t>'hour'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, 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         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columns=</a:t>
            </a:r>
            <a:r>
              <a:rPr b="0" lang="nl-BE" sz="600" spc="-11" strike="noStrike" u="none">
                <a:solidFill>
                  <a:srgbClr val="6ee7b6"/>
                </a:solidFill>
                <a:uFillTx/>
                <a:latin typeface="Malgun Gothic"/>
                <a:ea typeface="Microsoft YaHei"/>
              </a:rPr>
              <a:t>'weekday'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, 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         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aggfunc=</a:t>
            </a:r>
            <a:r>
              <a:rPr b="0" lang="nl-BE" sz="600" spc="-11" strike="noStrike" u="none">
                <a:solidFill>
                  <a:srgbClr val="6ee7b6"/>
                </a:solidFill>
                <a:uFillTx/>
                <a:latin typeface="Malgun Gothic"/>
                <a:ea typeface="Microsoft YaHei"/>
              </a:rPr>
              <a:t>'count'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,             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          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fill_value=</a:t>
            </a:r>
            <a:r>
              <a:rPr b="0" lang="nl-BE" sz="600" spc="-11" strike="noStrike" u="none">
                <a:solidFill>
                  <a:srgbClr val="a68bfa"/>
                </a:solidFill>
                <a:uFillTx/>
                <a:latin typeface="Malgun Gothic"/>
                <a:ea typeface="Microsoft YaHei"/>
              </a:rPr>
              <a:t>0</a:t>
            </a:r>
            <a:r>
              <a:rPr b="0" lang="nl-BE" sz="600" spc="-5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)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nl-BE" sz="600" spc="-5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      </a:t>
            </a:r>
            <a:r>
              <a:rPr b="0" lang="nl-BE" sz="600" strike="noStrike" u="none">
                <a:solidFill>
                  <a:srgbClr val="60a5fa"/>
                </a:solidFill>
                <a:uFillTx/>
                <a:latin typeface="Malgun Gothic"/>
                <a:ea typeface="Microsoft YaHei"/>
              </a:rPr>
              <a:t>Def </a:t>
            </a:r>
            <a:r>
              <a:rPr b="0" lang="nl-BE" sz="600" spc="-11" strike="noStrike" u="none">
                <a:solidFill>
                  <a:srgbClr val="fabe24"/>
                </a:solidFill>
                <a:uFillTx/>
                <a:latin typeface="Malgun Gothic"/>
                <a:ea typeface="Microsoft YaHei"/>
              </a:rPr>
              <a:t>identify_peak_patterns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(self):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nl-BE" sz="600" spc="-26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          </a:t>
            </a:r>
            <a:r>
              <a:rPr b="0" lang="nl-BE" sz="600" spc="-26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peak_hour</a:t>
            </a:r>
            <a:r>
              <a:rPr b="0" lang="nl-BE" sz="600" spc="-7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=</a:t>
            </a:r>
            <a:r>
              <a:rPr b="0" lang="nl-BE" sz="600" spc="-65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pivot_table.max().idxmax() 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nl-BE" sz="600" spc="-26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          </a:t>
            </a:r>
            <a:r>
              <a:rPr b="0" lang="nl-BE" sz="600" spc="-26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peak_day</a:t>
            </a:r>
            <a:r>
              <a:rPr b="0" lang="nl-BE" sz="600" spc="-65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=</a:t>
            </a:r>
            <a:r>
              <a:rPr b="0" lang="nl-BE" sz="600" spc="-65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pc="-45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pivot_table.max(axis=</a:t>
            </a:r>
            <a:r>
              <a:rPr b="0" lang="nl-BE" sz="600" spc="-45" strike="noStrike" u="none">
                <a:solidFill>
                  <a:srgbClr val="a68bfa"/>
                </a:solidFill>
                <a:uFillTx/>
                <a:latin typeface="Malgun Gothic"/>
                <a:ea typeface="Microsoft YaHei"/>
              </a:rPr>
              <a:t>1</a:t>
            </a:r>
            <a:r>
              <a:rPr b="0" lang="nl-BE" sz="600" spc="-45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).idxmax() 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nl-BE" sz="600" spc="-26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         </a:t>
            </a:r>
            <a:r>
              <a:rPr b="0" lang="nl-BE" sz="600" spc="-26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office_hours</a:t>
            </a:r>
            <a:r>
              <a:rPr b="0" lang="nl-BE" sz="600" spc="-74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=</a:t>
            </a:r>
            <a:r>
              <a:rPr b="0" lang="nl-BE" sz="600" spc="-7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pivot_table.loc[</a:t>
            </a:r>
            <a:r>
              <a:rPr b="0" lang="nl-BE" sz="600" spc="-11" strike="noStrike" u="none">
                <a:solidFill>
                  <a:srgbClr val="a68bfa"/>
                </a:solidFill>
                <a:uFillTx/>
                <a:latin typeface="Malgun Gothic"/>
                <a:ea typeface="Microsoft YaHei"/>
              </a:rPr>
              <a:t>9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:</a:t>
            </a:r>
            <a:r>
              <a:rPr b="0" lang="nl-BE" sz="600" spc="-11" strike="noStrike" u="none">
                <a:solidFill>
                  <a:srgbClr val="a68bfa"/>
                </a:solidFill>
                <a:uFillTx/>
                <a:latin typeface="Malgun Gothic"/>
                <a:ea typeface="Microsoft YaHei"/>
              </a:rPr>
              <a:t>17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]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77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nl-BE" sz="600" spc="-3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        </a:t>
            </a:r>
            <a:r>
              <a:rPr b="0" lang="nl-BE" sz="600" spc="-3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weekend_activity </a:t>
            </a:r>
            <a:r>
              <a:rPr b="0" lang="nl-BE" sz="600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=</a:t>
            </a:r>
            <a:r>
              <a:rPr b="0" lang="nl-BE" sz="600" spc="-3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pivot_table[[</a:t>
            </a:r>
            <a:r>
              <a:rPr b="0" lang="nl-BE" sz="600" spc="-31" strike="noStrike" u="none">
                <a:solidFill>
                  <a:srgbClr val="6ee7b6"/>
                </a:solidFill>
                <a:uFillTx/>
                <a:latin typeface="Malgun Gothic"/>
                <a:ea typeface="Microsoft YaHei"/>
              </a:rPr>
              <a:t>'Saturday'</a:t>
            </a:r>
            <a:r>
              <a:rPr b="0" lang="nl-BE" sz="600" spc="-3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,</a:t>
            </a:r>
            <a:r>
              <a:rPr b="0" lang="nl-BE" sz="600" spc="-26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pc="-60" strike="noStrike" u="none">
                <a:solidFill>
                  <a:srgbClr val="6ee7b6"/>
                </a:solidFill>
                <a:uFillTx/>
                <a:latin typeface="Malgun Gothic"/>
                <a:ea typeface="Microsoft YaHei"/>
              </a:rPr>
              <a:t>'Sunday'</a:t>
            </a:r>
            <a:r>
              <a:rPr b="0" lang="nl-BE" sz="600" spc="-60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]]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tabLst>
                <a:tab algn="l" pos="0"/>
              </a:tabLst>
            </a:pP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4480" indent="-11448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nl-BE" sz="600" strike="noStrike" u="none">
                <a:solidFill>
                  <a:srgbClr val="60a5fa"/>
                </a:solidFill>
                <a:uFillTx/>
                <a:latin typeface="Malgun Gothic"/>
                <a:ea typeface="Microsoft YaHei"/>
              </a:rPr>
              <a:t>       </a:t>
            </a:r>
            <a:r>
              <a:rPr b="0" lang="nl-BE" sz="600" strike="noStrike" u="none">
                <a:solidFill>
                  <a:srgbClr val="60a5fa"/>
                </a:solidFill>
                <a:uFillTx/>
                <a:latin typeface="Malgun Gothic"/>
                <a:ea typeface="Microsoft YaHei"/>
              </a:rPr>
              <a:t>def</a:t>
            </a:r>
            <a:r>
              <a:rPr b="0" lang="nl-BE" sz="600" spc="-125" strike="noStrike" u="none">
                <a:solidFill>
                  <a:srgbClr val="60a5fa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pc="-11" strike="noStrike" u="none">
                <a:solidFill>
                  <a:srgbClr val="fabe24"/>
                </a:solidFill>
                <a:uFillTx/>
                <a:latin typeface="Malgun Gothic"/>
                <a:ea typeface="Microsoft YaHei"/>
              </a:rPr>
              <a:t>visualize_heatmap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(self): 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4480" indent="-11448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nl-BE" sz="600" spc="-3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        </a:t>
            </a:r>
            <a:r>
              <a:rPr b="0" lang="nl-BE" sz="600" spc="-3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plt.figure(figsize=(</a:t>
            </a:r>
            <a:r>
              <a:rPr b="0" lang="nl-BE" sz="600" spc="-31" strike="noStrike" u="none">
                <a:solidFill>
                  <a:srgbClr val="a68bfa"/>
                </a:solidFill>
                <a:uFillTx/>
                <a:latin typeface="Malgun Gothic"/>
                <a:ea typeface="Microsoft YaHei"/>
              </a:rPr>
              <a:t>10</a:t>
            </a:r>
            <a:r>
              <a:rPr b="0" lang="nl-BE" sz="600" spc="-3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,</a:t>
            </a:r>
            <a:r>
              <a:rPr b="0" lang="nl-BE" sz="600" spc="5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pc="-26" strike="noStrike" u="none">
                <a:solidFill>
                  <a:srgbClr val="a68bfa"/>
                </a:solidFill>
                <a:uFillTx/>
                <a:latin typeface="Malgun Gothic"/>
                <a:ea typeface="Microsoft YaHei"/>
              </a:rPr>
              <a:t>8</a:t>
            </a:r>
            <a:r>
              <a:rPr b="0" lang="nl-BE" sz="600" spc="-26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))                              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4480" indent="-11448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nl-BE" sz="600" spc="-3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        </a:t>
            </a:r>
            <a:r>
              <a:rPr b="0" lang="nl-BE" sz="600" spc="-3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sns.heatmap(pivot_table,</a:t>
            </a:r>
            <a:r>
              <a:rPr b="0" lang="nl-BE" sz="600" spc="-6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pc="-54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cmap=</a:t>
            </a:r>
            <a:r>
              <a:rPr b="0" lang="nl-BE" sz="600" spc="-54" strike="noStrike" u="none">
                <a:solidFill>
                  <a:srgbClr val="6ee7b6"/>
                </a:solidFill>
                <a:uFillTx/>
                <a:latin typeface="Malgun Gothic"/>
                <a:ea typeface="Microsoft YaHei"/>
              </a:rPr>
              <a:t>'YlOrRd'</a:t>
            </a:r>
            <a:r>
              <a:rPr b="0" lang="nl-BE" sz="600" spc="-26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annot=</a:t>
            </a:r>
            <a:r>
              <a:rPr b="0" lang="nl-BE" sz="600" spc="-26" strike="noStrike" u="none">
                <a:solidFill>
                  <a:srgbClr val="60a5fa"/>
                </a:solidFill>
                <a:uFillTx/>
                <a:latin typeface="Malgun Gothic"/>
                <a:ea typeface="Microsoft YaHei"/>
              </a:rPr>
              <a:t>True</a:t>
            </a:r>
            <a:r>
              <a:rPr b="0" lang="nl-BE" sz="600" spc="-26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,</a:t>
            </a:r>
            <a:r>
              <a:rPr b="0" lang="nl-BE" sz="600" spc="-79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fmt=</a:t>
            </a:r>
            <a:r>
              <a:rPr b="0" lang="nl-BE" sz="600" spc="-11" strike="noStrike" u="none">
                <a:solidFill>
                  <a:srgbClr val="6ee7b6"/>
                </a:solidFill>
                <a:uFillTx/>
                <a:latin typeface="Malgun Gothic"/>
                <a:ea typeface="Microsoft YaHei"/>
              </a:rPr>
              <a:t>'d'</a:t>
            </a:r>
            <a:r>
              <a:rPr b="0" lang="nl-BE" sz="600" spc="-1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) 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448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nl-BE" sz="600" spc="-31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plt.title(</a:t>
            </a:r>
            <a:r>
              <a:rPr b="0" lang="nl-BE" sz="600" spc="-31" strike="noStrike" u="none">
                <a:solidFill>
                  <a:srgbClr val="6ee7b6"/>
                </a:solidFill>
                <a:uFillTx/>
                <a:latin typeface="Malgun Gothic"/>
                <a:ea typeface="Microsoft YaHei"/>
              </a:rPr>
              <a:t>'Dagelijkse</a:t>
            </a:r>
            <a:r>
              <a:rPr b="0" lang="nl-BE" sz="600" spc="-45" strike="noStrike" u="none">
                <a:solidFill>
                  <a:srgbClr val="6ee7b6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pc="-26" strike="noStrike" u="none">
                <a:solidFill>
                  <a:srgbClr val="6ee7b6"/>
                </a:solidFill>
                <a:uFillTx/>
                <a:latin typeface="Malgun Gothic"/>
                <a:ea typeface="Microsoft YaHei"/>
              </a:rPr>
              <a:t>Activiteit</a:t>
            </a:r>
            <a:r>
              <a:rPr b="0" lang="nl-BE" sz="600" spc="-40" strike="noStrike" u="none">
                <a:solidFill>
                  <a:srgbClr val="6ee7b6"/>
                </a:solidFill>
                <a:uFillTx/>
                <a:latin typeface="Malgun Gothic"/>
                <a:ea typeface="Microsoft YaHei"/>
              </a:rPr>
              <a:t> </a:t>
            </a:r>
            <a:r>
              <a:rPr b="0" lang="nl-BE" sz="600" spc="-65" strike="noStrike" u="none">
                <a:solidFill>
                  <a:srgbClr val="6ee7b6"/>
                </a:solidFill>
                <a:uFillTx/>
                <a:latin typeface="Malgun Gothic"/>
                <a:ea typeface="Microsoft YaHei"/>
              </a:rPr>
              <a:t>Heatmap'</a:t>
            </a:r>
            <a:r>
              <a:rPr b="0" lang="nl-BE" sz="600" spc="-65" strike="noStrike" u="none">
                <a:solidFill>
                  <a:srgbClr val="33d399"/>
                </a:solidFill>
                <a:uFillTx/>
                <a:latin typeface="Malgun Gothic"/>
                <a:ea typeface="Microsoft YaHei"/>
              </a:rPr>
              <a:t>)</a:t>
            </a:r>
            <a:endParaRPr b="0" lang="nl-BE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0" name="object 273"/>
          <p:cNvSpPr/>
          <p:nvPr/>
        </p:nvSpPr>
        <p:spPr>
          <a:xfrm>
            <a:off x="6769080" y="4731120"/>
            <a:ext cx="297504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1" name="object 274"/>
          <p:cNvSpPr/>
          <p:nvPr/>
        </p:nvSpPr>
        <p:spPr>
          <a:xfrm>
            <a:off x="6301800" y="3420360"/>
            <a:ext cx="119124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2" name="object 275"/>
          <p:cNvSpPr/>
          <p:nvPr/>
        </p:nvSpPr>
        <p:spPr>
          <a:xfrm>
            <a:off x="8575920" y="5717880"/>
            <a:ext cx="3843720" cy="45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240840" indent="-114480">
              <a:lnSpc>
                <a:spcPct val="157000"/>
              </a:lnSpc>
              <a:spcBef>
                <a:spcPts val="96"/>
              </a:spcBef>
              <a:tabLst>
                <a:tab algn="l" pos="0"/>
              </a:tabLst>
            </a:pP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43" name="object 276" descr=""/>
          <p:cNvPicPr/>
          <p:nvPr/>
        </p:nvPicPr>
        <p:blipFill>
          <a:blip r:embed="rId7"/>
          <a:stretch/>
        </p:blipFill>
        <p:spPr>
          <a:xfrm>
            <a:off x="5952960" y="1096200"/>
            <a:ext cx="132480" cy="132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4" name="object 277"/>
          <p:cNvSpPr/>
          <p:nvPr/>
        </p:nvSpPr>
        <p:spPr>
          <a:xfrm>
            <a:off x="6149520" y="1047960"/>
            <a:ext cx="177012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nl-BE" sz="1150" spc="-71" strike="noStrike" u="none">
                <a:solidFill>
                  <a:srgbClr val="1f2937"/>
                </a:solidFill>
                <a:uFillTx/>
                <a:latin typeface="DejaVu Sans"/>
              </a:rPr>
              <a:t>Kantooruren</a:t>
            </a:r>
            <a:r>
              <a:rPr b="1" lang="nl-BE" sz="1150" spc="-1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54" strike="noStrike" u="none">
                <a:solidFill>
                  <a:srgbClr val="1f2937"/>
                </a:solidFill>
                <a:uFillTx/>
                <a:latin typeface="DejaVu Sans"/>
              </a:rPr>
              <a:t>Patroon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5" name="object 278"/>
          <p:cNvSpPr/>
          <p:nvPr/>
        </p:nvSpPr>
        <p:spPr>
          <a:xfrm>
            <a:off x="5940000" y="1270800"/>
            <a:ext cx="215964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040" bIns="0" anchor="t">
            <a:spAutoFit/>
          </a:bodyPr>
          <a:p>
            <a:pPr marL="117000" indent="-104040">
              <a:lnSpc>
                <a:spcPct val="100000"/>
              </a:lnSpc>
              <a:spcBef>
                <a:spcPts val="394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85" strike="noStrike" u="none">
                <a:solidFill>
                  <a:srgbClr val="4a5462"/>
                </a:solidFill>
                <a:uFillTx/>
                <a:latin typeface="DejaVu Sans"/>
              </a:rPr>
              <a:t>85%</a:t>
            </a:r>
            <a:r>
              <a:rPr b="0" lang="nl-BE" sz="1000" spc="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51" strike="noStrike" u="none">
                <a:solidFill>
                  <a:srgbClr val="4a5462"/>
                </a:solidFill>
                <a:uFillTx/>
                <a:latin typeface="DejaVu Sans"/>
              </a:rPr>
              <a:t>activiteit</a:t>
            </a:r>
            <a:r>
              <a:rPr b="0" lang="nl-BE" sz="1000" spc="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71" strike="noStrike" u="none">
                <a:solidFill>
                  <a:srgbClr val="4a5462"/>
                </a:solidFill>
                <a:uFillTx/>
                <a:latin typeface="DejaVu Sans"/>
              </a:rPr>
              <a:t>tussen</a:t>
            </a:r>
            <a:r>
              <a:rPr b="0" lang="nl-BE" sz="1000" spc="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9:00-</a:t>
            </a:r>
            <a:r>
              <a:rPr b="0" lang="nl-BE" sz="1000" spc="-20" strike="noStrike" u="none">
                <a:solidFill>
                  <a:srgbClr val="4a5462"/>
                </a:solidFill>
                <a:uFillTx/>
                <a:latin typeface="DejaVu Sans"/>
              </a:rPr>
              <a:t>17:00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Piek</a:t>
            </a:r>
            <a:r>
              <a:rPr b="0" lang="nl-BE" sz="1000" spc="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74" strike="noStrike" u="none">
                <a:solidFill>
                  <a:srgbClr val="4a5462"/>
                </a:solidFill>
                <a:uFillTx/>
                <a:latin typeface="DejaVu Sans"/>
              </a:rPr>
              <a:t>rond</a:t>
            </a:r>
            <a:r>
              <a:rPr b="0" lang="nl-BE" sz="1000" spc="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54" strike="noStrike" u="none">
                <a:solidFill>
                  <a:srgbClr val="4a5462"/>
                </a:solidFill>
                <a:uFillTx/>
                <a:latin typeface="DejaVu Sans"/>
              </a:rPr>
              <a:t>lunchtijd</a:t>
            </a:r>
            <a:r>
              <a:rPr b="0" lang="nl-BE" sz="1000" spc="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(12:00-</a:t>
            </a:r>
            <a:r>
              <a:rPr b="0" lang="nl-BE" sz="1000" spc="-34" strike="noStrike" u="none">
                <a:solidFill>
                  <a:srgbClr val="4a5462"/>
                </a:solidFill>
                <a:uFillTx/>
                <a:latin typeface="DejaVu Sans"/>
              </a:rPr>
              <a:t>14:00)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71" strike="noStrike" u="none">
                <a:solidFill>
                  <a:srgbClr val="4a5462"/>
                </a:solidFill>
                <a:uFillTx/>
                <a:latin typeface="DejaVu Sans"/>
              </a:rPr>
              <a:t>Avond/nacht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0" strike="noStrike" u="none">
                <a:solidFill>
                  <a:srgbClr val="4a5462"/>
                </a:solidFill>
                <a:uFillTx/>
                <a:latin typeface="DejaVu Sans"/>
              </a:rPr>
              <a:t>minimaal</a:t>
            </a:r>
            <a:r>
              <a:rPr b="0" lang="nl-BE" sz="100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(&lt;5%)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46" name="object 279" descr=""/>
          <p:cNvPicPr/>
          <p:nvPr/>
        </p:nvPicPr>
        <p:blipFill>
          <a:blip r:embed="rId8"/>
          <a:stretch/>
        </p:blipFill>
        <p:spPr>
          <a:xfrm>
            <a:off x="5956200" y="2136240"/>
            <a:ext cx="113400" cy="129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7" name="object 280"/>
          <p:cNvSpPr/>
          <p:nvPr/>
        </p:nvSpPr>
        <p:spPr>
          <a:xfrm>
            <a:off x="6136560" y="2088000"/>
            <a:ext cx="148392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nl-BE" sz="1150" spc="-96" strike="noStrike" u="none">
                <a:solidFill>
                  <a:srgbClr val="1f2937"/>
                </a:solidFill>
                <a:uFillTx/>
                <a:latin typeface="DejaVu Sans"/>
              </a:rPr>
              <a:t>Weekdag</a:t>
            </a:r>
            <a:r>
              <a:rPr b="1" lang="nl-BE" sz="1150" spc="2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60" strike="noStrike" u="none">
                <a:solidFill>
                  <a:srgbClr val="1f2937"/>
                </a:solidFill>
                <a:uFillTx/>
                <a:latin typeface="DejaVu Sans"/>
              </a:rPr>
              <a:t>Verdeling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8" name="object 281"/>
          <p:cNvSpPr/>
          <p:nvPr/>
        </p:nvSpPr>
        <p:spPr>
          <a:xfrm>
            <a:off x="5943600" y="2310840"/>
            <a:ext cx="233604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040" bIns="0" anchor="t">
            <a:spAutoFit/>
          </a:bodyPr>
          <a:p>
            <a:pPr marL="117000" indent="-104040">
              <a:lnSpc>
                <a:spcPct val="100000"/>
              </a:lnSpc>
              <a:spcBef>
                <a:spcPts val="394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54" strike="noStrike" u="none">
                <a:solidFill>
                  <a:srgbClr val="4a5462"/>
                </a:solidFill>
                <a:uFillTx/>
                <a:latin typeface="DejaVu Sans"/>
              </a:rPr>
              <a:t>Vrijdag:</a:t>
            </a:r>
            <a:r>
              <a:rPr b="0" lang="nl-BE" sz="1000" spc="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71" strike="noStrike" u="none">
                <a:solidFill>
                  <a:srgbClr val="4a5462"/>
                </a:solidFill>
                <a:uFillTx/>
                <a:latin typeface="DejaVu Sans"/>
              </a:rPr>
              <a:t>hoogste</a:t>
            </a:r>
            <a:r>
              <a:rPr b="0" lang="nl-BE" sz="1000" spc="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51" strike="noStrike" u="none">
                <a:solidFill>
                  <a:srgbClr val="4a5462"/>
                </a:solidFill>
                <a:uFillTx/>
                <a:latin typeface="DejaVu Sans"/>
              </a:rPr>
              <a:t>activiteit</a:t>
            </a:r>
            <a:r>
              <a:rPr b="0" lang="nl-BE" sz="1000" spc="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26" strike="noStrike" u="none">
                <a:solidFill>
                  <a:srgbClr val="4a5462"/>
                </a:solidFill>
                <a:uFillTx/>
                <a:latin typeface="DejaVu Sans"/>
              </a:rPr>
              <a:t>(20+)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71" strike="noStrike" u="none">
                <a:solidFill>
                  <a:srgbClr val="4a5462"/>
                </a:solidFill>
                <a:uFillTx/>
                <a:latin typeface="DejaVu Sans"/>
              </a:rPr>
              <a:t>Donderdag: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tweede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0" strike="noStrike" u="none">
                <a:solidFill>
                  <a:srgbClr val="4a5462"/>
                </a:solidFill>
                <a:uFillTx/>
                <a:latin typeface="DejaVu Sans"/>
              </a:rPr>
              <a:t>piek</a:t>
            </a:r>
            <a:r>
              <a:rPr b="0" lang="nl-BE" sz="100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(15+)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Maandag: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langzame</a:t>
            </a:r>
            <a:r>
              <a:rPr b="0" lang="nl-BE" sz="100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0" strike="noStrike" u="none">
                <a:solidFill>
                  <a:srgbClr val="4a5462"/>
                </a:solidFill>
                <a:uFillTx/>
                <a:latin typeface="DejaVu Sans"/>
              </a:rPr>
              <a:t>start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54" strike="noStrike" u="none">
                <a:solidFill>
                  <a:srgbClr val="4a5462"/>
                </a:solidFill>
                <a:uFillTx/>
                <a:latin typeface="DejaVu Sans"/>
              </a:rPr>
              <a:t>(8-</a:t>
            </a:r>
            <a:r>
              <a:rPr b="0" lang="nl-BE" sz="1000" spc="-26" strike="noStrike" u="none">
                <a:solidFill>
                  <a:srgbClr val="4a5462"/>
                </a:solidFill>
                <a:uFillTx/>
                <a:latin typeface="DejaVu Sans"/>
              </a:rPr>
              <a:t>12)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49" name="object 282" descr=""/>
          <p:cNvPicPr/>
          <p:nvPr/>
        </p:nvPicPr>
        <p:blipFill>
          <a:blip r:embed="rId9"/>
          <a:stretch/>
        </p:blipFill>
        <p:spPr>
          <a:xfrm>
            <a:off x="5952600" y="3165120"/>
            <a:ext cx="132480" cy="115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0" name="object 283"/>
          <p:cNvSpPr/>
          <p:nvPr/>
        </p:nvSpPr>
        <p:spPr>
          <a:xfrm>
            <a:off x="6149520" y="3108600"/>
            <a:ext cx="177012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nl-BE" sz="1150" spc="-96" strike="noStrike" u="none">
                <a:solidFill>
                  <a:srgbClr val="1f2937"/>
                </a:solidFill>
                <a:uFillTx/>
                <a:latin typeface="DejaVu Sans"/>
              </a:rPr>
              <a:t>Weekend</a:t>
            </a:r>
            <a:r>
              <a:rPr b="1" lang="nl-BE" sz="1150" spc="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54" strike="noStrike" u="none">
                <a:solidFill>
                  <a:srgbClr val="1f2937"/>
                </a:solidFill>
                <a:uFillTx/>
                <a:latin typeface="DejaVu Sans"/>
              </a:rPr>
              <a:t>Analyse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1" name="object 284"/>
          <p:cNvSpPr/>
          <p:nvPr/>
        </p:nvSpPr>
        <p:spPr>
          <a:xfrm>
            <a:off x="5940000" y="3331440"/>
            <a:ext cx="233964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040" bIns="0" anchor="t">
            <a:spAutoFit/>
          </a:bodyPr>
          <a:p>
            <a:pPr marL="117000" indent="-104040">
              <a:lnSpc>
                <a:spcPct val="100000"/>
              </a:lnSpc>
              <a:spcBef>
                <a:spcPts val="394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Zaterdag/Zondag:</a:t>
            </a:r>
            <a:r>
              <a:rPr b="0" lang="nl-BE" sz="1000" spc="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85" strike="noStrike" u="none">
                <a:solidFill>
                  <a:srgbClr val="4a5462"/>
                </a:solidFill>
                <a:uFillTx/>
                <a:latin typeface="DejaVu Sans"/>
              </a:rPr>
              <a:t>&lt;10%</a:t>
            </a:r>
            <a:r>
              <a:rPr b="0" lang="nl-BE" sz="100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74" strike="noStrike" u="none">
                <a:solidFill>
                  <a:srgbClr val="4a5462"/>
                </a:solidFill>
                <a:uFillTx/>
                <a:latin typeface="DejaVu Sans"/>
              </a:rPr>
              <a:t>van</a:t>
            </a:r>
            <a:r>
              <a:rPr b="0" lang="nl-BE" sz="1000" spc="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26" strike="noStrike" u="none">
                <a:solidFill>
                  <a:srgbClr val="4a5462"/>
                </a:solidFill>
                <a:uFillTx/>
                <a:latin typeface="DejaVu Sans"/>
              </a:rPr>
              <a:t>totaal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Sporadische</a:t>
            </a:r>
            <a:r>
              <a:rPr b="0" lang="nl-BE" sz="1000" spc="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51" strike="noStrike" u="none">
                <a:solidFill>
                  <a:srgbClr val="4a5462"/>
                </a:solidFill>
                <a:uFillTx/>
                <a:latin typeface="DejaVu Sans"/>
              </a:rPr>
              <a:t>activiteit</a:t>
            </a:r>
            <a:r>
              <a:rPr b="0" lang="nl-BE" sz="1000" spc="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74" strike="noStrike" u="none">
                <a:solidFill>
                  <a:srgbClr val="4a5462"/>
                </a:solidFill>
                <a:uFillTx/>
                <a:latin typeface="DejaVu Sans"/>
              </a:rPr>
              <a:t>rond</a:t>
            </a:r>
            <a:r>
              <a:rPr b="0" lang="nl-BE" sz="1000" spc="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20" strike="noStrike" u="none">
                <a:solidFill>
                  <a:srgbClr val="4a5462"/>
                </a:solidFill>
                <a:uFillTx/>
                <a:latin typeface="DejaVu Sans"/>
              </a:rPr>
              <a:t>14:00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71" strike="noStrike" u="none">
                <a:solidFill>
                  <a:srgbClr val="4a5462"/>
                </a:solidFill>
                <a:uFillTx/>
                <a:latin typeface="DejaVu Sans"/>
              </a:rPr>
              <a:t>Voornamelijk</a:t>
            </a:r>
            <a:r>
              <a:rPr b="0" lang="nl-BE" sz="1000" spc="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0" strike="noStrike" u="none">
                <a:solidFill>
                  <a:srgbClr val="4a5462"/>
                </a:solidFill>
                <a:uFillTx/>
                <a:latin typeface="DejaVu Sans"/>
              </a:rPr>
              <a:t>persoonlijke</a:t>
            </a:r>
            <a:r>
              <a:rPr b="0" lang="nl-BE" sz="1000" spc="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45" strike="noStrike" u="none">
                <a:solidFill>
                  <a:srgbClr val="4a5462"/>
                </a:solidFill>
                <a:uFillTx/>
                <a:latin typeface="DejaVu Sans"/>
              </a:rPr>
              <a:t>projecten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52" name="object 285" descr=""/>
          <p:cNvPicPr/>
          <p:nvPr/>
        </p:nvPicPr>
        <p:blipFill>
          <a:blip r:embed="rId10"/>
          <a:stretch/>
        </p:blipFill>
        <p:spPr>
          <a:xfrm>
            <a:off x="5997600" y="4192200"/>
            <a:ext cx="91080" cy="132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3" name="object 286"/>
          <p:cNvSpPr/>
          <p:nvPr/>
        </p:nvSpPr>
        <p:spPr>
          <a:xfrm>
            <a:off x="6156720" y="4143960"/>
            <a:ext cx="152316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nl-BE" sz="1150" spc="-65" strike="noStrike" u="none">
                <a:solidFill>
                  <a:srgbClr val="1f2937"/>
                </a:solidFill>
                <a:uFillTx/>
                <a:latin typeface="DejaVu Sans"/>
              </a:rPr>
              <a:t>Capaciteitsplanning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4" name="object 287"/>
          <p:cNvSpPr/>
          <p:nvPr/>
        </p:nvSpPr>
        <p:spPr>
          <a:xfrm>
            <a:off x="5980680" y="4366800"/>
            <a:ext cx="222696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040" bIns="0" anchor="t">
            <a:spAutoFit/>
          </a:bodyPr>
          <a:p>
            <a:pPr marL="117000" indent="-104040">
              <a:lnSpc>
                <a:spcPct val="100000"/>
              </a:lnSpc>
              <a:spcBef>
                <a:spcPts val="394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60" strike="noStrike" u="none">
                <a:solidFill>
                  <a:srgbClr val="4a5462"/>
                </a:solidFill>
                <a:uFillTx/>
                <a:latin typeface="DejaVu Sans"/>
              </a:rPr>
              <a:t>Server</a:t>
            </a:r>
            <a:r>
              <a:rPr b="0" lang="nl-BE" sz="10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0" strike="noStrike" u="none">
                <a:solidFill>
                  <a:srgbClr val="4a5462"/>
                </a:solidFill>
                <a:uFillTx/>
                <a:latin typeface="DejaVu Sans"/>
              </a:rPr>
              <a:t>load</a:t>
            </a:r>
            <a:r>
              <a:rPr b="0" lang="nl-BE" sz="10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0" strike="noStrike" u="none">
                <a:solidFill>
                  <a:srgbClr val="4a5462"/>
                </a:solidFill>
                <a:uFillTx/>
                <a:latin typeface="DejaVu Sans"/>
              </a:rPr>
              <a:t>balancing</a:t>
            </a:r>
            <a:r>
              <a:rPr b="0" lang="nl-BE" sz="10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voor</a:t>
            </a:r>
            <a:r>
              <a:rPr b="0" lang="nl-BE" sz="10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34" strike="noStrike" u="none">
                <a:solidFill>
                  <a:srgbClr val="4a5462"/>
                </a:solidFill>
                <a:uFillTx/>
                <a:latin typeface="DejaVu Sans"/>
              </a:rPr>
              <a:t>vrijdag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Maintenance</a:t>
            </a:r>
            <a:r>
              <a:rPr b="0" lang="nl-BE" sz="100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54" strike="noStrike" u="none">
                <a:solidFill>
                  <a:srgbClr val="4a5462"/>
                </a:solidFill>
                <a:uFillTx/>
                <a:latin typeface="DejaVu Sans"/>
              </a:rPr>
              <a:t>tijdens</a:t>
            </a:r>
            <a:r>
              <a:rPr b="0" lang="nl-BE" sz="100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weekend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79" strike="noStrike" u="none">
                <a:solidFill>
                  <a:srgbClr val="4a5462"/>
                </a:solidFill>
                <a:uFillTx/>
                <a:latin typeface="DejaVu Sans"/>
              </a:rPr>
              <a:t>Peak</a:t>
            </a:r>
            <a:r>
              <a:rPr b="0" lang="nl-BE" sz="10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71" strike="noStrike" u="none">
                <a:solidFill>
                  <a:srgbClr val="4a5462"/>
                </a:solidFill>
                <a:uFillTx/>
                <a:latin typeface="DejaVu Sans"/>
              </a:rPr>
              <a:t>hour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54" strike="noStrike" u="none">
                <a:solidFill>
                  <a:srgbClr val="4a5462"/>
                </a:solidFill>
                <a:uFillTx/>
                <a:latin typeface="DejaVu Sans"/>
              </a:rPr>
              <a:t>scaling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20" strike="noStrike" u="none">
                <a:solidFill>
                  <a:srgbClr val="4a5462"/>
                </a:solidFill>
                <a:uFillTx/>
                <a:latin typeface="DejaVu Sans"/>
              </a:rPr>
              <a:t>nodig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55" name="object 288" descr=""/>
          <p:cNvPicPr/>
          <p:nvPr/>
        </p:nvPicPr>
        <p:blipFill>
          <a:blip r:embed="rId11"/>
          <a:stretch/>
        </p:blipFill>
        <p:spPr>
          <a:xfrm>
            <a:off x="549000" y="5760000"/>
            <a:ext cx="170640" cy="170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6" name="object 289"/>
          <p:cNvSpPr/>
          <p:nvPr/>
        </p:nvSpPr>
        <p:spPr>
          <a:xfrm>
            <a:off x="808560" y="5721480"/>
            <a:ext cx="311508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1" lang="nl-BE" sz="1500" spc="-91" strike="noStrike" u="none">
                <a:solidFill>
                  <a:srgbClr val="1f2937"/>
                </a:solidFill>
                <a:uFillTx/>
                <a:latin typeface="DejaVu Sans"/>
              </a:rPr>
              <a:t>Activiteit</a:t>
            </a:r>
            <a:r>
              <a:rPr b="1" lang="nl-BE" sz="1500" spc="2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500" spc="-113" strike="noStrike" u="none">
                <a:solidFill>
                  <a:srgbClr val="1f2937"/>
                </a:solidFill>
                <a:uFillTx/>
                <a:latin typeface="DejaVu Sans"/>
              </a:rPr>
              <a:t>Patroon</a:t>
            </a:r>
            <a:r>
              <a:rPr b="1" lang="nl-BE" sz="1500" spc="3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500" spc="-71" strike="noStrike" u="none">
                <a:solidFill>
                  <a:srgbClr val="1f2937"/>
                </a:solidFill>
                <a:uFillTx/>
                <a:latin typeface="DejaVu Sans"/>
              </a:rPr>
              <a:t>Insights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7" name="object 290"/>
          <p:cNvSpPr/>
          <p:nvPr/>
        </p:nvSpPr>
        <p:spPr>
          <a:xfrm>
            <a:off x="488880" y="5940720"/>
            <a:ext cx="3542760" cy="84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5520" bIns="0" anchor="t">
            <a:spAutoFit/>
          </a:bodyPr>
          <a:p>
            <a:pPr marL="12600">
              <a:lnSpc>
                <a:spcPct val="100000"/>
              </a:lnSpc>
              <a:spcBef>
                <a:spcPts val="516"/>
              </a:spcBef>
            </a:pPr>
            <a:r>
              <a:rPr b="1" lang="nl-BE" sz="1150" spc="-74" strike="noStrike" u="none">
                <a:solidFill>
                  <a:srgbClr val="1f2937"/>
                </a:solidFill>
                <a:uFillTx/>
                <a:latin typeface="DejaVu Sans"/>
              </a:rPr>
              <a:t>B2B</a:t>
            </a:r>
            <a:r>
              <a:rPr b="1" lang="nl-BE" sz="1150" spc="-3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11" strike="noStrike" u="none">
                <a:solidFill>
                  <a:srgbClr val="1f2937"/>
                </a:solidFill>
                <a:uFillTx/>
                <a:latin typeface="DejaVu Sans"/>
              </a:rPr>
              <a:t>Gebruikspatroon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8000"/>
              </a:lnSpc>
              <a:spcBef>
                <a:spcPts val="295"/>
              </a:spcBef>
            </a:pP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Duidelijke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kantooruren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</a:rPr>
              <a:t>activiteit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(9-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17h)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74" strike="noStrike" u="none">
                <a:solidFill>
                  <a:srgbClr val="4a5462"/>
                </a:solidFill>
                <a:uFillTx/>
                <a:latin typeface="DejaVu Sans"/>
              </a:rPr>
              <a:t>met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vrijdag 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</a:rPr>
              <a:t>als</a:t>
            </a:r>
            <a:r>
              <a:rPr b="0" lang="nl-BE" sz="1150" spc="-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piekdag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suggereert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professioneel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gebruik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voor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project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deadlines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en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74" strike="noStrike" u="none">
                <a:solidFill>
                  <a:srgbClr val="4a5462"/>
                </a:solidFill>
                <a:uFillTx/>
                <a:latin typeface="DejaVu Sans"/>
              </a:rPr>
              <a:t>weekly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planning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cycles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8" name="object 291"/>
          <p:cNvSpPr/>
          <p:nvPr/>
        </p:nvSpPr>
        <p:spPr>
          <a:xfrm>
            <a:off x="4557240" y="5940720"/>
            <a:ext cx="3375000" cy="84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5520" bIns="0" anchor="t">
            <a:spAutoFit/>
          </a:bodyPr>
          <a:p>
            <a:pPr marL="12600">
              <a:lnSpc>
                <a:spcPct val="100000"/>
              </a:lnSpc>
              <a:spcBef>
                <a:spcPts val="516"/>
              </a:spcBef>
            </a:pPr>
            <a:r>
              <a:rPr b="1" lang="nl-BE" sz="1150" spc="-65" strike="noStrike" u="none">
                <a:solidFill>
                  <a:srgbClr val="1f2937"/>
                </a:solidFill>
                <a:uFillTx/>
                <a:latin typeface="DejaVu Sans"/>
              </a:rPr>
              <a:t>Capaciteit</a:t>
            </a:r>
            <a:r>
              <a:rPr b="1" lang="nl-BE" sz="1150" spc="-20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11" strike="noStrike" u="none">
                <a:solidFill>
                  <a:srgbClr val="1f2937"/>
                </a:solidFill>
                <a:uFillTx/>
                <a:latin typeface="DejaVu Sans"/>
              </a:rPr>
              <a:t>Optimalisatie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8000"/>
              </a:lnSpc>
              <a:spcBef>
                <a:spcPts val="295"/>
              </a:spcBef>
            </a:pP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20+</a:t>
            </a:r>
            <a:r>
              <a:rPr b="0" lang="nl-BE" sz="1150" spc="-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berekeningen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op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vrijdag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10-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16h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vereist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0" strike="noStrike" u="none">
                <a:solidFill>
                  <a:srgbClr val="4a5462"/>
                </a:solidFill>
                <a:uFillTx/>
                <a:latin typeface="DejaVu Sans"/>
              </a:rPr>
              <a:t>auto-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scaling,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terwijl</a:t>
            </a:r>
            <a:r>
              <a:rPr b="0" lang="nl-BE" sz="1150" spc="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85" strike="noStrike" u="none">
                <a:solidFill>
                  <a:srgbClr val="4a5462"/>
                </a:solidFill>
                <a:uFillTx/>
                <a:latin typeface="DejaVu Sans"/>
              </a:rPr>
              <a:t>weekend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maintenance</a:t>
            </a:r>
            <a:r>
              <a:rPr b="0" lang="nl-BE" sz="1150" spc="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windows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optimaal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</a:rPr>
              <a:t>zijn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voor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74" strike="noStrike" u="none">
                <a:solidFill>
                  <a:srgbClr val="4a5462"/>
                </a:solidFill>
                <a:uFillTx/>
                <a:latin typeface="DejaVu Sans"/>
              </a:rPr>
              <a:t>system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updates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9" name="object 292"/>
          <p:cNvSpPr/>
          <p:nvPr/>
        </p:nvSpPr>
        <p:spPr>
          <a:xfrm>
            <a:off x="8265600" y="5940720"/>
            <a:ext cx="3487320" cy="78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5520" bIns="0" anchor="t">
            <a:spAutoFit/>
          </a:bodyPr>
          <a:p>
            <a:pPr marL="12600">
              <a:lnSpc>
                <a:spcPct val="100000"/>
              </a:lnSpc>
              <a:spcBef>
                <a:spcPts val="516"/>
              </a:spcBef>
            </a:pPr>
            <a:r>
              <a:rPr b="1" lang="nl-BE" sz="1150" spc="-71" strike="noStrike" u="none">
                <a:solidFill>
                  <a:srgbClr val="1f2937"/>
                </a:solidFill>
                <a:uFillTx/>
                <a:latin typeface="DejaVu Sans"/>
              </a:rPr>
              <a:t>Resource</a:t>
            </a:r>
            <a:r>
              <a:rPr b="1" lang="nl-BE" sz="1150" spc="-3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11" strike="noStrike" u="none">
                <a:solidFill>
                  <a:srgbClr val="1f2937"/>
                </a:solidFill>
                <a:uFillTx/>
                <a:latin typeface="DejaVu Sans"/>
              </a:rPr>
              <a:t>Planning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Predictable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patterns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stellen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proactieve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resource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allocation</a:t>
            </a:r>
            <a:r>
              <a:rPr b="0" lang="nl-BE" sz="1150" spc="-26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mogelijk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-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scaling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up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voor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vrijdag,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scaling  </a:t>
            </a:r>
            <a:r>
              <a:rPr b="0" lang="nl-BE" sz="1150" spc="-74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down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voor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85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weekend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en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avonduren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0" name="object 293"/>
          <p:cNvSpPr/>
          <p:nvPr/>
        </p:nvSpPr>
        <p:spPr>
          <a:xfrm>
            <a:off x="8013600" y="6383160"/>
            <a:ext cx="232920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object 298"/>
          <p:cNvGrpSpPr/>
          <p:nvPr/>
        </p:nvGrpSpPr>
        <p:grpSpPr>
          <a:xfrm>
            <a:off x="360" y="0"/>
            <a:ext cx="12190680" cy="6856560"/>
            <a:chOff x="360" y="0"/>
            <a:chExt cx="12190680" cy="6856560"/>
          </a:xfrm>
        </p:grpSpPr>
        <p:sp>
          <p:nvSpPr>
            <p:cNvPr id="462" name="object 299"/>
            <p:cNvSpPr/>
            <p:nvPr/>
          </p:nvSpPr>
          <p:spPr>
            <a:xfrm>
              <a:off x="360" y="0"/>
              <a:ext cx="12190680" cy="6856560"/>
            </a:xfrm>
            <a:custGeom>
              <a:avLst/>
              <a:gdLst>
                <a:gd name="textAreaLeft" fmla="*/ 0 w 12190680"/>
                <a:gd name="textAreaRight" fmla="*/ 12192480 w 12190680"/>
                <a:gd name="textAreaTop" fmla="*/ 0 h 6856560"/>
                <a:gd name="textAreaBottom" fmla="*/ 6858360 h 6856560"/>
              </a:gdLst>
              <a:ahLst/>
              <a:rect l="textAreaLeft" t="textAreaTop" r="textAreaRight" b="textAreaBottom"/>
              <a:pathLst>
                <a:path w="5524500" h="5943600">
                  <a:moveTo>
                    <a:pt x="5417704" y="5943599"/>
                  </a:moveTo>
                  <a:lnTo>
                    <a:pt x="106795" y="5943599"/>
                  </a:lnTo>
                  <a:lnTo>
                    <a:pt x="99361" y="5942867"/>
                  </a:lnTo>
                  <a:lnTo>
                    <a:pt x="57037" y="5928505"/>
                  </a:lnTo>
                  <a:lnTo>
                    <a:pt x="23432" y="5899040"/>
                  </a:lnTo>
                  <a:lnTo>
                    <a:pt x="3660" y="5858958"/>
                  </a:lnTo>
                  <a:lnTo>
                    <a:pt x="0" y="5836804"/>
                  </a:lnTo>
                  <a:lnTo>
                    <a:pt x="0" y="5829299"/>
                  </a:lnTo>
                  <a:lnTo>
                    <a:pt x="0" y="106794"/>
                  </a:lnTo>
                  <a:lnTo>
                    <a:pt x="11571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5417704" y="0"/>
                  </a:lnTo>
                  <a:lnTo>
                    <a:pt x="5460872" y="11572"/>
                  </a:lnTo>
                  <a:lnTo>
                    <a:pt x="5496328" y="38784"/>
                  </a:lnTo>
                  <a:lnTo>
                    <a:pt x="5518670" y="77492"/>
                  </a:lnTo>
                  <a:lnTo>
                    <a:pt x="5524500" y="106794"/>
                  </a:lnTo>
                  <a:lnTo>
                    <a:pt x="5524500" y="5836804"/>
                  </a:lnTo>
                  <a:lnTo>
                    <a:pt x="5512926" y="5879973"/>
                  </a:lnTo>
                  <a:lnTo>
                    <a:pt x="5485714" y="5915428"/>
                  </a:lnTo>
                  <a:lnTo>
                    <a:pt x="5447006" y="5937770"/>
                  </a:lnTo>
                  <a:lnTo>
                    <a:pt x="5425136" y="5942867"/>
                  </a:lnTo>
                  <a:lnTo>
                    <a:pt x="5417704" y="5943599"/>
                  </a:lnTo>
                  <a:close/>
                </a:path>
              </a:pathLst>
            </a:custGeom>
            <a:solidFill>
              <a:srgbClr val="1117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pic>
          <p:nvPicPr>
            <p:cNvPr id="463" name="object 300" descr=""/>
            <p:cNvPicPr/>
            <p:nvPr/>
          </p:nvPicPr>
          <p:blipFill>
            <a:blip r:embed="rId1"/>
            <a:stretch/>
          </p:blipFill>
          <p:spPr>
            <a:xfrm>
              <a:off x="420840" y="286920"/>
              <a:ext cx="327960" cy="17136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464" name="" descr=""/>
          <p:cNvPicPr/>
          <p:nvPr/>
        </p:nvPicPr>
        <p:blipFill>
          <a:blip r:embed="rId2"/>
          <a:stretch/>
        </p:blipFill>
        <p:spPr>
          <a:xfrm>
            <a:off x="540000" y="458640"/>
            <a:ext cx="4679640" cy="2941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65" name="" descr=""/>
          <p:cNvPicPr/>
          <p:nvPr/>
        </p:nvPicPr>
        <p:blipFill>
          <a:blip r:embed="rId3"/>
          <a:stretch/>
        </p:blipFill>
        <p:spPr>
          <a:xfrm>
            <a:off x="558360" y="3472200"/>
            <a:ext cx="4769280" cy="269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66" name="" descr=""/>
          <p:cNvPicPr/>
          <p:nvPr/>
        </p:nvPicPr>
        <p:blipFill>
          <a:blip r:embed="rId4"/>
          <a:stretch/>
        </p:blipFill>
        <p:spPr>
          <a:xfrm>
            <a:off x="5356440" y="447120"/>
            <a:ext cx="4651200" cy="2864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67" name="" descr=""/>
          <p:cNvPicPr/>
          <p:nvPr/>
        </p:nvPicPr>
        <p:blipFill>
          <a:blip r:embed="rId5"/>
          <a:stretch/>
        </p:blipFill>
        <p:spPr>
          <a:xfrm>
            <a:off x="5760000" y="3312000"/>
            <a:ext cx="2953800" cy="305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1206360" y="180000"/>
            <a:ext cx="615024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nl-BE" sz="3050" spc="-164" strike="noStrike" u="none">
                <a:solidFill>
                  <a:srgbClr val="1f2937"/>
                </a:solidFill>
                <a:uFillTx/>
                <a:latin typeface="Arial"/>
              </a:rPr>
              <a:t>Technische Features</a:t>
            </a:r>
            <a:r>
              <a:rPr b="1" lang="nl-BE" sz="3050" spc="-159" strike="noStrike" u="none">
                <a:solidFill>
                  <a:srgbClr val="1f2937"/>
                </a:solidFill>
                <a:uFillTx/>
                <a:latin typeface="Arial"/>
              </a:rPr>
              <a:t> </a:t>
            </a:r>
            <a:r>
              <a:rPr b="1" lang="nl-BE" sz="2950" spc="-210" strike="noStrike" u="none">
                <a:solidFill>
                  <a:srgbClr val="1f2937"/>
                </a:solidFill>
                <a:uFillTx/>
                <a:latin typeface="Century Gothic"/>
              </a:rPr>
              <a:t>&amp;</a:t>
            </a:r>
            <a:r>
              <a:rPr b="1" lang="nl-BE" sz="2950" spc="-150" strike="noStrike" u="none">
                <a:solidFill>
                  <a:srgbClr val="1f2937"/>
                </a:solidFill>
                <a:uFillTx/>
                <a:latin typeface="Century Gothic"/>
              </a:rPr>
              <a:t> </a:t>
            </a:r>
            <a:r>
              <a:rPr b="1" lang="nl-BE" sz="3050" spc="-125" strike="noStrike" u="none">
                <a:solidFill>
                  <a:srgbClr val="1f2937"/>
                </a:solidFill>
                <a:uFillTx/>
                <a:latin typeface="Arial"/>
              </a:rPr>
              <a:t>Performance</a:t>
            </a:r>
            <a:endParaRPr b="0" lang="nl-BE" sz="3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9" name="object 3"/>
          <p:cNvSpPr/>
          <p:nvPr/>
        </p:nvSpPr>
        <p:spPr>
          <a:xfrm>
            <a:off x="1278360" y="823320"/>
            <a:ext cx="1031184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nl-BE" sz="1500" spc="-99" strike="noStrike" u="none">
                <a:solidFill>
                  <a:srgbClr val="4a5462"/>
                </a:solidFill>
                <a:uFillTx/>
                <a:latin typeface="DejaVu Sans"/>
              </a:rPr>
              <a:t>Geavanceerde</a:t>
            </a:r>
            <a:r>
              <a:rPr b="0" lang="nl-BE" sz="15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1" strike="noStrike" u="none">
                <a:solidFill>
                  <a:srgbClr val="4a5462"/>
                </a:solidFill>
                <a:uFillTx/>
                <a:latin typeface="DejaVu Sans"/>
              </a:rPr>
              <a:t>technische</a:t>
            </a:r>
            <a:r>
              <a:rPr b="0" lang="nl-BE" sz="15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85" strike="noStrike" u="none">
                <a:solidFill>
                  <a:srgbClr val="4a5462"/>
                </a:solidFill>
                <a:uFillTx/>
                <a:latin typeface="DejaVu Sans"/>
              </a:rPr>
              <a:t>implementatie</a:t>
            </a:r>
            <a:r>
              <a:rPr b="0" lang="nl-BE" sz="15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1" strike="noStrike" u="none">
                <a:solidFill>
                  <a:srgbClr val="4a5462"/>
                </a:solidFill>
                <a:uFillTx/>
                <a:latin typeface="DejaVu Sans"/>
              </a:rPr>
              <a:t>voor</a:t>
            </a:r>
            <a:r>
              <a:rPr b="0" lang="nl-BE" sz="15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1" strike="noStrike" u="none">
                <a:solidFill>
                  <a:srgbClr val="4a5462"/>
                </a:solidFill>
                <a:uFillTx/>
                <a:latin typeface="DejaVu Sans"/>
              </a:rPr>
              <a:t>optimale</a:t>
            </a:r>
            <a:r>
              <a:rPr b="0" lang="nl-BE" sz="15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79" strike="noStrike" u="none">
                <a:solidFill>
                  <a:srgbClr val="4a5462"/>
                </a:solidFill>
                <a:uFillTx/>
                <a:latin typeface="DejaVu Sans"/>
              </a:rPr>
              <a:t>prestaties</a:t>
            </a:r>
            <a:r>
              <a:rPr b="0" lang="nl-BE" sz="15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6" strike="noStrike" u="none">
                <a:solidFill>
                  <a:srgbClr val="4a5462"/>
                </a:solidFill>
                <a:uFillTx/>
                <a:latin typeface="DejaVu Sans"/>
              </a:rPr>
              <a:t>en</a:t>
            </a:r>
            <a:r>
              <a:rPr b="0" lang="nl-BE" sz="15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85" strike="noStrike" u="none">
                <a:solidFill>
                  <a:srgbClr val="4a5462"/>
                </a:solidFill>
                <a:uFillTx/>
                <a:latin typeface="DejaVu Sans"/>
              </a:rPr>
              <a:t>betrouwbaarheid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470" name="object 4"/>
          <p:cNvGrpSpPr/>
          <p:nvPr/>
        </p:nvGrpSpPr>
        <p:grpSpPr>
          <a:xfrm>
            <a:off x="838080" y="1282680"/>
            <a:ext cx="454320" cy="454320"/>
            <a:chOff x="838080" y="1282680"/>
            <a:chExt cx="454320" cy="454320"/>
          </a:xfrm>
        </p:grpSpPr>
        <p:pic>
          <p:nvPicPr>
            <p:cNvPr id="471" name="object 5" descr=""/>
            <p:cNvPicPr/>
            <p:nvPr/>
          </p:nvPicPr>
          <p:blipFill>
            <a:blip r:embed="rId1"/>
            <a:stretch/>
          </p:blipFill>
          <p:spPr>
            <a:xfrm>
              <a:off x="838080" y="1282680"/>
              <a:ext cx="454320" cy="4543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472" name="object 6" descr=""/>
            <p:cNvPicPr/>
            <p:nvPr/>
          </p:nvPicPr>
          <p:blipFill>
            <a:blip r:embed="rId2"/>
            <a:stretch/>
          </p:blipFill>
          <p:spPr>
            <a:xfrm>
              <a:off x="991800" y="1414800"/>
              <a:ext cx="141840" cy="18972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473" name="object 7"/>
          <p:cNvSpPr/>
          <p:nvPr/>
        </p:nvSpPr>
        <p:spPr>
          <a:xfrm>
            <a:off x="1434960" y="1317600"/>
            <a:ext cx="3962880" cy="31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1" lang="nl-BE" sz="2000" spc="-130" strike="noStrike" u="none">
                <a:solidFill>
                  <a:srgbClr val="1f2937"/>
                </a:solidFill>
                <a:uFillTx/>
                <a:latin typeface="DejaVu Sans"/>
              </a:rPr>
              <a:t>Real-</a:t>
            </a:r>
            <a:r>
              <a:rPr b="1" lang="nl-BE" sz="2000" spc="-139" strike="noStrike" u="none">
                <a:solidFill>
                  <a:srgbClr val="1f2937"/>
                </a:solidFill>
                <a:uFillTx/>
                <a:latin typeface="DejaVu Sans"/>
              </a:rPr>
              <a:t>time</a:t>
            </a:r>
            <a:r>
              <a:rPr b="1" lang="nl-BE" sz="2000" spc="-1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2000" spc="-136" strike="noStrike" u="none">
                <a:solidFill>
                  <a:srgbClr val="1f2937"/>
                </a:solidFill>
                <a:uFillTx/>
                <a:latin typeface="DejaVu Sans"/>
              </a:rPr>
              <a:t>Berekeningen</a:t>
            </a:r>
            <a:endParaRPr b="0" lang="nl-B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74" name="object 8" descr=""/>
          <p:cNvPicPr/>
          <p:nvPr/>
        </p:nvPicPr>
        <p:blipFill>
          <a:blip r:embed="rId3"/>
          <a:stretch/>
        </p:blipFill>
        <p:spPr>
          <a:xfrm>
            <a:off x="838080" y="1930320"/>
            <a:ext cx="149400" cy="149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75" name="object 9"/>
          <p:cNvSpPr/>
          <p:nvPr/>
        </p:nvSpPr>
        <p:spPr>
          <a:xfrm>
            <a:off x="1092240" y="1841040"/>
            <a:ext cx="2325600" cy="4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1400" bIns="0" anchor="t">
            <a:spAutoFit/>
          </a:bodyPr>
          <a:p>
            <a:pPr marL="12600">
              <a:lnSpc>
                <a:spcPct val="100000"/>
              </a:lnSpc>
              <a:spcBef>
                <a:spcPts val="326"/>
              </a:spcBef>
            </a:pPr>
            <a:r>
              <a:rPr b="0" lang="nl-BE" sz="1350" spc="-79" strike="noStrike" u="none">
                <a:solidFill>
                  <a:srgbClr val="1f2937"/>
                </a:solidFill>
                <a:uFillTx/>
                <a:latin typeface="DejaVu Sans"/>
              </a:rPr>
              <a:t>Instant</a:t>
            </a:r>
            <a:r>
              <a:rPr b="0" lang="nl-BE" sz="1350" spc="-5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0" lang="nl-BE" sz="1350" spc="-11" strike="noStrike" u="none">
                <a:solidFill>
                  <a:srgbClr val="1f2937"/>
                </a:solidFill>
                <a:uFillTx/>
                <a:latin typeface="DejaVu Sans"/>
              </a:rPr>
              <a:t>Response</a:t>
            </a: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30"/>
              </a:spcBef>
            </a:pP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Berekeningen</a:t>
            </a:r>
            <a:r>
              <a:rPr b="0" lang="nl-BE" sz="1150" spc="-3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</a:rPr>
              <a:t>in</a:t>
            </a:r>
            <a:r>
              <a:rPr b="0" lang="nl-BE" sz="11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&lt;100ms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76" name="object 10" descr=""/>
          <p:cNvPicPr/>
          <p:nvPr/>
        </p:nvPicPr>
        <p:blipFill>
          <a:blip r:embed="rId4"/>
          <a:stretch/>
        </p:blipFill>
        <p:spPr>
          <a:xfrm>
            <a:off x="838080" y="2463480"/>
            <a:ext cx="149400" cy="149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77" name="object 11"/>
          <p:cNvSpPr/>
          <p:nvPr/>
        </p:nvSpPr>
        <p:spPr>
          <a:xfrm>
            <a:off x="1092240" y="2374560"/>
            <a:ext cx="2325600" cy="4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1400" bIns="0" anchor="t">
            <a:spAutoFit/>
          </a:bodyPr>
          <a:p>
            <a:pPr marL="12600">
              <a:lnSpc>
                <a:spcPct val="100000"/>
              </a:lnSpc>
              <a:spcBef>
                <a:spcPts val="326"/>
              </a:spcBef>
            </a:pPr>
            <a:r>
              <a:rPr b="0" lang="nl-BE" sz="1350" spc="-99" strike="noStrike" u="none">
                <a:solidFill>
                  <a:srgbClr val="1f2937"/>
                </a:solidFill>
                <a:uFillTx/>
                <a:latin typeface="DejaVu Sans"/>
              </a:rPr>
              <a:t>Asynchrone</a:t>
            </a:r>
            <a:r>
              <a:rPr b="0" lang="nl-BE" sz="1350" spc="-2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0" lang="nl-BE" sz="1350" spc="-74" strike="noStrike" u="none">
                <a:solidFill>
                  <a:srgbClr val="1f2937"/>
                </a:solidFill>
                <a:uFillTx/>
                <a:latin typeface="DejaVu Sans"/>
              </a:rPr>
              <a:t>Processing</a:t>
            </a: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30"/>
              </a:spcBef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Non-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blocking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UI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updates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78" name="object 12" descr=""/>
          <p:cNvPicPr/>
          <p:nvPr/>
        </p:nvPicPr>
        <p:blipFill>
          <a:blip r:embed="rId5"/>
          <a:stretch/>
        </p:blipFill>
        <p:spPr>
          <a:xfrm>
            <a:off x="838080" y="2997000"/>
            <a:ext cx="149400" cy="149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79" name="object 13"/>
          <p:cNvSpPr/>
          <p:nvPr/>
        </p:nvSpPr>
        <p:spPr>
          <a:xfrm>
            <a:off x="1092240" y="2907720"/>
            <a:ext cx="2643840" cy="4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1400" bIns="0" anchor="t">
            <a:spAutoFit/>
          </a:bodyPr>
          <a:p>
            <a:pPr marL="12600">
              <a:lnSpc>
                <a:spcPct val="100000"/>
              </a:lnSpc>
              <a:spcBef>
                <a:spcPts val="326"/>
              </a:spcBef>
            </a:pPr>
            <a:r>
              <a:rPr b="0" lang="nl-BE" sz="1350" spc="-96" strike="noStrike" u="none">
                <a:solidFill>
                  <a:srgbClr val="1f2937"/>
                </a:solidFill>
                <a:uFillTx/>
                <a:latin typeface="DejaVu Sans"/>
              </a:rPr>
              <a:t>Optimized</a:t>
            </a:r>
            <a:r>
              <a:rPr b="0" lang="nl-BE" sz="1350" spc="-2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0" lang="nl-BE" sz="1350" spc="-11" strike="noStrike" u="none">
                <a:solidFill>
                  <a:srgbClr val="1f2937"/>
                </a:solidFill>
                <a:uFillTx/>
                <a:latin typeface="DejaVu Sans"/>
              </a:rPr>
              <a:t>Algorithms</a:t>
            </a: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30"/>
              </a:spcBef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Geoptimaliseerde</a:t>
            </a:r>
            <a:r>
              <a:rPr b="0" lang="nl-BE" sz="1150" spc="5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berekeningsformules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480" name="object 14"/>
          <p:cNvGrpSpPr/>
          <p:nvPr/>
        </p:nvGrpSpPr>
        <p:grpSpPr>
          <a:xfrm>
            <a:off x="6477120" y="1282680"/>
            <a:ext cx="454320" cy="454320"/>
            <a:chOff x="6477120" y="1282680"/>
            <a:chExt cx="454320" cy="454320"/>
          </a:xfrm>
        </p:grpSpPr>
        <p:pic>
          <p:nvPicPr>
            <p:cNvPr id="481" name="object 15" descr=""/>
            <p:cNvPicPr/>
            <p:nvPr/>
          </p:nvPicPr>
          <p:blipFill>
            <a:blip r:embed="rId6"/>
            <a:stretch/>
          </p:blipFill>
          <p:spPr>
            <a:xfrm>
              <a:off x="6477120" y="1282680"/>
              <a:ext cx="454320" cy="4543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482" name="object 16" descr=""/>
            <p:cNvPicPr/>
            <p:nvPr/>
          </p:nvPicPr>
          <p:blipFill>
            <a:blip r:embed="rId7"/>
            <a:stretch/>
          </p:blipFill>
          <p:spPr>
            <a:xfrm>
              <a:off x="6616440" y="1415880"/>
              <a:ext cx="175680" cy="1872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483" name="object 17"/>
          <p:cNvSpPr/>
          <p:nvPr/>
        </p:nvSpPr>
        <p:spPr>
          <a:xfrm>
            <a:off x="7074000" y="1317600"/>
            <a:ext cx="3543840" cy="31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1" lang="nl-BE" sz="2000" spc="-156" strike="noStrike" u="none">
                <a:solidFill>
                  <a:srgbClr val="1f2937"/>
                </a:solidFill>
                <a:uFillTx/>
                <a:latin typeface="DejaVu Sans"/>
              </a:rPr>
              <a:t>Robuuste</a:t>
            </a:r>
            <a:r>
              <a:rPr b="1" lang="nl-BE" sz="2000" spc="-2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2000" spc="-119" strike="noStrike" u="none">
                <a:solidFill>
                  <a:srgbClr val="1f2937"/>
                </a:solidFill>
                <a:uFillTx/>
                <a:latin typeface="DejaVu Sans"/>
              </a:rPr>
              <a:t>Error</a:t>
            </a:r>
            <a:r>
              <a:rPr b="1" lang="nl-BE" sz="2000" spc="-2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2000" spc="-119" strike="noStrike" u="none">
                <a:solidFill>
                  <a:srgbClr val="1f2937"/>
                </a:solidFill>
                <a:uFillTx/>
                <a:latin typeface="DejaVu Sans"/>
              </a:rPr>
              <a:t>Handling</a:t>
            </a:r>
            <a:endParaRPr b="0" lang="nl-B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84" name="object 18" descr=""/>
          <p:cNvPicPr/>
          <p:nvPr/>
        </p:nvPicPr>
        <p:blipFill>
          <a:blip r:embed="rId8"/>
          <a:stretch/>
        </p:blipFill>
        <p:spPr>
          <a:xfrm>
            <a:off x="6477120" y="1930320"/>
            <a:ext cx="149400" cy="149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85" name="object 19"/>
          <p:cNvSpPr/>
          <p:nvPr/>
        </p:nvSpPr>
        <p:spPr>
          <a:xfrm>
            <a:off x="6730920" y="1841040"/>
            <a:ext cx="2986920" cy="4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1400" bIns="0" anchor="t">
            <a:spAutoFit/>
          </a:bodyPr>
          <a:p>
            <a:pPr marL="12600">
              <a:lnSpc>
                <a:spcPct val="100000"/>
              </a:lnSpc>
              <a:spcBef>
                <a:spcPts val="326"/>
              </a:spcBef>
            </a:pPr>
            <a:r>
              <a:rPr b="0" lang="nl-BE" sz="1350" spc="-91" strike="noStrike" u="none">
                <a:solidFill>
                  <a:srgbClr val="1f2937"/>
                </a:solidFill>
                <a:uFillTx/>
                <a:latin typeface="DejaVu Sans"/>
              </a:rPr>
              <a:t>Input</a:t>
            </a:r>
            <a:r>
              <a:rPr b="0" lang="nl-BE" sz="1350" spc="-1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0" lang="nl-BE" sz="1350" spc="-11" strike="noStrike" u="none">
                <a:solidFill>
                  <a:srgbClr val="1f2937"/>
                </a:solidFill>
                <a:uFillTx/>
                <a:latin typeface="DejaVu Sans"/>
              </a:rPr>
              <a:t>Validatie</a:t>
            </a: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30"/>
              </a:spcBef>
            </a:pP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Comprehensive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data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0" strike="noStrike" u="none">
                <a:solidFill>
                  <a:srgbClr val="4a5462"/>
                </a:solidFill>
                <a:uFillTx/>
                <a:latin typeface="DejaVu Sans"/>
              </a:rPr>
              <a:t>validation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86" name="object 20" descr=""/>
          <p:cNvPicPr/>
          <p:nvPr/>
        </p:nvPicPr>
        <p:blipFill>
          <a:blip r:embed="rId9"/>
          <a:stretch/>
        </p:blipFill>
        <p:spPr>
          <a:xfrm>
            <a:off x="6477120" y="2463480"/>
            <a:ext cx="149400" cy="149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87" name="object 21"/>
          <p:cNvSpPr/>
          <p:nvPr/>
        </p:nvSpPr>
        <p:spPr>
          <a:xfrm>
            <a:off x="6730920" y="2374560"/>
            <a:ext cx="2986920" cy="4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1400" bIns="0" anchor="t">
            <a:spAutoFit/>
          </a:bodyPr>
          <a:p>
            <a:pPr marL="12600">
              <a:lnSpc>
                <a:spcPct val="100000"/>
              </a:lnSpc>
              <a:spcBef>
                <a:spcPts val="326"/>
              </a:spcBef>
            </a:pPr>
            <a:r>
              <a:rPr b="0" lang="nl-BE" sz="1350" spc="-96" strike="noStrike" u="none">
                <a:solidFill>
                  <a:srgbClr val="1f2937"/>
                </a:solidFill>
                <a:uFillTx/>
                <a:latin typeface="DejaVu Sans"/>
              </a:rPr>
              <a:t>Exception</a:t>
            </a:r>
            <a:r>
              <a:rPr b="0" lang="nl-BE" sz="1350" spc="-2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0" lang="nl-BE" sz="1350" spc="-11" strike="noStrike" u="none">
                <a:solidFill>
                  <a:srgbClr val="1f2937"/>
                </a:solidFill>
                <a:uFillTx/>
                <a:latin typeface="DejaVu Sans"/>
              </a:rPr>
              <a:t>Handling</a:t>
            </a: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30"/>
              </a:spcBef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Graceful</a:t>
            </a:r>
            <a:r>
              <a:rPr b="0" lang="nl-BE" sz="1150" spc="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error</a:t>
            </a:r>
            <a:r>
              <a:rPr b="0" lang="nl-BE" sz="1150" spc="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recovery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88" name="object 22" descr=""/>
          <p:cNvPicPr/>
          <p:nvPr/>
        </p:nvPicPr>
        <p:blipFill>
          <a:blip r:embed="rId10"/>
          <a:stretch/>
        </p:blipFill>
        <p:spPr>
          <a:xfrm>
            <a:off x="6477120" y="2997000"/>
            <a:ext cx="149400" cy="149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89" name="object 23"/>
          <p:cNvSpPr/>
          <p:nvPr/>
        </p:nvSpPr>
        <p:spPr>
          <a:xfrm>
            <a:off x="6730920" y="2907720"/>
            <a:ext cx="2268720" cy="4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1400" bIns="0" anchor="t">
            <a:spAutoFit/>
          </a:bodyPr>
          <a:p>
            <a:pPr marL="12600">
              <a:lnSpc>
                <a:spcPct val="100000"/>
              </a:lnSpc>
              <a:spcBef>
                <a:spcPts val="326"/>
              </a:spcBef>
            </a:pPr>
            <a:r>
              <a:rPr b="0" lang="nl-BE" sz="1350" spc="-96" strike="noStrike" u="none">
                <a:solidFill>
                  <a:srgbClr val="1f2937"/>
                </a:solidFill>
                <a:uFillTx/>
                <a:latin typeface="DejaVu Sans"/>
              </a:rPr>
              <a:t>User</a:t>
            </a:r>
            <a:r>
              <a:rPr b="0" lang="nl-BE" sz="1350" spc="-2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0" lang="nl-BE" sz="1350" spc="-11" strike="noStrike" u="none">
                <a:solidFill>
                  <a:srgbClr val="1f2937"/>
                </a:solidFill>
                <a:uFillTx/>
                <a:latin typeface="DejaVu Sans"/>
              </a:rPr>
              <a:t>Feedback</a:t>
            </a: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30"/>
              </a:spcBef>
            </a:pP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Duidelijke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foutmeldingen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490" name="object 24"/>
          <p:cNvGrpSpPr/>
          <p:nvPr/>
        </p:nvGrpSpPr>
        <p:grpSpPr>
          <a:xfrm>
            <a:off x="838080" y="3631680"/>
            <a:ext cx="378000" cy="378000"/>
            <a:chOff x="838080" y="3631680"/>
            <a:chExt cx="378000" cy="378000"/>
          </a:xfrm>
        </p:grpSpPr>
        <p:pic>
          <p:nvPicPr>
            <p:cNvPr id="491" name="object 25" descr=""/>
            <p:cNvPicPr/>
            <p:nvPr/>
          </p:nvPicPr>
          <p:blipFill>
            <a:blip r:embed="rId11"/>
            <a:stretch/>
          </p:blipFill>
          <p:spPr>
            <a:xfrm>
              <a:off x="838080" y="3631680"/>
              <a:ext cx="378000" cy="3780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492" name="object 26" descr=""/>
            <p:cNvPicPr/>
            <p:nvPr/>
          </p:nvPicPr>
          <p:blipFill>
            <a:blip r:embed="rId12"/>
            <a:stretch/>
          </p:blipFill>
          <p:spPr>
            <a:xfrm>
              <a:off x="952560" y="3746160"/>
              <a:ext cx="149400" cy="1494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493" name="object 27"/>
          <p:cNvSpPr/>
          <p:nvPr/>
        </p:nvSpPr>
        <p:spPr>
          <a:xfrm>
            <a:off x="1320840" y="3664800"/>
            <a:ext cx="4257360" cy="31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1" lang="nl-BE" sz="2000" spc="-145" strike="noStrike" u="none">
                <a:solidFill>
                  <a:srgbClr val="1f2937"/>
                </a:solidFill>
                <a:uFillTx/>
                <a:latin typeface="DejaVu Sans"/>
              </a:rPr>
              <a:t>Performance</a:t>
            </a:r>
            <a:r>
              <a:rPr b="1" lang="nl-BE" sz="2000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2000" spc="-113" strike="noStrike" u="none">
                <a:solidFill>
                  <a:srgbClr val="1f2937"/>
                </a:solidFill>
                <a:uFillTx/>
                <a:latin typeface="DejaVu Sans"/>
              </a:rPr>
              <a:t>Optimalisaties</a:t>
            </a:r>
            <a:endParaRPr b="0" lang="nl-B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494" name="object 28"/>
          <p:cNvGrpSpPr/>
          <p:nvPr/>
        </p:nvGrpSpPr>
        <p:grpSpPr>
          <a:xfrm>
            <a:off x="1762200" y="4061520"/>
            <a:ext cx="606600" cy="606600"/>
            <a:chOff x="1762200" y="4061520"/>
            <a:chExt cx="606600" cy="606600"/>
          </a:xfrm>
        </p:grpSpPr>
        <p:pic>
          <p:nvPicPr>
            <p:cNvPr id="495" name="object 29" descr=""/>
            <p:cNvPicPr/>
            <p:nvPr/>
          </p:nvPicPr>
          <p:blipFill>
            <a:blip r:embed="rId13"/>
            <a:stretch/>
          </p:blipFill>
          <p:spPr>
            <a:xfrm>
              <a:off x="1762200" y="4061520"/>
              <a:ext cx="606600" cy="6066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496" name="object 30" descr=""/>
            <p:cNvPicPr/>
            <p:nvPr/>
          </p:nvPicPr>
          <p:blipFill>
            <a:blip r:embed="rId14"/>
            <a:stretch/>
          </p:blipFill>
          <p:spPr>
            <a:xfrm>
              <a:off x="1987200" y="4271040"/>
              <a:ext cx="153000" cy="18756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497" name="object 31"/>
          <p:cNvSpPr/>
          <p:nvPr/>
        </p:nvSpPr>
        <p:spPr>
          <a:xfrm>
            <a:off x="1261800" y="4717440"/>
            <a:ext cx="1607400" cy="5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 anchor="t">
            <a:spAutoFit/>
          </a:bodyPr>
          <a:p>
            <a:pPr algn="ctr">
              <a:lnSpc>
                <a:spcPct val="100000"/>
              </a:lnSpc>
              <a:spcBef>
                <a:spcPts val="386"/>
              </a:spcBef>
            </a:pPr>
            <a:r>
              <a:rPr b="1" lang="nl-BE" sz="1950" spc="-11" strike="noStrike" u="none">
                <a:solidFill>
                  <a:srgbClr val="2562eb"/>
                </a:solidFill>
                <a:uFillTx/>
                <a:latin typeface="DejaVu Sans"/>
              </a:rPr>
              <a:t>0.08s</a:t>
            </a:r>
            <a:endParaRPr b="0" lang="nl-BE" sz="19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84"/>
              </a:spcBef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Gemiddelde</a:t>
            </a:r>
            <a:r>
              <a:rPr b="0" lang="nl-BE" sz="11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</a:rPr>
              <a:t>responstijd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498" name="object 32"/>
          <p:cNvGrpSpPr/>
          <p:nvPr/>
        </p:nvGrpSpPr>
        <p:grpSpPr>
          <a:xfrm>
            <a:off x="4448160" y="4061520"/>
            <a:ext cx="606600" cy="606600"/>
            <a:chOff x="4448160" y="4061520"/>
            <a:chExt cx="606600" cy="606600"/>
          </a:xfrm>
        </p:grpSpPr>
        <p:pic>
          <p:nvPicPr>
            <p:cNvPr id="499" name="object 33" descr=""/>
            <p:cNvPicPr/>
            <p:nvPr/>
          </p:nvPicPr>
          <p:blipFill>
            <a:blip r:embed="rId15"/>
            <a:stretch/>
          </p:blipFill>
          <p:spPr>
            <a:xfrm>
              <a:off x="4448160" y="4061520"/>
              <a:ext cx="606600" cy="6066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00" name="object 34" descr=""/>
            <p:cNvPicPr/>
            <p:nvPr/>
          </p:nvPicPr>
          <p:blipFill>
            <a:blip r:embed="rId16"/>
            <a:stretch/>
          </p:blipFill>
          <p:spPr>
            <a:xfrm>
              <a:off x="4648320" y="4294080"/>
              <a:ext cx="206640" cy="1368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501" name="object 35"/>
          <p:cNvSpPr/>
          <p:nvPr/>
        </p:nvSpPr>
        <p:spPr>
          <a:xfrm>
            <a:off x="4115160" y="4719960"/>
            <a:ext cx="1283040" cy="54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t">
            <a:spAutoFit/>
          </a:bodyPr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1" lang="nl-BE" sz="1950" spc="-20" strike="noStrike" u="none">
                <a:solidFill>
                  <a:srgbClr val="049569"/>
                </a:solidFill>
                <a:uFillTx/>
                <a:latin typeface="DejaVu Sans"/>
              </a:rPr>
              <a:t>45MB</a:t>
            </a:r>
            <a:endParaRPr b="0" lang="nl-BE" sz="19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84"/>
              </a:spcBef>
            </a:pPr>
            <a:r>
              <a:rPr b="0" lang="nl-BE" sz="1150" spc="-96" strike="noStrike" u="none">
                <a:solidFill>
                  <a:srgbClr val="4a5462"/>
                </a:solidFill>
                <a:uFillTx/>
                <a:latin typeface="DejaVu Sans"/>
              </a:rPr>
              <a:t>RAM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0" strike="noStrike" u="none">
                <a:solidFill>
                  <a:srgbClr val="4a5462"/>
                </a:solidFill>
                <a:uFillTx/>
                <a:latin typeface="DejaVu Sans"/>
              </a:rPr>
              <a:t>verbruik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02" name="object 36"/>
          <p:cNvGrpSpPr/>
          <p:nvPr/>
        </p:nvGrpSpPr>
        <p:grpSpPr>
          <a:xfrm>
            <a:off x="7134120" y="4061520"/>
            <a:ext cx="606600" cy="606600"/>
            <a:chOff x="7134120" y="4061520"/>
            <a:chExt cx="606600" cy="606600"/>
          </a:xfrm>
        </p:grpSpPr>
        <p:pic>
          <p:nvPicPr>
            <p:cNvPr id="503" name="object 37" descr=""/>
            <p:cNvPicPr/>
            <p:nvPr/>
          </p:nvPicPr>
          <p:blipFill>
            <a:blip r:embed="rId17"/>
            <a:stretch/>
          </p:blipFill>
          <p:spPr>
            <a:xfrm>
              <a:off x="7134120" y="4061520"/>
              <a:ext cx="606600" cy="6066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04" name="object 38" descr=""/>
            <p:cNvPicPr/>
            <p:nvPr/>
          </p:nvPicPr>
          <p:blipFill>
            <a:blip r:embed="rId18"/>
            <a:stretch/>
          </p:blipFill>
          <p:spPr>
            <a:xfrm>
              <a:off x="7343640" y="4271040"/>
              <a:ext cx="187560" cy="18756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505" name="object 39"/>
          <p:cNvSpPr/>
          <p:nvPr/>
        </p:nvSpPr>
        <p:spPr>
          <a:xfrm>
            <a:off x="6801120" y="4717440"/>
            <a:ext cx="1261080" cy="5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 anchor="t">
            <a:spAutoFit/>
          </a:bodyPr>
          <a:p>
            <a:pPr algn="ctr">
              <a:lnSpc>
                <a:spcPct val="100000"/>
              </a:lnSpc>
              <a:spcBef>
                <a:spcPts val="386"/>
              </a:spcBef>
            </a:pPr>
            <a:r>
              <a:rPr b="1" lang="nl-BE" sz="1950" spc="-26" strike="noStrike" u="none">
                <a:solidFill>
                  <a:srgbClr val="d97705"/>
                </a:solidFill>
                <a:uFillTx/>
                <a:latin typeface="DejaVu Sans"/>
              </a:rPr>
              <a:t>12%</a:t>
            </a:r>
            <a:endParaRPr b="0" lang="nl-BE" sz="19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84"/>
              </a:spcBef>
            </a:pPr>
            <a:r>
              <a:rPr b="0" lang="nl-BE" sz="1150" spc="-79" strike="noStrike" u="none">
                <a:solidFill>
                  <a:srgbClr val="4a5462"/>
                </a:solidFill>
                <a:uFillTx/>
                <a:latin typeface="DejaVu Sans"/>
              </a:rPr>
              <a:t>CPU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34" strike="noStrike" u="none">
                <a:solidFill>
                  <a:srgbClr val="4a5462"/>
                </a:solidFill>
                <a:uFillTx/>
                <a:latin typeface="DejaVu Sans"/>
              </a:rPr>
              <a:t>gebruik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06" name="object 40"/>
          <p:cNvGrpSpPr/>
          <p:nvPr/>
        </p:nvGrpSpPr>
        <p:grpSpPr>
          <a:xfrm>
            <a:off x="9820440" y="4061520"/>
            <a:ext cx="606600" cy="606600"/>
            <a:chOff x="9820440" y="4061520"/>
            <a:chExt cx="606600" cy="606600"/>
          </a:xfrm>
        </p:grpSpPr>
        <p:pic>
          <p:nvPicPr>
            <p:cNvPr id="507" name="object 41" descr=""/>
            <p:cNvPicPr/>
            <p:nvPr/>
          </p:nvPicPr>
          <p:blipFill>
            <a:blip r:embed="rId19"/>
            <a:stretch/>
          </p:blipFill>
          <p:spPr>
            <a:xfrm>
              <a:off x="9820440" y="4061520"/>
              <a:ext cx="606600" cy="6066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08" name="object 42" descr=""/>
            <p:cNvPicPr/>
            <p:nvPr/>
          </p:nvPicPr>
          <p:blipFill>
            <a:blip r:embed="rId20"/>
            <a:stretch/>
          </p:blipFill>
          <p:spPr>
            <a:xfrm>
              <a:off x="10029240" y="4271040"/>
              <a:ext cx="187920" cy="18792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509" name="object 43"/>
          <p:cNvSpPr/>
          <p:nvPr/>
        </p:nvSpPr>
        <p:spPr>
          <a:xfrm>
            <a:off x="9499680" y="4717440"/>
            <a:ext cx="1262520" cy="5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 anchor="t">
            <a:spAutoFit/>
          </a:bodyPr>
          <a:p>
            <a:pPr algn="ctr">
              <a:lnSpc>
                <a:spcPct val="100000"/>
              </a:lnSpc>
              <a:spcBef>
                <a:spcPts val="386"/>
              </a:spcBef>
            </a:pPr>
            <a:r>
              <a:rPr b="1" lang="nl-BE" sz="1950" spc="-85" strike="noStrike" u="none">
                <a:solidFill>
                  <a:srgbClr val="7c3aec"/>
                </a:solidFill>
                <a:uFillTx/>
                <a:latin typeface="DejaVu Sans"/>
              </a:rPr>
              <a:t>99.9%</a:t>
            </a:r>
            <a:endParaRPr b="0" lang="nl-BE" sz="19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84"/>
              </a:spcBef>
            </a:pP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Uptime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10" name="object 44"/>
          <p:cNvGrpSpPr/>
          <p:nvPr/>
        </p:nvGrpSpPr>
        <p:grpSpPr>
          <a:xfrm>
            <a:off x="609480" y="5413680"/>
            <a:ext cx="3502440" cy="1442520"/>
            <a:chOff x="609480" y="5413680"/>
            <a:chExt cx="3502440" cy="1442520"/>
          </a:xfrm>
        </p:grpSpPr>
        <p:pic>
          <p:nvPicPr>
            <p:cNvPr id="511" name="object 45" descr=""/>
            <p:cNvPicPr/>
            <p:nvPr/>
          </p:nvPicPr>
          <p:blipFill>
            <a:blip r:embed="rId21"/>
            <a:stretch/>
          </p:blipFill>
          <p:spPr>
            <a:xfrm>
              <a:off x="609480" y="5413680"/>
              <a:ext cx="3502440" cy="14425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12" name="object 46" descr=""/>
            <p:cNvPicPr/>
            <p:nvPr/>
          </p:nvPicPr>
          <p:blipFill>
            <a:blip r:embed="rId22"/>
            <a:stretch/>
          </p:blipFill>
          <p:spPr>
            <a:xfrm>
              <a:off x="852480" y="5636880"/>
              <a:ext cx="225720" cy="20484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513" name="object 47"/>
          <p:cNvSpPr/>
          <p:nvPr/>
        </p:nvSpPr>
        <p:spPr>
          <a:xfrm>
            <a:off x="1197000" y="5591520"/>
            <a:ext cx="240120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1" lang="nl-BE" sz="1500" spc="-105" strike="noStrike" u="none">
                <a:solidFill>
                  <a:srgbClr val="1f2937"/>
                </a:solidFill>
                <a:uFillTx/>
                <a:latin typeface="DejaVu Sans"/>
              </a:rPr>
              <a:t>Modulaire</a:t>
            </a:r>
            <a:r>
              <a:rPr b="1" lang="nl-BE" sz="1500" spc="2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500" spc="-85" strike="noStrike" u="none">
                <a:solidFill>
                  <a:srgbClr val="1f2937"/>
                </a:solidFill>
                <a:uFillTx/>
                <a:latin typeface="DejaVu Sans"/>
              </a:rPr>
              <a:t>Architectuur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4" name="object 48"/>
          <p:cNvSpPr/>
          <p:nvPr/>
        </p:nvSpPr>
        <p:spPr>
          <a:xfrm>
            <a:off x="825480" y="6005880"/>
            <a:ext cx="223272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74" strike="noStrike" u="none">
                <a:solidFill>
                  <a:srgbClr val="4a5462"/>
                </a:solidFill>
                <a:uFillTx/>
                <a:latin typeface="DejaVu Sans"/>
              </a:rPr>
              <a:t>Losse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GUI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91" strike="noStrike" u="none">
                <a:solidFill>
                  <a:srgbClr val="4a5462"/>
                </a:solidFill>
                <a:uFillTx/>
                <a:latin typeface="DejaVu Sans"/>
              </a:rPr>
              <a:t>&amp;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Logic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34" strike="noStrike" u="none">
                <a:solidFill>
                  <a:srgbClr val="4a5462"/>
                </a:solidFill>
                <a:uFillTx/>
                <a:latin typeface="DejaVu Sans"/>
              </a:rPr>
              <a:t>layers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5" name="object 49"/>
          <p:cNvSpPr/>
          <p:nvPr/>
        </p:nvSpPr>
        <p:spPr>
          <a:xfrm>
            <a:off x="825480" y="6272640"/>
            <a:ext cx="295272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Herbruikbare</a:t>
            </a:r>
            <a:r>
              <a:rPr b="0" lang="nl-BE" sz="1150" spc="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componenten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6" name="object 50"/>
          <p:cNvSpPr/>
          <p:nvPr/>
        </p:nvSpPr>
        <p:spPr>
          <a:xfrm>
            <a:off x="825480" y="6539400"/>
            <a:ext cx="198288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Schaalbare</a:t>
            </a:r>
            <a:r>
              <a:rPr b="0" lang="nl-BE" sz="11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codebase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17" name="object 51"/>
          <p:cNvGrpSpPr/>
          <p:nvPr/>
        </p:nvGrpSpPr>
        <p:grpSpPr>
          <a:xfrm>
            <a:off x="4343400" y="5413680"/>
            <a:ext cx="3502440" cy="1442520"/>
            <a:chOff x="4343400" y="5413680"/>
            <a:chExt cx="3502440" cy="1442520"/>
          </a:xfrm>
        </p:grpSpPr>
        <p:pic>
          <p:nvPicPr>
            <p:cNvPr id="518" name="object 52" descr=""/>
            <p:cNvPicPr/>
            <p:nvPr/>
          </p:nvPicPr>
          <p:blipFill>
            <a:blip r:embed="rId23"/>
            <a:stretch/>
          </p:blipFill>
          <p:spPr>
            <a:xfrm>
              <a:off x="4343400" y="5413680"/>
              <a:ext cx="3502440" cy="14425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19" name="object 53" descr=""/>
            <p:cNvPicPr/>
            <p:nvPr/>
          </p:nvPicPr>
          <p:blipFill>
            <a:blip r:embed="rId24"/>
            <a:stretch/>
          </p:blipFill>
          <p:spPr>
            <a:xfrm>
              <a:off x="4572000" y="5637240"/>
              <a:ext cx="197280" cy="20376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520" name="object 54"/>
          <p:cNvSpPr/>
          <p:nvPr/>
        </p:nvSpPr>
        <p:spPr>
          <a:xfrm>
            <a:off x="4873680" y="5591520"/>
            <a:ext cx="232452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1" lang="nl-BE" sz="1500" spc="-113" strike="noStrike" u="none">
                <a:solidFill>
                  <a:srgbClr val="1f2937"/>
                </a:solidFill>
                <a:uFillTx/>
                <a:latin typeface="DejaVu Sans"/>
              </a:rPr>
              <a:t>Data</a:t>
            </a:r>
            <a:r>
              <a:rPr b="1" lang="nl-BE" sz="1500" spc="-3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500" spc="-85" strike="noStrike" u="none">
                <a:solidFill>
                  <a:srgbClr val="1f2937"/>
                </a:solidFill>
                <a:uFillTx/>
                <a:latin typeface="DejaVu Sans"/>
              </a:rPr>
              <a:t>Persistence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1" name="object 55"/>
          <p:cNvSpPr/>
          <p:nvPr/>
        </p:nvSpPr>
        <p:spPr>
          <a:xfrm>
            <a:off x="4559400" y="6005880"/>
            <a:ext cx="209880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Automatische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opslag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2" name="object 56"/>
          <p:cNvSpPr/>
          <p:nvPr/>
        </p:nvSpPr>
        <p:spPr>
          <a:xfrm>
            <a:off x="4559400" y="6272640"/>
            <a:ext cx="191880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79" strike="noStrike" u="none">
                <a:solidFill>
                  <a:srgbClr val="4a5462"/>
                </a:solidFill>
                <a:uFillTx/>
                <a:latin typeface="DejaVu Sans"/>
              </a:rPr>
              <a:t>Backup</a:t>
            </a:r>
            <a:r>
              <a:rPr b="0" lang="nl-BE" sz="1150" spc="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mechanismen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3" name="object 57"/>
          <p:cNvSpPr/>
          <p:nvPr/>
        </p:nvSpPr>
        <p:spPr>
          <a:xfrm>
            <a:off x="4559400" y="6539400"/>
            <a:ext cx="116028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Data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integriteit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24" name="object 58"/>
          <p:cNvGrpSpPr/>
          <p:nvPr/>
        </p:nvGrpSpPr>
        <p:grpSpPr>
          <a:xfrm>
            <a:off x="8077320" y="5413680"/>
            <a:ext cx="3502440" cy="1424520"/>
            <a:chOff x="8077320" y="5413680"/>
            <a:chExt cx="3502440" cy="1424520"/>
          </a:xfrm>
        </p:grpSpPr>
        <p:pic>
          <p:nvPicPr>
            <p:cNvPr id="525" name="object 59" descr=""/>
            <p:cNvPicPr/>
            <p:nvPr/>
          </p:nvPicPr>
          <p:blipFill>
            <a:blip r:embed="rId25"/>
            <a:stretch/>
          </p:blipFill>
          <p:spPr>
            <a:xfrm>
              <a:off x="8077320" y="5413680"/>
              <a:ext cx="3502440" cy="142452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526" name="object 60"/>
            <p:cNvSpPr/>
            <p:nvPr/>
          </p:nvSpPr>
          <p:spPr>
            <a:xfrm>
              <a:off x="8306640" y="5637600"/>
              <a:ext cx="279000" cy="196920"/>
            </a:xfrm>
            <a:custGeom>
              <a:avLst/>
              <a:gdLst>
                <a:gd name="textAreaLeft" fmla="*/ 0 w 279000"/>
                <a:gd name="textAreaRight" fmla="*/ 281880 w 279000"/>
                <a:gd name="textAreaTop" fmla="*/ 0 h 196920"/>
                <a:gd name="textAreaBottom" fmla="*/ 199440 h 196920"/>
              </a:gdLst>
              <a:ahLst/>
              <a:rect l="textAreaLeft" t="textAreaTop" r="textAreaRight" b="textAreaBottom"/>
              <a:pathLst>
                <a:path w="281940" h="223520">
                  <a:moveTo>
                    <a:pt x="107022" y="30480"/>
                  </a:moveTo>
                  <a:lnTo>
                    <a:pt x="34468" y="30480"/>
                  </a:lnTo>
                  <a:lnTo>
                    <a:pt x="39245" y="26670"/>
                  </a:lnTo>
                  <a:lnTo>
                    <a:pt x="44693" y="22860"/>
                  </a:lnTo>
                  <a:lnTo>
                    <a:pt x="50631" y="20320"/>
                  </a:lnTo>
                  <a:lnTo>
                    <a:pt x="54203" y="3810"/>
                  </a:lnTo>
                  <a:lnTo>
                    <a:pt x="57417" y="0"/>
                  </a:lnTo>
                  <a:lnTo>
                    <a:pt x="84073" y="0"/>
                  </a:lnTo>
                  <a:lnTo>
                    <a:pt x="87287" y="3810"/>
                  </a:lnTo>
                  <a:lnTo>
                    <a:pt x="88136" y="7620"/>
                  </a:lnTo>
                  <a:lnTo>
                    <a:pt x="90859" y="20320"/>
                  </a:lnTo>
                  <a:lnTo>
                    <a:pt x="96753" y="22860"/>
                  </a:lnTo>
                  <a:lnTo>
                    <a:pt x="102244" y="26670"/>
                  </a:lnTo>
                  <a:lnTo>
                    <a:pt x="107022" y="30480"/>
                  </a:lnTo>
                  <a:close/>
                </a:path>
                <a:path w="281940" h="223520">
                  <a:moveTo>
                    <a:pt x="17814" y="124460"/>
                  </a:moveTo>
                  <a:lnTo>
                    <a:pt x="13349" y="123190"/>
                  </a:lnTo>
                  <a:lnTo>
                    <a:pt x="10804" y="119380"/>
                  </a:lnTo>
                  <a:lnTo>
                    <a:pt x="9197" y="116840"/>
                  </a:lnTo>
                  <a:lnTo>
                    <a:pt x="7724" y="115570"/>
                  </a:lnTo>
                  <a:lnTo>
                    <a:pt x="5045" y="110490"/>
                  </a:lnTo>
                  <a:lnTo>
                    <a:pt x="3795" y="107950"/>
                  </a:lnTo>
                  <a:lnTo>
                    <a:pt x="2678" y="106680"/>
                  </a:lnTo>
                  <a:lnTo>
                    <a:pt x="1651" y="104140"/>
                  </a:lnTo>
                  <a:lnTo>
                    <a:pt x="0" y="100330"/>
                  </a:lnTo>
                  <a:lnTo>
                    <a:pt x="1250" y="95250"/>
                  </a:lnTo>
                  <a:lnTo>
                    <a:pt x="14332" y="83820"/>
                  </a:lnTo>
                  <a:lnTo>
                    <a:pt x="13841" y="81280"/>
                  </a:lnTo>
                  <a:lnTo>
                    <a:pt x="13573" y="77470"/>
                  </a:lnTo>
                  <a:lnTo>
                    <a:pt x="13573" y="71120"/>
                  </a:lnTo>
                  <a:lnTo>
                    <a:pt x="13841" y="68580"/>
                  </a:lnTo>
                  <a:lnTo>
                    <a:pt x="14332" y="64770"/>
                  </a:lnTo>
                  <a:lnTo>
                    <a:pt x="4364" y="55835"/>
                  </a:lnTo>
                  <a:lnTo>
                    <a:pt x="1250" y="53340"/>
                  </a:lnTo>
                  <a:lnTo>
                    <a:pt x="0" y="49530"/>
                  </a:lnTo>
                  <a:lnTo>
                    <a:pt x="2678" y="43180"/>
                  </a:lnTo>
                  <a:lnTo>
                    <a:pt x="3795" y="40640"/>
                  </a:lnTo>
                  <a:lnTo>
                    <a:pt x="6384" y="35560"/>
                  </a:lnTo>
                  <a:lnTo>
                    <a:pt x="7768" y="33020"/>
                  </a:lnTo>
                  <a:lnTo>
                    <a:pt x="9242" y="31750"/>
                  </a:lnTo>
                  <a:lnTo>
                    <a:pt x="13349" y="25400"/>
                  </a:lnTo>
                  <a:lnTo>
                    <a:pt x="17814" y="24130"/>
                  </a:lnTo>
                  <a:lnTo>
                    <a:pt x="21833" y="26670"/>
                  </a:lnTo>
                  <a:lnTo>
                    <a:pt x="34468" y="30480"/>
                  </a:lnTo>
                  <a:lnTo>
                    <a:pt x="131382" y="30480"/>
                  </a:lnTo>
                  <a:lnTo>
                    <a:pt x="132204" y="31750"/>
                  </a:lnTo>
                  <a:lnTo>
                    <a:pt x="133677" y="33020"/>
                  </a:lnTo>
                  <a:lnTo>
                    <a:pt x="135016" y="35560"/>
                  </a:lnTo>
                  <a:lnTo>
                    <a:pt x="136400" y="38100"/>
                  </a:lnTo>
                  <a:lnTo>
                    <a:pt x="137651" y="40640"/>
                  </a:lnTo>
                  <a:lnTo>
                    <a:pt x="138767" y="43180"/>
                  </a:lnTo>
                  <a:lnTo>
                    <a:pt x="139794" y="44450"/>
                  </a:lnTo>
                  <a:lnTo>
                    <a:pt x="141446" y="49530"/>
                  </a:lnTo>
                  <a:lnTo>
                    <a:pt x="140196" y="53340"/>
                  </a:lnTo>
                  <a:lnTo>
                    <a:pt x="65147" y="53340"/>
                  </a:lnTo>
                  <a:lnTo>
                    <a:pt x="59987" y="55835"/>
                  </a:lnTo>
                  <a:lnTo>
                    <a:pt x="49291" y="71120"/>
                  </a:lnTo>
                  <a:lnTo>
                    <a:pt x="49291" y="77470"/>
                  </a:lnTo>
                  <a:lnTo>
                    <a:pt x="65147" y="95250"/>
                  </a:lnTo>
                  <a:lnTo>
                    <a:pt x="140106" y="95250"/>
                  </a:lnTo>
                  <a:lnTo>
                    <a:pt x="141356" y="100330"/>
                  </a:lnTo>
                  <a:lnTo>
                    <a:pt x="138678" y="105410"/>
                  </a:lnTo>
                  <a:lnTo>
                    <a:pt x="137561" y="107950"/>
                  </a:lnTo>
                  <a:lnTo>
                    <a:pt x="136311" y="110490"/>
                  </a:lnTo>
                  <a:lnTo>
                    <a:pt x="134927" y="113030"/>
                  </a:lnTo>
                  <a:lnTo>
                    <a:pt x="133588" y="115570"/>
                  </a:lnTo>
                  <a:lnTo>
                    <a:pt x="132114" y="116840"/>
                  </a:lnTo>
                  <a:lnTo>
                    <a:pt x="131293" y="118110"/>
                  </a:lnTo>
                  <a:lnTo>
                    <a:pt x="34423" y="118110"/>
                  </a:lnTo>
                  <a:lnTo>
                    <a:pt x="17814" y="124460"/>
                  </a:lnTo>
                  <a:close/>
                </a:path>
                <a:path w="281940" h="223520">
                  <a:moveTo>
                    <a:pt x="131382" y="30480"/>
                  </a:moveTo>
                  <a:lnTo>
                    <a:pt x="107022" y="30480"/>
                  </a:lnTo>
                  <a:lnTo>
                    <a:pt x="123631" y="24130"/>
                  </a:lnTo>
                  <a:lnTo>
                    <a:pt x="128096" y="25400"/>
                  </a:lnTo>
                  <a:lnTo>
                    <a:pt x="131382" y="30480"/>
                  </a:lnTo>
                  <a:close/>
                </a:path>
                <a:path w="281940" h="223520">
                  <a:moveTo>
                    <a:pt x="140106" y="95250"/>
                  </a:moveTo>
                  <a:lnTo>
                    <a:pt x="76298" y="95250"/>
                  </a:lnTo>
                  <a:lnTo>
                    <a:pt x="81550" y="92710"/>
                  </a:lnTo>
                  <a:lnTo>
                    <a:pt x="83867" y="91440"/>
                  </a:lnTo>
                  <a:lnTo>
                    <a:pt x="87886" y="87630"/>
                  </a:lnTo>
                  <a:lnTo>
                    <a:pt x="89435" y="85090"/>
                  </a:lnTo>
                  <a:lnTo>
                    <a:pt x="91610" y="80010"/>
                  </a:lnTo>
                  <a:lnTo>
                    <a:pt x="92154" y="77470"/>
                  </a:lnTo>
                  <a:lnTo>
                    <a:pt x="92154" y="71120"/>
                  </a:lnTo>
                  <a:lnTo>
                    <a:pt x="76298" y="53340"/>
                  </a:lnTo>
                  <a:lnTo>
                    <a:pt x="140196" y="53340"/>
                  </a:lnTo>
                  <a:lnTo>
                    <a:pt x="136188" y="56550"/>
                  </a:lnTo>
                  <a:lnTo>
                    <a:pt x="127024" y="64770"/>
                  </a:lnTo>
                  <a:lnTo>
                    <a:pt x="127515" y="68580"/>
                  </a:lnTo>
                  <a:lnTo>
                    <a:pt x="127783" y="71120"/>
                  </a:lnTo>
                  <a:lnTo>
                    <a:pt x="127783" y="77470"/>
                  </a:lnTo>
                  <a:lnTo>
                    <a:pt x="127515" y="80010"/>
                  </a:lnTo>
                  <a:lnTo>
                    <a:pt x="127024" y="83820"/>
                  </a:lnTo>
                  <a:lnTo>
                    <a:pt x="136936" y="92710"/>
                  </a:lnTo>
                  <a:lnTo>
                    <a:pt x="140106" y="95250"/>
                  </a:lnTo>
                  <a:close/>
                </a:path>
                <a:path w="281940" h="223520">
                  <a:moveTo>
                    <a:pt x="181049" y="223520"/>
                  </a:moveTo>
                  <a:lnTo>
                    <a:pt x="174798" y="220980"/>
                  </a:lnTo>
                  <a:lnTo>
                    <a:pt x="172438" y="219687"/>
                  </a:lnTo>
                  <a:lnTo>
                    <a:pt x="170244" y="218440"/>
                  </a:lnTo>
                  <a:lnTo>
                    <a:pt x="167833" y="217170"/>
                  </a:lnTo>
                  <a:lnTo>
                    <a:pt x="165556" y="215900"/>
                  </a:lnTo>
                  <a:lnTo>
                    <a:pt x="163413" y="214630"/>
                  </a:lnTo>
                  <a:lnTo>
                    <a:pt x="157921" y="210820"/>
                  </a:lnTo>
                  <a:lnTo>
                    <a:pt x="156805" y="205740"/>
                  </a:lnTo>
                  <a:lnTo>
                    <a:pt x="162297" y="189230"/>
                  </a:lnTo>
                  <a:lnTo>
                    <a:pt x="158368" y="184150"/>
                  </a:lnTo>
                  <a:lnTo>
                    <a:pt x="155197" y="179070"/>
                  </a:lnTo>
                  <a:lnTo>
                    <a:pt x="152965" y="172720"/>
                  </a:lnTo>
                  <a:lnTo>
                    <a:pt x="135865" y="168910"/>
                  </a:lnTo>
                  <a:lnTo>
                    <a:pt x="132516" y="166370"/>
                  </a:lnTo>
                  <a:lnTo>
                    <a:pt x="131668" y="158750"/>
                  </a:lnTo>
                  <a:lnTo>
                    <a:pt x="131668" y="147320"/>
                  </a:lnTo>
                  <a:lnTo>
                    <a:pt x="132516" y="139700"/>
                  </a:lnTo>
                  <a:lnTo>
                    <a:pt x="135820" y="135890"/>
                  </a:lnTo>
                  <a:lnTo>
                    <a:pt x="152965" y="133350"/>
                  </a:lnTo>
                  <a:lnTo>
                    <a:pt x="155153" y="127000"/>
                  </a:lnTo>
                  <a:lnTo>
                    <a:pt x="158368" y="121920"/>
                  </a:lnTo>
                  <a:lnTo>
                    <a:pt x="162297" y="116840"/>
                  </a:lnTo>
                  <a:lnTo>
                    <a:pt x="156805" y="100330"/>
                  </a:lnTo>
                  <a:lnTo>
                    <a:pt x="181049" y="82550"/>
                  </a:lnTo>
                  <a:lnTo>
                    <a:pt x="185469" y="83820"/>
                  </a:lnTo>
                  <a:lnTo>
                    <a:pt x="197122" y="96520"/>
                  </a:lnTo>
                  <a:lnTo>
                    <a:pt x="255310" y="96520"/>
                  </a:lnTo>
                  <a:lnTo>
                    <a:pt x="256148" y="100330"/>
                  </a:lnTo>
                  <a:lnTo>
                    <a:pt x="250656" y="116840"/>
                  </a:lnTo>
                  <a:lnTo>
                    <a:pt x="254585" y="121920"/>
                  </a:lnTo>
                  <a:lnTo>
                    <a:pt x="257755" y="127000"/>
                  </a:lnTo>
                  <a:lnTo>
                    <a:pt x="259541" y="132080"/>
                  </a:lnTo>
                  <a:lnTo>
                    <a:pt x="200878" y="132080"/>
                  </a:lnTo>
                  <a:lnTo>
                    <a:pt x="195627" y="134620"/>
                  </a:lnTo>
                  <a:lnTo>
                    <a:pt x="185023" y="149860"/>
                  </a:lnTo>
                  <a:lnTo>
                    <a:pt x="185023" y="156210"/>
                  </a:lnTo>
                  <a:lnTo>
                    <a:pt x="200878" y="173990"/>
                  </a:lnTo>
                  <a:lnTo>
                    <a:pt x="259550" y="173990"/>
                  </a:lnTo>
                  <a:lnTo>
                    <a:pt x="257800" y="179070"/>
                  </a:lnTo>
                  <a:lnTo>
                    <a:pt x="254585" y="184150"/>
                  </a:lnTo>
                  <a:lnTo>
                    <a:pt x="250656" y="189230"/>
                  </a:lnTo>
                  <a:lnTo>
                    <a:pt x="256148" y="205740"/>
                  </a:lnTo>
                  <a:lnTo>
                    <a:pt x="255310" y="209550"/>
                  </a:lnTo>
                  <a:lnTo>
                    <a:pt x="197167" y="209550"/>
                  </a:lnTo>
                  <a:lnTo>
                    <a:pt x="188346" y="219687"/>
                  </a:lnTo>
                  <a:lnTo>
                    <a:pt x="185469" y="222250"/>
                  </a:lnTo>
                  <a:lnTo>
                    <a:pt x="181049" y="223520"/>
                  </a:lnTo>
                  <a:close/>
                </a:path>
                <a:path w="281940" h="223520">
                  <a:moveTo>
                    <a:pt x="255310" y="96520"/>
                  </a:moveTo>
                  <a:lnTo>
                    <a:pt x="215785" y="96520"/>
                  </a:lnTo>
                  <a:lnTo>
                    <a:pt x="224626" y="86360"/>
                  </a:lnTo>
                  <a:lnTo>
                    <a:pt x="227483" y="83820"/>
                  </a:lnTo>
                  <a:lnTo>
                    <a:pt x="231904" y="82550"/>
                  </a:lnTo>
                  <a:lnTo>
                    <a:pt x="238199" y="85090"/>
                  </a:lnTo>
                  <a:lnTo>
                    <a:pt x="245119" y="88900"/>
                  </a:lnTo>
                  <a:lnTo>
                    <a:pt x="249540" y="91440"/>
                  </a:lnTo>
                  <a:lnTo>
                    <a:pt x="255031" y="95250"/>
                  </a:lnTo>
                  <a:lnTo>
                    <a:pt x="255310" y="96520"/>
                  </a:lnTo>
                  <a:close/>
                </a:path>
                <a:path w="281940" h="223520">
                  <a:moveTo>
                    <a:pt x="212749" y="96520"/>
                  </a:moveTo>
                  <a:lnTo>
                    <a:pt x="200158" y="96520"/>
                  </a:lnTo>
                  <a:lnTo>
                    <a:pt x="203284" y="95250"/>
                  </a:lnTo>
                  <a:lnTo>
                    <a:pt x="209624" y="95250"/>
                  </a:lnTo>
                  <a:lnTo>
                    <a:pt x="212749" y="96520"/>
                  </a:lnTo>
                  <a:close/>
                </a:path>
                <a:path w="281940" h="223520">
                  <a:moveTo>
                    <a:pt x="83983" y="148590"/>
                  </a:moveTo>
                  <a:lnTo>
                    <a:pt x="57373" y="148590"/>
                  </a:lnTo>
                  <a:lnTo>
                    <a:pt x="54158" y="144780"/>
                  </a:lnTo>
                  <a:lnTo>
                    <a:pt x="53310" y="140970"/>
                  </a:lnTo>
                  <a:lnTo>
                    <a:pt x="50586" y="128270"/>
                  </a:lnTo>
                  <a:lnTo>
                    <a:pt x="44693" y="125730"/>
                  </a:lnTo>
                  <a:lnTo>
                    <a:pt x="39201" y="121920"/>
                  </a:lnTo>
                  <a:lnTo>
                    <a:pt x="34423" y="118110"/>
                  </a:lnTo>
                  <a:lnTo>
                    <a:pt x="106933" y="118110"/>
                  </a:lnTo>
                  <a:lnTo>
                    <a:pt x="102155" y="121920"/>
                  </a:lnTo>
                  <a:lnTo>
                    <a:pt x="96708" y="125730"/>
                  </a:lnTo>
                  <a:lnTo>
                    <a:pt x="90770" y="128270"/>
                  </a:lnTo>
                  <a:lnTo>
                    <a:pt x="87198" y="144780"/>
                  </a:lnTo>
                  <a:lnTo>
                    <a:pt x="83983" y="148590"/>
                  </a:lnTo>
                  <a:close/>
                </a:path>
                <a:path w="281940" h="223520">
                  <a:moveTo>
                    <a:pt x="123542" y="124460"/>
                  </a:moveTo>
                  <a:lnTo>
                    <a:pt x="106933" y="118110"/>
                  </a:lnTo>
                  <a:lnTo>
                    <a:pt x="131293" y="118110"/>
                  </a:lnTo>
                  <a:lnTo>
                    <a:pt x="128007" y="123190"/>
                  </a:lnTo>
                  <a:lnTo>
                    <a:pt x="123542" y="124460"/>
                  </a:lnTo>
                  <a:close/>
                </a:path>
                <a:path w="281940" h="223520">
                  <a:moveTo>
                    <a:pt x="259550" y="173990"/>
                  </a:moveTo>
                  <a:lnTo>
                    <a:pt x="212030" y="173990"/>
                  </a:lnTo>
                  <a:lnTo>
                    <a:pt x="217281" y="171450"/>
                  </a:lnTo>
                  <a:lnTo>
                    <a:pt x="219598" y="170180"/>
                  </a:lnTo>
                  <a:lnTo>
                    <a:pt x="223618" y="166370"/>
                  </a:lnTo>
                  <a:lnTo>
                    <a:pt x="225166" y="163830"/>
                  </a:lnTo>
                  <a:lnTo>
                    <a:pt x="227341" y="158750"/>
                  </a:lnTo>
                  <a:lnTo>
                    <a:pt x="227885" y="156210"/>
                  </a:lnTo>
                  <a:lnTo>
                    <a:pt x="227885" y="149860"/>
                  </a:lnTo>
                  <a:lnTo>
                    <a:pt x="212030" y="132080"/>
                  </a:lnTo>
                  <a:lnTo>
                    <a:pt x="259541" y="132080"/>
                  </a:lnTo>
                  <a:lnTo>
                    <a:pt x="259987" y="133350"/>
                  </a:lnTo>
                  <a:lnTo>
                    <a:pt x="272980" y="135890"/>
                  </a:lnTo>
                  <a:lnTo>
                    <a:pt x="277088" y="135890"/>
                  </a:lnTo>
                  <a:lnTo>
                    <a:pt x="280436" y="139700"/>
                  </a:lnTo>
                  <a:lnTo>
                    <a:pt x="281285" y="147320"/>
                  </a:lnTo>
                  <a:lnTo>
                    <a:pt x="281374" y="148590"/>
                  </a:lnTo>
                  <a:lnTo>
                    <a:pt x="281463" y="156210"/>
                  </a:lnTo>
                  <a:lnTo>
                    <a:pt x="281285" y="158750"/>
                  </a:lnTo>
                  <a:lnTo>
                    <a:pt x="280436" y="166370"/>
                  </a:lnTo>
                  <a:lnTo>
                    <a:pt x="277132" y="168910"/>
                  </a:lnTo>
                  <a:lnTo>
                    <a:pt x="272980" y="170180"/>
                  </a:lnTo>
                  <a:lnTo>
                    <a:pt x="259987" y="172720"/>
                  </a:lnTo>
                  <a:lnTo>
                    <a:pt x="259550" y="173990"/>
                  </a:lnTo>
                  <a:close/>
                </a:path>
                <a:path w="281940" h="223520">
                  <a:moveTo>
                    <a:pt x="73759" y="149860"/>
                  </a:moveTo>
                  <a:lnTo>
                    <a:pt x="67597" y="149860"/>
                  </a:lnTo>
                  <a:lnTo>
                    <a:pt x="64561" y="148590"/>
                  </a:lnTo>
                  <a:lnTo>
                    <a:pt x="76795" y="148590"/>
                  </a:lnTo>
                  <a:lnTo>
                    <a:pt x="73759" y="149860"/>
                  </a:lnTo>
                  <a:close/>
                </a:path>
                <a:path w="281940" h="223520">
                  <a:moveTo>
                    <a:pt x="231859" y="223520"/>
                  </a:moveTo>
                  <a:lnTo>
                    <a:pt x="227439" y="222250"/>
                  </a:lnTo>
                  <a:lnTo>
                    <a:pt x="224834" y="219898"/>
                  </a:lnTo>
                  <a:lnTo>
                    <a:pt x="215830" y="209550"/>
                  </a:lnTo>
                  <a:lnTo>
                    <a:pt x="255310" y="209550"/>
                  </a:lnTo>
                  <a:lnTo>
                    <a:pt x="255031" y="210820"/>
                  </a:lnTo>
                  <a:lnTo>
                    <a:pt x="249540" y="214630"/>
                  </a:lnTo>
                  <a:lnTo>
                    <a:pt x="245119" y="217170"/>
                  </a:lnTo>
                  <a:lnTo>
                    <a:pt x="242708" y="218440"/>
                  </a:lnTo>
                  <a:lnTo>
                    <a:pt x="240515" y="219687"/>
                  </a:lnTo>
                  <a:lnTo>
                    <a:pt x="235788" y="222250"/>
                  </a:lnTo>
                  <a:lnTo>
                    <a:pt x="231859" y="223520"/>
                  </a:lnTo>
                  <a:close/>
                </a:path>
              </a:pathLst>
            </a:custGeom>
            <a:solidFill>
              <a:srgbClr val="d9770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527" name="object 61"/>
          <p:cNvSpPr/>
          <p:nvPr/>
        </p:nvSpPr>
        <p:spPr>
          <a:xfrm>
            <a:off x="8693280" y="5591520"/>
            <a:ext cx="210492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1" lang="nl-BE" sz="1500" spc="-99" strike="noStrike" u="none">
                <a:solidFill>
                  <a:srgbClr val="1f2937"/>
                </a:solidFill>
                <a:uFillTx/>
                <a:latin typeface="DejaVu Sans"/>
              </a:rPr>
              <a:t>Threading</a:t>
            </a:r>
            <a:r>
              <a:rPr b="1" lang="nl-BE" sz="1500" spc="-5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500" spc="-85" strike="noStrike" u="none">
                <a:solidFill>
                  <a:srgbClr val="1f2937"/>
                </a:solidFill>
                <a:uFillTx/>
                <a:latin typeface="DejaVu Sans"/>
              </a:rPr>
              <a:t>Support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8" name="object 62"/>
          <p:cNvSpPr/>
          <p:nvPr/>
        </p:nvSpPr>
        <p:spPr>
          <a:xfrm>
            <a:off x="8292960" y="6005880"/>
            <a:ext cx="250524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Background</a:t>
            </a:r>
            <a:r>
              <a:rPr b="0" lang="nl-BE" sz="1150" spc="-3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processing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9" name="object 63"/>
          <p:cNvSpPr/>
          <p:nvPr/>
        </p:nvSpPr>
        <p:spPr>
          <a:xfrm>
            <a:off x="8292960" y="6272640"/>
            <a:ext cx="232524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Responsive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</a:rPr>
              <a:t>interface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0" name="object 64"/>
          <p:cNvSpPr/>
          <p:nvPr/>
        </p:nvSpPr>
        <p:spPr>
          <a:xfrm>
            <a:off x="8292960" y="6539400"/>
            <a:ext cx="1636200" cy="36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Concurrent</a:t>
            </a:r>
            <a:r>
              <a:rPr b="0" lang="nl-BE" sz="11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operations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object 2"/>
          <p:cNvGrpSpPr/>
          <p:nvPr/>
        </p:nvGrpSpPr>
        <p:grpSpPr>
          <a:xfrm>
            <a:off x="609480" y="228600"/>
            <a:ext cx="454320" cy="454320"/>
            <a:chOff x="609480" y="228600"/>
            <a:chExt cx="454320" cy="454320"/>
          </a:xfrm>
        </p:grpSpPr>
        <p:pic>
          <p:nvPicPr>
            <p:cNvPr id="532" name="object 3" descr=""/>
            <p:cNvPicPr/>
            <p:nvPr/>
          </p:nvPicPr>
          <p:blipFill>
            <a:blip r:embed="rId1"/>
            <a:stretch/>
          </p:blipFill>
          <p:spPr>
            <a:xfrm>
              <a:off x="609480" y="228600"/>
              <a:ext cx="454320" cy="4543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33" name="object 4" descr=""/>
            <p:cNvPicPr/>
            <p:nvPr/>
          </p:nvPicPr>
          <p:blipFill>
            <a:blip r:embed="rId2"/>
            <a:stretch/>
          </p:blipFill>
          <p:spPr>
            <a:xfrm>
              <a:off x="777600" y="361800"/>
              <a:ext cx="128160" cy="18756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1206360" y="180000"/>
            <a:ext cx="615024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nl-BE" sz="3050" spc="-150" strike="noStrike" u="none">
                <a:solidFill>
                  <a:srgbClr val="1f2937"/>
                </a:solidFill>
                <a:uFillTx/>
                <a:latin typeface="Arial"/>
              </a:rPr>
              <a:t>Praktische </a:t>
            </a:r>
            <a:r>
              <a:rPr b="1" lang="nl-BE" sz="3050" spc="-145" strike="noStrike" u="none">
                <a:solidFill>
                  <a:srgbClr val="1f2937"/>
                </a:solidFill>
                <a:uFillTx/>
                <a:latin typeface="Arial"/>
              </a:rPr>
              <a:t>Toepasbaarheid</a:t>
            </a:r>
            <a:endParaRPr b="0" lang="nl-BE" sz="3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5" name="object 6"/>
          <p:cNvSpPr/>
          <p:nvPr/>
        </p:nvSpPr>
        <p:spPr>
          <a:xfrm>
            <a:off x="1206360" y="823320"/>
            <a:ext cx="1031184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nl-BE" sz="1500" spc="-99" strike="noStrike" u="none">
                <a:solidFill>
                  <a:srgbClr val="4a5462"/>
                </a:solidFill>
                <a:uFillTx/>
                <a:latin typeface="DejaVu Sans"/>
              </a:rPr>
              <a:t>Real-</a:t>
            </a:r>
            <a:r>
              <a:rPr b="0" lang="nl-BE" sz="1500" spc="-91" strike="noStrike" u="none">
                <a:solidFill>
                  <a:srgbClr val="4a5462"/>
                </a:solidFill>
                <a:uFillTx/>
                <a:latin typeface="DejaVu Sans"/>
              </a:rPr>
              <a:t>world</a:t>
            </a:r>
            <a:r>
              <a:rPr b="0" lang="nl-BE" sz="15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6" strike="noStrike" u="none">
                <a:solidFill>
                  <a:srgbClr val="4a5462"/>
                </a:solidFill>
                <a:uFillTx/>
                <a:latin typeface="DejaVu Sans"/>
              </a:rPr>
              <a:t>use</a:t>
            </a:r>
            <a:r>
              <a:rPr b="0" lang="nl-BE" sz="15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85" strike="noStrike" u="none">
                <a:solidFill>
                  <a:srgbClr val="4a5462"/>
                </a:solidFill>
                <a:uFillTx/>
                <a:latin typeface="DejaVu Sans"/>
              </a:rPr>
              <a:t>cases</a:t>
            </a:r>
            <a:r>
              <a:rPr b="0" lang="nl-BE" sz="15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6" strike="noStrike" u="none">
                <a:solidFill>
                  <a:srgbClr val="4a5462"/>
                </a:solidFill>
                <a:uFillTx/>
                <a:latin typeface="DejaVu Sans"/>
              </a:rPr>
              <a:t>en</a:t>
            </a:r>
            <a:r>
              <a:rPr b="0" lang="nl-BE" sz="15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85" strike="noStrike" u="none">
                <a:solidFill>
                  <a:srgbClr val="4a5462"/>
                </a:solidFill>
                <a:uFillTx/>
                <a:latin typeface="DejaVu Sans"/>
              </a:rPr>
              <a:t>implementatie</a:t>
            </a:r>
            <a:r>
              <a:rPr b="0" lang="nl-BE" sz="15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85" strike="noStrike" u="none">
                <a:solidFill>
                  <a:srgbClr val="4a5462"/>
                </a:solidFill>
                <a:uFillTx/>
                <a:latin typeface="DejaVu Sans"/>
              </a:rPr>
              <a:t>scenario's</a:t>
            </a:r>
            <a:r>
              <a:rPr b="0" lang="nl-BE" sz="15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1" strike="noStrike" u="none">
                <a:solidFill>
                  <a:srgbClr val="4a5462"/>
                </a:solidFill>
                <a:uFillTx/>
                <a:latin typeface="DejaVu Sans"/>
              </a:rPr>
              <a:t>voor</a:t>
            </a:r>
            <a:r>
              <a:rPr b="0" lang="nl-BE" sz="15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6" strike="noStrike" u="none">
                <a:solidFill>
                  <a:srgbClr val="4a5462"/>
                </a:solidFill>
                <a:uFillTx/>
                <a:latin typeface="DejaVu Sans"/>
              </a:rPr>
              <a:t>maximale</a:t>
            </a:r>
            <a:r>
              <a:rPr b="0" lang="nl-BE" sz="15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1" strike="noStrike" u="none">
                <a:solidFill>
                  <a:srgbClr val="4a5462"/>
                </a:solidFill>
                <a:uFillTx/>
                <a:latin typeface="DejaVu Sans"/>
              </a:rPr>
              <a:t>business</a:t>
            </a:r>
            <a:r>
              <a:rPr b="0" lang="nl-BE" sz="15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65" strike="noStrike" u="none">
                <a:solidFill>
                  <a:srgbClr val="4a5462"/>
                </a:solidFill>
                <a:uFillTx/>
                <a:latin typeface="DejaVu Sans"/>
              </a:rPr>
              <a:t>value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36" name="object 7"/>
          <p:cNvGrpSpPr/>
          <p:nvPr/>
        </p:nvGrpSpPr>
        <p:grpSpPr>
          <a:xfrm>
            <a:off x="838080" y="1282680"/>
            <a:ext cx="454320" cy="454320"/>
            <a:chOff x="838080" y="1282680"/>
            <a:chExt cx="454320" cy="454320"/>
          </a:xfrm>
        </p:grpSpPr>
        <p:pic>
          <p:nvPicPr>
            <p:cNvPr id="537" name="object 8" descr=""/>
            <p:cNvPicPr/>
            <p:nvPr/>
          </p:nvPicPr>
          <p:blipFill>
            <a:blip r:embed="rId3"/>
            <a:stretch/>
          </p:blipFill>
          <p:spPr>
            <a:xfrm>
              <a:off x="838080" y="1282680"/>
              <a:ext cx="454320" cy="4543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38" name="object 9" descr=""/>
            <p:cNvPicPr/>
            <p:nvPr/>
          </p:nvPicPr>
          <p:blipFill>
            <a:blip r:embed="rId4"/>
            <a:stretch/>
          </p:blipFill>
          <p:spPr>
            <a:xfrm>
              <a:off x="971640" y="1416240"/>
              <a:ext cx="187560" cy="1872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539" name="object 10"/>
          <p:cNvSpPr/>
          <p:nvPr/>
        </p:nvSpPr>
        <p:spPr>
          <a:xfrm>
            <a:off x="1434960" y="1351080"/>
            <a:ext cx="198324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nl-BE" sz="1650" spc="-130" strike="noStrike" u="none">
                <a:solidFill>
                  <a:srgbClr val="1f2937"/>
                </a:solidFill>
                <a:uFillTx/>
                <a:latin typeface="DejaVu Sans"/>
              </a:rPr>
              <a:t>3D</a:t>
            </a:r>
            <a:r>
              <a:rPr b="1" lang="nl-BE" sz="1650" spc="-45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650" spc="-85" strike="noStrike" u="none">
                <a:solidFill>
                  <a:srgbClr val="1f2937"/>
                </a:solidFill>
                <a:uFillTx/>
                <a:latin typeface="DejaVu Sans"/>
              </a:rPr>
              <a:t>Print</a:t>
            </a:r>
            <a:r>
              <a:rPr b="1" lang="nl-BE" sz="1650" spc="-45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650" spc="-91" strike="noStrike" u="none">
                <a:solidFill>
                  <a:srgbClr val="1f2937"/>
                </a:solidFill>
                <a:uFillTx/>
                <a:latin typeface="DejaVu Sans"/>
              </a:rPr>
              <a:t>Services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40" name="object 11" descr=""/>
          <p:cNvPicPr/>
          <p:nvPr/>
        </p:nvPicPr>
        <p:blipFill>
          <a:blip r:embed="rId5"/>
          <a:stretch/>
        </p:blipFill>
        <p:spPr>
          <a:xfrm>
            <a:off x="837360" y="1944360"/>
            <a:ext cx="113040" cy="80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41" name="object 12"/>
          <p:cNvSpPr/>
          <p:nvPr/>
        </p:nvSpPr>
        <p:spPr>
          <a:xfrm>
            <a:off x="1018440" y="1872360"/>
            <a:ext cx="185976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Automatische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34" strike="noStrike" u="none">
                <a:solidFill>
                  <a:srgbClr val="4a5462"/>
                </a:solidFill>
                <a:uFillTx/>
                <a:latin typeface="DejaVu Sans"/>
              </a:rPr>
              <a:t>prijso</a:t>
            </a:r>
            <a:r>
              <a:rPr b="0" lang="nl-BE" sz="1050" spc="-34" strike="noStrike" u="none">
                <a:solidFill>
                  <a:srgbClr val="4a5462"/>
                </a:solidFill>
                <a:uFillTx/>
                <a:latin typeface="Arial"/>
              </a:rPr>
              <a:t>ﬀ</a:t>
            </a:r>
            <a:r>
              <a:rPr b="0" lang="nl-BE" sz="1150" spc="-34" strike="noStrike" u="none">
                <a:solidFill>
                  <a:srgbClr val="4a5462"/>
                </a:solidFill>
                <a:uFillTx/>
                <a:latin typeface="DejaVu Sans"/>
              </a:rPr>
              <a:t>ertes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42" name="object 13" descr=""/>
          <p:cNvPicPr/>
          <p:nvPr/>
        </p:nvPicPr>
        <p:blipFill>
          <a:blip r:embed="rId6"/>
          <a:stretch/>
        </p:blipFill>
        <p:spPr>
          <a:xfrm>
            <a:off x="837360" y="2249280"/>
            <a:ext cx="113040" cy="80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43" name="object 14"/>
          <p:cNvSpPr/>
          <p:nvPr/>
        </p:nvSpPr>
        <p:spPr>
          <a:xfrm>
            <a:off x="1018440" y="2177280"/>
            <a:ext cx="160128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Materiaal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kostenbeheer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44" name="object 15" descr=""/>
          <p:cNvPicPr/>
          <p:nvPr/>
        </p:nvPicPr>
        <p:blipFill>
          <a:blip r:embed="rId7"/>
          <a:stretch/>
        </p:blipFill>
        <p:spPr>
          <a:xfrm>
            <a:off x="837360" y="2553840"/>
            <a:ext cx="113040" cy="80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45" name="object 16"/>
          <p:cNvSpPr/>
          <p:nvPr/>
        </p:nvSpPr>
        <p:spPr>
          <a:xfrm>
            <a:off x="1018440" y="2482200"/>
            <a:ext cx="203976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Klant</a:t>
            </a:r>
            <a:r>
              <a:rPr b="0" lang="nl-BE" sz="1150" spc="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self-service</a:t>
            </a:r>
            <a:r>
              <a:rPr b="0" lang="nl-BE" sz="1150" spc="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34" strike="noStrike" u="none">
                <a:solidFill>
                  <a:srgbClr val="4a5462"/>
                </a:solidFill>
                <a:uFillTx/>
                <a:latin typeface="DejaVu Sans"/>
              </a:rPr>
              <a:t>portal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46" name="object 17" descr=""/>
          <p:cNvPicPr/>
          <p:nvPr/>
        </p:nvPicPr>
        <p:blipFill>
          <a:blip r:embed="rId8"/>
          <a:stretch/>
        </p:blipFill>
        <p:spPr>
          <a:xfrm>
            <a:off x="837360" y="2858760"/>
            <a:ext cx="113040" cy="80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47" name="object 18"/>
          <p:cNvSpPr/>
          <p:nvPr/>
        </p:nvSpPr>
        <p:spPr>
          <a:xfrm>
            <a:off x="1018440" y="2786760"/>
            <a:ext cx="185976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Bulk</a:t>
            </a:r>
            <a:r>
              <a:rPr b="0" lang="nl-BE" sz="1150" spc="-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pricing</a:t>
            </a:r>
            <a:r>
              <a:rPr b="0" lang="nl-BE" sz="1150" spc="-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optimalisatie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48" name="object 19"/>
          <p:cNvGrpSpPr/>
          <p:nvPr/>
        </p:nvGrpSpPr>
        <p:grpSpPr>
          <a:xfrm>
            <a:off x="4572000" y="1282680"/>
            <a:ext cx="454320" cy="454320"/>
            <a:chOff x="4572000" y="1282680"/>
            <a:chExt cx="454320" cy="454320"/>
          </a:xfrm>
        </p:grpSpPr>
        <p:pic>
          <p:nvPicPr>
            <p:cNvPr id="549" name="object 20" descr=""/>
            <p:cNvPicPr/>
            <p:nvPr/>
          </p:nvPicPr>
          <p:blipFill>
            <a:blip r:embed="rId9"/>
            <a:stretch/>
          </p:blipFill>
          <p:spPr>
            <a:xfrm>
              <a:off x="4572000" y="1282680"/>
              <a:ext cx="454320" cy="4543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50" name="object 21" descr=""/>
            <p:cNvPicPr/>
            <p:nvPr/>
          </p:nvPicPr>
          <p:blipFill>
            <a:blip r:embed="rId10"/>
            <a:stretch/>
          </p:blipFill>
          <p:spPr>
            <a:xfrm>
              <a:off x="4707360" y="1427400"/>
              <a:ext cx="183240" cy="1602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551" name="object 22"/>
          <p:cNvSpPr/>
          <p:nvPr/>
        </p:nvSpPr>
        <p:spPr>
          <a:xfrm>
            <a:off x="5168880" y="1351080"/>
            <a:ext cx="159408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nl-BE" sz="1650" spc="-96" strike="noStrike" u="none">
                <a:solidFill>
                  <a:srgbClr val="1f2937"/>
                </a:solidFill>
                <a:uFillTx/>
                <a:latin typeface="DejaVu Sans"/>
              </a:rPr>
              <a:t>Manufacturing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52" name="object 23" descr=""/>
          <p:cNvPicPr/>
          <p:nvPr/>
        </p:nvPicPr>
        <p:blipFill>
          <a:blip r:embed="rId11"/>
          <a:stretch/>
        </p:blipFill>
        <p:spPr>
          <a:xfrm>
            <a:off x="4571280" y="1944360"/>
            <a:ext cx="113040" cy="80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53" name="object 24"/>
          <p:cNvSpPr/>
          <p:nvPr/>
        </p:nvSpPr>
        <p:spPr>
          <a:xfrm>
            <a:off x="4752360" y="1872360"/>
            <a:ext cx="174528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Prototyping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kostenbeheer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54" name="object 25" descr=""/>
          <p:cNvPicPr/>
          <p:nvPr/>
        </p:nvPicPr>
        <p:blipFill>
          <a:blip r:embed="rId12"/>
          <a:stretch/>
        </p:blipFill>
        <p:spPr>
          <a:xfrm>
            <a:off x="4571280" y="2249280"/>
            <a:ext cx="113040" cy="80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55" name="object 26"/>
          <p:cNvSpPr/>
          <p:nvPr/>
        </p:nvSpPr>
        <p:spPr>
          <a:xfrm>
            <a:off x="4752360" y="2177280"/>
            <a:ext cx="154584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Production</a:t>
            </a:r>
            <a:r>
              <a:rPr b="0" lang="nl-BE" sz="11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planning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56" name="object 27" descr=""/>
          <p:cNvPicPr/>
          <p:nvPr/>
        </p:nvPicPr>
        <p:blipFill>
          <a:blip r:embed="rId13"/>
          <a:stretch/>
        </p:blipFill>
        <p:spPr>
          <a:xfrm>
            <a:off x="4571280" y="2553840"/>
            <a:ext cx="113040" cy="80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57" name="object 28"/>
          <p:cNvSpPr/>
          <p:nvPr/>
        </p:nvSpPr>
        <p:spPr>
          <a:xfrm>
            <a:off x="4752360" y="2482200"/>
            <a:ext cx="150660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74" strike="noStrike" u="none">
                <a:solidFill>
                  <a:srgbClr val="4a5462"/>
                </a:solidFill>
                <a:uFillTx/>
                <a:latin typeface="DejaVu Sans"/>
              </a:rPr>
              <a:t>Resource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optimization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58" name="object 29" descr=""/>
          <p:cNvPicPr/>
          <p:nvPr/>
        </p:nvPicPr>
        <p:blipFill>
          <a:blip r:embed="rId14"/>
          <a:stretch/>
        </p:blipFill>
        <p:spPr>
          <a:xfrm>
            <a:off x="4571280" y="2858760"/>
            <a:ext cx="113040" cy="80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59" name="object 30"/>
          <p:cNvSpPr/>
          <p:nvPr/>
        </p:nvSpPr>
        <p:spPr>
          <a:xfrm>
            <a:off x="4752360" y="2786760"/>
            <a:ext cx="154584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Quality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cost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</a:rPr>
              <a:t>analysis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60" name="object 31"/>
          <p:cNvGrpSpPr/>
          <p:nvPr/>
        </p:nvGrpSpPr>
        <p:grpSpPr>
          <a:xfrm>
            <a:off x="8305920" y="1282680"/>
            <a:ext cx="454320" cy="454320"/>
            <a:chOff x="8305920" y="1282680"/>
            <a:chExt cx="454320" cy="454320"/>
          </a:xfrm>
        </p:grpSpPr>
        <p:pic>
          <p:nvPicPr>
            <p:cNvPr id="561" name="object 32" descr=""/>
            <p:cNvPicPr/>
            <p:nvPr/>
          </p:nvPicPr>
          <p:blipFill>
            <a:blip r:embed="rId15"/>
            <a:stretch/>
          </p:blipFill>
          <p:spPr>
            <a:xfrm>
              <a:off x="8305920" y="1282680"/>
              <a:ext cx="454320" cy="4543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62" name="object 33" descr=""/>
            <p:cNvPicPr/>
            <p:nvPr/>
          </p:nvPicPr>
          <p:blipFill>
            <a:blip r:embed="rId16"/>
            <a:stretch/>
          </p:blipFill>
          <p:spPr>
            <a:xfrm>
              <a:off x="8419680" y="1427760"/>
              <a:ext cx="235440" cy="16416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563" name="object 34"/>
          <p:cNvSpPr/>
          <p:nvPr/>
        </p:nvSpPr>
        <p:spPr>
          <a:xfrm>
            <a:off x="8902800" y="1351080"/>
            <a:ext cx="128304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nl-BE" sz="1650" spc="-91" strike="noStrike" u="none">
                <a:solidFill>
                  <a:srgbClr val="1f2937"/>
                </a:solidFill>
                <a:uFillTx/>
                <a:latin typeface="DejaVu Sans"/>
              </a:rPr>
              <a:t>Educational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64" name="object 35" descr=""/>
          <p:cNvPicPr/>
          <p:nvPr/>
        </p:nvPicPr>
        <p:blipFill>
          <a:blip r:embed="rId17"/>
          <a:stretch/>
        </p:blipFill>
        <p:spPr>
          <a:xfrm>
            <a:off x="8304840" y="1944360"/>
            <a:ext cx="113040" cy="80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65" name="object 36"/>
          <p:cNvSpPr/>
          <p:nvPr/>
        </p:nvSpPr>
        <p:spPr>
          <a:xfrm>
            <a:off x="8485920" y="1872360"/>
            <a:ext cx="195228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Lab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budget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management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66" name="object 37" descr=""/>
          <p:cNvPicPr/>
          <p:nvPr/>
        </p:nvPicPr>
        <p:blipFill>
          <a:blip r:embed="rId18"/>
          <a:stretch/>
        </p:blipFill>
        <p:spPr>
          <a:xfrm>
            <a:off x="8304840" y="2249280"/>
            <a:ext cx="113040" cy="80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67" name="object 38"/>
          <p:cNvSpPr/>
          <p:nvPr/>
        </p:nvSpPr>
        <p:spPr>
          <a:xfrm>
            <a:off x="8485920" y="2177280"/>
            <a:ext cx="177228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Student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project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</a:rPr>
              <a:t>costing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68" name="object 39" descr=""/>
          <p:cNvPicPr/>
          <p:nvPr/>
        </p:nvPicPr>
        <p:blipFill>
          <a:blip r:embed="rId19"/>
          <a:stretch/>
        </p:blipFill>
        <p:spPr>
          <a:xfrm>
            <a:off x="8304840" y="2553840"/>
            <a:ext cx="113040" cy="80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69" name="object 40"/>
          <p:cNvSpPr/>
          <p:nvPr/>
        </p:nvSpPr>
        <p:spPr>
          <a:xfrm>
            <a:off x="8485920" y="2482200"/>
            <a:ext cx="177228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74" strike="noStrike" u="none">
                <a:solidFill>
                  <a:srgbClr val="4a5462"/>
                </a:solidFill>
                <a:uFillTx/>
                <a:latin typeface="DejaVu Sans"/>
              </a:rPr>
              <a:t>Research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cost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</a:rPr>
              <a:t>tracking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70" name="object 41" descr=""/>
          <p:cNvPicPr/>
          <p:nvPr/>
        </p:nvPicPr>
        <p:blipFill>
          <a:blip r:embed="rId20"/>
          <a:stretch/>
        </p:blipFill>
        <p:spPr>
          <a:xfrm>
            <a:off x="8304840" y="2858760"/>
            <a:ext cx="113040" cy="80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71" name="object 42"/>
          <p:cNvSpPr/>
          <p:nvPr/>
        </p:nvSpPr>
        <p:spPr>
          <a:xfrm>
            <a:off x="8485920" y="2786760"/>
            <a:ext cx="159228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Equipment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</a:rPr>
              <a:t>utilization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2" name="object 43"/>
          <p:cNvSpPr/>
          <p:nvPr/>
        </p:nvSpPr>
        <p:spPr>
          <a:xfrm>
            <a:off x="4524840" y="3144240"/>
            <a:ext cx="3285360" cy="31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1" lang="nl-BE" sz="2000" spc="-130" strike="noStrike" u="none">
                <a:solidFill>
                  <a:srgbClr val="1f2937"/>
                </a:solidFill>
                <a:uFillTx/>
                <a:latin typeface="DejaVu Sans"/>
              </a:rPr>
              <a:t>Belangrijkste</a:t>
            </a:r>
            <a:r>
              <a:rPr b="1" lang="nl-BE" sz="2000" spc="3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2000" spc="-136" strike="noStrike" u="none">
                <a:solidFill>
                  <a:srgbClr val="1f2937"/>
                </a:solidFill>
                <a:uFillTx/>
                <a:latin typeface="DejaVu Sans"/>
              </a:rPr>
              <a:t>Voordelen</a:t>
            </a:r>
            <a:endParaRPr b="0" lang="nl-B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73" name="object 44"/>
          <p:cNvGrpSpPr/>
          <p:nvPr/>
        </p:nvGrpSpPr>
        <p:grpSpPr>
          <a:xfrm>
            <a:off x="1762200" y="3576600"/>
            <a:ext cx="606600" cy="606600"/>
            <a:chOff x="1762200" y="3576600"/>
            <a:chExt cx="606600" cy="606600"/>
          </a:xfrm>
        </p:grpSpPr>
        <p:pic>
          <p:nvPicPr>
            <p:cNvPr id="574" name="object 45" descr=""/>
            <p:cNvPicPr/>
            <p:nvPr/>
          </p:nvPicPr>
          <p:blipFill>
            <a:blip r:embed="rId21"/>
            <a:stretch/>
          </p:blipFill>
          <p:spPr>
            <a:xfrm>
              <a:off x="1762200" y="3576600"/>
              <a:ext cx="606600" cy="6066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75" name="object 46" descr=""/>
            <p:cNvPicPr/>
            <p:nvPr/>
          </p:nvPicPr>
          <p:blipFill>
            <a:blip r:embed="rId22"/>
            <a:stretch/>
          </p:blipFill>
          <p:spPr>
            <a:xfrm>
              <a:off x="1971720" y="3786120"/>
              <a:ext cx="187560" cy="18756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576" name="object 47"/>
          <p:cNvSpPr/>
          <p:nvPr/>
        </p:nvSpPr>
        <p:spPr>
          <a:xfrm>
            <a:off x="1039680" y="4252680"/>
            <a:ext cx="2018520" cy="4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 anchor="t">
            <a:spAutoFit/>
          </a:bodyPr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b="1" lang="nl-BE" sz="1650" spc="-26" strike="noStrike" u="none">
                <a:solidFill>
                  <a:srgbClr val="2562eb"/>
                </a:solidFill>
                <a:uFillTx/>
                <a:latin typeface="DejaVu Sans"/>
              </a:rPr>
              <a:t>75%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Tijdsbesparing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0" strike="noStrike" u="none">
                <a:solidFill>
                  <a:srgbClr val="4a5462"/>
                </a:solidFill>
                <a:uFillTx/>
                <a:latin typeface="DejaVu Sans"/>
              </a:rPr>
              <a:t>bij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31" strike="noStrike" u="none">
                <a:solidFill>
                  <a:srgbClr val="4a5462"/>
                </a:solidFill>
                <a:uFillTx/>
                <a:latin typeface="DejaVu Sans"/>
              </a:rPr>
              <a:t>pricing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77" name="object 48"/>
          <p:cNvGrpSpPr/>
          <p:nvPr/>
        </p:nvGrpSpPr>
        <p:grpSpPr>
          <a:xfrm>
            <a:off x="4448160" y="3576600"/>
            <a:ext cx="606600" cy="606600"/>
            <a:chOff x="4448160" y="3576600"/>
            <a:chExt cx="606600" cy="606600"/>
          </a:xfrm>
        </p:grpSpPr>
        <p:pic>
          <p:nvPicPr>
            <p:cNvPr id="578" name="object 49" descr=""/>
            <p:cNvPicPr/>
            <p:nvPr/>
          </p:nvPicPr>
          <p:blipFill>
            <a:blip r:embed="rId23"/>
            <a:stretch/>
          </p:blipFill>
          <p:spPr>
            <a:xfrm>
              <a:off x="4448160" y="3576600"/>
              <a:ext cx="606600" cy="6066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79" name="object 50" descr=""/>
            <p:cNvPicPr/>
            <p:nvPr/>
          </p:nvPicPr>
          <p:blipFill>
            <a:blip r:embed="rId24"/>
            <a:stretch/>
          </p:blipFill>
          <p:spPr>
            <a:xfrm>
              <a:off x="4695840" y="3797640"/>
              <a:ext cx="111240" cy="15696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580" name="object 51"/>
          <p:cNvSpPr/>
          <p:nvPr/>
        </p:nvSpPr>
        <p:spPr>
          <a:xfrm>
            <a:off x="3731400" y="4252680"/>
            <a:ext cx="2040480" cy="4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 anchor="t">
            <a:spAutoFit/>
          </a:bodyPr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b="1" lang="nl-BE" sz="1450" spc="-11" strike="noStrike" u="none">
                <a:solidFill>
                  <a:srgbClr val="049569"/>
                </a:solidFill>
                <a:uFillTx/>
                <a:latin typeface="Arial"/>
              </a:rPr>
              <a:t>€</a:t>
            </a:r>
            <a:r>
              <a:rPr b="1" lang="nl-BE" sz="1650" spc="-11" strike="noStrike" u="none">
                <a:solidFill>
                  <a:srgbClr val="049569"/>
                </a:solidFill>
                <a:uFillTx/>
                <a:latin typeface="DejaVu Sans"/>
              </a:rPr>
              <a:t>2.5K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Maandelijkse</a:t>
            </a:r>
            <a:r>
              <a:rPr b="0" lang="nl-BE" sz="1150" spc="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kostenbesparing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81" name="object 52"/>
          <p:cNvGrpSpPr/>
          <p:nvPr/>
        </p:nvGrpSpPr>
        <p:grpSpPr>
          <a:xfrm>
            <a:off x="7134120" y="3576600"/>
            <a:ext cx="606600" cy="606600"/>
            <a:chOff x="7134120" y="3576600"/>
            <a:chExt cx="606600" cy="606600"/>
          </a:xfrm>
        </p:grpSpPr>
        <p:pic>
          <p:nvPicPr>
            <p:cNvPr id="582" name="object 53" descr=""/>
            <p:cNvPicPr/>
            <p:nvPr/>
          </p:nvPicPr>
          <p:blipFill>
            <a:blip r:embed="rId25"/>
            <a:stretch/>
          </p:blipFill>
          <p:spPr>
            <a:xfrm>
              <a:off x="7134120" y="3576600"/>
              <a:ext cx="606600" cy="6066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83" name="object 54" descr=""/>
            <p:cNvPicPr/>
            <p:nvPr/>
          </p:nvPicPr>
          <p:blipFill>
            <a:blip r:embed="rId26"/>
            <a:stretch/>
          </p:blipFill>
          <p:spPr>
            <a:xfrm>
              <a:off x="7343640" y="3798000"/>
              <a:ext cx="187560" cy="1638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584" name="object 55"/>
          <p:cNvSpPr/>
          <p:nvPr/>
        </p:nvSpPr>
        <p:spPr>
          <a:xfrm>
            <a:off x="6476760" y="4252680"/>
            <a:ext cx="1921680" cy="4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 anchor="t">
            <a:spAutoFit/>
          </a:bodyPr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b="1" lang="nl-BE" sz="1650" spc="-26" strike="noStrike" u="none">
                <a:solidFill>
                  <a:srgbClr val="7c3aec"/>
                </a:solidFill>
                <a:uFillTx/>
                <a:latin typeface="DejaVu Sans"/>
              </a:rPr>
              <a:t>95%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Nauwkeurigheid</a:t>
            </a:r>
            <a:r>
              <a:rPr b="0" lang="nl-BE" sz="1150" spc="4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0" strike="noStrike" u="none">
                <a:solidFill>
                  <a:srgbClr val="4a5462"/>
                </a:solidFill>
                <a:uFillTx/>
                <a:latin typeface="DejaVu Sans"/>
              </a:rPr>
              <a:t>verbetering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85" name="object 56"/>
          <p:cNvGrpSpPr/>
          <p:nvPr/>
        </p:nvGrpSpPr>
        <p:grpSpPr>
          <a:xfrm>
            <a:off x="9820440" y="3576600"/>
            <a:ext cx="606600" cy="606600"/>
            <a:chOff x="9820440" y="3576600"/>
            <a:chExt cx="606600" cy="606600"/>
          </a:xfrm>
        </p:grpSpPr>
        <p:pic>
          <p:nvPicPr>
            <p:cNvPr id="586" name="object 57" descr=""/>
            <p:cNvPicPr/>
            <p:nvPr/>
          </p:nvPicPr>
          <p:blipFill>
            <a:blip r:embed="rId27"/>
            <a:stretch/>
          </p:blipFill>
          <p:spPr>
            <a:xfrm>
              <a:off x="9820440" y="3576600"/>
              <a:ext cx="606600" cy="6066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87" name="object 58" descr=""/>
            <p:cNvPicPr/>
            <p:nvPr/>
          </p:nvPicPr>
          <p:blipFill>
            <a:blip r:embed="rId28"/>
            <a:stretch/>
          </p:blipFill>
          <p:spPr>
            <a:xfrm>
              <a:off x="10010880" y="3786120"/>
              <a:ext cx="235080" cy="18756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588" name="object 59"/>
          <p:cNvSpPr/>
          <p:nvPr/>
        </p:nvSpPr>
        <p:spPr>
          <a:xfrm>
            <a:off x="9240120" y="4252680"/>
            <a:ext cx="1766880" cy="4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160" bIns="0" anchor="t">
            <a:spAutoFit/>
          </a:bodyPr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b="1" lang="nl-BE" sz="1650" spc="-26" strike="noStrike" u="none">
                <a:solidFill>
                  <a:srgbClr val="d97705"/>
                </a:solidFill>
                <a:uFillTx/>
                <a:latin typeface="DejaVu Sans"/>
              </a:rPr>
              <a:t>50%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b="0" lang="nl-BE" sz="1150" spc="-74" strike="noStrike" u="none">
                <a:solidFill>
                  <a:srgbClr val="4a5462"/>
                </a:solidFill>
                <a:uFillTx/>
                <a:latin typeface="DejaVu Sans"/>
              </a:rPr>
              <a:t>Hogere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klanttevredenheid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89" name="object 60"/>
          <p:cNvGrpSpPr/>
          <p:nvPr/>
        </p:nvGrpSpPr>
        <p:grpSpPr>
          <a:xfrm>
            <a:off x="609480" y="4858920"/>
            <a:ext cx="5331240" cy="1979280"/>
            <a:chOff x="609480" y="4858920"/>
            <a:chExt cx="5331240" cy="1979280"/>
          </a:xfrm>
        </p:grpSpPr>
        <p:pic>
          <p:nvPicPr>
            <p:cNvPr id="590" name="object 61" descr=""/>
            <p:cNvPicPr/>
            <p:nvPr/>
          </p:nvPicPr>
          <p:blipFill>
            <a:blip r:embed="rId29"/>
            <a:stretch/>
          </p:blipFill>
          <p:spPr>
            <a:xfrm>
              <a:off x="609480" y="4858920"/>
              <a:ext cx="5331240" cy="19792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91" name="object 62" descr=""/>
            <p:cNvPicPr/>
            <p:nvPr/>
          </p:nvPicPr>
          <p:blipFill>
            <a:blip r:embed="rId30"/>
            <a:stretch/>
          </p:blipFill>
          <p:spPr>
            <a:xfrm>
              <a:off x="837720" y="5088960"/>
              <a:ext cx="226080" cy="20988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592" name="object 63"/>
          <p:cNvSpPr/>
          <p:nvPr/>
        </p:nvSpPr>
        <p:spPr>
          <a:xfrm>
            <a:off x="1168560" y="5060880"/>
            <a:ext cx="260964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nl-BE" sz="1650" spc="-105" strike="noStrike" u="none">
                <a:solidFill>
                  <a:srgbClr val="1f2937"/>
                </a:solidFill>
                <a:uFillTx/>
                <a:latin typeface="DejaVu Sans"/>
              </a:rPr>
              <a:t>Quick</a:t>
            </a:r>
            <a:r>
              <a:rPr b="1" lang="nl-BE" sz="1650" spc="-3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650" spc="-91" strike="noStrike" u="none">
                <a:solidFill>
                  <a:srgbClr val="1f2937"/>
                </a:solidFill>
                <a:uFillTx/>
                <a:latin typeface="DejaVu Sans"/>
              </a:rPr>
              <a:t>Start</a:t>
            </a:r>
            <a:r>
              <a:rPr b="1" lang="nl-BE" sz="1650" spc="-3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650" spc="-91" strike="noStrike" u="none">
                <a:solidFill>
                  <a:srgbClr val="1f2937"/>
                </a:solidFill>
                <a:uFillTx/>
                <a:latin typeface="DejaVu Sans"/>
              </a:rPr>
              <a:t>Scenario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93" name="object 64" descr=""/>
          <p:cNvPicPr/>
          <p:nvPr/>
        </p:nvPicPr>
        <p:blipFill>
          <a:blip r:embed="rId31"/>
          <a:stretch/>
        </p:blipFill>
        <p:spPr>
          <a:xfrm>
            <a:off x="838080" y="5526000"/>
            <a:ext cx="225720" cy="225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94" name="object 65"/>
          <p:cNvSpPr/>
          <p:nvPr/>
        </p:nvSpPr>
        <p:spPr>
          <a:xfrm>
            <a:off x="900000" y="5539320"/>
            <a:ext cx="102600" cy="1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1" lang="nl-BE" sz="1000" spc="-51" strike="noStrike" u="none">
                <a:solidFill>
                  <a:srgbClr val="1c4ed8"/>
                </a:solidFill>
                <a:uFillTx/>
                <a:latin typeface="DejaVu Sans"/>
              </a:rPr>
              <a:t>1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5" name="object 66"/>
          <p:cNvSpPr/>
          <p:nvPr/>
        </p:nvSpPr>
        <p:spPr>
          <a:xfrm>
            <a:off x="1168560" y="5487120"/>
            <a:ext cx="242964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5" strike="noStrike" u="none">
                <a:solidFill>
                  <a:srgbClr val="1f2937"/>
                </a:solidFill>
                <a:uFillTx/>
                <a:latin typeface="DejaVu Sans"/>
              </a:rPr>
              <a:t>Download</a:t>
            </a:r>
            <a:r>
              <a:rPr b="0" lang="nl-BE" sz="1150" spc="-3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0" lang="nl-BE" sz="1150" spc="-91" strike="noStrike" u="none">
                <a:solidFill>
                  <a:srgbClr val="1f2937"/>
                </a:solidFill>
                <a:uFillTx/>
                <a:latin typeface="DejaVu Sans"/>
              </a:rPr>
              <a:t>&amp;</a:t>
            </a:r>
            <a:r>
              <a:rPr b="0" lang="nl-BE" sz="1150" spc="-3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0" lang="nl-BE" sz="1150" spc="-20" strike="noStrike" u="none">
                <a:solidFill>
                  <a:srgbClr val="1f2937"/>
                </a:solidFill>
                <a:uFillTx/>
                <a:latin typeface="DejaVu Sans"/>
              </a:rPr>
              <a:t>Setup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5"/>
              </a:spcBef>
            </a:pPr>
            <a:r>
              <a:rPr b="0" lang="nl-BE" sz="1000" spc="-71" strike="noStrike" u="none">
                <a:solidFill>
                  <a:srgbClr val="4a5462"/>
                </a:solidFill>
                <a:uFillTx/>
                <a:latin typeface="DejaVu Sans"/>
              </a:rPr>
              <a:t>Binnen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79" strike="noStrike" u="none">
                <a:solidFill>
                  <a:srgbClr val="4a5462"/>
                </a:solidFill>
                <a:uFillTx/>
                <a:latin typeface="DejaVu Sans"/>
              </a:rPr>
              <a:t>5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minuten</a:t>
            </a:r>
            <a:r>
              <a:rPr b="0" lang="nl-BE" sz="100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51" strike="noStrike" u="none">
                <a:solidFill>
                  <a:srgbClr val="4a5462"/>
                </a:solidFill>
                <a:uFillTx/>
                <a:latin typeface="DejaVu Sans"/>
              </a:rPr>
              <a:t>operationeel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96" name="object 67" descr=""/>
          <p:cNvPicPr/>
          <p:nvPr/>
        </p:nvPicPr>
        <p:blipFill>
          <a:blip r:embed="rId32"/>
          <a:stretch/>
        </p:blipFill>
        <p:spPr>
          <a:xfrm>
            <a:off x="838080" y="5983200"/>
            <a:ext cx="225720" cy="225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97" name="object 68"/>
          <p:cNvSpPr/>
          <p:nvPr/>
        </p:nvSpPr>
        <p:spPr>
          <a:xfrm>
            <a:off x="900000" y="5996520"/>
            <a:ext cx="102600" cy="1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1" lang="nl-BE" sz="1000" spc="-51" strike="noStrike" u="none">
                <a:solidFill>
                  <a:srgbClr val="1c4ed8"/>
                </a:solidFill>
                <a:uFillTx/>
                <a:latin typeface="DejaVu Sans"/>
              </a:rPr>
              <a:t>2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8" name="object 69"/>
          <p:cNvSpPr/>
          <p:nvPr/>
        </p:nvSpPr>
        <p:spPr>
          <a:xfrm>
            <a:off x="1168560" y="5944320"/>
            <a:ext cx="314964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11" strike="noStrike" u="none">
                <a:solidFill>
                  <a:srgbClr val="1f2937"/>
                </a:solidFill>
                <a:uFillTx/>
                <a:latin typeface="DejaVu Sans"/>
              </a:rPr>
              <a:t>Con</a:t>
            </a:r>
            <a:r>
              <a:rPr b="0" lang="nl-BE" sz="1050" spc="-11" strike="noStrike" u="none">
                <a:solidFill>
                  <a:srgbClr val="1f2937"/>
                </a:solidFill>
                <a:uFillTx/>
                <a:latin typeface="Arial"/>
              </a:rPr>
              <a:t>ﬁ</a:t>
            </a:r>
            <a:r>
              <a:rPr b="0" lang="nl-BE" sz="1150" spc="-11" strike="noStrike" u="none">
                <a:solidFill>
                  <a:srgbClr val="1f2937"/>
                </a:solidFill>
                <a:uFillTx/>
                <a:latin typeface="DejaVu Sans"/>
              </a:rPr>
              <a:t>guratie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5"/>
              </a:spcBef>
            </a:pPr>
            <a:r>
              <a:rPr b="0" lang="nl-BE" sz="1000" spc="-54" strike="noStrike" u="none">
                <a:solidFill>
                  <a:srgbClr val="4a5462"/>
                </a:solidFill>
                <a:uFillTx/>
                <a:latin typeface="DejaVu Sans"/>
              </a:rPr>
              <a:t>Materiaal</a:t>
            </a:r>
            <a:r>
              <a:rPr b="0" lang="nl-BE" sz="10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54" strike="noStrike" u="none">
                <a:solidFill>
                  <a:srgbClr val="4a5462"/>
                </a:solidFill>
                <a:uFillTx/>
                <a:latin typeface="DejaVu Sans"/>
              </a:rPr>
              <a:t>prijzen</a:t>
            </a:r>
            <a:r>
              <a:rPr b="0" lang="nl-BE" sz="10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85" strike="noStrike" u="none">
                <a:solidFill>
                  <a:srgbClr val="4a5462"/>
                </a:solidFill>
                <a:uFillTx/>
                <a:latin typeface="DejaVu Sans"/>
              </a:rPr>
              <a:t>&amp;</a:t>
            </a:r>
            <a:r>
              <a:rPr b="0" lang="nl-BE" sz="10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parameters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34" strike="noStrike" u="none">
                <a:solidFill>
                  <a:srgbClr val="4a5462"/>
                </a:solidFill>
                <a:uFillTx/>
                <a:latin typeface="DejaVu Sans"/>
              </a:rPr>
              <a:t>instellen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99" name="object 70" descr=""/>
          <p:cNvPicPr/>
          <p:nvPr/>
        </p:nvPicPr>
        <p:blipFill>
          <a:blip r:embed="rId33"/>
          <a:stretch/>
        </p:blipFill>
        <p:spPr>
          <a:xfrm>
            <a:off x="838080" y="6440400"/>
            <a:ext cx="225720" cy="225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00" name="object 71"/>
          <p:cNvSpPr/>
          <p:nvPr/>
        </p:nvSpPr>
        <p:spPr>
          <a:xfrm>
            <a:off x="900000" y="6453720"/>
            <a:ext cx="102600" cy="1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1" lang="nl-BE" sz="1000" spc="-51" strike="noStrike" u="none">
                <a:solidFill>
                  <a:srgbClr val="1c4ed8"/>
                </a:solidFill>
                <a:uFillTx/>
                <a:latin typeface="DejaVu Sans"/>
              </a:rPr>
              <a:t>3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1" name="object 72"/>
          <p:cNvSpPr/>
          <p:nvPr/>
        </p:nvSpPr>
        <p:spPr>
          <a:xfrm>
            <a:off x="1168560" y="6401520"/>
            <a:ext cx="135540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0" strike="noStrike" u="none">
                <a:solidFill>
                  <a:srgbClr val="1f2937"/>
                </a:solidFill>
                <a:uFillTx/>
                <a:latin typeface="DejaVu Sans"/>
              </a:rPr>
              <a:t>Direct</a:t>
            </a:r>
            <a:r>
              <a:rPr b="0" lang="nl-BE" sz="1150" spc="-3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0" lang="nl-BE" sz="1150" spc="-11" strike="noStrike" u="none">
                <a:solidFill>
                  <a:srgbClr val="1f2937"/>
                </a:solidFill>
                <a:uFillTx/>
                <a:latin typeface="DejaVu Sans"/>
              </a:rPr>
              <a:t>Gebruik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5"/>
              </a:spcBef>
            </a:pPr>
            <a:r>
              <a:rPr b="0" lang="nl-BE" sz="1000" spc="-60" strike="noStrike" u="none">
                <a:solidFill>
                  <a:srgbClr val="4a5462"/>
                </a:solidFill>
                <a:uFillTx/>
                <a:latin typeface="DejaVu Sans"/>
              </a:rPr>
              <a:t>Onmiddellijk</a:t>
            </a:r>
            <a:r>
              <a:rPr b="0" lang="nl-BE" sz="1000" spc="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51" strike="noStrike" u="none">
                <a:solidFill>
                  <a:srgbClr val="4a5462"/>
                </a:solidFill>
                <a:uFillTx/>
                <a:latin typeface="DejaVu Sans"/>
              </a:rPr>
              <a:t>productief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02" name="object 73"/>
          <p:cNvGrpSpPr/>
          <p:nvPr/>
        </p:nvGrpSpPr>
        <p:grpSpPr>
          <a:xfrm>
            <a:off x="6248520" y="4858920"/>
            <a:ext cx="5331240" cy="1979280"/>
            <a:chOff x="6248520" y="4858920"/>
            <a:chExt cx="5331240" cy="1979280"/>
          </a:xfrm>
        </p:grpSpPr>
        <p:pic>
          <p:nvPicPr>
            <p:cNvPr id="603" name="object 74" descr=""/>
            <p:cNvPicPr/>
            <p:nvPr/>
          </p:nvPicPr>
          <p:blipFill>
            <a:blip r:embed="rId34"/>
            <a:stretch/>
          </p:blipFill>
          <p:spPr>
            <a:xfrm>
              <a:off x="6248520" y="4858920"/>
              <a:ext cx="5331240" cy="197928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604" name="object 75"/>
            <p:cNvSpPr/>
            <p:nvPr/>
          </p:nvSpPr>
          <p:spPr>
            <a:xfrm>
              <a:off x="6477840" y="5092200"/>
              <a:ext cx="279000" cy="204840"/>
            </a:xfrm>
            <a:custGeom>
              <a:avLst/>
              <a:gdLst>
                <a:gd name="textAreaLeft" fmla="*/ 0 w 279000"/>
                <a:gd name="textAreaRight" fmla="*/ 281880 w 279000"/>
                <a:gd name="textAreaTop" fmla="*/ 0 h 204840"/>
                <a:gd name="textAreaBottom" fmla="*/ 207360 h 204840"/>
              </a:gdLst>
              <a:ahLst/>
              <a:rect l="textAreaLeft" t="textAreaTop" r="textAreaRight" b="textAreaBottom"/>
              <a:pathLst>
                <a:path w="281940" h="223520">
                  <a:moveTo>
                    <a:pt x="107022" y="30480"/>
                  </a:moveTo>
                  <a:lnTo>
                    <a:pt x="34468" y="30480"/>
                  </a:lnTo>
                  <a:lnTo>
                    <a:pt x="39245" y="26670"/>
                  </a:lnTo>
                  <a:lnTo>
                    <a:pt x="44693" y="22860"/>
                  </a:lnTo>
                  <a:lnTo>
                    <a:pt x="50631" y="20320"/>
                  </a:lnTo>
                  <a:lnTo>
                    <a:pt x="54203" y="3810"/>
                  </a:lnTo>
                  <a:lnTo>
                    <a:pt x="57417" y="0"/>
                  </a:lnTo>
                  <a:lnTo>
                    <a:pt x="84073" y="0"/>
                  </a:lnTo>
                  <a:lnTo>
                    <a:pt x="87287" y="3810"/>
                  </a:lnTo>
                  <a:lnTo>
                    <a:pt x="88136" y="7620"/>
                  </a:lnTo>
                  <a:lnTo>
                    <a:pt x="90859" y="20320"/>
                  </a:lnTo>
                  <a:lnTo>
                    <a:pt x="96753" y="22860"/>
                  </a:lnTo>
                  <a:lnTo>
                    <a:pt x="102244" y="26670"/>
                  </a:lnTo>
                  <a:lnTo>
                    <a:pt x="107022" y="30480"/>
                  </a:lnTo>
                  <a:close/>
                </a:path>
                <a:path w="281940" h="223520">
                  <a:moveTo>
                    <a:pt x="17814" y="124460"/>
                  </a:moveTo>
                  <a:lnTo>
                    <a:pt x="13349" y="123190"/>
                  </a:lnTo>
                  <a:lnTo>
                    <a:pt x="10804" y="119380"/>
                  </a:lnTo>
                  <a:lnTo>
                    <a:pt x="9197" y="116840"/>
                  </a:lnTo>
                  <a:lnTo>
                    <a:pt x="7724" y="115570"/>
                  </a:lnTo>
                  <a:lnTo>
                    <a:pt x="5045" y="110490"/>
                  </a:lnTo>
                  <a:lnTo>
                    <a:pt x="3795" y="107950"/>
                  </a:lnTo>
                  <a:lnTo>
                    <a:pt x="2678" y="106680"/>
                  </a:lnTo>
                  <a:lnTo>
                    <a:pt x="1651" y="104140"/>
                  </a:lnTo>
                  <a:lnTo>
                    <a:pt x="0" y="100330"/>
                  </a:lnTo>
                  <a:lnTo>
                    <a:pt x="1250" y="95250"/>
                  </a:lnTo>
                  <a:lnTo>
                    <a:pt x="14332" y="83820"/>
                  </a:lnTo>
                  <a:lnTo>
                    <a:pt x="13841" y="81280"/>
                  </a:lnTo>
                  <a:lnTo>
                    <a:pt x="13573" y="77470"/>
                  </a:lnTo>
                  <a:lnTo>
                    <a:pt x="13573" y="71120"/>
                  </a:lnTo>
                  <a:lnTo>
                    <a:pt x="13841" y="68580"/>
                  </a:lnTo>
                  <a:lnTo>
                    <a:pt x="14332" y="64770"/>
                  </a:lnTo>
                  <a:lnTo>
                    <a:pt x="4364" y="55835"/>
                  </a:lnTo>
                  <a:lnTo>
                    <a:pt x="1250" y="53340"/>
                  </a:lnTo>
                  <a:lnTo>
                    <a:pt x="0" y="49530"/>
                  </a:lnTo>
                  <a:lnTo>
                    <a:pt x="2678" y="43180"/>
                  </a:lnTo>
                  <a:lnTo>
                    <a:pt x="3795" y="40640"/>
                  </a:lnTo>
                  <a:lnTo>
                    <a:pt x="6384" y="35560"/>
                  </a:lnTo>
                  <a:lnTo>
                    <a:pt x="7768" y="33020"/>
                  </a:lnTo>
                  <a:lnTo>
                    <a:pt x="9242" y="31750"/>
                  </a:lnTo>
                  <a:lnTo>
                    <a:pt x="13349" y="25400"/>
                  </a:lnTo>
                  <a:lnTo>
                    <a:pt x="17814" y="24130"/>
                  </a:lnTo>
                  <a:lnTo>
                    <a:pt x="21833" y="26670"/>
                  </a:lnTo>
                  <a:lnTo>
                    <a:pt x="34468" y="30480"/>
                  </a:lnTo>
                  <a:lnTo>
                    <a:pt x="131382" y="30480"/>
                  </a:lnTo>
                  <a:lnTo>
                    <a:pt x="132204" y="31750"/>
                  </a:lnTo>
                  <a:lnTo>
                    <a:pt x="133677" y="33020"/>
                  </a:lnTo>
                  <a:lnTo>
                    <a:pt x="135016" y="35560"/>
                  </a:lnTo>
                  <a:lnTo>
                    <a:pt x="136400" y="38100"/>
                  </a:lnTo>
                  <a:lnTo>
                    <a:pt x="137651" y="40640"/>
                  </a:lnTo>
                  <a:lnTo>
                    <a:pt x="138767" y="43180"/>
                  </a:lnTo>
                  <a:lnTo>
                    <a:pt x="139794" y="44450"/>
                  </a:lnTo>
                  <a:lnTo>
                    <a:pt x="141446" y="49530"/>
                  </a:lnTo>
                  <a:lnTo>
                    <a:pt x="140196" y="53340"/>
                  </a:lnTo>
                  <a:lnTo>
                    <a:pt x="65147" y="53340"/>
                  </a:lnTo>
                  <a:lnTo>
                    <a:pt x="59987" y="55835"/>
                  </a:lnTo>
                  <a:lnTo>
                    <a:pt x="49291" y="71120"/>
                  </a:lnTo>
                  <a:lnTo>
                    <a:pt x="49291" y="77470"/>
                  </a:lnTo>
                  <a:lnTo>
                    <a:pt x="65147" y="95250"/>
                  </a:lnTo>
                  <a:lnTo>
                    <a:pt x="140106" y="95250"/>
                  </a:lnTo>
                  <a:lnTo>
                    <a:pt x="141356" y="100330"/>
                  </a:lnTo>
                  <a:lnTo>
                    <a:pt x="138678" y="105410"/>
                  </a:lnTo>
                  <a:lnTo>
                    <a:pt x="137561" y="107950"/>
                  </a:lnTo>
                  <a:lnTo>
                    <a:pt x="136311" y="110490"/>
                  </a:lnTo>
                  <a:lnTo>
                    <a:pt x="134927" y="113030"/>
                  </a:lnTo>
                  <a:lnTo>
                    <a:pt x="133588" y="115570"/>
                  </a:lnTo>
                  <a:lnTo>
                    <a:pt x="132114" y="116840"/>
                  </a:lnTo>
                  <a:lnTo>
                    <a:pt x="131293" y="118110"/>
                  </a:lnTo>
                  <a:lnTo>
                    <a:pt x="34423" y="118110"/>
                  </a:lnTo>
                  <a:lnTo>
                    <a:pt x="17814" y="124460"/>
                  </a:lnTo>
                  <a:close/>
                </a:path>
                <a:path w="281940" h="223520">
                  <a:moveTo>
                    <a:pt x="131382" y="30480"/>
                  </a:moveTo>
                  <a:lnTo>
                    <a:pt x="107022" y="30480"/>
                  </a:lnTo>
                  <a:lnTo>
                    <a:pt x="123631" y="24130"/>
                  </a:lnTo>
                  <a:lnTo>
                    <a:pt x="128096" y="25400"/>
                  </a:lnTo>
                  <a:lnTo>
                    <a:pt x="131382" y="30480"/>
                  </a:lnTo>
                  <a:close/>
                </a:path>
                <a:path w="281940" h="223520">
                  <a:moveTo>
                    <a:pt x="140106" y="95250"/>
                  </a:moveTo>
                  <a:lnTo>
                    <a:pt x="76298" y="95250"/>
                  </a:lnTo>
                  <a:lnTo>
                    <a:pt x="81550" y="92710"/>
                  </a:lnTo>
                  <a:lnTo>
                    <a:pt x="83867" y="91440"/>
                  </a:lnTo>
                  <a:lnTo>
                    <a:pt x="87886" y="87630"/>
                  </a:lnTo>
                  <a:lnTo>
                    <a:pt x="89435" y="85090"/>
                  </a:lnTo>
                  <a:lnTo>
                    <a:pt x="91610" y="80010"/>
                  </a:lnTo>
                  <a:lnTo>
                    <a:pt x="92154" y="77470"/>
                  </a:lnTo>
                  <a:lnTo>
                    <a:pt x="92154" y="71120"/>
                  </a:lnTo>
                  <a:lnTo>
                    <a:pt x="76298" y="53340"/>
                  </a:lnTo>
                  <a:lnTo>
                    <a:pt x="140196" y="53340"/>
                  </a:lnTo>
                  <a:lnTo>
                    <a:pt x="136188" y="56550"/>
                  </a:lnTo>
                  <a:lnTo>
                    <a:pt x="127024" y="64770"/>
                  </a:lnTo>
                  <a:lnTo>
                    <a:pt x="127515" y="68580"/>
                  </a:lnTo>
                  <a:lnTo>
                    <a:pt x="127783" y="71120"/>
                  </a:lnTo>
                  <a:lnTo>
                    <a:pt x="127783" y="77470"/>
                  </a:lnTo>
                  <a:lnTo>
                    <a:pt x="127515" y="80010"/>
                  </a:lnTo>
                  <a:lnTo>
                    <a:pt x="127024" y="83820"/>
                  </a:lnTo>
                  <a:lnTo>
                    <a:pt x="136936" y="92710"/>
                  </a:lnTo>
                  <a:lnTo>
                    <a:pt x="140106" y="95250"/>
                  </a:lnTo>
                  <a:close/>
                </a:path>
                <a:path w="281940" h="223520">
                  <a:moveTo>
                    <a:pt x="181049" y="223520"/>
                  </a:moveTo>
                  <a:lnTo>
                    <a:pt x="174798" y="220980"/>
                  </a:lnTo>
                  <a:lnTo>
                    <a:pt x="172438" y="219687"/>
                  </a:lnTo>
                  <a:lnTo>
                    <a:pt x="170244" y="218440"/>
                  </a:lnTo>
                  <a:lnTo>
                    <a:pt x="167833" y="217170"/>
                  </a:lnTo>
                  <a:lnTo>
                    <a:pt x="165556" y="215900"/>
                  </a:lnTo>
                  <a:lnTo>
                    <a:pt x="163413" y="214630"/>
                  </a:lnTo>
                  <a:lnTo>
                    <a:pt x="157921" y="210820"/>
                  </a:lnTo>
                  <a:lnTo>
                    <a:pt x="156805" y="205740"/>
                  </a:lnTo>
                  <a:lnTo>
                    <a:pt x="162297" y="189230"/>
                  </a:lnTo>
                  <a:lnTo>
                    <a:pt x="158368" y="184150"/>
                  </a:lnTo>
                  <a:lnTo>
                    <a:pt x="155197" y="179070"/>
                  </a:lnTo>
                  <a:lnTo>
                    <a:pt x="152965" y="172720"/>
                  </a:lnTo>
                  <a:lnTo>
                    <a:pt x="135865" y="168910"/>
                  </a:lnTo>
                  <a:lnTo>
                    <a:pt x="132516" y="166370"/>
                  </a:lnTo>
                  <a:lnTo>
                    <a:pt x="131668" y="158750"/>
                  </a:lnTo>
                  <a:lnTo>
                    <a:pt x="131668" y="147320"/>
                  </a:lnTo>
                  <a:lnTo>
                    <a:pt x="132516" y="139700"/>
                  </a:lnTo>
                  <a:lnTo>
                    <a:pt x="135820" y="135890"/>
                  </a:lnTo>
                  <a:lnTo>
                    <a:pt x="152965" y="133350"/>
                  </a:lnTo>
                  <a:lnTo>
                    <a:pt x="155153" y="127000"/>
                  </a:lnTo>
                  <a:lnTo>
                    <a:pt x="158368" y="121920"/>
                  </a:lnTo>
                  <a:lnTo>
                    <a:pt x="162297" y="116840"/>
                  </a:lnTo>
                  <a:lnTo>
                    <a:pt x="156805" y="100330"/>
                  </a:lnTo>
                  <a:lnTo>
                    <a:pt x="181049" y="82550"/>
                  </a:lnTo>
                  <a:lnTo>
                    <a:pt x="185469" y="83820"/>
                  </a:lnTo>
                  <a:lnTo>
                    <a:pt x="197122" y="96520"/>
                  </a:lnTo>
                  <a:lnTo>
                    <a:pt x="255310" y="96520"/>
                  </a:lnTo>
                  <a:lnTo>
                    <a:pt x="256148" y="100330"/>
                  </a:lnTo>
                  <a:lnTo>
                    <a:pt x="250656" y="116840"/>
                  </a:lnTo>
                  <a:lnTo>
                    <a:pt x="254585" y="121920"/>
                  </a:lnTo>
                  <a:lnTo>
                    <a:pt x="257755" y="127000"/>
                  </a:lnTo>
                  <a:lnTo>
                    <a:pt x="259541" y="132080"/>
                  </a:lnTo>
                  <a:lnTo>
                    <a:pt x="200878" y="132080"/>
                  </a:lnTo>
                  <a:lnTo>
                    <a:pt x="195627" y="134620"/>
                  </a:lnTo>
                  <a:lnTo>
                    <a:pt x="185023" y="149860"/>
                  </a:lnTo>
                  <a:lnTo>
                    <a:pt x="185023" y="156210"/>
                  </a:lnTo>
                  <a:lnTo>
                    <a:pt x="200878" y="173990"/>
                  </a:lnTo>
                  <a:lnTo>
                    <a:pt x="259550" y="173990"/>
                  </a:lnTo>
                  <a:lnTo>
                    <a:pt x="257800" y="179070"/>
                  </a:lnTo>
                  <a:lnTo>
                    <a:pt x="254585" y="184150"/>
                  </a:lnTo>
                  <a:lnTo>
                    <a:pt x="250656" y="189230"/>
                  </a:lnTo>
                  <a:lnTo>
                    <a:pt x="256148" y="205740"/>
                  </a:lnTo>
                  <a:lnTo>
                    <a:pt x="255310" y="209550"/>
                  </a:lnTo>
                  <a:lnTo>
                    <a:pt x="197167" y="209550"/>
                  </a:lnTo>
                  <a:lnTo>
                    <a:pt x="188346" y="219687"/>
                  </a:lnTo>
                  <a:lnTo>
                    <a:pt x="185469" y="222250"/>
                  </a:lnTo>
                  <a:lnTo>
                    <a:pt x="181049" y="223520"/>
                  </a:lnTo>
                  <a:close/>
                </a:path>
                <a:path w="281940" h="223520">
                  <a:moveTo>
                    <a:pt x="255310" y="96520"/>
                  </a:moveTo>
                  <a:lnTo>
                    <a:pt x="215785" y="96520"/>
                  </a:lnTo>
                  <a:lnTo>
                    <a:pt x="224626" y="86360"/>
                  </a:lnTo>
                  <a:lnTo>
                    <a:pt x="227483" y="83820"/>
                  </a:lnTo>
                  <a:lnTo>
                    <a:pt x="231904" y="82550"/>
                  </a:lnTo>
                  <a:lnTo>
                    <a:pt x="238199" y="85090"/>
                  </a:lnTo>
                  <a:lnTo>
                    <a:pt x="245119" y="88900"/>
                  </a:lnTo>
                  <a:lnTo>
                    <a:pt x="249540" y="91440"/>
                  </a:lnTo>
                  <a:lnTo>
                    <a:pt x="255031" y="95250"/>
                  </a:lnTo>
                  <a:lnTo>
                    <a:pt x="255310" y="96520"/>
                  </a:lnTo>
                  <a:close/>
                </a:path>
                <a:path w="281940" h="223520">
                  <a:moveTo>
                    <a:pt x="212749" y="96520"/>
                  </a:moveTo>
                  <a:lnTo>
                    <a:pt x="200158" y="96520"/>
                  </a:lnTo>
                  <a:lnTo>
                    <a:pt x="203284" y="95250"/>
                  </a:lnTo>
                  <a:lnTo>
                    <a:pt x="209624" y="95250"/>
                  </a:lnTo>
                  <a:lnTo>
                    <a:pt x="212749" y="96520"/>
                  </a:lnTo>
                  <a:close/>
                </a:path>
                <a:path w="281940" h="223520">
                  <a:moveTo>
                    <a:pt x="83983" y="148590"/>
                  </a:moveTo>
                  <a:lnTo>
                    <a:pt x="57373" y="148590"/>
                  </a:lnTo>
                  <a:lnTo>
                    <a:pt x="54158" y="144780"/>
                  </a:lnTo>
                  <a:lnTo>
                    <a:pt x="53310" y="140970"/>
                  </a:lnTo>
                  <a:lnTo>
                    <a:pt x="50586" y="128270"/>
                  </a:lnTo>
                  <a:lnTo>
                    <a:pt x="44693" y="125730"/>
                  </a:lnTo>
                  <a:lnTo>
                    <a:pt x="39201" y="121920"/>
                  </a:lnTo>
                  <a:lnTo>
                    <a:pt x="34423" y="118110"/>
                  </a:lnTo>
                  <a:lnTo>
                    <a:pt x="106933" y="118110"/>
                  </a:lnTo>
                  <a:lnTo>
                    <a:pt x="102155" y="121920"/>
                  </a:lnTo>
                  <a:lnTo>
                    <a:pt x="96708" y="125730"/>
                  </a:lnTo>
                  <a:lnTo>
                    <a:pt x="90770" y="128270"/>
                  </a:lnTo>
                  <a:lnTo>
                    <a:pt x="87198" y="144780"/>
                  </a:lnTo>
                  <a:lnTo>
                    <a:pt x="83983" y="148590"/>
                  </a:lnTo>
                  <a:close/>
                </a:path>
                <a:path w="281940" h="223520">
                  <a:moveTo>
                    <a:pt x="123542" y="124460"/>
                  </a:moveTo>
                  <a:lnTo>
                    <a:pt x="106933" y="118110"/>
                  </a:lnTo>
                  <a:lnTo>
                    <a:pt x="131293" y="118110"/>
                  </a:lnTo>
                  <a:lnTo>
                    <a:pt x="128007" y="123190"/>
                  </a:lnTo>
                  <a:lnTo>
                    <a:pt x="123542" y="124460"/>
                  </a:lnTo>
                  <a:close/>
                </a:path>
                <a:path w="281940" h="223520">
                  <a:moveTo>
                    <a:pt x="259550" y="173990"/>
                  </a:moveTo>
                  <a:lnTo>
                    <a:pt x="212030" y="173990"/>
                  </a:lnTo>
                  <a:lnTo>
                    <a:pt x="217281" y="171450"/>
                  </a:lnTo>
                  <a:lnTo>
                    <a:pt x="219598" y="170180"/>
                  </a:lnTo>
                  <a:lnTo>
                    <a:pt x="223618" y="166370"/>
                  </a:lnTo>
                  <a:lnTo>
                    <a:pt x="225166" y="163830"/>
                  </a:lnTo>
                  <a:lnTo>
                    <a:pt x="227341" y="158750"/>
                  </a:lnTo>
                  <a:lnTo>
                    <a:pt x="227885" y="156210"/>
                  </a:lnTo>
                  <a:lnTo>
                    <a:pt x="227885" y="149860"/>
                  </a:lnTo>
                  <a:lnTo>
                    <a:pt x="212030" y="132080"/>
                  </a:lnTo>
                  <a:lnTo>
                    <a:pt x="259541" y="132080"/>
                  </a:lnTo>
                  <a:lnTo>
                    <a:pt x="259987" y="133350"/>
                  </a:lnTo>
                  <a:lnTo>
                    <a:pt x="272980" y="135890"/>
                  </a:lnTo>
                  <a:lnTo>
                    <a:pt x="277088" y="135890"/>
                  </a:lnTo>
                  <a:lnTo>
                    <a:pt x="280436" y="139700"/>
                  </a:lnTo>
                  <a:lnTo>
                    <a:pt x="281285" y="147320"/>
                  </a:lnTo>
                  <a:lnTo>
                    <a:pt x="281374" y="148590"/>
                  </a:lnTo>
                  <a:lnTo>
                    <a:pt x="281463" y="156210"/>
                  </a:lnTo>
                  <a:lnTo>
                    <a:pt x="281285" y="158750"/>
                  </a:lnTo>
                  <a:lnTo>
                    <a:pt x="280436" y="166370"/>
                  </a:lnTo>
                  <a:lnTo>
                    <a:pt x="277132" y="168910"/>
                  </a:lnTo>
                  <a:lnTo>
                    <a:pt x="272980" y="170180"/>
                  </a:lnTo>
                  <a:lnTo>
                    <a:pt x="259987" y="172720"/>
                  </a:lnTo>
                  <a:lnTo>
                    <a:pt x="259550" y="173990"/>
                  </a:lnTo>
                  <a:close/>
                </a:path>
                <a:path w="281940" h="223520">
                  <a:moveTo>
                    <a:pt x="73759" y="149860"/>
                  </a:moveTo>
                  <a:lnTo>
                    <a:pt x="67597" y="149860"/>
                  </a:lnTo>
                  <a:lnTo>
                    <a:pt x="64561" y="148590"/>
                  </a:lnTo>
                  <a:lnTo>
                    <a:pt x="76795" y="148590"/>
                  </a:lnTo>
                  <a:lnTo>
                    <a:pt x="73759" y="149860"/>
                  </a:lnTo>
                  <a:close/>
                </a:path>
                <a:path w="281940" h="223520">
                  <a:moveTo>
                    <a:pt x="231859" y="223520"/>
                  </a:moveTo>
                  <a:lnTo>
                    <a:pt x="227439" y="222250"/>
                  </a:lnTo>
                  <a:lnTo>
                    <a:pt x="224834" y="219898"/>
                  </a:lnTo>
                  <a:lnTo>
                    <a:pt x="215830" y="209550"/>
                  </a:lnTo>
                  <a:lnTo>
                    <a:pt x="255310" y="209550"/>
                  </a:lnTo>
                  <a:lnTo>
                    <a:pt x="255031" y="210820"/>
                  </a:lnTo>
                  <a:lnTo>
                    <a:pt x="249540" y="214630"/>
                  </a:lnTo>
                  <a:lnTo>
                    <a:pt x="245119" y="217170"/>
                  </a:lnTo>
                  <a:lnTo>
                    <a:pt x="242708" y="218440"/>
                  </a:lnTo>
                  <a:lnTo>
                    <a:pt x="240515" y="219687"/>
                  </a:lnTo>
                  <a:lnTo>
                    <a:pt x="235788" y="222250"/>
                  </a:lnTo>
                  <a:lnTo>
                    <a:pt x="231859" y="223520"/>
                  </a:lnTo>
                  <a:close/>
                </a:path>
              </a:pathLst>
            </a:custGeom>
            <a:solidFill>
              <a:srgbClr val="04956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605" name="object 76"/>
          <p:cNvSpPr/>
          <p:nvPr/>
        </p:nvSpPr>
        <p:spPr>
          <a:xfrm>
            <a:off x="6864480" y="5060880"/>
            <a:ext cx="2415960" cy="51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nl-BE" sz="1650" spc="-91" strike="noStrike" u="none">
                <a:solidFill>
                  <a:srgbClr val="1f2937"/>
                </a:solidFill>
                <a:uFillTx/>
                <a:latin typeface="DejaVu Sans"/>
              </a:rPr>
              <a:t>Enterprise</a:t>
            </a:r>
            <a:r>
              <a:rPr b="1" lang="nl-BE" sz="1650" spc="-5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650" spc="-91" strike="noStrike" u="none">
                <a:solidFill>
                  <a:srgbClr val="1f2937"/>
                </a:solidFill>
                <a:uFillTx/>
                <a:latin typeface="DejaVu Sans"/>
              </a:rPr>
              <a:t>Integration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06" name="object 77" descr=""/>
          <p:cNvPicPr/>
          <p:nvPr/>
        </p:nvPicPr>
        <p:blipFill>
          <a:blip r:embed="rId35"/>
          <a:stretch/>
        </p:blipFill>
        <p:spPr>
          <a:xfrm>
            <a:off x="6477120" y="5526000"/>
            <a:ext cx="225720" cy="225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07" name="object 78"/>
          <p:cNvSpPr/>
          <p:nvPr/>
        </p:nvSpPr>
        <p:spPr>
          <a:xfrm>
            <a:off x="6538680" y="5539320"/>
            <a:ext cx="102600" cy="1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1" lang="nl-BE" sz="1000" spc="-51" strike="noStrike" u="none">
                <a:solidFill>
                  <a:srgbClr val="047857"/>
                </a:solidFill>
                <a:uFillTx/>
                <a:latin typeface="DejaVu Sans"/>
              </a:rPr>
              <a:t>1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8" name="object 79"/>
          <p:cNvSpPr/>
          <p:nvPr/>
        </p:nvSpPr>
        <p:spPr>
          <a:xfrm>
            <a:off x="6807240" y="5487120"/>
            <a:ext cx="255096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54" strike="noStrike" u="none">
                <a:solidFill>
                  <a:srgbClr val="1f2937"/>
                </a:solidFill>
                <a:uFillTx/>
                <a:latin typeface="DejaVu Sans"/>
              </a:rPr>
              <a:t>API</a:t>
            </a:r>
            <a:r>
              <a:rPr b="0" lang="nl-BE" sz="1150" spc="-40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0" lang="nl-BE" sz="1150" spc="-11" strike="noStrike" u="none">
                <a:solidFill>
                  <a:srgbClr val="1f2937"/>
                </a:solidFill>
                <a:uFillTx/>
                <a:latin typeface="DejaVu Sans"/>
              </a:rPr>
              <a:t>Development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5"/>
              </a:spcBef>
            </a:pPr>
            <a:r>
              <a:rPr b="0" lang="nl-BE" sz="1000" spc="-54" strike="noStrike" u="none">
                <a:solidFill>
                  <a:srgbClr val="4a5462"/>
                </a:solidFill>
                <a:uFillTx/>
                <a:latin typeface="DejaVu Sans"/>
              </a:rPr>
              <a:t>Integratie</a:t>
            </a:r>
            <a:r>
              <a:rPr b="0" lang="nl-BE" sz="100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74" strike="noStrike" u="none">
                <a:solidFill>
                  <a:srgbClr val="4a5462"/>
                </a:solidFill>
                <a:uFillTx/>
                <a:latin typeface="DejaVu Sans"/>
              </a:rPr>
              <a:t>met</a:t>
            </a:r>
            <a:r>
              <a:rPr b="0" lang="nl-BE" sz="100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bestaande</a:t>
            </a:r>
            <a:r>
              <a:rPr b="0" lang="nl-BE" sz="100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51" strike="noStrike" u="none">
                <a:solidFill>
                  <a:srgbClr val="4a5462"/>
                </a:solidFill>
                <a:uFillTx/>
                <a:latin typeface="DejaVu Sans"/>
              </a:rPr>
              <a:t>systemen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09" name="object 80" descr=""/>
          <p:cNvPicPr/>
          <p:nvPr/>
        </p:nvPicPr>
        <p:blipFill>
          <a:blip r:embed="rId36"/>
          <a:stretch/>
        </p:blipFill>
        <p:spPr>
          <a:xfrm>
            <a:off x="6477120" y="5983200"/>
            <a:ext cx="225720" cy="225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10" name="object 81"/>
          <p:cNvSpPr/>
          <p:nvPr/>
        </p:nvSpPr>
        <p:spPr>
          <a:xfrm>
            <a:off x="6538680" y="5996520"/>
            <a:ext cx="102600" cy="1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1" lang="nl-BE" sz="1000" spc="-51" strike="noStrike" u="none">
                <a:solidFill>
                  <a:srgbClr val="047857"/>
                </a:solidFill>
                <a:uFillTx/>
                <a:latin typeface="DejaVu Sans"/>
              </a:rPr>
              <a:t>2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1" name="object 82"/>
          <p:cNvSpPr/>
          <p:nvPr/>
        </p:nvSpPr>
        <p:spPr>
          <a:xfrm>
            <a:off x="6807240" y="5944320"/>
            <a:ext cx="201096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74" strike="noStrike" u="none">
                <a:solidFill>
                  <a:srgbClr val="1f2937"/>
                </a:solidFill>
                <a:uFillTx/>
                <a:latin typeface="DejaVu Sans"/>
              </a:rPr>
              <a:t>Custom</a:t>
            </a:r>
            <a:r>
              <a:rPr b="0" lang="nl-BE" sz="1150" spc="1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0" lang="nl-BE" sz="1150" spc="-11" strike="noStrike" u="none">
                <a:solidFill>
                  <a:srgbClr val="1f2937"/>
                </a:solidFill>
                <a:uFillTx/>
                <a:latin typeface="DejaVu Sans"/>
              </a:rPr>
              <a:t>Work</a:t>
            </a:r>
            <a:r>
              <a:rPr b="0" lang="nl-BE" sz="1050" spc="-11" strike="noStrike" u="none">
                <a:solidFill>
                  <a:srgbClr val="1f2937"/>
                </a:solidFill>
                <a:uFillTx/>
                <a:latin typeface="Arial"/>
              </a:rPr>
              <a:t>ﬂ</a:t>
            </a:r>
            <a:r>
              <a:rPr b="0" lang="nl-BE" sz="1150" spc="-11" strike="noStrike" u="none">
                <a:solidFill>
                  <a:srgbClr val="1f2937"/>
                </a:solidFill>
                <a:uFillTx/>
                <a:latin typeface="DejaVu Sans"/>
              </a:rPr>
              <a:t>ows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5"/>
              </a:spcBef>
            </a:pP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Aangepaste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business</a:t>
            </a:r>
            <a:r>
              <a:rPr b="0" lang="nl-BE" sz="100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31" strike="noStrike" u="none">
                <a:solidFill>
                  <a:srgbClr val="4a5462"/>
                </a:solidFill>
                <a:uFillTx/>
                <a:latin typeface="DejaVu Sans"/>
              </a:rPr>
              <a:t>logic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12" name="object 83" descr=""/>
          <p:cNvPicPr/>
          <p:nvPr/>
        </p:nvPicPr>
        <p:blipFill>
          <a:blip r:embed="rId37"/>
          <a:stretch/>
        </p:blipFill>
        <p:spPr>
          <a:xfrm>
            <a:off x="6477120" y="6440400"/>
            <a:ext cx="225720" cy="225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13" name="object 84"/>
          <p:cNvSpPr/>
          <p:nvPr/>
        </p:nvSpPr>
        <p:spPr>
          <a:xfrm>
            <a:off x="6538680" y="6453720"/>
            <a:ext cx="102600" cy="1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1" lang="nl-BE" sz="1000" spc="-51" strike="noStrike" u="none">
                <a:solidFill>
                  <a:srgbClr val="047857"/>
                </a:solidFill>
                <a:uFillTx/>
                <a:latin typeface="DejaVu Sans"/>
              </a:rPr>
              <a:t>3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4" name="object 85"/>
          <p:cNvSpPr/>
          <p:nvPr/>
        </p:nvSpPr>
        <p:spPr>
          <a:xfrm>
            <a:off x="6807240" y="6401520"/>
            <a:ext cx="237096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0" strike="noStrike" u="none">
                <a:solidFill>
                  <a:srgbClr val="1f2937"/>
                </a:solidFill>
                <a:uFillTx/>
                <a:latin typeface="DejaVu Sans"/>
              </a:rPr>
              <a:t>Scaling</a:t>
            </a:r>
            <a:r>
              <a:rPr b="0" lang="nl-BE" sz="1150" spc="-1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0" lang="nl-BE" sz="1150" spc="-91" strike="noStrike" u="none">
                <a:solidFill>
                  <a:srgbClr val="1f2937"/>
                </a:solidFill>
                <a:uFillTx/>
                <a:latin typeface="DejaVu Sans"/>
              </a:rPr>
              <a:t>&amp;</a:t>
            </a:r>
            <a:r>
              <a:rPr b="0" lang="nl-BE" sz="1150" spc="-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1f2937"/>
                </a:solidFill>
                <a:uFillTx/>
                <a:latin typeface="DejaVu Sans"/>
              </a:rPr>
              <a:t>Optimization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5"/>
              </a:spcBef>
            </a:pPr>
            <a:r>
              <a:rPr b="0" lang="nl-BE" sz="1000" spc="-71" strike="noStrike" u="none">
                <a:solidFill>
                  <a:srgbClr val="4a5462"/>
                </a:solidFill>
                <a:uFillTx/>
                <a:latin typeface="DejaVu Sans"/>
              </a:rPr>
              <a:t>Performance</a:t>
            </a:r>
            <a:r>
              <a:rPr b="0" lang="nl-BE" sz="1000" spc="3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900" spc="-20" strike="noStrike" u="none">
                <a:solidFill>
                  <a:srgbClr val="4a5462"/>
                </a:solidFill>
                <a:uFillTx/>
                <a:latin typeface="Arial"/>
              </a:rPr>
              <a:t>ﬁ</a:t>
            </a:r>
            <a:r>
              <a:rPr b="0" lang="nl-BE" sz="1000" spc="-20" strike="noStrike" u="none">
                <a:solidFill>
                  <a:srgbClr val="4a5462"/>
                </a:solidFill>
                <a:uFillTx/>
                <a:latin typeface="DejaVu Sans"/>
              </a:rPr>
              <a:t>ne-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tuning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" name="object 2" descr=""/>
          <p:cNvPicPr/>
          <p:nvPr/>
        </p:nvPicPr>
        <p:blipFill>
          <a:blip r:embed="rId1"/>
          <a:stretch/>
        </p:blipFill>
        <p:spPr>
          <a:xfrm>
            <a:off x="609480" y="5162400"/>
            <a:ext cx="10969920" cy="16934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616" name="object 3"/>
          <p:cNvGrpSpPr/>
          <p:nvPr/>
        </p:nvGrpSpPr>
        <p:grpSpPr>
          <a:xfrm>
            <a:off x="609480" y="304920"/>
            <a:ext cx="454320" cy="454320"/>
            <a:chOff x="609480" y="304920"/>
            <a:chExt cx="454320" cy="454320"/>
          </a:xfrm>
        </p:grpSpPr>
        <p:pic>
          <p:nvPicPr>
            <p:cNvPr id="617" name="object 4" descr=""/>
            <p:cNvPicPr/>
            <p:nvPr/>
          </p:nvPicPr>
          <p:blipFill>
            <a:blip r:embed="rId2"/>
            <a:stretch/>
          </p:blipFill>
          <p:spPr>
            <a:xfrm>
              <a:off x="609480" y="304920"/>
              <a:ext cx="454320" cy="4543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618" name="object 5" descr=""/>
            <p:cNvPicPr/>
            <p:nvPr/>
          </p:nvPicPr>
          <p:blipFill>
            <a:blip r:embed="rId3"/>
            <a:stretch/>
          </p:blipFill>
          <p:spPr>
            <a:xfrm>
              <a:off x="752400" y="438120"/>
              <a:ext cx="163800" cy="18756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619" name="PlaceHolder 1"/>
          <p:cNvSpPr>
            <a:spLocks noGrp="1"/>
          </p:cNvSpPr>
          <p:nvPr>
            <p:ph type="title"/>
          </p:nvPr>
        </p:nvSpPr>
        <p:spPr>
          <a:xfrm>
            <a:off x="1206360" y="255960"/>
            <a:ext cx="3471480" cy="9406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nl-BE" sz="3050" spc="-170" strike="noStrike" u="none">
                <a:solidFill>
                  <a:srgbClr val="1f2937"/>
                </a:solidFill>
                <a:uFillTx/>
                <a:latin typeface="Arial"/>
              </a:rPr>
              <a:t>Conclusie</a:t>
            </a:r>
            <a:r>
              <a:rPr b="1" lang="nl-BE" sz="3050" spc="-176" strike="noStrike" u="none">
                <a:solidFill>
                  <a:srgbClr val="1f2937"/>
                </a:solidFill>
                <a:uFillTx/>
                <a:latin typeface="Arial"/>
              </a:rPr>
              <a:t> </a:t>
            </a:r>
            <a:r>
              <a:rPr b="1" lang="nl-BE" sz="2950" spc="-210" strike="noStrike" u="none">
                <a:solidFill>
                  <a:srgbClr val="1f2937"/>
                </a:solidFill>
                <a:uFillTx/>
                <a:latin typeface="Century Gothic"/>
              </a:rPr>
              <a:t>&amp;</a:t>
            </a:r>
            <a:r>
              <a:rPr b="1" lang="nl-BE" sz="2950" spc="-150" strike="noStrike" u="none">
                <a:solidFill>
                  <a:srgbClr val="1f2937"/>
                </a:solidFill>
                <a:uFillTx/>
                <a:latin typeface="Century Gothic"/>
              </a:rPr>
              <a:t> </a:t>
            </a:r>
            <a:r>
              <a:rPr b="1" lang="nl-BE" sz="3050" spc="-184" strike="noStrike" u="none">
                <a:solidFill>
                  <a:srgbClr val="1f2937"/>
                </a:solidFill>
                <a:uFillTx/>
                <a:latin typeface="Arial"/>
              </a:rPr>
              <a:t>Q</a:t>
            </a:r>
            <a:r>
              <a:rPr b="1" lang="nl-BE" sz="2950" spc="-184" strike="noStrike" u="none">
                <a:solidFill>
                  <a:srgbClr val="1f2937"/>
                </a:solidFill>
                <a:uFillTx/>
                <a:latin typeface="Century Gothic"/>
              </a:rPr>
              <a:t>&amp;</a:t>
            </a:r>
            <a:r>
              <a:rPr b="1" lang="nl-BE" sz="3050" spc="-184" strike="noStrike" u="none">
                <a:solidFill>
                  <a:srgbClr val="1f2937"/>
                </a:solidFill>
                <a:uFillTx/>
                <a:latin typeface="Arial"/>
              </a:rPr>
              <a:t>A</a:t>
            </a:r>
            <a:endParaRPr b="0" lang="nl-BE" sz="3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0" name="object 7"/>
          <p:cNvSpPr/>
          <p:nvPr/>
        </p:nvSpPr>
        <p:spPr>
          <a:xfrm>
            <a:off x="4500000" y="404280"/>
            <a:ext cx="671148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nl-BE" sz="1500" spc="-119" strike="noStrike" u="none">
                <a:solidFill>
                  <a:srgbClr val="4a5462"/>
                </a:solidFill>
                <a:uFillTx/>
                <a:latin typeface="DejaVu Sans"/>
              </a:rPr>
              <a:t>H2D</a:t>
            </a:r>
            <a:r>
              <a:rPr b="0" lang="nl-BE" sz="15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85" strike="noStrike" u="none">
                <a:solidFill>
                  <a:srgbClr val="4a5462"/>
                </a:solidFill>
                <a:uFillTx/>
                <a:latin typeface="DejaVu Sans"/>
              </a:rPr>
              <a:t>Price</a:t>
            </a:r>
            <a:r>
              <a:rPr b="0" lang="nl-BE" sz="150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85" strike="noStrike" u="none">
                <a:solidFill>
                  <a:srgbClr val="4a5462"/>
                </a:solidFill>
                <a:uFillTx/>
                <a:latin typeface="DejaVu Sans"/>
              </a:rPr>
              <a:t>Calculator:</a:t>
            </a:r>
            <a:r>
              <a:rPr b="0" lang="nl-BE" sz="150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9" strike="noStrike" u="none">
                <a:solidFill>
                  <a:srgbClr val="4a5462"/>
                </a:solidFill>
                <a:uFillTx/>
                <a:latin typeface="DejaVu Sans"/>
              </a:rPr>
              <a:t>Een</a:t>
            </a:r>
            <a:r>
              <a:rPr b="0" lang="nl-BE" sz="150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1" strike="noStrike" u="none">
                <a:solidFill>
                  <a:srgbClr val="4a5462"/>
                </a:solidFill>
                <a:uFillTx/>
                <a:latin typeface="DejaVu Sans"/>
              </a:rPr>
              <a:t>complete</a:t>
            </a:r>
            <a:r>
              <a:rPr b="0" lang="nl-BE" sz="15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1" strike="noStrike" u="none">
                <a:solidFill>
                  <a:srgbClr val="4a5462"/>
                </a:solidFill>
                <a:uFillTx/>
                <a:latin typeface="DejaVu Sans"/>
              </a:rPr>
              <a:t>oplossing</a:t>
            </a:r>
            <a:r>
              <a:rPr b="0" lang="nl-BE" sz="150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1" strike="noStrike" u="none">
                <a:solidFill>
                  <a:srgbClr val="4a5462"/>
                </a:solidFill>
                <a:uFillTx/>
                <a:latin typeface="DejaVu Sans"/>
              </a:rPr>
              <a:t>voor</a:t>
            </a:r>
            <a:r>
              <a:rPr b="0" lang="nl-BE" sz="150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111" strike="noStrike" u="none">
                <a:solidFill>
                  <a:srgbClr val="4a5462"/>
                </a:solidFill>
                <a:uFillTx/>
                <a:latin typeface="DejaVu Sans"/>
              </a:rPr>
              <a:t>moderne</a:t>
            </a:r>
            <a:r>
              <a:rPr b="0" lang="nl-BE" sz="150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74" strike="noStrike" u="none">
                <a:solidFill>
                  <a:srgbClr val="4a5462"/>
                </a:solidFill>
                <a:uFillTx/>
                <a:latin typeface="DejaVu Sans"/>
              </a:rPr>
              <a:t>prijsberekening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1" name="object 8"/>
          <p:cNvSpPr/>
          <p:nvPr/>
        </p:nvSpPr>
        <p:spPr>
          <a:xfrm>
            <a:off x="4997160" y="904320"/>
            <a:ext cx="2380680" cy="31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1" lang="nl-BE" sz="2000" spc="-176" strike="noStrike" u="none">
                <a:solidFill>
                  <a:srgbClr val="1f2937"/>
                </a:solidFill>
                <a:uFillTx/>
                <a:latin typeface="DejaVu Sans"/>
              </a:rPr>
              <a:t>Key</a:t>
            </a:r>
            <a:r>
              <a:rPr b="1" lang="nl-BE" sz="2000" spc="-45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2000" spc="-170" strike="noStrike" u="none">
                <a:solidFill>
                  <a:srgbClr val="1f2937"/>
                </a:solidFill>
                <a:uFillTx/>
                <a:latin typeface="DejaVu Sans"/>
              </a:rPr>
              <a:t>Takeaways</a:t>
            </a:r>
            <a:endParaRPr b="0" lang="nl-B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22" name="object 9"/>
          <p:cNvGrpSpPr/>
          <p:nvPr/>
        </p:nvGrpSpPr>
        <p:grpSpPr>
          <a:xfrm>
            <a:off x="2238480" y="1436760"/>
            <a:ext cx="606600" cy="606600"/>
            <a:chOff x="2238480" y="1436760"/>
            <a:chExt cx="606600" cy="606600"/>
          </a:xfrm>
        </p:grpSpPr>
        <p:pic>
          <p:nvPicPr>
            <p:cNvPr id="623" name="object 10" descr=""/>
            <p:cNvPicPr/>
            <p:nvPr/>
          </p:nvPicPr>
          <p:blipFill>
            <a:blip r:embed="rId4"/>
            <a:stretch/>
          </p:blipFill>
          <p:spPr>
            <a:xfrm>
              <a:off x="2238480" y="1436760"/>
              <a:ext cx="606600" cy="6066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624" name="object 11" descr=""/>
            <p:cNvPicPr/>
            <p:nvPr/>
          </p:nvPicPr>
          <p:blipFill>
            <a:blip r:embed="rId5"/>
            <a:stretch/>
          </p:blipFill>
          <p:spPr>
            <a:xfrm>
              <a:off x="2428920" y="1627200"/>
              <a:ext cx="225720" cy="22572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625" name="object 12"/>
          <p:cNvSpPr/>
          <p:nvPr/>
        </p:nvSpPr>
        <p:spPr>
          <a:xfrm>
            <a:off x="1408680" y="2075760"/>
            <a:ext cx="254916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1" lang="nl-BE" sz="1500" spc="-105" strike="noStrike" u="none">
                <a:solidFill>
                  <a:srgbClr val="1f2937"/>
                </a:solidFill>
                <a:uFillTx/>
                <a:latin typeface="DejaVu Sans"/>
              </a:rPr>
              <a:t>Modulaire</a:t>
            </a:r>
            <a:r>
              <a:rPr b="1" lang="nl-BE" sz="1500" spc="2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500" spc="-85" strike="noStrike" u="none">
                <a:solidFill>
                  <a:srgbClr val="1f2937"/>
                </a:solidFill>
                <a:uFillTx/>
                <a:latin typeface="DejaVu Sans"/>
              </a:rPr>
              <a:t>Architectuur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6" name="object 13"/>
          <p:cNvSpPr/>
          <p:nvPr/>
        </p:nvSpPr>
        <p:spPr>
          <a:xfrm>
            <a:off x="1002960" y="2331360"/>
            <a:ext cx="3071160" cy="3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753120" indent="-740880">
              <a:lnSpc>
                <a:spcPct val="108000"/>
              </a:lnSpc>
              <a:spcBef>
                <a:spcPts val="91"/>
              </a:spcBef>
              <a:tabLst>
                <a:tab algn="l" pos="0"/>
              </a:tabLst>
            </a:pPr>
            <a:r>
              <a:rPr b="0" lang="nl-BE" sz="1100" spc="-54" strike="noStrike" u="none">
                <a:solidFill>
                  <a:srgbClr val="4a5462"/>
                </a:solidFill>
                <a:uFillTx/>
                <a:latin typeface="DejaVu Sans"/>
              </a:rPr>
              <a:t>Tkinter</a:t>
            </a:r>
            <a:r>
              <a:rPr b="0" lang="nl-BE" sz="11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00" spc="-65" strike="noStrike" u="none">
                <a:solidFill>
                  <a:srgbClr val="4a5462"/>
                </a:solidFill>
                <a:uFillTx/>
                <a:latin typeface="DejaVu Sans"/>
              </a:rPr>
              <a:t>GUI</a:t>
            </a:r>
            <a:r>
              <a:rPr b="0" lang="nl-BE" sz="11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00" spc="-96" strike="noStrike" u="none">
                <a:solidFill>
                  <a:srgbClr val="4a5462"/>
                </a:solidFill>
                <a:uFillTx/>
                <a:latin typeface="DejaVu Sans"/>
              </a:rPr>
              <a:t>+</a:t>
            </a:r>
            <a:r>
              <a:rPr b="0" lang="nl-BE" sz="11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00" spc="-71" strike="noStrike" u="none">
                <a:solidFill>
                  <a:srgbClr val="4a5462"/>
                </a:solidFill>
                <a:uFillTx/>
                <a:latin typeface="DejaVu Sans"/>
              </a:rPr>
              <a:t>Python</a:t>
            </a:r>
            <a:r>
              <a:rPr b="0" lang="nl-BE" sz="11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00" spc="-54" strike="noStrike" u="none">
                <a:solidFill>
                  <a:srgbClr val="4a5462"/>
                </a:solidFill>
                <a:uFillTx/>
                <a:latin typeface="DejaVu Sans"/>
              </a:rPr>
              <a:t>Analytics</a:t>
            </a:r>
            <a:r>
              <a:rPr b="0" lang="nl-BE" sz="11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00" spc="-60" strike="noStrike" u="none">
                <a:solidFill>
                  <a:srgbClr val="4a5462"/>
                </a:solidFill>
                <a:uFillTx/>
                <a:latin typeface="DejaVu Sans"/>
              </a:rPr>
              <a:t>voor </a:t>
            </a:r>
            <a:r>
              <a:rPr b="0" lang="nl-BE" sz="1100" spc="-31" strike="noStrike" u="none">
                <a:solidFill>
                  <a:srgbClr val="4a5462"/>
                </a:solidFill>
                <a:uFillTx/>
                <a:latin typeface="DejaVu Sans"/>
              </a:rPr>
              <a:t>ﬂexibele, </a:t>
            </a:r>
            <a:r>
              <a:rPr b="0" lang="nl-BE" sz="1100" spc="-60" strike="noStrike" u="none">
                <a:solidFill>
                  <a:srgbClr val="4a5462"/>
                </a:solidFill>
                <a:uFillTx/>
                <a:latin typeface="DejaVu Sans"/>
              </a:rPr>
              <a:t>schaalbare</a:t>
            </a:r>
            <a:r>
              <a:rPr b="0" lang="nl-BE" sz="1100" spc="-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00" spc="-11" strike="noStrike" u="none">
                <a:solidFill>
                  <a:srgbClr val="4a5462"/>
                </a:solidFill>
                <a:uFillTx/>
                <a:latin typeface="DejaVu Sans"/>
              </a:rPr>
              <a:t>oplossingen</a:t>
            </a:r>
            <a:endParaRPr b="0" lang="nl-BE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27" name="object 14"/>
          <p:cNvGrpSpPr/>
          <p:nvPr/>
        </p:nvGrpSpPr>
        <p:grpSpPr>
          <a:xfrm>
            <a:off x="5791320" y="1436760"/>
            <a:ext cx="606600" cy="606600"/>
            <a:chOff x="5791320" y="1436760"/>
            <a:chExt cx="606600" cy="606600"/>
          </a:xfrm>
        </p:grpSpPr>
        <p:pic>
          <p:nvPicPr>
            <p:cNvPr id="628" name="object 15" descr=""/>
            <p:cNvPicPr/>
            <p:nvPr/>
          </p:nvPicPr>
          <p:blipFill>
            <a:blip r:embed="rId6"/>
            <a:stretch/>
          </p:blipFill>
          <p:spPr>
            <a:xfrm>
              <a:off x="5791320" y="1436760"/>
              <a:ext cx="606600" cy="6066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629" name="object 16" descr=""/>
            <p:cNvPicPr/>
            <p:nvPr/>
          </p:nvPicPr>
          <p:blipFill>
            <a:blip r:embed="rId7"/>
            <a:stretch/>
          </p:blipFill>
          <p:spPr>
            <a:xfrm>
              <a:off x="5981760" y="1641600"/>
              <a:ext cx="225720" cy="19728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630" name="object 17"/>
          <p:cNvSpPr/>
          <p:nvPr/>
        </p:nvSpPr>
        <p:spPr>
          <a:xfrm>
            <a:off x="5137920" y="2075760"/>
            <a:ext cx="241992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1" lang="nl-BE" sz="1500" spc="-113" strike="noStrike" u="none">
                <a:solidFill>
                  <a:srgbClr val="1f2937"/>
                </a:solidFill>
                <a:uFillTx/>
                <a:latin typeface="DejaVu Sans"/>
              </a:rPr>
              <a:t>Advanced</a:t>
            </a:r>
            <a:r>
              <a:rPr b="1" lang="nl-BE" sz="1500" spc="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500" spc="-79" strike="noStrike" u="none">
                <a:solidFill>
                  <a:srgbClr val="1f2937"/>
                </a:solidFill>
                <a:uFillTx/>
                <a:latin typeface="DejaVu Sans"/>
              </a:rPr>
              <a:t>Analytics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1" name="object 18"/>
          <p:cNvSpPr/>
          <p:nvPr/>
        </p:nvSpPr>
        <p:spPr>
          <a:xfrm>
            <a:off x="4768560" y="2331360"/>
            <a:ext cx="2651400" cy="3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 indent="12600" algn="ctr">
              <a:lnSpc>
                <a:spcPct val="108000"/>
              </a:lnSpc>
              <a:spcBef>
                <a:spcPts val="91"/>
              </a:spcBef>
              <a:tabLst>
                <a:tab algn="l" pos="0"/>
              </a:tabLst>
            </a:pPr>
            <a:r>
              <a:rPr b="0" lang="nl-BE" sz="1100" spc="-71" strike="noStrike" u="none">
                <a:solidFill>
                  <a:srgbClr val="4a5462"/>
                </a:solidFill>
                <a:uFillTx/>
                <a:latin typeface="DejaVu Sans"/>
              </a:rPr>
              <a:t>Real-</a:t>
            </a:r>
            <a:r>
              <a:rPr b="0" lang="nl-BE" sz="1100" spc="-65" strike="noStrike" u="none">
                <a:solidFill>
                  <a:srgbClr val="4a5462"/>
                </a:solidFill>
                <a:uFillTx/>
                <a:latin typeface="DejaVu Sans"/>
              </a:rPr>
              <a:t>time</a:t>
            </a:r>
            <a:r>
              <a:rPr b="0" lang="nl-BE" sz="11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00" spc="-60" strike="noStrike" u="none">
                <a:solidFill>
                  <a:srgbClr val="4a5462"/>
                </a:solidFill>
                <a:uFillTx/>
                <a:latin typeface="DejaVu Sans"/>
              </a:rPr>
              <a:t>data</a:t>
            </a:r>
            <a:r>
              <a:rPr b="0" lang="nl-BE" sz="11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00" spc="-51" strike="noStrike" u="none">
                <a:solidFill>
                  <a:srgbClr val="4a5462"/>
                </a:solidFill>
                <a:uFillTx/>
                <a:latin typeface="DejaVu Sans"/>
              </a:rPr>
              <a:t>visualisatie</a:t>
            </a:r>
            <a:r>
              <a:rPr b="0" lang="nl-BE" sz="110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00" spc="-71" strike="noStrike" u="none">
                <a:solidFill>
                  <a:srgbClr val="4a5462"/>
                </a:solidFill>
                <a:uFillTx/>
                <a:latin typeface="DejaVu Sans"/>
              </a:rPr>
              <a:t>en</a:t>
            </a:r>
            <a:r>
              <a:rPr b="0" lang="nl-BE" sz="11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00" spc="-45" strike="noStrike" u="none">
                <a:solidFill>
                  <a:srgbClr val="4a5462"/>
                </a:solidFill>
                <a:uFillTx/>
                <a:latin typeface="DejaVu Sans"/>
              </a:rPr>
              <a:t>business </a:t>
            </a:r>
            <a:r>
              <a:rPr b="0" lang="nl-BE" sz="1100" spc="-54" strike="noStrike" u="none">
                <a:solidFill>
                  <a:srgbClr val="4a5462"/>
                </a:solidFill>
                <a:uFillTx/>
                <a:latin typeface="DejaVu Sans"/>
              </a:rPr>
              <a:t>intelligence</a:t>
            </a:r>
            <a:r>
              <a:rPr b="0" lang="nl-BE" sz="110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00" spc="-60" strike="noStrike" u="none">
                <a:solidFill>
                  <a:srgbClr val="4a5462"/>
                </a:solidFill>
                <a:uFillTx/>
                <a:latin typeface="DejaVu Sans"/>
              </a:rPr>
              <a:t>voor</a:t>
            </a:r>
            <a:r>
              <a:rPr b="0" lang="nl-BE" sz="1100" spc="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00" spc="-74" strike="noStrike" u="none">
                <a:solidFill>
                  <a:srgbClr val="4a5462"/>
                </a:solidFill>
                <a:uFillTx/>
                <a:latin typeface="DejaVu Sans"/>
              </a:rPr>
              <a:t>betere</a:t>
            </a:r>
            <a:r>
              <a:rPr b="0" lang="nl-BE" sz="1100" spc="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00" spc="-60" strike="noStrike" u="none">
                <a:solidFill>
                  <a:srgbClr val="4a5462"/>
                </a:solidFill>
                <a:uFillTx/>
                <a:latin typeface="DejaVu Sans"/>
              </a:rPr>
              <a:t>besluitvorming</a:t>
            </a:r>
            <a:endParaRPr b="0" lang="nl-BE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32" name="object 19"/>
          <p:cNvGrpSpPr/>
          <p:nvPr/>
        </p:nvGrpSpPr>
        <p:grpSpPr>
          <a:xfrm>
            <a:off x="9344160" y="1436760"/>
            <a:ext cx="606600" cy="606600"/>
            <a:chOff x="9344160" y="1436760"/>
            <a:chExt cx="606600" cy="606600"/>
          </a:xfrm>
        </p:grpSpPr>
        <p:pic>
          <p:nvPicPr>
            <p:cNvPr id="633" name="object 20" descr=""/>
            <p:cNvPicPr/>
            <p:nvPr/>
          </p:nvPicPr>
          <p:blipFill>
            <a:blip r:embed="rId8"/>
            <a:stretch/>
          </p:blipFill>
          <p:spPr>
            <a:xfrm>
              <a:off x="9344160" y="1436760"/>
              <a:ext cx="606600" cy="6066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634" name="object 21" descr=""/>
            <p:cNvPicPr/>
            <p:nvPr/>
          </p:nvPicPr>
          <p:blipFill>
            <a:blip r:embed="rId9"/>
            <a:stretch/>
          </p:blipFill>
          <p:spPr>
            <a:xfrm>
              <a:off x="9533880" y="1627200"/>
              <a:ext cx="226080" cy="22608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635" name="object 22"/>
          <p:cNvSpPr/>
          <p:nvPr/>
        </p:nvSpPr>
        <p:spPr>
          <a:xfrm>
            <a:off x="8806680" y="2075760"/>
            <a:ext cx="181116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1" lang="nl-BE" sz="1500" spc="-99" strike="noStrike" u="none">
                <a:solidFill>
                  <a:srgbClr val="1f2937"/>
                </a:solidFill>
                <a:uFillTx/>
                <a:latin typeface="DejaVu Sans"/>
              </a:rPr>
              <a:t>Enterprise</a:t>
            </a:r>
            <a:r>
              <a:rPr b="1" lang="nl-BE" sz="1500" spc="3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500" spc="-91" strike="noStrike" u="none">
                <a:solidFill>
                  <a:srgbClr val="1f2937"/>
                </a:solidFill>
                <a:uFillTx/>
                <a:latin typeface="DejaVu Sans"/>
              </a:rPr>
              <a:t>Ready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6" name="object 23"/>
          <p:cNvSpPr/>
          <p:nvPr/>
        </p:nvSpPr>
        <p:spPr>
          <a:xfrm>
            <a:off x="8259480" y="2331360"/>
            <a:ext cx="2782800" cy="3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79640" indent="-167760" algn="ctr">
              <a:lnSpc>
                <a:spcPct val="108000"/>
              </a:lnSpc>
              <a:spcBef>
                <a:spcPts val="91"/>
              </a:spcBef>
              <a:tabLst>
                <a:tab algn="l" pos="0"/>
              </a:tabLst>
            </a:pPr>
            <a:r>
              <a:rPr b="0" lang="nl-BE" sz="1100" spc="-71" strike="noStrike" u="none">
                <a:solidFill>
                  <a:srgbClr val="4a5462"/>
                </a:solidFill>
                <a:uFillTx/>
                <a:latin typeface="DejaVu Sans"/>
              </a:rPr>
              <a:t>Robuuste</a:t>
            </a:r>
            <a:r>
              <a:rPr b="0" lang="nl-BE" sz="11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00" spc="-65" strike="noStrike" u="none">
                <a:solidFill>
                  <a:srgbClr val="4a5462"/>
                </a:solidFill>
                <a:uFillTx/>
                <a:latin typeface="DejaVu Sans"/>
              </a:rPr>
              <a:t>performance,</a:t>
            </a:r>
            <a:r>
              <a:rPr b="0" lang="nl-BE" sz="11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00" spc="-71" strike="noStrike" u="none">
                <a:solidFill>
                  <a:srgbClr val="4a5462"/>
                </a:solidFill>
                <a:uFillTx/>
                <a:latin typeface="DejaVu Sans"/>
              </a:rPr>
              <a:t>error</a:t>
            </a:r>
            <a:r>
              <a:rPr b="0" lang="nl-BE" sz="11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00" spc="-54" strike="noStrike" u="none">
                <a:solidFill>
                  <a:srgbClr val="4a5462"/>
                </a:solidFill>
                <a:uFillTx/>
                <a:latin typeface="DejaVu Sans"/>
              </a:rPr>
              <a:t>handling</a:t>
            </a:r>
            <a:r>
              <a:rPr b="0" lang="nl-BE" sz="11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00" spc="-26" strike="noStrike" u="none">
                <a:solidFill>
                  <a:srgbClr val="4a5462"/>
                </a:solidFill>
                <a:uFillTx/>
                <a:latin typeface="DejaVu Sans"/>
              </a:rPr>
              <a:t>en </a:t>
            </a:r>
            <a:r>
              <a:rPr b="0" lang="nl-BE" sz="1100" spc="-60" strike="noStrike" u="none">
                <a:solidFill>
                  <a:srgbClr val="4a5462"/>
                </a:solidFill>
                <a:uFillTx/>
                <a:latin typeface="DejaVu Sans"/>
              </a:rPr>
              <a:t>praktische</a:t>
            </a:r>
            <a:r>
              <a:rPr b="0" lang="nl-BE" sz="110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00" spc="-60" strike="noStrike" u="none">
                <a:solidFill>
                  <a:srgbClr val="4a5462"/>
                </a:solidFill>
                <a:uFillTx/>
                <a:latin typeface="DejaVu Sans"/>
              </a:rPr>
              <a:t>implementatie</a:t>
            </a:r>
            <a:r>
              <a:rPr b="0" lang="nl-BE" sz="110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00" spc="-11" strike="noStrike" u="none">
                <a:solidFill>
                  <a:srgbClr val="4a5462"/>
                </a:solidFill>
                <a:uFillTx/>
                <a:latin typeface="DejaVu Sans"/>
              </a:rPr>
              <a:t>scenario's</a:t>
            </a:r>
            <a:endParaRPr b="0" lang="nl-BE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37" name="object 24"/>
          <p:cNvGrpSpPr/>
          <p:nvPr/>
        </p:nvGrpSpPr>
        <p:grpSpPr>
          <a:xfrm>
            <a:off x="609480" y="2920320"/>
            <a:ext cx="5331240" cy="2140200"/>
            <a:chOff x="609480" y="2920320"/>
            <a:chExt cx="5331240" cy="2140200"/>
          </a:xfrm>
        </p:grpSpPr>
        <p:pic>
          <p:nvPicPr>
            <p:cNvPr id="638" name="object 25" descr=""/>
            <p:cNvPicPr/>
            <p:nvPr/>
          </p:nvPicPr>
          <p:blipFill>
            <a:blip r:embed="rId10"/>
            <a:stretch/>
          </p:blipFill>
          <p:spPr>
            <a:xfrm>
              <a:off x="609480" y="2920320"/>
              <a:ext cx="5331240" cy="214020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639" name="object 26"/>
            <p:cNvSpPr/>
            <p:nvPr/>
          </p:nvSpPr>
          <p:spPr>
            <a:xfrm>
              <a:off x="838080" y="4520520"/>
              <a:ext cx="4874040" cy="6480"/>
            </a:xfrm>
            <a:custGeom>
              <a:avLst/>
              <a:gdLst>
                <a:gd name="textAreaLeft" fmla="*/ 0 w 4874040"/>
                <a:gd name="textAreaRight" fmla="*/ 4876920 w 4874040"/>
                <a:gd name="textAreaTop" fmla="*/ 0 h 6480"/>
                <a:gd name="textAreaBottom" fmla="*/ 9360 h 6480"/>
              </a:gdLst>
              <a:ahLst/>
              <a:rect l="textAreaLeft" t="textAreaTop" r="textAreaRight" b="textAreaBottom"/>
              <a:pathLst>
                <a:path w="4876800" h="9525">
                  <a:moveTo>
                    <a:pt x="48767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4876799" y="0"/>
                  </a:lnTo>
                  <a:lnTo>
                    <a:pt x="4876799" y="9524"/>
                  </a:lnTo>
                  <a:close/>
                </a:path>
              </a:pathLst>
            </a:custGeom>
            <a:solidFill>
              <a:srgbClr val="60a5f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pic>
          <p:nvPicPr>
            <p:cNvPr id="640" name="object 27" descr=""/>
            <p:cNvPicPr/>
            <p:nvPr/>
          </p:nvPicPr>
          <p:blipFill>
            <a:blip r:embed="rId11"/>
            <a:stretch/>
          </p:blipFill>
          <p:spPr>
            <a:xfrm>
              <a:off x="838080" y="3168000"/>
              <a:ext cx="225720" cy="22572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641" name="object 28"/>
          <p:cNvSpPr/>
          <p:nvPr/>
        </p:nvSpPr>
        <p:spPr>
          <a:xfrm>
            <a:off x="1168560" y="3121920"/>
            <a:ext cx="440928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nl-BE" sz="1650" spc="-99" strike="noStrike" u="none">
                <a:solidFill>
                  <a:srgbClr val="ffffff"/>
                </a:solidFill>
                <a:uFillTx/>
                <a:latin typeface="DejaVu Sans"/>
              </a:rPr>
              <a:t>Implementatie</a:t>
            </a:r>
            <a:r>
              <a:rPr b="1" lang="nl-BE" sz="1650" spc="-45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1" lang="nl-BE" sz="1650" spc="-85" strike="noStrike" u="none">
                <a:solidFill>
                  <a:srgbClr val="ffffff"/>
                </a:solidFill>
                <a:uFillTx/>
                <a:latin typeface="DejaVu Sans"/>
              </a:rPr>
              <a:t>Starten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42" name="object 29"/>
          <p:cNvGrpSpPr/>
          <p:nvPr/>
        </p:nvGrpSpPr>
        <p:grpSpPr>
          <a:xfrm>
            <a:off x="838080" y="3596400"/>
            <a:ext cx="130320" cy="740160"/>
            <a:chOff x="838080" y="3596400"/>
            <a:chExt cx="130320" cy="740160"/>
          </a:xfrm>
        </p:grpSpPr>
        <p:pic>
          <p:nvPicPr>
            <p:cNvPr id="643" name="object 30" descr=""/>
            <p:cNvPicPr/>
            <p:nvPr/>
          </p:nvPicPr>
          <p:blipFill>
            <a:blip r:embed="rId12"/>
            <a:stretch/>
          </p:blipFill>
          <p:spPr>
            <a:xfrm>
              <a:off x="838080" y="3596400"/>
              <a:ext cx="130320" cy="1303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644" name="object 31" descr=""/>
            <p:cNvPicPr/>
            <p:nvPr/>
          </p:nvPicPr>
          <p:blipFill>
            <a:blip r:embed="rId13"/>
            <a:stretch/>
          </p:blipFill>
          <p:spPr>
            <a:xfrm>
              <a:off x="838080" y="3901320"/>
              <a:ext cx="130320" cy="1303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645" name="object 32" descr=""/>
            <p:cNvPicPr/>
            <p:nvPr/>
          </p:nvPicPr>
          <p:blipFill>
            <a:blip r:embed="rId14"/>
            <a:stretch/>
          </p:blipFill>
          <p:spPr>
            <a:xfrm>
              <a:off x="838080" y="4206240"/>
              <a:ext cx="130320" cy="13032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646" name="object 33"/>
          <p:cNvSpPr/>
          <p:nvPr/>
        </p:nvSpPr>
        <p:spPr>
          <a:xfrm>
            <a:off x="1035000" y="3548160"/>
            <a:ext cx="292284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5" strike="noStrike" u="none">
                <a:solidFill>
                  <a:srgbClr val="ffffff"/>
                </a:solidFill>
                <a:uFillTx/>
                <a:latin typeface="DejaVu Sans"/>
              </a:rPr>
              <a:t>Download</a:t>
            </a:r>
            <a:r>
              <a:rPr b="0" lang="nl-BE" sz="1150" spc="-20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150" spc="-71" strike="noStrike" u="none">
                <a:solidFill>
                  <a:srgbClr val="ffffff"/>
                </a:solidFill>
                <a:uFillTx/>
                <a:latin typeface="DejaVu Sans"/>
              </a:rPr>
              <a:t>de</a:t>
            </a:r>
            <a:r>
              <a:rPr b="0" lang="nl-BE" sz="1150" spc="-20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150" spc="-79" strike="noStrike" u="none">
                <a:solidFill>
                  <a:srgbClr val="ffffff"/>
                </a:solidFill>
                <a:uFillTx/>
                <a:latin typeface="DejaVu Sans"/>
              </a:rPr>
              <a:t>Bambu</a:t>
            </a:r>
            <a:r>
              <a:rPr b="0" lang="nl-BE" sz="1150" spc="-20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150" spc="-65" strike="noStrike" u="none">
                <a:solidFill>
                  <a:srgbClr val="ffffff"/>
                </a:solidFill>
                <a:uFillTx/>
                <a:latin typeface="DejaVu Sans"/>
              </a:rPr>
              <a:t>Lab</a:t>
            </a:r>
            <a:r>
              <a:rPr b="0" lang="nl-BE" sz="1150" spc="-20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150" spc="-34" strike="noStrike" u="none">
                <a:solidFill>
                  <a:srgbClr val="ffffff"/>
                </a:solidFill>
                <a:uFillTx/>
                <a:latin typeface="DejaVu Sans"/>
              </a:rPr>
              <a:t>Edition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7" name="object 34"/>
          <p:cNvSpPr/>
          <p:nvPr/>
        </p:nvSpPr>
        <p:spPr>
          <a:xfrm>
            <a:off x="1035000" y="3853080"/>
            <a:ext cx="346284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51" strike="noStrike" u="none">
                <a:solidFill>
                  <a:srgbClr val="ffffff"/>
                </a:solidFill>
                <a:uFillTx/>
                <a:latin typeface="DejaVu Sans"/>
              </a:rPr>
              <a:t>Con</a:t>
            </a:r>
            <a:r>
              <a:rPr b="0" lang="nl-BE" sz="1050" spc="-51" strike="noStrike" u="none">
                <a:solidFill>
                  <a:srgbClr val="ffffff"/>
                </a:solidFill>
                <a:uFillTx/>
                <a:latin typeface="Arial"/>
              </a:rPr>
              <a:t>ﬁ</a:t>
            </a:r>
            <a:r>
              <a:rPr b="0" lang="nl-BE" sz="1150" spc="-51" strike="noStrike" u="none">
                <a:solidFill>
                  <a:srgbClr val="ffffff"/>
                </a:solidFill>
                <a:uFillTx/>
                <a:latin typeface="DejaVu Sans"/>
              </a:rPr>
              <a:t>gureer</a:t>
            </a:r>
            <a:r>
              <a:rPr b="0" lang="nl-BE" sz="1150" spc="-14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150" spc="-85" strike="noStrike" u="none">
                <a:solidFill>
                  <a:srgbClr val="ffffff"/>
                </a:solidFill>
                <a:uFillTx/>
                <a:latin typeface="DejaVu Sans"/>
              </a:rPr>
              <a:t>uw</a:t>
            </a:r>
            <a:r>
              <a:rPr b="0" lang="nl-BE" sz="1150" spc="-14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ffffff"/>
                </a:solidFill>
                <a:uFillTx/>
                <a:latin typeface="DejaVu Sans"/>
              </a:rPr>
              <a:t>materiaal</a:t>
            </a:r>
            <a:r>
              <a:rPr b="0" lang="nl-BE" sz="1150" spc="-14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150" spc="-45" strike="noStrike" u="none">
                <a:solidFill>
                  <a:srgbClr val="ffffff"/>
                </a:solidFill>
                <a:uFillTx/>
                <a:latin typeface="DejaVu Sans"/>
              </a:rPr>
              <a:t>database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8" name="object 35"/>
          <p:cNvSpPr/>
          <p:nvPr/>
        </p:nvSpPr>
        <p:spPr>
          <a:xfrm>
            <a:off x="1035000" y="4158000"/>
            <a:ext cx="310284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71" strike="noStrike" u="none">
                <a:solidFill>
                  <a:srgbClr val="ffffff"/>
                </a:solidFill>
                <a:uFillTx/>
                <a:latin typeface="DejaVu Sans"/>
              </a:rPr>
              <a:t>Begin</a:t>
            </a:r>
            <a:r>
              <a:rPr b="0" lang="nl-BE" sz="1150" spc="-14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ffffff"/>
                </a:solidFill>
                <a:uFillTx/>
                <a:latin typeface="DejaVu Sans"/>
              </a:rPr>
              <a:t>binnen</a:t>
            </a:r>
            <a:r>
              <a:rPr b="0" lang="nl-BE" sz="1150" spc="-11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ffffff"/>
                </a:solidFill>
                <a:uFillTx/>
                <a:latin typeface="DejaVu Sans"/>
              </a:rPr>
              <a:t>5</a:t>
            </a:r>
            <a:r>
              <a:rPr b="0" lang="nl-BE" sz="1150" spc="-14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150" spc="-71" strike="noStrike" u="none">
                <a:solidFill>
                  <a:srgbClr val="ffffff"/>
                </a:solidFill>
                <a:uFillTx/>
                <a:latin typeface="DejaVu Sans"/>
              </a:rPr>
              <a:t>minuten</a:t>
            </a:r>
            <a:r>
              <a:rPr b="0" lang="nl-BE" sz="1150" spc="-11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150" spc="-74" strike="noStrike" u="none">
                <a:solidFill>
                  <a:srgbClr val="ffffff"/>
                </a:solidFill>
                <a:uFillTx/>
                <a:latin typeface="DejaVu Sans"/>
              </a:rPr>
              <a:t>met</a:t>
            </a:r>
            <a:r>
              <a:rPr b="0" lang="nl-BE" sz="1150" spc="-14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150" spc="-45" strike="noStrike" u="none">
                <a:solidFill>
                  <a:srgbClr val="ffffff"/>
                </a:solidFill>
                <a:uFillTx/>
                <a:latin typeface="DejaVu Sans"/>
              </a:rPr>
              <a:t>calculaties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49" name="object 36"/>
          <p:cNvGrpSpPr/>
          <p:nvPr/>
        </p:nvGrpSpPr>
        <p:grpSpPr>
          <a:xfrm>
            <a:off x="6248520" y="2920320"/>
            <a:ext cx="5331240" cy="2140200"/>
            <a:chOff x="6248520" y="2920320"/>
            <a:chExt cx="5331240" cy="2140200"/>
          </a:xfrm>
        </p:grpSpPr>
        <p:pic>
          <p:nvPicPr>
            <p:cNvPr id="650" name="object 37" descr=""/>
            <p:cNvPicPr/>
            <p:nvPr/>
          </p:nvPicPr>
          <p:blipFill>
            <a:blip r:embed="rId15"/>
            <a:stretch/>
          </p:blipFill>
          <p:spPr>
            <a:xfrm>
              <a:off x="6248520" y="2920320"/>
              <a:ext cx="5331240" cy="214020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651" name="object 38"/>
            <p:cNvSpPr/>
            <p:nvPr/>
          </p:nvSpPr>
          <p:spPr>
            <a:xfrm>
              <a:off x="6477120" y="4520520"/>
              <a:ext cx="4874040" cy="6480"/>
            </a:xfrm>
            <a:custGeom>
              <a:avLst/>
              <a:gdLst>
                <a:gd name="textAreaLeft" fmla="*/ 0 w 4874040"/>
                <a:gd name="textAreaRight" fmla="*/ 4876920 w 4874040"/>
                <a:gd name="textAreaTop" fmla="*/ 0 h 6480"/>
                <a:gd name="textAreaBottom" fmla="*/ 9360 h 6480"/>
              </a:gdLst>
              <a:ahLst/>
              <a:rect l="textAreaLeft" t="textAreaTop" r="textAreaRight" b="textAreaBottom"/>
              <a:pathLst>
                <a:path w="4876800" h="9525">
                  <a:moveTo>
                    <a:pt x="48767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4876799" y="0"/>
                  </a:lnTo>
                  <a:lnTo>
                    <a:pt x="4876799" y="9524"/>
                  </a:lnTo>
                  <a:close/>
                </a:path>
              </a:pathLst>
            </a:custGeom>
            <a:solidFill>
              <a:srgbClr val="33d3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52" name="object 39"/>
            <p:cNvSpPr/>
            <p:nvPr/>
          </p:nvSpPr>
          <p:spPr>
            <a:xfrm>
              <a:off x="6477840" y="3171600"/>
              <a:ext cx="279000" cy="220680"/>
            </a:xfrm>
            <a:custGeom>
              <a:avLst/>
              <a:gdLst>
                <a:gd name="textAreaLeft" fmla="*/ 0 w 279000"/>
                <a:gd name="textAreaRight" fmla="*/ 281880 w 279000"/>
                <a:gd name="textAreaTop" fmla="*/ 0 h 220680"/>
                <a:gd name="textAreaBottom" fmla="*/ 223560 h 220680"/>
              </a:gdLst>
              <a:ahLst/>
              <a:rect l="textAreaLeft" t="textAreaTop" r="textAreaRight" b="textAreaBottom"/>
              <a:pathLst>
                <a:path w="281940" h="223520">
                  <a:moveTo>
                    <a:pt x="107022" y="30480"/>
                  </a:moveTo>
                  <a:lnTo>
                    <a:pt x="34468" y="30480"/>
                  </a:lnTo>
                  <a:lnTo>
                    <a:pt x="39245" y="26670"/>
                  </a:lnTo>
                  <a:lnTo>
                    <a:pt x="44693" y="22860"/>
                  </a:lnTo>
                  <a:lnTo>
                    <a:pt x="50631" y="20320"/>
                  </a:lnTo>
                  <a:lnTo>
                    <a:pt x="54203" y="3810"/>
                  </a:lnTo>
                  <a:lnTo>
                    <a:pt x="57417" y="0"/>
                  </a:lnTo>
                  <a:lnTo>
                    <a:pt x="84073" y="0"/>
                  </a:lnTo>
                  <a:lnTo>
                    <a:pt x="87287" y="3810"/>
                  </a:lnTo>
                  <a:lnTo>
                    <a:pt x="88136" y="7620"/>
                  </a:lnTo>
                  <a:lnTo>
                    <a:pt x="90859" y="20320"/>
                  </a:lnTo>
                  <a:lnTo>
                    <a:pt x="96753" y="22860"/>
                  </a:lnTo>
                  <a:lnTo>
                    <a:pt x="102244" y="26670"/>
                  </a:lnTo>
                  <a:lnTo>
                    <a:pt x="107022" y="30480"/>
                  </a:lnTo>
                  <a:close/>
                </a:path>
                <a:path w="281940" h="223520">
                  <a:moveTo>
                    <a:pt x="17814" y="124460"/>
                  </a:moveTo>
                  <a:lnTo>
                    <a:pt x="13349" y="123190"/>
                  </a:lnTo>
                  <a:lnTo>
                    <a:pt x="10804" y="119380"/>
                  </a:lnTo>
                  <a:lnTo>
                    <a:pt x="9197" y="116840"/>
                  </a:lnTo>
                  <a:lnTo>
                    <a:pt x="7724" y="115570"/>
                  </a:lnTo>
                  <a:lnTo>
                    <a:pt x="5045" y="110490"/>
                  </a:lnTo>
                  <a:lnTo>
                    <a:pt x="3795" y="107950"/>
                  </a:lnTo>
                  <a:lnTo>
                    <a:pt x="2678" y="106680"/>
                  </a:lnTo>
                  <a:lnTo>
                    <a:pt x="1651" y="104140"/>
                  </a:lnTo>
                  <a:lnTo>
                    <a:pt x="0" y="100330"/>
                  </a:lnTo>
                  <a:lnTo>
                    <a:pt x="1250" y="95250"/>
                  </a:lnTo>
                  <a:lnTo>
                    <a:pt x="14332" y="83820"/>
                  </a:lnTo>
                  <a:lnTo>
                    <a:pt x="13841" y="81280"/>
                  </a:lnTo>
                  <a:lnTo>
                    <a:pt x="13573" y="77470"/>
                  </a:lnTo>
                  <a:lnTo>
                    <a:pt x="13573" y="71120"/>
                  </a:lnTo>
                  <a:lnTo>
                    <a:pt x="13841" y="68580"/>
                  </a:lnTo>
                  <a:lnTo>
                    <a:pt x="14332" y="64770"/>
                  </a:lnTo>
                  <a:lnTo>
                    <a:pt x="4364" y="55835"/>
                  </a:lnTo>
                  <a:lnTo>
                    <a:pt x="1250" y="53340"/>
                  </a:lnTo>
                  <a:lnTo>
                    <a:pt x="0" y="49530"/>
                  </a:lnTo>
                  <a:lnTo>
                    <a:pt x="2678" y="43180"/>
                  </a:lnTo>
                  <a:lnTo>
                    <a:pt x="3795" y="40640"/>
                  </a:lnTo>
                  <a:lnTo>
                    <a:pt x="6384" y="35560"/>
                  </a:lnTo>
                  <a:lnTo>
                    <a:pt x="7768" y="33020"/>
                  </a:lnTo>
                  <a:lnTo>
                    <a:pt x="9242" y="31750"/>
                  </a:lnTo>
                  <a:lnTo>
                    <a:pt x="13349" y="25400"/>
                  </a:lnTo>
                  <a:lnTo>
                    <a:pt x="17814" y="24130"/>
                  </a:lnTo>
                  <a:lnTo>
                    <a:pt x="21833" y="26670"/>
                  </a:lnTo>
                  <a:lnTo>
                    <a:pt x="34468" y="30480"/>
                  </a:lnTo>
                  <a:lnTo>
                    <a:pt x="131382" y="30480"/>
                  </a:lnTo>
                  <a:lnTo>
                    <a:pt x="132204" y="31750"/>
                  </a:lnTo>
                  <a:lnTo>
                    <a:pt x="133677" y="33020"/>
                  </a:lnTo>
                  <a:lnTo>
                    <a:pt x="135016" y="35560"/>
                  </a:lnTo>
                  <a:lnTo>
                    <a:pt x="136400" y="38100"/>
                  </a:lnTo>
                  <a:lnTo>
                    <a:pt x="137651" y="40640"/>
                  </a:lnTo>
                  <a:lnTo>
                    <a:pt x="138767" y="43180"/>
                  </a:lnTo>
                  <a:lnTo>
                    <a:pt x="139794" y="44450"/>
                  </a:lnTo>
                  <a:lnTo>
                    <a:pt x="141446" y="49530"/>
                  </a:lnTo>
                  <a:lnTo>
                    <a:pt x="140196" y="53340"/>
                  </a:lnTo>
                  <a:lnTo>
                    <a:pt x="65147" y="53340"/>
                  </a:lnTo>
                  <a:lnTo>
                    <a:pt x="59987" y="55835"/>
                  </a:lnTo>
                  <a:lnTo>
                    <a:pt x="49291" y="71120"/>
                  </a:lnTo>
                  <a:lnTo>
                    <a:pt x="49291" y="77470"/>
                  </a:lnTo>
                  <a:lnTo>
                    <a:pt x="65147" y="95250"/>
                  </a:lnTo>
                  <a:lnTo>
                    <a:pt x="140106" y="95250"/>
                  </a:lnTo>
                  <a:lnTo>
                    <a:pt x="141356" y="100330"/>
                  </a:lnTo>
                  <a:lnTo>
                    <a:pt x="138678" y="105410"/>
                  </a:lnTo>
                  <a:lnTo>
                    <a:pt x="137561" y="107950"/>
                  </a:lnTo>
                  <a:lnTo>
                    <a:pt x="136311" y="110490"/>
                  </a:lnTo>
                  <a:lnTo>
                    <a:pt x="134927" y="113030"/>
                  </a:lnTo>
                  <a:lnTo>
                    <a:pt x="133588" y="115570"/>
                  </a:lnTo>
                  <a:lnTo>
                    <a:pt x="132114" y="116840"/>
                  </a:lnTo>
                  <a:lnTo>
                    <a:pt x="131293" y="118110"/>
                  </a:lnTo>
                  <a:lnTo>
                    <a:pt x="34423" y="118110"/>
                  </a:lnTo>
                  <a:lnTo>
                    <a:pt x="17814" y="124460"/>
                  </a:lnTo>
                  <a:close/>
                </a:path>
                <a:path w="281940" h="223520">
                  <a:moveTo>
                    <a:pt x="131382" y="30480"/>
                  </a:moveTo>
                  <a:lnTo>
                    <a:pt x="107022" y="30480"/>
                  </a:lnTo>
                  <a:lnTo>
                    <a:pt x="123631" y="24130"/>
                  </a:lnTo>
                  <a:lnTo>
                    <a:pt x="128096" y="25400"/>
                  </a:lnTo>
                  <a:lnTo>
                    <a:pt x="131382" y="30480"/>
                  </a:lnTo>
                  <a:close/>
                </a:path>
                <a:path w="281940" h="223520">
                  <a:moveTo>
                    <a:pt x="140106" y="95250"/>
                  </a:moveTo>
                  <a:lnTo>
                    <a:pt x="76298" y="95250"/>
                  </a:lnTo>
                  <a:lnTo>
                    <a:pt x="81550" y="92710"/>
                  </a:lnTo>
                  <a:lnTo>
                    <a:pt x="83867" y="91440"/>
                  </a:lnTo>
                  <a:lnTo>
                    <a:pt x="87886" y="87630"/>
                  </a:lnTo>
                  <a:lnTo>
                    <a:pt x="89435" y="85090"/>
                  </a:lnTo>
                  <a:lnTo>
                    <a:pt x="91610" y="80010"/>
                  </a:lnTo>
                  <a:lnTo>
                    <a:pt x="92154" y="77470"/>
                  </a:lnTo>
                  <a:lnTo>
                    <a:pt x="92154" y="71120"/>
                  </a:lnTo>
                  <a:lnTo>
                    <a:pt x="76298" y="53340"/>
                  </a:lnTo>
                  <a:lnTo>
                    <a:pt x="140196" y="53340"/>
                  </a:lnTo>
                  <a:lnTo>
                    <a:pt x="136188" y="56550"/>
                  </a:lnTo>
                  <a:lnTo>
                    <a:pt x="127024" y="64770"/>
                  </a:lnTo>
                  <a:lnTo>
                    <a:pt x="127515" y="68580"/>
                  </a:lnTo>
                  <a:lnTo>
                    <a:pt x="127783" y="71120"/>
                  </a:lnTo>
                  <a:lnTo>
                    <a:pt x="127783" y="77470"/>
                  </a:lnTo>
                  <a:lnTo>
                    <a:pt x="127515" y="80010"/>
                  </a:lnTo>
                  <a:lnTo>
                    <a:pt x="127024" y="83820"/>
                  </a:lnTo>
                  <a:lnTo>
                    <a:pt x="136936" y="92710"/>
                  </a:lnTo>
                  <a:lnTo>
                    <a:pt x="140106" y="95250"/>
                  </a:lnTo>
                  <a:close/>
                </a:path>
                <a:path w="281940" h="223520">
                  <a:moveTo>
                    <a:pt x="181049" y="223520"/>
                  </a:moveTo>
                  <a:lnTo>
                    <a:pt x="174798" y="220980"/>
                  </a:lnTo>
                  <a:lnTo>
                    <a:pt x="172438" y="219687"/>
                  </a:lnTo>
                  <a:lnTo>
                    <a:pt x="170244" y="218440"/>
                  </a:lnTo>
                  <a:lnTo>
                    <a:pt x="167833" y="217170"/>
                  </a:lnTo>
                  <a:lnTo>
                    <a:pt x="165556" y="215900"/>
                  </a:lnTo>
                  <a:lnTo>
                    <a:pt x="163413" y="214630"/>
                  </a:lnTo>
                  <a:lnTo>
                    <a:pt x="157921" y="210820"/>
                  </a:lnTo>
                  <a:lnTo>
                    <a:pt x="156805" y="205740"/>
                  </a:lnTo>
                  <a:lnTo>
                    <a:pt x="162297" y="189230"/>
                  </a:lnTo>
                  <a:lnTo>
                    <a:pt x="158368" y="184150"/>
                  </a:lnTo>
                  <a:lnTo>
                    <a:pt x="155197" y="179070"/>
                  </a:lnTo>
                  <a:lnTo>
                    <a:pt x="152965" y="172720"/>
                  </a:lnTo>
                  <a:lnTo>
                    <a:pt x="135865" y="168910"/>
                  </a:lnTo>
                  <a:lnTo>
                    <a:pt x="132516" y="166370"/>
                  </a:lnTo>
                  <a:lnTo>
                    <a:pt x="131668" y="158750"/>
                  </a:lnTo>
                  <a:lnTo>
                    <a:pt x="131668" y="147320"/>
                  </a:lnTo>
                  <a:lnTo>
                    <a:pt x="132516" y="139700"/>
                  </a:lnTo>
                  <a:lnTo>
                    <a:pt x="135820" y="135890"/>
                  </a:lnTo>
                  <a:lnTo>
                    <a:pt x="152965" y="133350"/>
                  </a:lnTo>
                  <a:lnTo>
                    <a:pt x="155153" y="127000"/>
                  </a:lnTo>
                  <a:lnTo>
                    <a:pt x="158368" y="121920"/>
                  </a:lnTo>
                  <a:lnTo>
                    <a:pt x="162297" y="116840"/>
                  </a:lnTo>
                  <a:lnTo>
                    <a:pt x="156805" y="100330"/>
                  </a:lnTo>
                  <a:lnTo>
                    <a:pt x="181049" y="82550"/>
                  </a:lnTo>
                  <a:lnTo>
                    <a:pt x="185469" y="83820"/>
                  </a:lnTo>
                  <a:lnTo>
                    <a:pt x="197122" y="96520"/>
                  </a:lnTo>
                  <a:lnTo>
                    <a:pt x="255310" y="96520"/>
                  </a:lnTo>
                  <a:lnTo>
                    <a:pt x="256148" y="100330"/>
                  </a:lnTo>
                  <a:lnTo>
                    <a:pt x="250656" y="116840"/>
                  </a:lnTo>
                  <a:lnTo>
                    <a:pt x="254585" y="121920"/>
                  </a:lnTo>
                  <a:lnTo>
                    <a:pt x="257755" y="127000"/>
                  </a:lnTo>
                  <a:lnTo>
                    <a:pt x="259541" y="132080"/>
                  </a:lnTo>
                  <a:lnTo>
                    <a:pt x="200878" y="132080"/>
                  </a:lnTo>
                  <a:lnTo>
                    <a:pt x="195627" y="134620"/>
                  </a:lnTo>
                  <a:lnTo>
                    <a:pt x="185023" y="149860"/>
                  </a:lnTo>
                  <a:lnTo>
                    <a:pt x="185023" y="156210"/>
                  </a:lnTo>
                  <a:lnTo>
                    <a:pt x="200878" y="173990"/>
                  </a:lnTo>
                  <a:lnTo>
                    <a:pt x="259550" y="173990"/>
                  </a:lnTo>
                  <a:lnTo>
                    <a:pt x="257800" y="179070"/>
                  </a:lnTo>
                  <a:lnTo>
                    <a:pt x="254585" y="184150"/>
                  </a:lnTo>
                  <a:lnTo>
                    <a:pt x="250656" y="189230"/>
                  </a:lnTo>
                  <a:lnTo>
                    <a:pt x="256148" y="205740"/>
                  </a:lnTo>
                  <a:lnTo>
                    <a:pt x="255310" y="209550"/>
                  </a:lnTo>
                  <a:lnTo>
                    <a:pt x="197167" y="209550"/>
                  </a:lnTo>
                  <a:lnTo>
                    <a:pt x="188346" y="219687"/>
                  </a:lnTo>
                  <a:lnTo>
                    <a:pt x="185469" y="222250"/>
                  </a:lnTo>
                  <a:lnTo>
                    <a:pt x="181049" y="223520"/>
                  </a:lnTo>
                  <a:close/>
                </a:path>
                <a:path w="281940" h="223520">
                  <a:moveTo>
                    <a:pt x="255310" y="96520"/>
                  </a:moveTo>
                  <a:lnTo>
                    <a:pt x="215785" y="96520"/>
                  </a:lnTo>
                  <a:lnTo>
                    <a:pt x="224626" y="86360"/>
                  </a:lnTo>
                  <a:lnTo>
                    <a:pt x="227483" y="83820"/>
                  </a:lnTo>
                  <a:lnTo>
                    <a:pt x="231904" y="82550"/>
                  </a:lnTo>
                  <a:lnTo>
                    <a:pt x="238199" y="85090"/>
                  </a:lnTo>
                  <a:lnTo>
                    <a:pt x="245119" y="88900"/>
                  </a:lnTo>
                  <a:lnTo>
                    <a:pt x="249540" y="91440"/>
                  </a:lnTo>
                  <a:lnTo>
                    <a:pt x="255031" y="95250"/>
                  </a:lnTo>
                  <a:lnTo>
                    <a:pt x="255310" y="96520"/>
                  </a:lnTo>
                  <a:close/>
                </a:path>
                <a:path w="281940" h="223520">
                  <a:moveTo>
                    <a:pt x="212749" y="96520"/>
                  </a:moveTo>
                  <a:lnTo>
                    <a:pt x="200158" y="96520"/>
                  </a:lnTo>
                  <a:lnTo>
                    <a:pt x="203284" y="95250"/>
                  </a:lnTo>
                  <a:lnTo>
                    <a:pt x="209624" y="95250"/>
                  </a:lnTo>
                  <a:lnTo>
                    <a:pt x="212749" y="96520"/>
                  </a:lnTo>
                  <a:close/>
                </a:path>
                <a:path w="281940" h="223520">
                  <a:moveTo>
                    <a:pt x="83983" y="148590"/>
                  </a:moveTo>
                  <a:lnTo>
                    <a:pt x="57373" y="148590"/>
                  </a:lnTo>
                  <a:lnTo>
                    <a:pt x="54158" y="144780"/>
                  </a:lnTo>
                  <a:lnTo>
                    <a:pt x="53310" y="140970"/>
                  </a:lnTo>
                  <a:lnTo>
                    <a:pt x="50586" y="128270"/>
                  </a:lnTo>
                  <a:lnTo>
                    <a:pt x="44693" y="125730"/>
                  </a:lnTo>
                  <a:lnTo>
                    <a:pt x="39201" y="121920"/>
                  </a:lnTo>
                  <a:lnTo>
                    <a:pt x="34423" y="118110"/>
                  </a:lnTo>
                  <a:lnTo>
                    <a:pt x="106933" y="118110"/>
                  </a:lnTo>
                  <a:lnTo>
                    <a:pt x="102155" y="121920"/>
                  </a:lnTo>
                  <a:lnTo>
                    <a:pt x="96708" y="125730"/>
                  </a:lnTo>
                  <a:lnTo>
                    <a:pt x="90770" y="128270"/>
                  </a:lnTo>
                  <a:lnTo>
                    <a:pt x="87198" y="144780"/>
                  </a:lnTo>
                  <a:lnTo>
                    <a:pt x="83983" y="148590"/>
                  </a:lnTo>
                  <a:close/>
                </a:path>
                <a:path w="281940" h="223520">
                  <a:moveTo>
                    <a:pt x="123542" y="124460"/>
                  </a:moveTo>
                  <a:lnTo>
                    <a:pt x="106933" y="118110"/>
                  </a:lnTo>
                  <a:lnTo>
                    <a:pt x="131293" y="118110"/>
                  </a:lnTo>
                  <a:lnTo>
                    <a:pt x="128007" y="123190"/>
                  </a:lnTo>
                  <a:lnTo>
                    <a:pt x="123542" y="124460"/>
                  </a:lnTo>
                  <a:close/>
                </a:path>
                <a:path w="281940" h="223520">
                  <a:moveTo>
                    <a:pt x="259550" y="173990"/>
                  </a:moveTo>
                  <a:lnTo>
                    <a:pt x="212030" y="173990"/>
                  </a:lnTo>
                  <a:lnTo>
                    <a:pt x="217281" y="171450"/>
                  </a:lnTo>
                  <a:lnTo>
                    <a:pt x="219598" y="170180"/>
                  </a:lnTo>
                  <a:lnTo>
                    <a:pt x="223618" y="166370"/>
                  </a:lnTo>
                  <a:lnTo>
                    <a:pt x="225166" y="163830"/>
                  </a:lnTo>
                  <a:lnTo>
                    <a:pt x="227341" y="158750"/>
                  </a:lnTo>
                  <a:lnTo>
                    <a:pt x="227885" y="156210"/>
                  </a:lnTo>
                  <a:lnTo>
                    <a:pt x="227885" y="149860"/>
                  </a:lnTo>
                  <a:lnTo>
                    <a:pt x="212030" y="132080"/>
                  </a:lnTo>
                  <a:lnTo>
                    <a:pt x="259541" y="132080"/>
                  </a:lnTo>
                  <a:lnTo>
                    <a:pt x="259987" y="133350"/>
                  </a:lnTo>
                  <a:lnTo>
                    <a:pt x="272980" y="135890"/>
                  </a:lnTo>
                  <a:lnTo>
                    <a:pt x="277088" y="135890"/>
                  </a:lnTo>
                  <a:lnTo>
                    <a:pt x="280436" y="139700"/>
                  </a:lnTo>
                  <a:lnTo>
                    <a:pt x="281285" y="147320"/>
                  </a:lnTo>
                  <a:lnTo>
                    <a:pt x="281374" y="148590"/>
                  </a:lnTo>
                  <a:lnTo>
                    <a:pt x="281463" y="156210"/>
                  </a:lnTo>
                  <a:lnTo>
                    <a:pt x="281285" y="158750"/>
                  </a:lnTo>
                  <a:lnTo>
                    <a:pt x="280436" y="166370"/>
                  </a:lnTo>
                  <a:lnTo>
                    <a:pt x="277132" y="168910"/>
                  </a:lnTo>
                  <a:lnTo>
                    <a:pt x="272980" y="170180"/>
                  </a:lnTo>
                  <a:lnTo>
                    <a:pt x="259987" y="172720"/>
                  </a:lnTo>
                  <a:lnTo>
                    <a:pt x="259550" y="173990"/>
                  </a:lnTo>
                  <a:close/>
                </a:path>
                <a:path w="281940" h="223520">
                  <a:moveTo>
                    <a:pt x="73759" y="149860"/>
                  </a:moveTo>
                  <a:lnTo>
                    <a:pt x="67597" y="149860"/>
                  </a:lnTo>
                  <a:lnTo>
                    <a:pt x="64561" y="148590"/>
                  </a:lnTo>
                  <a:lnTo>
                    <a:pt x="76795" y="148590"/>
                  </a:lnTo>
                  <a:lnTo>
                    <a:pt x="73759" y="149860"/>
                  </a:lnTo>
                  <a:close/>
                </a:path>
                <a:path w="281940" h="223520">
                  <a:moveTo>
                    <a:pt x="231859" y="223520"/>
                  </a:moveTo>
                  <a:lnTo>
                    <a:pt x="227439" y="222250"/>
                  </a:lnTo>
                  <a:lnTo>
                    <a:pt x="224834" y="219898"/>
                  </a:lnTo>
                  <a:lnTo>
                    <a:pt x="215830" y="209550"/>
                  </a:lnTo>
                  <a:lnTo>
                    <a:pt x="255310" y="209550"/>
                  </a:lnTo>
                  <a:lnTo>
                    <a:pt x="255031" y="210820"/>
                  </a:lnTo>
                  <a:lnTo>
                    <a:pt x="249540" y="214630"/>
                  </a:lnTo>
                  <a:lnTo>
                    <a:pt x="245119" y="217170"/>
                  </a:lnTo>
                  <a:lnTo>
                    <a:pt x="242708" y="218440"/>
                  </a:lnTo>
                  <a:lnTo>
                    <a:pt x="240515" y="219687"/>
                  </a:lnTo>
                  <a:lnTo>
                    <a:pt x="235788" y="222250"/>
                  </a:lnTo>
                  <a:lnTo>
                    <a:pt x="231859" y="22352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653" name="object 40"/>
          <p:cNvSpPr/>
          <p:nvPr/>
        </p:nvSpPr>
        <p:spPr>
          <a:xfrm>
            <a:off x="6864480" y="3121920"/>
            <a:ext cx="303444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nl-BE" sz="1650" spc="-119" strike="noStrike" u="none">
                <a:solidFill>
                  <a:srgbClr val="ffffff"/>
                </a:solidFill>
                <a:uFillTx/>
                <a:latin typeface="DejaVu Sans"/>
              </a:rPr>
              <a:t>Custom</a:t>
            </a:r>
            <a:r>
              <a:rPr b="1" lang="nl-BE" sz="1650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1" lang="nl-BE" sz="1650" spc="-105" strike="noStrike" u="none">
                <a:solidFill>
                  <a:srgbClr val="ffffff"/>
                </a:solidFill>
                <a:uFillTx/>
                <a:latin typeface="DejaVu Sans"/>
              </a:rPr>
              <a:t>Development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54" name="object 41"/>
          <p:cNvGrpSpPr/>
          <p:nvPr/>
        </p:nvGrpSpPr>
        <p:grpSpPr>
          <a:xfrm>
            <a:off x="6477120" y="3596400"/>
            <a:ext cx="130320" cy="740160"/>
            <a:chOff x="6477120" y="3596400"/>
            <a:chExt cx="130320" cy="740160"/>
          </a:xfrm>
        </p:grpSpPr>
        <p:pic>
          <p:nvPicPr>
            <p:cNvPr id="655" name="object 42" descr=""/>
            <p:cNvPicPr/>
            <p:nvPr/>
          </p:nvPicPr>
          <p:blipFill>
            <a:blip r:embed="rId16"/>
            <a:stretch/>
          </p:blipFill>
          <p:spPr>
            <a:xfrm>
              <a:off x="6477120" y="3596400"/>
              <a:ext cx="130320" cy="1303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656" name="object 43" descr=""/>
            <p:cNvPicPr/>
            <p:nvPr/>
          </p:nvPicPr>
          <p:blipFill>
            <a:blip r:embed="rId17"/>
            <a:stretch/>
          </p:blipFill>
          <p:spPr>
            <a:xfrm>
              <a:off x="6477120" y="3901320"/>
              <a:ext cx="130320" cy="1303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657" name="object 44" descr=""/>
            <p:cNvPicPr/>
            <p:nvPr/>
          </p:nvPicPr>
          <p:blipFill>
            <a:blip r:embed="rId18"/>
            <a:stretch/>
          </p:blipFill>
          <p:spPr>
            <a:xfrm>
              <a:off x="6477120" y="4206240"/>
              <a:ext cx="130320" cy="13032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658" name="object 45"/>
          <p:cNvSpPr/>
          <p:nvPr/>
        </p:nvSpPr>
        <p:spPr>
          <a:xfrm>
            <a:off x="6673680" y="3548160"/>
            <a:ext cx="232416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54" strike="noStrike" u="none">
                <a:solidFill>
                  <a:srgbClr val="ffffff"/>
                </a:solidFill>
                <a:uFillTx/>
                <a:latin typeface="DejaVu Sans"/>
              </a:rPr>
              <a:t>API</a:t>
            </a:r>
            <a:r>
              <a:rPr b="0" lang="nl-BE" sz="1150" spc="-20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ffffff"/>
                </a:solidFill>
                <a:uFillTx/>
                <a:latin typeface="DejaVu Sans"/>
              </a:rPr>
              <a:t>integratie</a:t>
            </a:r>
            <a:r>
              <a:rPr b="0" lang="nl-BE" sz="1150" spc="-20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150" spc="-74" strike="noStrike" u="none">
                <a:solidFill>
                  <a:srgbClr val="ffffff"/>
                </a:solidFill>
                <a:uFillTx/>
                <a:latin typeface="DejaVu Sans"/>
              </a:rPr>
              <a:t>met</a:t>
            </a:r>
            <a:r>
              <a:rPr b="0" lang="nl-BE" sz="1150" spc="-20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150" spc="-85" strike="noStrike" u="none">
                <a:solidFill>
                  <a:srgbClr val="ffffff"/>
                </a:solidFill>
                <a:uFillTx/>
                <a:latin typeface="DejaVu Sans"/>
              </a:rPr>
              <a:t>uw</a:t>
            </a:r>
            <a:r>
              <a:rPr b="0" lang="nl-BE" sz="1150" spc="-20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ffffff"/>
                </a:solidFill>
                <a:uFillTx/>
                <a:latin typeface="DejaVu Sans"/>
              </a:rPr>
              <a:t>systemen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9" name="object 46"/>
          <p:cNvSpPr/>
          <p:nvPr/>
        </p:nvSpPr>
        <p:spPr>
          <a:xfrm>
            <a:off x="6673680" y="3853080"/>
            <a:ext cx="214416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5" strike="noStrike" u="none">
                <a:solidFill>
                  <a:srgbClr val="ffffff"/>
                </a:solidFill>
                <a:uFillTx/>
                <a:latin typeface="DejaVu Sans"/>
              </a:rPr>
              <a:t>Aangepaste</a:t>
            </a:r>
            <a:r>
              <a:rPr b="0" lang="nl-BE" sz="1150" spc="-14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ffffff"/>
                </a:solidFill>
                <a:uFillTx/>
                <a:latin typeface="DejaVu Sans"/>
              </a:rPr>
              <a:t>business</a:t>
            </a:r>
            <a:r>
              <a:rPr b="0" lang="nl-BE" sz="1150" spc="-14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150" spc="-31" strike="noStrike" u="none">
                <a:solidFill>
                  <a:srgbClr val="ffffff"/>
                </a:solidFill>
                <a:uFillTx/>
                <a:latin typeface="DejaVu Sans"/>
              </a:rPr>
              <a:t>logic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0" name="object 47"/>
          <p:cNvSpPr/>
          <p:nvPr/>
        </p:nvSpPr>
        <p:spPr>
          <a:xfrm>
            <a:off x="6673680" y="4158000"/>
            <a:ext cx="232416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0" strike="noStrike" u="none">
                <a:solidFill>
                  <a:srgbClr val="ffffff"/>
                </a:solidFill>
                <a:uFillTx/>
                <a:latin typeface="DejaVu Sans"/>
              </a:rPr>
              <a:t>Enterprise</a:t>
            </a:r>
            <a:r>
              <a:rPr b="0" lang="nl-BE" sz="1150" spc="-6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150" spc="-65" strike="noStrike" u="none">
                <a:solidFill>
                  <a:srgbClr val="ffffff"/>
                </a:solidFill>
                <a:uFillTx/>
                <a:latin typeface="DejaVu Sans"/>
              </a:rPr>
              <a:t>support</a:t>
            </a:r>
            <a:r>
              <a:rPr b="0" lang="nl-BE" sz="1150" spc="-6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150" spc="-91" strike="noStrike" u="none">
                <a:solidFill>
                  <a:srgbClr val="ffffff"/>
                </a:solidFill>
                <a:uFillTx/>
                <a:latin typeface="DejaVu Sans"/>
              </a:rPr>
              <a:t>&amp;</a:t>
            </a:r>
            <a:r>
              <a:rPr b="0" lang="nl-BE" sz="1150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150" spc="-34" strike="noStrike" u="none">
                <a:solidFill>
                  <a:srgbClr val="ffffff"/>
                </a:solidFill>
                <a:uFillTx/>
                <a:latin typeface="DejaVu Sans"/>
              </a:rPr>
              <a:t>training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61" name="object 48" descr=""/>
          <p:cNvPicPr/>
          <p:nvPr/>
        </p:nvPicPr>
        <p:blipFill>
          <a:blip r:embed="rId19"/>
          <a:stretch/>
        </p:blipFill>
        <p:spPr>
          <a:xfrm>
            <a:off x="6036480" y="5924160"/>
            <a:ext cx="125640" cy="197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62" name="object 49"/>
          <p:cNvSpPr/>
          <p:nvPr/>
        </p:nvSpPr>
        <p:spPr>
          <a:xfrm>
            <a:off x="2772720" y="5082840"/>
            <a:ext cx="665712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9480" bIns="0" anchor="t">
            <a:spAutoFit/>
          </a:bodyPr>
          <a:p>
            <a:pPr algn="ctr">
              <a:lnSpc>
                <a:spcPct val="100000"/>
              </a:lnSpc>
              <a:spcBef>
                <a:spcPts val="1256"/>
              </a:spcBef>
            </a:pPr>
            <a:r>
              <a:rPr b="1" lang="nl-BE" sz="2500" spc="-181" strike="noStrike" u="none">
                <a:solidFill>
                  <a:srgbClr val="1f2937"/>
                </a:solidFill>
                <a:uFillTx/>
                <a:latin typeface="DejaVu Sans"/>
              </a:rPr>
              <a:t>Vragen</a:t>
            </a:r>
            <a:r>
              <a:rPr b="1" lang="nl-BE" sz="2500" spc="-7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2500" spc="-244" strike="noStrike" u="none">
                <a:solidFill>
                  <a:srgbClr val="1f2937"/>
                </a:solidFill>
                <a:uFillTx/>
                <a:latin typeface="DejaVu Sans"/>
              </a:rPr>
              <a:t>&amp;</a:t>
            </a:r>
            <a:r>
              <a:rPr b="1" lang="nl-BE" sz="2500" spc="-7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2500" spc="-79" strike="noStrike" u="none">
                <a:solidFill>
                  <a:srgbClr val="1f2937"/>
                </a:solidFill>
                <a:uFillTx/>
                <a:latin typeface="DejaVu Sans"/>
              </a:rPr>
              <a:t>Antwoorden</a:t>
            </a:r>
            <a:endParaRPr b="0" lang="nl-BE" sz="2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b="0" lang="nl-BE" sz="1500" spc="-176" strike="noStrike" u="none">
                <a:solidFill>
                  <a:srgbClr val="4a5462"/>
                </a:solidFill>
                <a:uFillTx/>
                <a:latin typeface="DejaVu Sans"/>
              </a:rPr>
              <a:t>We</a:t>
            </a:r>
            <a:r>
              <a:rPr b="0" lang="nl-BE" sz="1500" spc="-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6" strike="noStrike" u="none">
                <a:solidFill>
                  <a:srgbClr val="4a5462"/>
                </a:solidFill>
                <a:uFillTx/>
                <a:latin typeface="DejaVu Sans"/>
              </a:rPr>
              <a:t>beantwoorden</a:t>
            </a:r>
            <a:r>
              <a:rPr b="0" lang="nl-BE" sz="1500" spc="-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9" strike="noStrike" u="none">
                <a:solidFill>
                  <a:srgbClr val="4a5462"/>
                </a:solidFill>
                <a:uFillTx/>
                <a:latin typeface="DejaVu Sans"/>
              </a:rPr>
              <a:t>graag</a:t>
            </a:r>
            <a:r>
              <a:rPr b="0" lang="nl-BE" sz="15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113" strike="noStrike" u="none">
                <a:solidFill>
                  <a:srgbClr val="4a5462"/>
                </a:solidFill>
                <a:uFillTx/>
                <a:latin typeface="DejaVu Sans"/>
              </a:rPr>
              <a:t>uw</a:t>
            </a:r>
            <a:r>
              <a:rPr b="0" lang="nl-BE" sz="1500" spc="-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9" strike="noStrike" u="none">
                <a:solidFill>
                  <a:srgbClr val="4a5462"/>
                </a:solidFill>
                <a:uFillTx/>
                <a:latin typeface="DejaVu Sans"/>
              </a:rPr>
              <a:t>vragen</a:t>
            </a:r>
            <a:r>
              <a:rPr b="0" lang="nl-BE" sz="15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1" strike="noStrike" u="none">
                <a:solidFill>
                  <a:srgbClr val="4a5462"/>
                </a:solidFill>
                <a:uFillTx/>
                <a:latin typeface="DejaVu Sans"/>
              </a:rPr>
              <a:t>over</a:t>
            </a:r>
            <a:r>
              <a:rPr b="0" lang="nl-BE" sz="1500" spc="-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119" strike="noStrike" u="none">
                <a:solidFill>
                  <a:srgbClr val="4a5462"/>
                </a:solidFill>
                <a:uFillTx/>
                <a:latin typeface="DejaVu Sans"/>
              </a:rPr>
              <a:t>H2D</a:t>
            </a:r>
            <a:r>
              <a:rPr b="0" lang="nl-BE" sz="15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85" strike="noStrike" u="none">
                <a:solidFill>
                  <a:srgbClr val="4a5462"/>
                </a:solidFill>
                <a:uFillTx/>
                <a:latin typeface="DejaVu Sans"/>
              </a:rPr>
              <a:t>Price</a:t>
            </a:r>
            <a:r>
              <a:rPr b="0" lang="nl-BE" sz="1500" spc="-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51" strike="noStrike" u="none">
                <a:solidFill>
                  <a:srgbClr val="4a5462"/>
                </a:solidFill>
                <a:uFillTx/>
                <a:latin typeface="DejaVu Sans"/>
              </a:rPr>
              <a:t>Calculator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63" name="object 50"/>
          <p:cNvGrpSpPr/>
          <p:nvPr/>
        </p:nvGrpSpPr>
        <p:grpSpPr>
          <a:xfrm>
            <a:off x="914400" y="6027840"/>
            <a:ext cx="3302280" cy="810000"/>
            <a:chOff x="914400" y="6027840"/>
            <a:chExt cx="3302280" cy="810000"/>
          </a:xfrm>
        </p:grpSpPr>
        <p:sp>
          <p:nvSpPr>
            <p:cNvPr id="664" name="object 51"/>
            <p:cNvSpPr/>
            <p:nvPr/>
          </p:nvSpPr>
          <p:spPr>
            <a:xfrm>
              <a:off x="914400" y="6027840"/>
              <a:ext cx="3302280" cy="810000"/>
            </a:xfrm>
            <a:custGeom>
              <a:avLst/>
              <a:gdLst>
                <a:gd name="textAreaLeft" fmla="*/ 0 w 3302280"/>
                <a:gd name="textAreaRight" fmla="*/ 3305160 w 3302280"/>
                <a:gd name="textAreaTop" fmla="*/ 0 h 810000"/>
                <a:gd name="textAreaBottom" fmla="*/ 812520 h 810000"/>
              </a:gdLst>
              <a:ahLst/>
              <a:rect l="textAreaLeft" t="textAreaTop" r="textAreaRight" b="textAreaBottom"/>
              <a:pathLst>
                <a:path w="3305175" h="1028700">
                  <a:moveTo>
                    <a:pt x="3233978" y="1028698"/>
                  </a:moveTo>
                  <a:lnTo>
                    <a:pt x="71196" y="1028698"/>
                  </a:lnTo>
                  <a:lnTo>
                    <a:pt x="66241" y="1028209"/>
                  </a:lnTo>
                  <a:lnTo>
                    <a:pt x="29705" y="1013075"/>
                  </a:lnTo>
                  <a:lnTo>
                    <a:pt x="3885" y="977035"/>
                  </a:lnTo>
                  <a:lnTo>
                    <a:pt x="0" y="957502"/>
                  </a:lnTo>
                  <a:lnTo>
                    <a:pt x="0" y="952499"/>
                  </a:lnTo>
                  <a:lnTo>
                    <a:pt x="0" y="71195"/>
                  </a:lnTo>
                  <a:lnTo>
                    <a:pt x="15621" y="29703"/>
                  </a:lnTo>
                  <a:lnTo>
                    <a:pt x="51661" y="3884"/>
                  </a:lnTo>
                  <a:lnTo>
                    <a:pt x="71196" y="0"/>
                  </a:lnTo>
                  <a:lnTo>
                    <a:pt x="3233978" y="0"/>
                  </a:lnTo>
                  <a:lnTo>
                    <a:pt x="3275468" y="15620"/>
                  </a:lnTo>
                  <a:lnTo>
                    <a:pt x="3301288" y="51660"/>
                  </a:lnTo>
                  <a:lnTo>
                    <a:pt x="3305174" y="71195"/>
                  </a:lnTo>
                  <a:lnTo>
                    <a:pt x="3305174" y="957502"/>
                  </a:lnTo>
                  <a:lnTo>
                    <a:pt x="3289552" y="998991"/>
                  </a:lnTo>
                  <a:lnTo>
                    <a:pt x="3253511" y="1024812"/>
                  </a:lnTo>
                  <a:lnTo>
                    <a:pt x="3238933" y="1028209"/>
                  </a:lnTo>
                  <a:lnTo>
                    <a:pt x="3233978" y="102869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665" name="object 52" descr=""/>
            <p:cNvPicPr/>
            <p:nvPr/>
          </p:nvPicPr>
          <p:blipFill>
            <a:blip r:embed="rId20"/>
            <a:stretch/>
          </p:blipFill>
          <p:spPr>
            <a:xfrm>
              <a:off x="2448000" y="6170760"/>
              <a:ext cx="225720" cy="13248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666" name="object 53"/>
          <p:cNvSpPr/>
          <p:nvPr/>
        </p:nvSpPr>
        <p:spPr>
          <a:xfrm>
            <a:off x="1729800" y="6397560"/>
            <a:ext cx="166860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b="1" lang="nl-BE" sz="1150" spc="-74" strike="noStrike" u="none">
                <a:solidFill>
                  <a:srgbClr val="1f2937"/>
                </a:solidFill>
                <a:uFillTx/>
                <a:latin typeface="DejaVu Sans"/>
              </a:rPr>
              <a:t>Email</a:t>
            </a:r>
            <a:r>
              <a:rPr b="1" lang="nl-BE" sz="1150" spc="-11" strike="noStrike" u="none">
                <a:solidFill>
                  <a:srgbClr val="1f2937"/>
                </a:solidFill>
                <a:uFillTx/>
                <a:latin typeface="DejaVu Sans"/>
              </a:rPr>
              <a:t> Support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b="0" lang="nl-BE" sz="1000" spc="-71" strike="noStrike" u="sng">
                <a:solidFill>
                  <a:srgbClr val="4a5462"/>
                </a:solidFill>
                <a:uFillTx/>
                <a:latin typeface="DejaVu Sans"/>
                <a:hlinkClick r:id="rId21"/>
              </a:rPr>
              <a:t>support@h2d-</a:t>
            </a:r>
            <a:r>
              <a:rPr b="0" lang="nl-BE" sz="1000" spc="-51" strike="noStrike" u="sng">
                <a:solidFill>
                  <a:srgbClr val="4a5462"/>
                </a:solidFill>
                <a:uFillTx/>
                <a:latin typeface="DejaVu Sans"/>
                <a:hlinkClick r:id="rId22"/>
              </a:rPr>
              <a:t>calculator.com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67" name="object 54"/>
          <p:cNvGrpSpPr/>
          <p:nvPr/>
        </p:nvGrpSpPr>
        <p:grpSpPr>
          <a:xfrm>
            <a:off x="4448160" y="6027840"/>
            <a:ext cx="3292920" cy="828000"/>
            <a:chOff x="4448160" y="6027840"/>
            <a:chExt cx="3292920" cy="828000"/>
          </a:xfrm>
        </p:grpSpPr>
        <p:sp>
          <p:nvSpPr>
            <p:cNvPr id="668" name="object 55"/>
            <p:cNvSpPr/>
            <p:nvPr/>
          </p:nvSpPr>
          <p:spPr>
            <a:xfrm>
              <a:off x="4448160" y="6027840"/>
              <a:ext cx="3292920" cy="828000"/>
            </a:xfrm>
            <a:custGeom>
              <a:avLst/>
              <a:gdLst>
                <a:gd name="textAreaLeft" fmla="*/ 0 w 3292920"/>
                <a:gd name="textAreaRight" fmla="*/ 3295800 w 3292920"/>
                <a:gd name="textAreaTop" fmla="*/ 0 h 828000"/>
                <a:gd name="textAreaBottom" fmla="*/ 830520 h 828000"/>
              </a:gdLst>
              <a:ahLst/>
              <a:rect l="textAreaLeft" t="textAreaTop" r="textAreaRight" b="textAreaBottom"/>
              <a:pathLst>
                <a:path w="3295650" h="1028700">
                  <a:moveTo>
                    <a:pt x="3224452" y="1028698"/>
                  </a:moveTo>
                  <a:lnTo>
                    <a:pt x="71196" y="1028698"/>
                  </a:lnTo>
                  <a:lnTo>
                    <a:pt x="66241" y="1028209"/>
                  </a:lnTo>
                  <a:lnTo>
                    <a:pt x="29705" y="1013075"/>
                  </a:lnTo>
                  <a:lnTo>
                    <a:pt x="3885" y="977035"/>
                  </a:lnTo>
                  <a:lnTo>
                    <a:pt x="0" y="957502"/>
                  </a:lnTo>
                  <a:lnTo>
                    <a:pt x="0" y="952499"/>
                  </a:lnTo>
                  <a:lnTo>
                    <a:pt x="0" y="71195"/>
                  </a:lnTo>
                  <a:lnTo>
                    <a:pt x="15621" y="29703"/>
                  </a:lnTo>
                  <a:lnTo>
                    <a:pt x="51661" y="3884"/>
                  </a:lnTo>
                  <a:lnTo>
                    <a:pt x="71196" y="0"/>
                  </a:lnTo>
                  <a:lnTo>
                    <a:pt x="3224452" y="0"/>
                  </a:lnTo>
                  <a:lnTo>
                    <a:pt x="3265944" y="15620"/>
                  </a:lnTo>
                  <a:lnTo>
                    <a:pt x="3291763" y="51660"/>
                  </a:lnTo>
                  <a:lnTo>
                    <a:pt x="3295650" y="71195"/>
                  </a:lnTo>
                  <a:lnTo>
                    <a:pt x="3295650" y="957502"/>
                  </a:lnTo>
                  <a:lnTo>
                    <a:pt x="3280027" y="998991"/>
                  </a:lnTo>
                  <a:lnTo>
                    <a:pt x="3243987" y="1024812"/>
                  </a:lnTo>
                  <a:lnTo>
                    <a:pt x="3229408" y="1028209"/>
                  </a:lnTo>
                  <a:lnTo>
                    <a:pt x="3224452" y="102869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669" name="object 56" descr=""/>
            <p:cNvPicPr/>
            <p:nvPr/>
          </p:nvPicPr>
          <p:blipFill>
            <a:blip r:embed="rId23"/>
            <a:stretch/>
          </p:blipFill>
          <p:spPr>
            <a:xfrm>
              <a:off x="5991120" y="6150960"/>
              <a:ext cx="197280" cy="1818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670" name="object 57"/>
          <p:cNvSpPr/>
          <p:nvPr/>
        </p:nvSpPr>
        <p:spPr>
          <a:xfrm>
            <a:off x="5386320" y="6433560"/>
            <a:ext cx="141624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b="1" lang="nl-BE" sz="1150" spc="-11" strike="noStrike" u="none">
                <a:solidFill>
                  <a:srgbClr val="1f2937"/>
                </a:solidFill>
                <a:uFillTx/>
                <a:latin typeface="DejaVu Sans"/>
              </a:rPr>
              <a:t>Documentatie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docs.h2d-</a:t>
            </a:r>
            <a:r>
              <a:rPr b="0" lang="nl-BE" sz="1000" spc="-51" strike="noStrike" u="none">
                <a:solidFill>
                  <a:srgbClr val="4a5462"/>
                </a:solidFill>
                <a:uFillTx/>
                <a:latin typeface="DejaVu Sans"/>
              </a:rPr>
              <a:t>calculator.com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71" name="object 58"/>
          <p:cNvGrpSpPr/>
          <p:nvPr/>
        </p:nvGrpSpPr>
        <p:grpSpPr>
          <a:xfrm>
            <a:off x="7972560" y="6027840"/>
            <a:ext cx="3302280" cy="828000"/>
            <a:chOff x="7972560" y="6027840"/>
            <a:chExt cx="3302280" cy="828000"/>
          </a:xfrm>
        </p:grpSpPr>
        <p:sp>
          <p:nvSpPr>
            <p:cNvPr id="672" name="object 59"/>
            <p:cNvSpPr/>
            <p:nvPr/>
          </p:nvSpPr>
          <p:spPr>
            <a:xfrm>
              <a:off x="7972560" y="6027840"/>
              <a:ext cx="3302280" cy="828000"/>
            </a:xfrm>
            <a:custGeom>
              <a:avLst/>
              <a:gdLst>
                <a:gd name="textAreaLeft" fmla="*/ 0 w 3302280"/>
                <a:gd name="textAreaRight" fmla="*/ 3305160 w 3302280"/>
                <a:gd name="textAreaTop" fmla="*/ 0 h 828000"/>
                <a:gd name="textAreaBottom" fmla="*/ 830520 h 828000"/>
              </a:gdLst>
              <a:ahLst/>
              <a:rect l="textAreaLeft" t="textAreaTop" r="textAreaRight" b="textAreaBottom"/>
              <a:pathLst>
                <a:path w="3305175" h="1028700">
                  <a:moveTo>
                    <a:pt x="3233978" y="1028698"/>
                  </a:moveTo>
                  <a:lnTo>
                    <a:pt x="71197" y="1028698"/>
                  </a:lnTo>
                  <a:lnTo>
                    <a:pt x="66241" y="1028209"/>
                  </a:lnTo>
                  <a:lnTo>
                    <a:pt x="29704" y="1013075"/>
                  </a:lnTo>
                  <a:lnTo>
                    <a:pt x="3885" y="977035"/>
                  </a:lnTo>
                  <a:lnTo>
                    <a:pt x="0" y="957502"/>
                  </a:lnTo>
                  <a:lnTo>
                    <a:pt x="0" y="952499"/>
                  </a:lnTo>
                  <a:lnTo>
                    <a:pt x="0" y="71195"/>
                  </a:lnTo>
                  <a:lnTo>
                    <a:pt x="15621" y="29703"/>
                  </a:lnTo>
                  <a:lnTo>
                    <a:pt x="51661" y="3884"/>
                  </a:lnTo>
                  <a:lnTo>
                    <a:pt x="71197" y="0"/>
                  </a:lnTo>
                  <a:lnTo>
                    <a:pt x="3233978" y="0"/>
                  </a:lnTo>
                  <a:lnTo>
                    <a:pt x="3275466" y="15620"/>
                  </a:lnTo>
                  <a:lnTo>
                    <a:pt x="3301288" y="51660"/>
                  </a:lnTo>
                  <a:lnTo>
                    <a:pt x="3305174" y="71195"/>
                  </a:lnTo>
                  <a:lnTo>
                    <a:pt x="3305174" y="957502"/>
                  </a:lnTo>
                  <a:lnTo>
                    <a:pt x="3289551" y="998991"/>
                  </a:lnTo>
                  <a:lnTo>
                    <a:pt x="3253512" y="1024812"/>
                  </a:lnTo>
                  <a:lnTo>
                    <a:pt x="3238932" y="1028209"/>
                  </a:lnTo>
                  <a:lnTo>
                    <a:pt x="3233978" y="102869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73" name="object 60"/>
            <p:cNvSpPr/>
            <p:nvPr/>
          </p:nvSpPr>
          <p:spPr>
            <a:xfrm>
              <a:off x="9486720" y="6150960"/>
              <a:ext cx="282960" cy="181800"/>
            </a:xfrm>
            <a:custGeom>
              <a:avLst/>
              <a:gdLst>
                <a:gd name="textAreaLeft" fmla="*/ 0 w 282960"/>
                <a:gd name="textAreaRight" fmla="*/ 285840 w 282960"/>
                <a:gd name="textAreaTop" fmla="*/ 0 h 181800"/>
                <a:gd name="textAreaBottom" fmla="*/ 184320 h 181800"/>
              </a:gdLst>
              <a:ahLst/>
              <a:rect l="textAreaLeft" t="textAreaTop" r="textAreaRight" b="textAreaBottom"/>
              <a:pathLst>
                <a:path w="285750" h="228600">
                  <a:moveTo>
                    <a:pt x="69030" y="71437"/>
                  </a:moveTo>
                  <a:lnTo>
                    <a:pt x="59557" y="71437"/>
                  </a:lnTo>
                  <a:lnTo>
                    <a:pt x="55000" y="70531"/>
                  </a:lnTo>
                  <a:lnTo>
                    <a:pt x="28574" y="40455"/>
                  </a:lnTo>
                  <a:lnTo>
                    <a:pt x="28574" y="30982"/>
                  </a:lnTo>
                  <a:lnTo>
                    <a:pt x="55000" y="906"/>
                  </a:lnTo>
                  <a:lnTo>
                    <a:pt x="59557" y="0"/>
                  </a:lnTo>
                  <a:lnTo>
                    <a:pt x="69030" y="0"/>
                  </a:lnTo>
                  <a:lnTo>
                    <a:pt x="99106" y="26425"/>
                  </a:lnTo>
                  <a:lnTo>
                    <a:pt x="100012" y="30982"/>
                  </a:lnTo>
                  <a:lnTo>
                    <a:pt x="100012" y="40455"/>
                  </a:lnTo>
                  <a:lnTo>
                    <a:pt x="73586" y="70531"/>
                  </a:lnTo>
                  <a:lnTo>
                    <a:pt x="69030" y="71437"/>
                  </a:lnTo>
                  <a:close/>
                </a:path>
                <a:path w="285750" h="228600">
                  <a:moveTo>
                    <a:pt x="233336" y="71437"/>
                  </a:moveTo>
                  <a:lnTo>
                    <a:pt x="223863" y="71437"/>
                  </a:lnTo>
                  <a:lnTo>
                    <a:pt x="219307" y="70531"/>
                  </a:lnTo>
                  <a:lnTo>
                    <a:pt x="192881" y="40455"/>
                  </a:lnTo>
                  <a:lnTo>
                    <a:pt x="192881" y="30982"/>
                  </a:lnTo>
                  <a:lnTo>
                    <a:pt x="219307" y="906"/>
                  </a:lnTo>
                  <a:lnTo>
                    <a:pt x="223863" y="0"/>
                  </a:lnTo>
                  <a:lnTo>
                    <a:pt x="233336" y="0"/>
                  </a:lnTo>
                  <a:lnTo>
                    <a:pt x="263412" y="26425"/>
                  </a:lnTo>
                  <a:lnTo>
                    <a:pt x="264318" y="30982"/>
                  </a:lnTo>
                  <a:lnTo>
                    <a:pt x="264318" y="40455"/>
                  </a:lnTo>
                  <a:lnTo>
                    <a:pt x="237892" y="70531"/>
                  </a:lnTo>
                  <a:lnTo>
                    <a:pt x="233336" y="71437"/>
                  </a:lnTo>
                  <a:close/>
                </a:path>
                <a:path w="285750" h="228600">
                  <a:moveTo>
                    <a:pt x="148558" y="142874"/>
                  </a:moveTo>
                  <a:lnTo>
                    <a:pt x="137191" y="142874"/>
                  </a:lnTo>
                  <a:lnTo>
                    <a:pt x="131723" y="141787"/>
                  </a:lnTo>
                  <a:lnTo>
                    <a:pt x="101100" y="111164"/>
                  </a:lnTo>
                  <a:lnTo>
                    <a:pt x="100012" y="105696"/>
                  </a:lnTo>
                  <a:lnTo>
                    <a:pt x="100012" y="94328"/>
                  </a:lnTo>
                  <a:lnTo>
                    <a:pt x="100862" y="90055"/>
                  </a:lnTo>
                  <a:lnTo>
                    <a:pt x="100978" y="89470"/>
                  </a:lnTo>
                  <a:lnTo>
                    <a:pt x="131723" y="58237"/>
                  </a:lnTo>
                  <a:lnTo>
                    <a:pt x="137191" y="57150"/>
                  </a:lnTo>
                  <a:lnTo>
                    <a:pt x="148558" y="57150"/>
                  </a:lnTo>
                  <a:lnTo>
                    <a:pt x="180299" y="78358"/>
                  </a:lnTo>
                  <a:lnTo>
                    <a:pt x="185737" y="94328"/>
                  </a:lnTo>
                  <a:lnTo>
                    <a:pt x="185737" y="105696"/>
                  </a:lnTo>
                  <a:lnTo>
                    <a:pt x="164528" y="137437"/>
                  </a:lnTo>
                  <a:lnTo>
                    <a:pt x="154026" y="141787"/>
                  </a:lnTo>
                  <a:lnTo>
                    <a:pt x="148558" y="142874"/>
                  </a:lnTo>
                  <a:close/>
                </a:path>
                <a:path w="285750" h="228600">
                  <a:moveTo>
                    <a:pt x="105102" y="142874"/>
                  </a:moveTo>
                  <a:lnTo>
                    <a:pt x="4286" y="142874"/>
                  </a:lnTo>
                  <a:lnTo>
                    <a:pt x="0" y="138588"/>
                  </a:lnTo>
                  <a:lnTo>
                    <a:pt x="0" y="133364"/>
                  </a:lnTo>
                  <a:lnTo>
                    <a:pt x="3745" y="114826"/>
                  </a:lnTo>
                  <a:lnTo>
                    <a:pt x="13958" y="99683"/>
                  </a:lnTo>
                  <a:lnTo>
                    <a:pt x="29101" y="89470"/>
                  </a:lnTo>
                  <a:lnTo>
                    <a:pt x="47639" y="85725"/>
                  </a:lnTo>
                  <a:lnTo>
                    <a:pt x="73803" y="85725"/>
                  </a:lnTo>
                  <a:lnTo>
                    <a:pt x="80353" y="87243"/>
                  </a:lnTo>
                  <a:lnTo>
                    <a:pt x="83996" y="88860"/>
                  </a:lnTo>
                  <a:lnTo>
                    <a:pt x="86617" y="90055"/>
                  </a:lnTo>
                  <a:lnTo>
                    <a:pt x="86037" y="93270"/>
                  </a:lnTo>
                  <a:lnTo>
                    <a:pt x="85769" y="96619"/>
                  </a:lnTo>
                  <a:lnTo>
                    <a:pt x="85769" y="100012"/>
                  </a:lnTo>
                  <a:lnTo>
                    <a:pt x="87126" y="112429"/>
                  </a:lnTo>
                  <a:lnTo>
                    <a:pt x="90999" y="123904"/>
                  </a:lnTo>
                  <a:lnTo>
                    <a:pt x="97090" y="134149"/>
                  </a:lnTo>
                  <a:lnTo>
                    <a:pt x="105102" y="142874"/>
                  </a:lnTo>
                  <a:close/>
                </a:path>
                <a:path w="285750" h="228600">
                  <a:moveTo>
                    <a:pt x="281463" y="142874"/>
                  </a:moveTo>
                  <a:lnTo>
                    <a:pt x="180647" y="142874"/>
                  </a:lnTo>
                  <a:lnTo>
                    <a:pt x="188678" y="134149"/>
                  </a:lnTo>
                  <a:lnTo>
                    <a:pt x="194767" y="123904"/>
                  </a:lnTo>
                  <a:lnTo>
                    <a:pt x="198629" y="112429"/>
                  </a:lnTo>
                  <a:lnTo>
                    <a:pt x="199980" y="100012"/>
                  </a:lnTo>
                  <a:lnTo>
                    <a:pt x="199980" y="96619"/>
                  </a:lnTo>
                  <a:lnTo>
                    <a:pt x="199763" y="94328"/>
                  </a:lnTo>
                  <a:lnTo>
                    <a:pt x="199660" y="93270"/>
                  </a:lnTo>
                  <a:lnTo>
                    <a:pt x="199132" y="90055"/>
                  </a:lnTo>
                  <a:lnTo>
                    <a:pt x="205204" y="87243"/>
                  </a:lnTo>
                  <a:lnTo>
                    <a:pt x="211946" y="85725"/>
                  </a:lnTo>
                  <a:lnTo>
                    <a:pt x="238110" y="85725"/>
                  </a:lnTo>
                  <a:lnTo>
                    <a:pt x="256648" y="89470"/>
                  </a:lnTo>
                  <a:lnTo>
                    <a:pt x="271791" y="99683"/>
                  </a:lnTo>
                  <a:lnTo>
                    <a:pt x="282004" y="114826"/>
                  </a:lnTo>
                  <a:lnTo>
                    <a:pt x="285750" y="133364"/>
                  </a:lnTo>
                  <a:lnTo>
                    <a:pt x="285750" y="138588"/>
                  </a:lnTo>
                  <a:lnTo>
                    <a:pt x="281463" y="142874"/>
                  </a:lnTo>
                  <a:close/>
                </a:path>
                <a:path w="285750" h="228600">
                  <a:moveTo>
                    <a:pt x="223286" y="228600"/>
                  </a:moveTo>
                  <a:lnTo>
                    <a:pt x="62507" y="228600"/>
                  </a:lnTo>
                  <a:lnTo>
                    <a:pt x="57150" y="223242"/>
                  </a:lnTo>
                  <a:lnTo>
                    <a:pt x="57150" y="216678"/>
                  </a:lnTo>
                  <a:lnTo>
                    <a:pt x="61828" y="193516"/>
                  </a:lnTo>
                  <a:lnTo>
                    <a:pt x="74585" y="174597"/>
                  </a:lnTo>
                  <a:lnTo>
                    <a:pt x="93503" y="161840"/>
                  </a:lnTo>
                  <a:lnTo>
                    <a:pt x="116666" y="157162"/>
                  </a:lnTo>
                  <a:lnTo>
                    <a:pt x="169083" y="157162"/>
                  </a:lnTo>
                  <a:lnTo>
                    <a:pt x="192246" y="161840"/>
                  </a:lnTo>
                  <a:lnTo>
                    <a:pt x="211164" y="174597"/>
                  </a:lnTo>
                  <a:lnTo>
                    <a:pt x="223921" y="193516"/>
                  </a:lnTo>
                  <a:lnTo>
                    <a:pt x="228600" y="216678"/>
                  </a:lnTo>
                  <a:lnTo>
                    <a:pt x="228600" y="223242"/>
                  </a:lnTo>
                  <a:lnTo>
                    <a:pt x="223286" y="228600"/>
                  </a:lnTo>
                  <a:close/>
                </a:path>
              </a:pathLst>
            </a:custGeom>
            <a:solidFill>
              <a:srgbClr val="7c3a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674" name="object 61"/>
          <p:cNvSpPr/>
          <p:nvPr/>
        </p:nvSpPr>
        <p:spPr>
          <a:xfrm>
            <a:off x="8859600" y="6433560"/>
            <a:ext cx="153072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b="1" lang="nl-BE" sz="1150" spc="-11" strike="noStrike" u="none">
                <a:solidFill>
                  <a:srgbClr val="1f2937"/>
                </a:solidFill>
                <a:uFillTx/>
                <a:latin typeface="DejaVu Sans"/>
              </a:rPr>
              <a:t>Community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github.com/h2d-</a:t>
            </a:r>
            <a:r>
              <a:rPr b="0" lang="nl-BE" sz="1000" spc="-34" strike="noStrike" u="none">
                <a:solidFill>
                  <a:srgbClr val="4a5462"/>
                </a:solidFill>
                <a:uFillTx/>
                <a:latin typeface="DejaVu Sans"/>
              </a:rPr>
              <a:t>calculator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5" name="object 62"/>
          <p:cNvSpPr/>
          <p:nvPr/>
        </p:nvSpPr>
        <p:spPr>
          <a:xfrm>
            <a:off x="4235040" y="10155960"/>
            <a:ext cx="3719520" cy="12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3000" bIns="0" anchor="t">
            <a:spAutoFit/>
          </a:bodyPr>
          <a:p>
            <a:pPr marL="79920">
              <a:lnSpc>
                <a:spcPct val="100000"/>
              </a:lnSpc>
              <a:spcBef>
                <a:spcPts val="1205"/>
              </a:spcBef>
            </a:pPr>
            <a:r>
              <a:rPr b="1" lang="nl-BE" sz="2000" spc="-150" strike="noStrike" u="none">
                <a:solidFill>
                  <a:srgbClr val="1f2937"/>
                </a:solidFill>
                <a:uFillTx/>
                <a:latin typeface="DejaVu Sans"/>
              </a:rPr>
              <a:t>Bedankt</a:t>
            </a:r>
            <a:r>
              <a:rPr b="1" lang="nl-BE" sz="2000" spc="-40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2000" spc="-145" strike="noStrike" u="none">
                <a:solidFill>
                  <a:srgbClr val="1f2937"/>
                </a:solidFill>
                <a:uFillTx/>
                <a:latin typeface="DejaVu Sans"/>
              </a:rPr>
              <a:t>voor</a:t>
            </a:r>
            <a:r>
              <a:rPr b="1" lang="nl-BE" sz="2000" spc="-3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2000" spc="-181" strike="noStrike" u="none">
                <a:solidFill>
                  <a:srgbClr val="1f2937"/>
                </a:solidFill>
                <a:uFillTx/>
                <a:latin typeface="DejaVu Sans"/>
              </a:rPr>
              <a:t>uw</a:t>
            </a:r>
            <a:r>
              <a:rPr b="1" lang="nl-BE" sz="2000" spc="-3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2000" spc="-54" strike="noStrike" u="none">
                <a:solidFill>
                  <a:srgbClr val="1f2937"/>
                </a:solidFill>
                <a:uFillTx/>
                <a:latin typeface="DejaVu Sans"/>
              </a:rPr>
              <a:t>aandacht!</a:t>
            </a:r>
            <a:endParaRPr b="0" lang="nl-B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26"/>
              </a:spcBef>
            </a:pPr>
            <a:r>
              <a:rPr b="0" lang="nl-BE" sz="1350" spc="-91" strike="noStrike" u="none">
                <a:solidFill>
                  <a:srgbClr val="4a5462"/>
                </a:solidFill>
                <a:uFillTx/>
                <a:latin typeface="DejaVu Sans"/>
              </a:rPr>
              <a:t>Klaar</a:t>
            </a:r>
            <a:r>
              <a:rPr b="0" lang="nl-BE" sz="13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136" strike="noStrike" u="none">
                <a:solidFill>
                  <a:srgbClr val="4a5462"/>
                </a:solidFill>
                <a:uFillTx/>
                <a:latin typeface="DejaVu Sans"/>
              </a:rPr>
              <a:t>om</a:t>
            </a:r>
            <a:r>
              <a:rPr b="0" lang="nl-BE" sz="13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85" strike="noStrike" u="none">
                <a:solidFill>
                  <a:srgbClr val="4a5462"/>
                </a:solidFill>
                <a:uFillTx/>
                <a:latin typeface="DejaVu Sans"/>
              </a:rPr>
              <a:t>te</a:t>
            </a:r>
            <a:r>
              <a:rPr b="0" lang="nl-BE" sz="13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96" strike="noStrike" u="none">
                <a:solidFill>
                  <a:srgbClr val="4a5462"/>
                </a:solidFill>
                <a:uFillTx/>
                <a:latin typeface="DejaVu Sans"/>
              </a:rPr>
              <a:t>beginnen</a:t>
            </a:r>
            <a:r>
              <a:rPr b="0" lang="nl-BE" sz="13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113" strike="noStrike" u="none">
                <a:solidFill>
                  <a:srgbClr val="4a5462"/>
                </a:solidFill>
                <a:uFillTx/>
                <a:latin typeface="DejaVu Sans"/>
              </a:rPr>
              <a:t>met</a:t>
            </a:r>
            <a:r>
              <a:rPr b="0" lang="nl-BE" sz="13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119" strike="noStrike" u="none">
                <a:solidFill>
                  <a:srgbClr val="4a5462"/>
                </a:solidFill>
                <a:uFillTx/>
                <a:latin typeface="DejaVu Sans"/>
              </a:rPr>
              <a:t>H2D</a:t>
            </a:r>
            <a:r>
              <a:rPr b="0" lang="nl-BE" sz="13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91" strike="noStrike" u="none">
                <a:solidFill>
                  <a:srgbClr val="4a5462"/>
                </a:solidFill>
                <a:uFillTx/>
                <a:latin typeface="DejaVu Sans"/>
              </a:rPr>
              <a:t>Price</a:t>
            </a:r>
            <a:r>
              <a:rPr b="0" lang="nl-BE" sz="13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51" strike="noStrike" u="none">
                <a:solidFill>
                  <a:srgbClr val="4a5462"/>
                </a:solidFill>
                <a:uFillTx/>
                <a:latin typeface="DejaVu Sans"/>
              </a:rPr>
              <a:t>Calculator?</a:t>
            </a: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6" name="object 63"/>
          <p:cNvSpPr/>
          <p:nvPr/>
        </p:nvSpPr>
        <p:spPr>
          <a:xfrm>
            <a:off x="825480" y="4655520"/>
            <a:ext cx="3312360" cy="1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nl-BE" sz="1000" spc="-65" strike="noStrike" u="none">
                <a:solidFill>
                  <a:srgbClr val="ffffff"/>
                </a:solidFill>
                <a:uFillTx/>
                <a:latin typeface="DejaVu Sans"/>
              </a:rPr>
              <a:t>Direct</a:t>
            </a:r>
            <a:r>
              <a:rPr b="0" lang="nl-BE" sz="1000" spc="-6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000" spc="-65" strike="noStrike" u="none">
                <a:solidFill>
                  <a:srgbClr val="ffffff"/>
                </a:solidFill>
                <a:uFillTx/>
                <a:latin typeface="DejaVu Sans"/>
              </a:rPr>
              <a:t>beschikbaar</a:t>
            </a:r>
            <a:r>
              <a:rPr b="0" lang="nl-BE" sz="1000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000" spc="-65" strike="noStrike" u="none">
                <a:solidFill>
                  <a:srgbClr val="ffffff"/>
                </a:solidFill>
                <a:uFillTx/>
                <a:latin typeface="DejaVu Sans"/>
              </a:rPr>
              <a:t>voor</a:t>
            </a:r>
            <a:r>
              <a:rPr b="0" lang="nl-BE" sz="1000" spc="-6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000" spc="-79" strike="noStrike" u="none">
                <a:solidFill>
                  <a:srgbClr val="ffffff"/>
                </a:solidFill>
                <a:uFillTx/>
                <a:latin typeface="DejaVu Sans"/>
              </a:rPr>
              <a:t>3D</a:t>
            </a:r>
            <a:r>
              <a:rPr b="0" lang="nl-BE" sz="1000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000" spc="-54" strike="noStrike" u="none">
                <a:solidFill>
                  <a:srgbClr val="ffffff"/>
                </a:solidFill>
                <a:uFillTx/>
                <a:latin typeface="DejaVu Sans"/>
              </a:rPr>
              <a:t>printing</a:t>
            </a:r>
            <a:r>
              <a:rPr b="0" lang="nl-BE" sz="1000" spc="-6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000" spc="-34" strike="noStrike" u="none">
                <a:solidFill>
                  <a:srgbClr val="ffffff"/>
                </a:solidFill>
                <a:uFillTx/>
                <a:latin typeface="DejaVu Sans"/>
              </a:rPr>
              <a:t>services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7" name="object 64"/>
          <p:cNvSpPr/>
          <p:nvPr/>
        </p:nvSpPr>
        <p:spPr>
          <a:xfrm>
            <a:off x="6464160" y="4655520"/>
            <a:ext cx="2713680" cy="1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nl-BE" sz="1000" spc="-85" strike="noStrike" u="none">
                <a:solidFill>
                  <a:srgbClr val="ffffff"/>
                </a:solidFill>
                <a:uFillTx/>
                <a:latin typeface="DejaVu Sans"/>
              </a:rPr>
              <a:t>Voor</a:t>
            </a:r>
            <a:r>
              <a:rPr b="0" lang="nl-BE" sz="1000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000" spc="-71" strike="noStrike" u="none">
                <a:solidFill>
                  <a:srgbClr val="ffffff"/>
                </a:solidFill>
                <a:uFillTx/>
                <a:latin typeface="DejaVu Sans"/>
              </a:rPr>
              <a:t>grote</a:t>
            </a:r>
            <a:r>
              <a:rPr b="0" lang="nl-BE" sz="1000" spc="6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000" spc="-60" strike="noStrike" u="none">
                <a:solidFill>
                  <a:srgbClr val="ffffff"/>
                </a:solidFill>
                <a:uFillTx/>
                <a:latin typeface="DejaVu Sans"/>
              </a:rPr>
              <a:t>organisaties</a:t>
            </a:r>
            <a:r>
              <a:rPr b="0" lang="nl-BE" sz="1000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000" spc="-71" strike="noStrike" u="none">
                <a:solidFill>
                  <a:srgbClr val="ffffff"/>
                </a:solidFill>
                <a:uFillTx/>
                <a:latin typeface="DejaVu Sans"/>
              </a:rPr>
              <a:t>en</a:t>
            </a:r>
            <a:r>
              <a:rPr b="0" lang="nl-BE" sz="1000" spc="6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000" spc="-74" strike="noStrike" u="none">
                <a:solidFill>
                  <a:srgbClr val="ffffff"/>
                </a:solidFill>
                <a:uFillTx/>
                <a:latin typeface="DejaVu Sans"/>
              </a:rPr>
              <a:t>custom</a:t>
            </a:r>
            <a:r>
              <a:rPr b="0" lang="nl-BE" sz="1000" spc="6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000" spc="-26" strike="noStrike" u="none">
                <a:solidFill>
                  <a:srgbClr val="ffffff"/>
                </a:solidFill>
                <a:uFillTx/>
                <a:latin typeface="DejaVu Sans"/>
              </a:rPr>
              <a:t>work</a:t>
            </a:r>
            <a:r>
              <a:rPr b="0" lang="nl-BE" sz="900" spc="-26" strike="noStrike" u="none">
                <a:solidFill>
                  <a:srgbClr val="ffffff"/>
                </a:solidFill>
                <a:uFillTx/>
                <a:latin typeface="Arial"/>
              </a:rPr>
              <a:t>ﬂ</a:t>
            </a:r>
            <a:r>
              <a:rPr b="0" lang="nl-BE" sz="1000" spc="-26" strike="noStrike" u="none">
                <a:solidFill>
                  <a:srgbClr val="ffffff"/>
                </a:solidFill>
                <a:uFillTx/>
                <a:latin typeface="DejaVu Sans"/>
              </a:rPr>
              <a:t>ows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78" name="object 65"/>
          <p:cNvGrpSpPr/>
          <p:nvPr/>
        </p:nvGrpSpPr>
        <p:grpSpPr>
          <a:xfrm>
            <a:off x="10410840" y="10887120"/>
            <a:ext cx="1587960" cy="321120"/>
            <a:chOff x="10410840" y="10887120"/>
            <a:chExt cx="1587960" cy="321120"/>
          </a:xfrm>
        </p:grpSpPr>
        <p:sp>
          <p:nvSpPr>
            <p:cNvPr id="679" name="object 66"/>
            <p:cNvSpPr/>
            <p:nvPr/>
          </p:nvSpPr>
          <p:spPr>
            <a:xfrm>
              <a:off x="10410840" y="10887120"/>
              <a:ext cx="1587960" cy="321120"/>
            </a:xfrm>
            <a:custGeom>
              <a:avLst/>
              <a:gdLst>
                <a:gd name="textAreaLeft" fmla="*/ 0 w 1587960"/>
                <a:gd name="textAreaRight" fmla="*/ 1590840 w 1587960"/>
                <a:gd name="textAreaTop" fmla="*/ 0 h 321120"/>
                <a:gd name="textAreaBottom" fmla="*/ 324000 h 321120"/>
              </a:gdLst>
              <a:ahLst/>
              <a:rect l="textAreaLeft" t="textAreaTop" r="textAreaRight" b="textAreaBottom"/>
              <a:pathLst>
                <a:path w="1590675" h="323850">
                  <a:moveTo>
                    <a:pt x="155762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57627" y="0"/>
                  </a:lnTo>
                  <a:lnTo>
                    <a:pt x="1589707" y="28187"/>
                  </a:lnTo>
                  <a:lnTo>
                    <a:pt x="1590674" y="33047"/>
                  </a:lnTo>
                  <a:lnTo>
                    <a:pt x="1590674" y="290802"/>
                  </a:lnTo>
                  <a:lnTo>
                    <a:pt x="1562487" y="322883"/>
                  </a:lnTo>
                  <a:lnTo>
                    <a:pt x="1557627" y="323849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pic>
          <p:nvPicPr>
            <p:cNvPr id="680" name="object 67" descr=""/>
            <p:cNvPicPr/>
            <p:nvPr/>
          </p:nvPicPr>
          <p:blipFill>
            <a:blip r:embed="rId24"/>
            <a:stretch/>
          </p:blipFill>
          <p:spPr>
            <a:xfrm>
              <a:off x="10524960" y="10982160"/>
              <a:ext cx="130320" cy="13032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681" name="object 68"/>
          <p:cNvSpPr/>
          <p:nvPr/>
        </p:nvSpPr>
        <p:spPr>
          <a:xfrm>
            <a:off x="10701000" y="10945800"/>
            <a:ext cx="119592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nl-BE" sz="1000" spc="-74" strike="noStrike" u="none">
                <a:solidFill>
                  <a:srgbClr val="ffffff"/>
                </a:solidFill>
                <a:uFillTx/>
                <a:latin typeface="DejaVu Sans"/>
              </a:rPr>
              <a:t>Made</a:t>
            </a:r>
            <a:r>
              <a:rPr b="0" lang="nl-BE" sz="1000" spc="-11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000" spc="-65" strike="noStrike" u="none">
                <a:solidFill>
                  <a:srgbClr val="ffffff"/>
                </a:solidFill>
                <a:uFillTx/>
                <a:latin typeface="DejaVu Sans"/>
              </a:rPr>
              <a:t>with</a:t>
            </a:r>
            <a:r>
              <a:rPr b="0" lang="nl-BE" sz="1000" spc="-6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000" spc="-54" strike="noStrike" u="none">
                <a:solidFill>
                  <a:srgbClr val="ffffff"/>
                </a:solidFill>
                <a:uFillTx/>
                <a:latin typeface="DejaVu Sans"/>
              </a:rPr>
              <a:t>Genspark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object 2"/>
          <p:cNvGrpSpPr/>
          <p:nvPr/>
        </p:nvGrpSpPr>
        <p:grpSpPr>
          <a:xfrm>
            <a:off x="609480" y="609480"/>
            <a:ext cx="1008000" cy="1008000"/>
            <a:chOff x="609480" y="609480"/>
            <a:chExt cx="1008000" cy="1008000"/>
          </a:xfrm>
        </p:grpSpPr>
        <p:pic>
          <p:nvPicPr>
            <p:cNvPr id="113" name="object 3" descr=""/>
            <p:cNvPicPr/>
            <p:nvPr/>
          </p:nvPicPr>
          <p:blipFill>
            <a:blip r:embed="rId1"/>
            <a:stretch/>
          </p:blipFill>
          <p:spPr>
            <a:xfrm>
              <a:off x="609480" y="609480"/>
              <a:ext cx="1008000" cy="10080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14" name="object 4" descr=""/>
            <p:cNvPicPr/>
            <p:nvPr/>
          </p:nvPicPr>
          <p:blipFill>
            <a:blip r:embed="rId2"/>
            <a:stretch/>
          </p:blipFill>
          <p:spPr>
            <a:xfrm>
              <a:off x="883440" y="930240"/>
              <a:ext cx="460080" cy="35748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980000" y="684000"/>
            <a:ext cx="306720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nl-BE" sz="3050" spc="-130" strike="noStrike" u="none">
                <a:solidFill>
                  <a:srgbClr val="1f2937"/>
                </a:solidFill>
                <a:uFillTx/>
                <a:latin typeface="Arial"/>
              </a:rPr>
              <a:t>Systeemoverzicht</a:t>
            </a:r>
            <a:endParaRPr b="0" lang="nl-BE" sz="3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object 6"/>
          <p:cNvSpPr/>
          <p:nvPr/>
        </p:nvSpPr>
        <p:spPr>
          <a:xfrm>
            <a:off x="2013120" y="1220400"/>
            <a:ext cx="716544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nl-BE" sz="1500" spc="-96" strike="noStrike" u="none">
                <a:solidFill>
                  <a:srgbClr val="4a5462"/>
                </a:solidFill>
                <a:uFillTx/>
                <a:latin typeface="DejaVu Sans"/>
              </a:rPr>
              <a:t>Modulaire</a:t>
            </a:r>
            <a:r>
              <a:rPr b="0" lang="nl-BE" sz="1500" spc="-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79" strike="noStrike" u="none">
                <a:solidFill>
                  <a:srgbClr val="4a5462"/>
                </a:solidFill>
                <a:uFillTx/>
                <a:latin typeface="DejaVu Sans"/>
              </a:rPr>
              <a:t>architectuur</a:t>
            </a:r>
            <a:r>
              <a:rPr b="0" lang="nl-BE" sz="15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105" strike="noStrike" u="none">
                <a:solidFill>
                  <a:srgbClr val="4a5462"/>
                </a:solidFill>
                <a:uFillTx/>
                <a:latin typeface="DejaVu Sans"/>
              </a:rPr>
              <a:t>met</a:t>
            </a:r>
            <a:r>
              <a:rPr b="0" lang="nl-BE" sz="15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74" strike="noStrike" u="none">
                <a:solidFill>
                  <a:srgbClr val="4a5462"/>
                </a:solidFill>
                <a:uFillTx/>
                <a:latin typeface="DejaVu Sans"/>
              </a:rPr>
              <a:t>vier</a:t>
            </a:r>
            <a:r>
              <a:rPr b="0" lang="nl-BE" sz="1500" spc="-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1" strike="noStrike" u="none">
                <a:solidFill>
                  <a:srgbClr val="4a5462"/>
                </a:solidFill>
                <a:uFillTx/>
                <a:latin typeface="DejaVu Sans"/>
              </a:rPr>
              <a:t>hoofdcomponenten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object 7"/>
          <p:cNvSpPr/>
          <p:nvPr/>
        </p:nvSpPr>
        <p:spPr>
          <a:xfrm>
            <a:off x="609480" y="2148120"/>
            <a:ext cx="149400" cy="2130840"/>
          </a:xfrm>
          <a:custGeom>
            <a:avLst/>
            <a:gdLst>
              <a:gd name="textAreaLeft" fmla="*/ 0 w 149400"/>
              <a:gd name="textAreaRight" fmla="*/ 152280 w 149400"/>
              <a:gd name="textAreaTop" fmla="*/ 0 h 2130840"/>
              <a:gd name="textAreaBottom" fmla="*/ 2133720 h 2130840"/>
            </a:gdLst>
            <a:ahLst/>
            <a:rect l="textAreaLeft" t="textAreaTop" r="textAreaRight" b="textAreaBottom"/>
            <a:pathLst>
              <a:path w="152400" h="2133600">
                <a:moveTo>
                  <a:pt x="152400" y="2133599"/>
                </a:moveTo>
                <a:lnTo>
                  <a:pt x="108226" y="2127074"/>
                </a:lnTo>
                <a:lnTo>
                  <a:pt x="67715" y="2107939"/>
                </a:lnTo>
                <a:lnTo>
                  <a:pt x="34533" y="2077834"/>
                </a:lnTo>
                <a:lnTo>
                  <a:pt x="11600" y="2039520"/>
                </a:lnTo>
                <a:lnTo>
                  <a:pt x="725" y="1996212"/>
                </a:lnTo>
                <a:lnTo>
                  <a:pt x="0" y="1981199"/>
                </a:lnTo>
                <a:lnTo>
                  <a:pt x="0" y="152400"/>
                </a:lnTo>
                <a:lnTo>
                  <a:pt x="6525" y="108226"/>
                </a:lnTo>
                <a:lnTo>
                  <a:pt x="25660" y="67714"/>
                </a:lnTo>
                <a:lnTo>
                  <a:pt x="55765" y="34533"/>
                </a:lnTo>
                <a:lnTo>
                  <a:pt x="94078" y="11600"/>
                </a:lnTo>
                <a:lnTo>
                  <a:pt x="137387" y="725"/>
                </a:lnTo>
                <a:lnTo>
                  <a:pt x="152400" y="0"/>
                </a:lnTo>
                <a:lnTo>
                  <a:pt x="141140" y="725"/>
                </a:lnTo>
                <a:lnTo>
                  <a:pt x="130096" y="2900"/>
                </a:lnTo>
                <a:lnTo>
                  <a:pt x="88886" y="25660"/>
                </a:lnTo>
                <a:lnTo>
                  <a:pt x="64000" y="55765"/>
                </a:lnTo>
                <a:lnTo>
                  <a:pt x="46800" y="94078"/>
                </a:lnTo>
                <a:lnTo>
                  <a:pt x="38643" y="137387"/>
                </a:lnTo>
                <a:lnTo>
                  <a:pt x="38100" y="152400"/>
                </a:lnTo>
                <a:lnTo>
                  <a:pt x="38100" y="1981199"/>
                </a:lnTo>
                <a:lnTo>
                  <a:pt x="42994" y="2025372"/>
                </a:lnTo>
                <a:lnTo>
                  <a:pt x="57345" y="2065884"/>
                </a:lnTo>
                <a:lnTo>
                  <a:pt x="79923" y="2099065"/>
                </a:lnTo>
                <a:lnTo>
                  <a:pt x="119269" y="2127074"/>
                </a:lnTo>
                <a:lnTo>
                  <a:pt x="141140" y="2132874"/>
                </a:lnTo>
                <a:lnTo>
                  <a:pt x="152400" y="2133599"/>
                </a:lnTo>
                <a:close/>
              </a:path>
            </a:pathLst>
          </a:custGeom>
          <a:solidFill>
            <a:srgbClr val="3b81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nl-BE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118" name="object 8"/>
          <p:cNvGrpSpPr/>
          <p:nvPr/>
        </p:nvGrpSpPr>
        <p:grpSpPr>
          <a:xfrm>
            <a:off x="952560" y="2165040"/>
            <a:ext cx="378000" cy="378000"/>
            <a:chOff x="952560" y="2165040"/>
            <a:chExt cx="378000" cy="378000"/>
          </a:xfrm>
        </p:grpSpPr>
        <p:sp>
          <p:nvSpPr>
            <p:cNvPr id="119" name="object 9"/>
            <p:cNvSpPr/>
            <p:nvPr/>
          </p:nvSpPr>
          <p:spPr>
            <a:xfrm>
              <a:off x="952560" y="2165040"/>
              <a:ext cx="378000" cy="378000"/>
            </a:xfrm>
            <a:custGeom>
              <a:avLst/>
              <a:gdLst>
                <a:gd name="textAreaLeft" fmla="*/ 0 w 378000"/>
                <a:gd name="textAreaRight" fmla="*/ 380880 w 378000"/>
                <a:gd name="textAreaTop" fmla="*/ 0 h 378000"/>
                <a:gd name="textAreaBottom" fmla="*/ 380880 h 378000"/>
              </a:gdLst>
              <a:ahLst/>
              <a:rect l="textAreaLeft" t="textAreaTop" r="textAreaRight" b="textAreaBottom"/>
              <a:pathLst>
                <a:path w="381000" h="381000">
                  <a:moveTo>
                    <a:pt x="309803" y="380999"/>
                  </a:moveTo>
                  <a:lnTo>
                    <a:pt x="71196" y="380999"/>
                  </a:lnTo>
                  <a:lnTo>
                    <a:pt x="66241" y="380511"/>
                  </a:lnTo>
                  <a:lnTo>
                    <a:pt x="29705" y="365377"/>
                  </a:lnTo>
                  <a:lnTo>
                    <a:pt x="3885" y="329337"/>
                  </a:lnTo>
                  <a:lnTo>
                    <a:pt x="0" y="309803"/>
                  </a:lnTo>
                  <a:lnTo>
                    <a:pt x="0" y="304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309803" y="0"/>
                  </a:lnTo>
                  <a:lnTo>
                    <a:pt x="351294" y="15621"/>
                  </a:lnTo>
                  <a:lnTo>
                    <a:pt x="377114" y="51661"/>
                  </a:lnTo>
                  <a:lnTo>
                    <a:pt x="381000" y="71196"/>
                  </a:lnTo>
                  <a:lnTo>
                    <a:pt x="381000" y="309803"/>
                  </a:lnTo>
                  <a:lnTo>
                    <a:pt x="365378" y="351294"/>
                  </a:lnTo>
                  <a:lnTo>
                    <a:pt x="329337" y="377113"/>
                  </a:lnTo>
                  <a:lnTo>
                    <a:pt x="314758" y="380511"/>
                  </a:lnTo>
                  <a:lnTo>
                    <a:pt x="309803" y="380999"/>
                  </a:lnTo>
                  <a:close/>
                </a:path>
              </a:pathLst>
            </a:custGeom>
            <a:solidFill>
              <a:srgbClr val="dae9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120" name="object 10" descr=""/>
            <p:cNvPicPr/>
            <p:nvPr/>
          </p:nvPicPr>
          <p:blipFill>
            <a:blip r:embed="rId3"/>
            <a:stretch/>
          </p:blipFill>
          <p:spPr>
            <a:xfrm>
              <a:off x="1076400" y="2269800"/>
              <a:ext cx="125640" cy="16848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21" name="object 11"/>
          <p:cNvSpPr/>
          <p:nvPr/>
        </p:nvSpPr>
        <p:spPr>
          <a:xfrm>
            <a:off x="1434960" y="2195640"/>
            <a:ext cx="111456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nl-BE" sz="1650" spc="-91" strike="noStrike" u="none">
                <a:solidFill>
                  <a:srgbClr val="1f2937"/>
                </a:solidFill>
                <a:uFillTx/>
                <a:latin typeface="DejaVu Sans"/>
              </a:rPr>
              <a:t>Calculator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object 12"/>
          <p:cNvSpPr/>
          <p:nvPr/>
        </p:nvSpPr>
        <p:spPr>
          <a:xfrm>
            <a:off x="956520" y="2858760"/>
            <a:ext cx="2100960" cy="134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Invoer</a:t>
            </a:r>
            <a:r>
              <a:rPr b="0" lang="nl-BE" sz="1150" spc="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parameters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tabLst>
                <a:tab algn="l" pos="133920"/>
              </a:tabLst>
            </a:pP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Prijsberekening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tabLst>
                <a:tab algn="l" pos="133920"/>
              </a:tabLst>
            </a:pP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Material</a:t>
            </a:r>
            <a:r>
              <a:rPr b="0" lang="nl-BE" sz="1150" spc="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selectie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tabLst>
                <a:tab algn="l" pos="133920"/>
              </a:tabLst>
            </a:pP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Real-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time</a:t>
            </a:r>
            <a:r>
              <a:rPr b="0" lang="nl-BE" sz="1150" spc="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updates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object 16"/>
          <p:cNvSpPr/>
          <p:nvPr/>
        </p:nvSpPr>
        <p:spPr>
          <a:xfrm>
            <a:off x="3429000" y="2148120"/>
            <a:ext cx="149400" cy="2130840"/>
          </a:xfrm>
          <a:custGeom>
            <a:avLst/>
            <a:gdLst>
              <a:gd name="textAreaLeft" fmla="*/ 0 w 149400"/>
              <a:gd name="textAreaRight" fmla="*/ 152280 w 149400"/>
              <a:gd name="textAreaTop" fmla="*/ 0 h 2130840"/>
              <a:gd name="textAreaBottom" fmla="*/ 2133720 h 2130840"/>
            </a:gdLst>
            <a:ahLst/>
            <a:rect l="textAreaLeft" t="textAreaTop" r="textAreaRight" b="textAreaBottom"/>
            <a:pathLst>
              <a:path w="152400" h="2133600">
                <a:moveTo>
                  <a:pt x="152400" y="2133599"/>
                </a:moveTo>
                <a:lnTo>
                  <a:pt x="108226" y="2127074"/>
                </a:lnTo>
                <a:lnTo>
                  <a:pt x="67714" y="2107939"/>
                </a:lnTo>
                <a:lnTo>
                  <a:pt x="34533" y="2077834"/>
                </a:lnTo>
                <a:lnTo>
                  <a:pt x="11600" y="2039520"/>
                </a:lnTo>
                <a:lnTo>
                  <a:pt x="724" y="1996212"/>
                </a:lnTo>
                <a:lnTo>
                  <a:pt x="0" y="1981199"/>
                </a:lnTo>
                <a:lnTo>
                  <a:pt x="0" y="152400"/>
                </a:lnTo>
                <a:lnTo>
                  <a:pt x="6524" y="108226"/>
                </a:lnTo>
                <a:lnTo>
                  <a:pt x="25659" y="67714"/>
                </a:lnTo>
                <a:lnTo>
                  <a:pt x="55765" y="34533"/>
                </a:lnTo>
                <a:lnTo>
                  <a:pt x="94078" y="11600"/>
                </a:lnTo>
                <a:lnTo>
                  <a:pt x="137387" y="725"/>
                </a:lnTo>
                <a:lnTo>
                  <a:pt x="152400" y="0"/>
                </a:lnTo>
                <a:lnTo>
                  <a:pt x="141140" y="725"/>
                </a:lnTo>
                <a:lnTo>
                  <a:pt x="130096" y="2900"/>
                </a:lnTo>
                <a:lnTo>
                  <a:pt x="88886" y="25660"/>
                </a:lnTo>
                <a:lnTo>
                  <a:pt x="64000" y="55765"/>
                </a:lnTo>
                <a:lnTo>
                  <a:pt x="46800" y="94078"/>
                </a:lnTo>
                <a:lnTo>
                  <a:pt x="38643" y="137387"/>
                </a:lnTo>
                <a:lnTo>
                  <a:pt x="38100" y="152400"/>
                </a:lnTo>
                <a:lnTo>
                  <a:pt x="38100" y="1981199"/>
                </a:lnTo>
                <a:lnTo>
                  <a:pt x="42994" y="2025372"/>
                </a:lnTo>
                <a:lnTo>
                  <a:pt x="57345" y="2065884"/>
                </a:lnTo>
                <a:lnTo>
                  <a:pt x="79923" y="2099065"/>
                </a:lnTo>
                <a:lnTo>
                  <a:pt x="119269" y="2127074"/>
                </a:lnTo>
                <a:lnTo>
                  <a:pt x="141140" y="2132874"/>
                </a:lnTo>
                <a:lnTo>
                  <a:pt x="152400" y="2133599"/>
                </a:lnTo>
                <a:close/>
              </a:path>
            </a:pathLst>
          </a:custGeom>
          <a:solidFill>
            <a:srgbClr val="0fb98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nl-BE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124" name="object 17"/>
          <p:cNvGrpSpPr/>
          <p:nvPr/>
        </p:nvGrpSpPr>
        <p:grpSpPr>
          <a:xfrm>
            <a:off x="3771720" y="2165040"/>
            <a:ext cx="378000" cy="378000"/>
            <a:chOff x="3771720" y="2165040"/>
            <a:chExt cx="378000" cy="378000"/>
          </a:xfrm>
        </p:grpSpPr>
        <p:sp>
          <p:nvSpPr>
            <p:cNvPr id="125" name="object 18"/>
            <p:cNvSpPr/>
            <p:nvPr/>
          </p:nvSpPr>
          <p:spPr>
            <a:xfrm>
              <a:off x="3771720" y="2165040"/>
              <a:ext cx="378000" cy="378000"/>
            </a:xfrm>
            <a:custGeom>
              <a:avLst/>
              <a:gdLst>
                <a:gd name="textAreaLeft" fmla="*/ 0 w 378000"/>
                <a:gd name="textAreaRight" fmla="*/ 380880 w 378000"/>
                <a:gd name="textAreaTop" fmla="*/ 0 h 378000"/>
                <a:gd name="textAreaBottom" fmla="*/ 380880 h 378000"/>
              </a:gdLst>
              <a:ahLst/>
              <a:rect l="textAreaLeft" t="textAreaTop" r="textAreaRight" b="textAreaBottom"/>
              <a:pathLst>
                <a:path w="381000" h="381000">
                  <a:moveTo>
                    <a:pt x="309803" y="380999"/>
                  </a:moveTo>
                  <a:lnTo>
                    <a:pt x="71196" y="380999"/>
                  </a:lnTo>
                  <a:lnTo>
                    <a:pt x="66241" y="380511"/>
                  </a:lnTo>
                  <a:lnTo>
                    <a:pt x="29704" y="365377"/>
                  </a:lnTo>
                  <a:lnTo>
                    <a:pt x="3885" y="329337"/>
                  </a:lnTo>
                  <a:lnTo>
                    <a:pt x="0" y="309803"/>
                  </a:lnTo>
                  <a:lnTo>
                    <a:pt x="0" y="304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09803" y="0"/>
                  </a:lnTo>
                  <a:lnTo>
                    <a:pt x="351294" y="15621"/>
                  </a:lnTo>
                  <a:lnTo>
                    <a:pt x="377114" y="51661"/>
                  </a:lnTo>
                  <a:lnTo>
                    <a:pt x="381000" y="71196"/>
                  </a:lnTo>
                  <a:lnTo>
                    <a:pt x="381000" y="309803"/>
                  </a:lnTo>
                  <a:lnTo>
                    <a:pt x="365377" y="351294"/>
                  </a:lnTo>
                  <a:lnTo>
                    <a:pt x="329337" y="377113"/>
                  </a:lnTo>
                  <a:lnTo>
                    <a:pt x="314758" y="380511"/>
                  </a:lnTo>
                  <a:lnTo>
                    <a:pt x="309803" y="380999"/>
                  </a:lnTo>
                  <a:close/>
                </a:path>
              </a:pathLst>
            </a:custGeom>
            <a:solidFill>
              <a:srgbClr val="d0fa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126" name="object 19" descr=""/>
            <p:cNvPicPr/>
            <p:nvPr/>
          </p:nvPicPr>
          <p:blipFill>
            <a:blip r:embed="rId4"/>
            <a:stretch/>
          </p:blipFill>
          <p:spPr>
            <a:xfrm>
              <a:off x="3858120" y="2272320"/>
              <a:ext cx="203400" cy="16164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27" name="object 20"/>
          <p:cNvSpPr/>
          <p:nvPr/>
        </p:nvSpPr>
        <p:spPr>
          <a:xfrm>
            <a:off x="4254480" y="2195640"/>
            <a:ext cx="168300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nl-BE" sz="1650" spc="-71" strike="noStrike" u="none">
                <a:solidFill>
                  <a:srgbClr val="1f2937"/>
                </a:solidFill>
                <a:uFillTx/>
                <a:latin typeface="DejaVu Sans"/>
              </a:rPr>
              <a:t>Con</a:t>
            </a:r>
            <a:r>
              <a:rPr b="1" lang="nl-BE" sz="1500" spc="-71" strike="noStrike" u="none">
                <a:solidFill>
                  <a:srgbClr val="1f2937"/>
                </a:solidFill>
                <a:uFillTx/>
                <a:latin typeface="Arial"/>
              </a:rPr>
              <a:t>ﬁ</a:t>
            </a:r>
            <a:r>
              <a:rPr b="1" lang="nl-BE" sz="1650" spc="-71" strike="noStrike" u="none">
                <a:solidFill>
                  <a:srgbClr val="1f2937"/>
                </a:solidFill>
                <a:uFillTx/>
                <a:latin typeface="DejaVu Sans"/>
              </a:rPr>
              <a:t>guratie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object 21"/>
          <p:cNvSpPr/>
          <p:nvPr/>
        </p:nvSpPr>
        <p:spPr>
          <a:xfrm>
            <a:off x="3759120" y="2858760"/>
            <a:ext cx="1537560" cy="130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Systeem</a:t>
            </a:r>
            <a:r>
              <a:rPr b="0" lang="nl-BE" sz="1150" spc="-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instellingen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tabLst>
                <a:tab algn="l" pos="133920"/>
              </a:tabLst>
            </a:pP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Materiaal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prijzen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tabLst>
                <a:tab algn="l" pos="133920"/>
              </a:tabLst>
            </a:pP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3920" indent="-121320">
              <a:lnSpc>
                <a:spcPct val="100000"/>
              </a:lnSpc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Export</a:t>
            </a:r>
            <a:r>
              <a:rPr b="0" lang="nl-BE" sz="1150" spc="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</a:rPr>
              <a:t>opties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133920"/>
              </a:tabLst>
            </a:pP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Berekeningsregels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object 25"/>
          <p:cNvSpPr/>
          <p:nvPr/>
        </p:nvSpPr>
        <p:spPr>
          <a:xfrm>
            <a:off x="6248520" y="2148120"/>
            <a:ext cx="149400" cy="2130840"/>
          </a:xfrm>
          <a:custGeom>
            <a:avLst/>
            <a:gdLst>
              <a:gd name="textAreaLeft" fmla="*/ 0 w 149400"/>
              <a:gd name="textAreaRight" fmla="*/ 152280 w 149400"/>
              <a:gd name="textAreaTop" fmla="*/ 0 h 2130840"/>
              <a:gd name="textAreaBottom" fmla="*/ 2133720 h 2130840"/>
            </a:gdLst>
            <a:ahLst/>
            <a:rect l="textAreaLeft" t="textAreaTop" r="textAreaRight" b="textAreaBottom"/>
            <a:pathLst>
              <a:path w="152400" h="2133600">
                <a:moveTo>
                  <a:pt x="152400" y="2133599"/>
                </a:moveTo>
                <a:lnTo>
                  <a:pt x="108226" y="2127074"/>
                </a:lnTo>
                <a:lnTo>
                  <a:pt x="67714" y="2107939"/>
                </a:lnTo>
                <a:lnTo>
                  <a:pt x="34533" y="2077834"/>
                </a:lnTo>
                <a:lnTo>
                  <a:pt x="11600" y="2039520"/>
                </a:lnTo>
                <a:lnTo>
                  <a:pt x="724" y="1996212"/>
                </a:lnTo>
                <a:lnTo>
                  <a:pt x="0" y="1981199"/>
                </a:lnTo>
                <a:lnTo>
                  <a:pt x="0" y="152400"/>
                </a:lnTo>
                <a:lnTo>
                  <a:pt x="6524" y="108226"/>
                </a:lnTo>
                <a:lnTo>
                  <a:pt x="25659" y="67714"/>
                </a:lnTo>
                <a:lnTo>
                  <a:pt x="55764" y="34533"/>
                </a:lnTo>
                <a:lnTo>
                  <a:pt x="94078" y="11600"/>
                </a:lnTo>
                <a:lnTo>
                  <a:pt x="137387" y="725"/>
                </a:lnTo>
                <a:lnTo>
                  <a:pt x="152400" y="0"/>
                </a:lnTo>
                <a:lnTo>
                  <a:pt x="141140" y="725"/>
                </a:lnTo>
                <a:lnTo>
                  <a:pt x="130096" y="2900"/>
                </a:lnTo>
                <a:lnTo>
                  <a:pt x="88886" y="25660"/>
                </a:lnTo>
                <a:lnTo>
                  <a:pt x="64000" y="55765"/>
                </a:lnTo>
                <a:lnTo>
                  <a:pt x="46799" y="94078"/>
                </a:lnTo>
                <a:lnTo>
                  <a:pt x="38643" y="137387"/>
                </a:lnTo>
                <a:lnTo>
                  <a:pt x="38100" y="152400"/>
                </a:lnTo>
                <a:lnTo>
                  <a:pt x="38100" y="1981199"/>
                </a:lnTo>
                <a:lnTo>
                  <a:pt x="42993" y="2025372"/>
                </a:lnTo>
                <a:lnTo>
                  <a:pt x="57344" y="2065884"/>
                </a:lnTo>
                <a:lnTo>
                  <a:pt x="79924" y="2099065"/>
                </a:lnTo>
                <a:lnTo>
                  <a:pt x="119269" y="2127074"/>
                </a:lnTo>
                <a:lnTo>
                  <a:pt x="141140" y="2132874"/>
                </a:lnTo>
                <a:lnTo>
                  <a:pt x="152400" y="2133599"/>
                </a:lnTo>
                <a:close/>
              </a:path>
            </a:pathLst>
          </a:custGeom>
          <a:solidFill>
            <a:srgbClr val="6266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nl-BE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130" name="object 26"/>
          <p:cNvGrpSpPr/>
          <p:nvPr/>
        </p:nvGrpSpPr>
        <p:grpSpPr>
          <a:xfrm>
            <a:off x="6591240" y="2165040"/>
            <a:ext cx="378000" cy="378000"/>
            <a:chOff x="6591240" y="2165040"/>
            <a:chExt cx="378000" cy="378000"/>
          </a:xfrm>
        </p:grpSpPr>
        <p:sp>
          <p:nvSpPr>
            <p:cNvPr id="131" name="object 27"/>
            <p:cNvSpPr/>
            <p:nvPr/>
          </p:nvSpPr>
          <p:spPr>
            <a:xfrm>
              <a:off x="6591240" y="2165040"/>
              <a:ext cx="378000" cy="378000"/>
            </a:xfrm>
            <a:custGeom>
              <a:avLst/>
              <a:gdLst>
                <a:gd name="textAreaLeft" fmla="*/ 0 w 378000"/>
                <a:gd name="textAreaRight" fmla="*/ 380880 w 378000"/>
                <a:gd name="textAreaTop" fmla="*/ 0 h 378000"/>
                <a:gd name="textAreaBottom" fmla="*/ 380880 h 378000"/>
              </a:gdLst>
              <a:ahLst/>
              <a:rect l="textAreaLeft" t="textAreaTop" r="textAreaRight" b="textAreaBottom"/>
              <a:pathLst>
                <a:path w="381000" h="381000">
                  <a:moveTo>
                    <a:pt x="309803" y="380999"/>
                  </a:moveTo>
                  <a:lnTo>
                    <a:pt x="71197" y="380999"/>
                  </a:lnTo>
                  <a:lnTo>
                    <a:pt x="66241" y="380511"/>
                  </a:lnTo>
                  <a:lnTo>
                    <a:pt x="29705" y="365377"/>
                  </a:lnTo>
                  <a:lnTo>
                    <a:pt x="3885" y="329337"/>
                  </a:lnTo>
                  <a:lnTo>
                    <a:pt x="0" y="309803"/>
                  </a:lnTo>
                  <a:lnTo>
                    <a:pt x="0" y="304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7" y="0"/>
                  </a:lnTo>
                  <a:lnTo>
                    <a:pt x="309803" y="0"/>
                  </a:lnTo>
                  <a:lnTo>
                    <a:pt x="351294" y="15621"/>
                  </a:lnTo>
                  <a:lnTo>
                    <a:pt x="377113" y="51661"/>
                  </a:lnTo>
                  <a:lnTo>
                    <a:pt x="381000" y="71196"/>
                  </a:lnTo>
                  <a:lnTo>
                    <a:pt x="381000" y="309803"/>
                  </a:lnTo>
                  <a:lnTo>
                    <a:pt x="365377" y="351294"/>
                  </a:lnTo>
                  <a:lnTo>
                    <a:pt x="329337" y="377113"/>
                  </a:lnTo>
                  <a:lnTo>
                    <a:pt x="314758" y="380511"/>
                  </a:lnTo>
                  <a:lnTo>
                    <a:pt x="309803" y="380999"/>
                  </a:lnTo>
                  <a:close/>
                </a:path>
              </a:pathLst>
            </a:custGeom>
            <a:solidFill>
              <a:srgbClr val="dfe7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132" name="object 28" descr=""/>
            <p:cNvPicPr/>
            <p:nvPr/>
          </p:nvPicPr>
          <p:blipFill>
            <a:blip r:embed="rId5"/>
            <a:stretch/>
          </p:blipFill>
          <p:spPr>
            <a:xfrm>
              <a:off x="6705720" y="2280600"/>
              <a:ext cx="147240" cy="14724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33" name="object 29"/>
          <p:cNvSpPr/>
          <p:nvPr/>
        </p:nvSpPr>
        <p:spPr>
          <a:xfrm>
            <a:off x="7074000" y="2195640"/>
            <a:ext cx="112788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nl-BE" sz="1650" spc="-99" strike="noStrike" u="none">
                <a:solidFill>
                  <a:srgbClr val="1f2937"/>
                </a:solidFill>
                <a:uFillTx/>
                <a:latin typeface="DejaVu Sans"/>
              </a:rPr>
              <a:t>Producten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object 30"/>
          <p:cNvSpPr/>
          <p:nvPr/>
        </p:nvSpPr>
        <p:spPr>
          <a:xfrm>
            <a:off x="6578640" y="2858760"/>
            <a:ext cx="2059200" cy="134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Product</a:t>
            </a:r>
            <a:r>
              <a:rPr b="0" lang="nl-BE" sz="11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database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tabLst>
                <a:tab algn="l" pos="133920"/>
              </a:tabLst>
            </a:pP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Materiaal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catalog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tabLst>
                <a:tab algn="l" pos="133920"/>
              </a:tabLst>
            </a:pP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40" strike="noStrike" u="none">
                <a:solidFill>
                  <a:srgbClr val="4a5462"/>
                </a:solidFill>
                <a:uFillTx/>
                <a:latin typeface="DejaVu Sans"/>
              </a:rPr>
              <a:t>Speci</a:t>
            </a:r>
            <a:r>
              <a:rPr b="0" lang="nl-BE" sz="1050" spc="-40" strike="noStrike" u="none">
                <a:solidFill>
                  <a:srgbClr val="4a5462"/>
                </a:solidFill>
                <a:uFillTx/>
                <a:latin typeface="Arial"/>
              </a:rPr>
              <a:t>ﬁ</a:t>
            </a:r>
            <a:r>
              <a:rPr b="0" lang="nl-BE" sz="1150" spc="-40" strike="noStrike" u="none">
                <a:solidFill>
                  <a:srgbClr val="4a5462"/>
                </a:solidFill>
                <a:uFillTx/>
                <a:latin typeface="DejaVu Sans"/>
              </a:rPr>
              <a:t>caties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tabLst>
                <a:tab algn="l" pos="133920"/>
              </a:tabLst>
            </a:pP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Voorraad</a:t>
            </a:r>
            <a:r>
              <a:rPr b="0" lang="nl-BE" sz="11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beheer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object 34"/>
          <p:cNvSpPr/>
          <p:nvPr/>
        </p:nvSpPr>
        <p:spPr>
          <a:xfrm>
            <a:off x="9067680" y="2148120"/>
            <a:ext cx="149400" cy="2130840"/>
          </a:xfrm>
          <a:custGeom>
            <a:avLst/>
            <a:gdLst>
              <a:gd name="textAreaLeft" fmla="*/ 0 w 149400"/>
              <a:gd name="textAreaRight" fmla="*/ 152280 w 149400"/>
              <a:gd name="textAreaTop" fmla="*/ 0 h 2130840"/>
              <a:gd name="textAreaBottom" fmla="*/ 2133720 h 2130840"/>
            </a:gdLst>
            <a:ahLst/>
            <a:rect l="textAreaLeft" t="textAreaTop" r="textAreaRight" b="textAreaBottom"/>
            <a:pathLst>
              <a:path w="152400" h="2133600">
                <a:moveTo>
                  <a:pt x="152400" y="2133599"/>
                </a:moveTo>
                <a:lnTo>
                  <a:pt x="108226" y="2127074"/>
                </a:lnTo>
                <a:lnTo>
                  <a:pt x="67715" y="2107939"/>
                </a:lnTo>
                <a:lnTo>
                  <a:pt x="34533" y="2077834"/>
                </a:lnTo>
                <a:lnTo>
                  <a:pt x="11600" y="2039520"/>
                </a:lnTo>
                <a:lnTo>
                  <a:pt x="725" y="1996212"/>
                </a:lnTo>
                <a:lnTo>
                  <a:pt x="0" y="1981199"/>
                </a:lnTo>
                <a:lnTo>
                  <a:pt x="0" y="152400"/>
                </a:lnTo>
                <a:lnTo>
                  <a:pt x="6524" y="108226"/>
                </a:lnTo>
                <a:lnTo>
                  <a:pt x="25659" y="67714"/>
                </a:lnTo>
                <a:lnTo>
                  <a:pt x="55765" y="34533"/>
                </a:lnTo>
                <a:lnTo>
                  <a:pt x="94079" y="11600"/>
                </a:lnTo>
                <a:lnTo>
                  <a:pt x="137387" y="725"/>
                </a:lnTo>
                <a:lnTo>
                  <a:pt x="152400" y="0"/>
                </a:lnTo>
                <a:lnTo>
                  <a:pt x="141140" y="725"/>
                </a:lnTo>
                <a:lnTo>
                  <a:pt x="130096" y="2900"/>
                </a:lnTo>
                <a:lnTo>
                  <a:pt x="88885" y="25660"/>
                </a:lnTo>
                <a:lnTo>
                  <a:pt x="64000" y="55765"/>
                </a:lnTo>
                <a:lnTo>
                  <a:pt x="46799" y="94078"/>
                </a:lnTo>
                <a:lnTo>
                  <a:pt x="38643" y="137387"/>
                </a:lnTo>
                <a:lnTo>
                  <a:pt x="38100" y="152400"/>
                </a:lnTo>
                <a:lnTo>
                  <a:pt x="38100" y="1981199"/>
                </a:lnTo>
                <a:lnTo>
                  <a:pt x="42993" y="2025372"/>
                </a:lnTo>
                <a:lnTo>
                  <a:pt x="57344" y="2065884"/>
                </a:lnTo>
                <a:lnTo>
                  <a:pt x="79923" y="2099065"/>
                </a:lnTo>
                <a:lnTo>
                  <a:pt x="119269" y="2127074"/>
                </a:lnTo>
                <a:lnTo>
                  <a:pt x="141140" y="2132874"/>
                </a:lnTo>
                <a:lnTo>
                  <a:pt x="152400" y="2133599"/>
                </a:lnTo>
                <a:close/>
              </a:path>
            </a:pathLst>
          </a:custGeom>
          <a:solidFill>
            <a:srgbClr val="e4e7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6" name="object 35" descr=""/>
          <p:cNvPicPr/>
          <p:nvPr/>
        </p:nvPicPr>
        <p:blipFill>
          <a:blip r:embed="rId6"/>
          <a:stretch/>
        </p:blipFill>
        <p:spPr>
          <a:xfrm>
            <a:off x="9515520" y="2280600"/>
            <a:ext cx="168480" cy="14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7" name="object 36"/>
          <p:cNvSpPr/>
          <p:nvPr/>
        </p:nvSpPr>
        <p:spPr>
          <a:xfrm>
            <a:off x="9893160" y="2195640"/>
            <a:ext cx="86652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nl-BE" sz="1650" spc="-96" strike="noStrike" u="none">
                <a:solidFill>
                  <a:srgbClr val="1f2937"/>
                </a:solidFill>
                <a:uFillTx/>
                <a:latin typeface="DejaVu Sans"/>
              </a:rPr>
              <a:t>Analyse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object 37"/>
          <p:cNvSpPr/>
          <p:nvPr/>
        </p:nvSpPr>
        <p:spPr>
          <a:xfrm>
            <a:off x="9518760" y="2860920"/>
            <a:ext cx="1711080" cy="134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Basis</a:t>
            </a:r>
            <a:r>
              <a:rPr b="0" lang="nl-BE" sz="1150" spc="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statistieken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tabLst>
                <a:tab algn="l" pos="133920"/>
              </a:tabLst>
            </a:pP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Materiaal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gebruik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tabLst>
                <a:tab algn="l" pos="133920"/>
              </a:tabLst>
            </a:pP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Kosten</a:t>
            </a:r>
            <a:r>
              <a:rPr b="0" lang="nl-BE" sz="1150" spc="-3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analyse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tabLst>
                <a:tab algn="l" pos="133920"/>
              </a:tabLst>
            </a:pP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3920" indent="-121320">
              <a:lnSpc>
                <a:spcPct val="100000"/>
              </a:lnSpc>
              <a:spcBef>
                <a:spcPts val="13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Business</a:t>
            </a:r>
            <a:r>
              <a:rPr b="0" lang="nl-BE" sz="1150" spc="3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</a:rPr>
              <a:t>insights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object 41"/>
          <p:cNvSpPr/>
          <p:nvPr/>
        </p:nvSpPr>
        <p:spPr>
          <a:xfrm>
            <a:off x="4500000" y="4720320"/>
            <a:ext cx="3125160" cy="31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1" lang="nl-BE" sz="2000" spc="-164" strike="noStrike" u="none">
                <a:solidFill>
                  <a:srgbClr val="1f2937"/>
                </a:solidFill>
                <a:uFillTx/>
                <a:latin typeface="DejaVu Sans"/>
              </a:rPr>
              <a:t>Technische</a:t>
            </a:r>
            <a:r>
              <a:rPr b="1" lang="nl-BE" sz="2000" spc="-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2000" spc="-113" strike="noStrike" u="none">
                <a:solidFill>
                  <a:srgbClr val="1f2937"/>
                </a:solidFill>
                <a:uFillTx/>
                <a:latin typeface="DejaVu Sans"/>
              </a:rPr>
              <a:t>Architectuur</a:t>
            </a:r>
            <a:endParaRPr b="0" lang="nl-B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40" name="object 42"/>
          <p:cNvGrpSpPr/>
          <p:nvPr/>
        </p:nvGrpSpPr>
        <p:grpSpPr>
          <a:xfrm>
            <a:off x="1359720" y="5364000"/>
            <a:ext cx="606600" cy="606600"/>
            <a:chOff x="1359720" y="5364000"/>
            <a:chExt cx="606600" cy="606600"/>
          </a:xfrm>
        </p:grpSpPr>
        <p:pic>
          <p:nvPicPr>
            <p:cNvPr id="141" name="object 43" descr=""/>
            <p:cNvPicPr/>
            <p:nvPr/>
          </p:nvPicPr>
          <p:blipFill>
            <a:blip r:embed="rId7"/>
            <a:stretch/>
          </p:blipFill>
          <p:spPr>
            <a:xfrm>
              <a:off x="1359720" y="5364000"/>
              <a:ext cx="606600" cy="60660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142" name="object 44"/>
            <p:cNvSpPr/>
            <p:nvPr/>
          </p:nvSpPr>
          <p:spPr>
            <a:xfrm>
              <a:off x="1540800" y="5554800"/>
              <a:ext cx="254160" cy="225720"/>
            </a:xfrm>
            <a:custGeom>
              <a:avLst/>
              <a:gdLst>
                <a:gd name="textAreaLeft" fmla="*/ 0 w 254160"/>
                <a:gd name="textAreaRight" fmla="*/ 257040 w 254160"/>
                <a:gd name="textAreaTop" fmla="*/ 0 h 225720"/>
                <a:gd name="textAreaBottom" fmla="*/ 228600 h 225720"/>
              </a:gdLst>
              <a:ahLst/>
              <a:rect l="textAreaLeft" t="textAreaTop" r="textAreaRight" b="textAreaBottom"/>
              <a:pathLst>
                <a:path w="257175" h="228600">
                  <a:moveTo>
                    <a:pt x="228600" y="185737"/>
                  </a:moveTo>
                  <a:lnTo>
                    <a:pt x="28575" y="185737"/>
                  </a:lnTo>
                  <a:lnTo>
                    <a:pt x="17461" y="183489"/>
                  </a:lnTo>
                  <a:lnTo>
                    <a:pt x="8377" y="177360"/>
                  </a:lnTo>
                  <a:lnTo>
                    <a:pt x="2248" y="168276"/>
                  </a:lnTo>
                  <a:lnTo>
                    <a:pt x="0" y="157162"/>
                  </a:lnTo>
                  <a:lnTo>
                    <a:pt x="0" y="28575"/>
                  </a:lnTo>
                  <a:lnTo>
                    <a:pt x="2248" y="17461"/>
                  </a:lnTo>
                  <a:lnTo>
                    <a:pt x="8377" y="8377"/>
                  </a:lnTo>
                  <a:lnTo>
                    <a:pt x="17461" y="2248"/>
                  </a:lnTo>
                  <a:lnTo>
                    <a:pt x="28575" y="0"/>
                  </a:lnTo>
                  <a:lnTo>
                    <a:pt x="228600" y="0"/>
                  </a:lnTo>
                  <a:lnTo>
                    <a:pt x="239713" y="2248"/>
                  </a:lnTo>
                  <a:lnTo>
                    <a:pt x="248797" y="8377"/>
                  </a:lnTo>
                  <a:lnTo>
                    <a:pt x="254926" y="17461"/>
                  </a:lnTo>
                  <a:lnTo>
                    <a:pt x="257175" y="28575"/>
                  </a:lnTo>
                  <a:lnTo>
                    <a:pt x="28575" y="28575"/>
                  </a:lnTo>
                  <a:lnTo>
                    <a:pt x="28575" y="128587"/>
                  </a:lnTo>
                  <a:lnTo>
                    <a:pt x="257175" y="128587"/>
                  </a:lnTo>
                  <a:lnTo>
                    <a:pt x="257175" y="157162"/>
                  </a:lnTo>
                  <a:lnTo>
                    <a:pt x="254926" y="168276"/>
                  </a:lnTo>
                  <a:lnTo>
                    <a:pt x="248797" y="177360"/>
                  </a:lnTo>
                  <a:lnTo>
                    <a:pt x="239713" y="183489"/>
                  </a:lnTo>
                  <a:lnTo>
                    <a:pt x="228600" y="185737"/>
                  </a:lnTo>
                  <a:close/>
                </a:path>
                <a:path w="257175" h="228600">
                  <a:moveTo>
                    <a:pt x="257175" y="128587"/>
                  </a:moveTo>
                  <a:lnTo>
                    <a:pt x="228600" y="128587"/>
                  </a:lnTo>
                  <a:lnTo>
                    <a:pt x="228600" y="28575"/>
                  </a:lnTo>
                  <a:lnTo>
                    <a:pt x="257175" y="28575"/>
                  </a:lnTo>
                  <a:lnTo>
                    <a:pt x="257175" y="128587"/>
                  </a:lnTo>
                  <a:close/>
                </a:path>
                <a:path w="257175" h="228600">
                  <a:moveTo>
                    <a:pt x="154796" y="200025"/>
                  </a:moveTo>
                  <a:lnTo>
                    <a:pt x="102378" y="200025"/>
                  </a:lnTo>
                  <a:lnTo>
                    <a:pt x="107156" y="185737"/>
                  </a:lnTo>
                  <a:lnTo>
                    <a:pt x="150018" y="185737"/>
                  </a:lnTo>
                  <a:lnTo>
                    <a:pt x="154796" y="200025"/>
                  </a:lnTo>
                  <a:close/>
                </a:path>
                <a:path w="257175" h="228600">
                  <a:moveTo>
                    <a:pt x="193640" y="228600"/>
                  </a:moveTo>
                  <a:lnTo>
                    <a:pt x="63534" y="228600"/>
                  </a:lnTo>
                  <a:lnTo>
                    <a:pt x="57150" y="222215"/>
                  </a:lnTo>
                  <a:lnTo>
                    <a:pt x="57150" y="206409"/>
                  </a:lnTo>
                  <a:lnTo>
                    <a:pt x="63534" y="200025"/>
                  </a:lnTo>
                  <a:lnTo>
                    <a:pt x="193640" y="200025"/>
                  </a:lnTo>
                  <a:lnTo>
                    <a:pt x="200025" y="206409"/>
                  </a:lnTo>
                  <a:lnTo>
                    <a:pt x="200025" y="222215"/>
                  </a:lnTo>
                  <a:lnTo>
                    <a:pt x="193640" y="22860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43" name="object 45"/>
          <p:cNvSpPr/>
          <p:nvPr/>
        </p:nvSpPr>
        <p:spPr>
          <a:xfrm>
            <a:off x="2058480" y="5589000"/>
            <a:ext cx="1359360" cy="21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nl-BE" sz="1350" spc="-96" strike="noStrike" u="none">
                <a:solidFill>
                  <a:srgbClr val="1f2937"/>
                </a:solidFill>
                <a:uFillTx/>
                <a:latin typeface="DejaVu Sans"/>
              </a:rPr>
              <a:t>Tkinter</a:t>
            </a:r>
            <a:r>
              <a:rPr b="1" lang="nl-BE" sz="1350" spc="-1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350" spc="-91" strike="noStrike" u="none">
                <a:solidFill>
                  <a:srgbClr val="1f2937"/>
                </a:solidFill>
                <a:uFillTx/>
                <a:latin typeface="DejaVu Sans"/>
              </a:rPr>
              <a:t>GUI</a:t>
            </a: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object 46"/>
          <p:cNvSpPr/>
          <p:nvPr/>
        </p:nvSpPr>
        <p:spPr>
          <a:xfrm>
            <a:off x="994680" y="6049080"/>
            <a:ext cx="134280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Gebruikersinterface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45" name="object 47"/>
          <p:cNvGrpSpPr/>
          <p:nvPr/>
        </p:nvGrpSpPr>
        <p:grpSpPr>
          <a:xfrm>
            <a:off x="5730120" y="5387400"/>
            <a:ext cx="606600" cy="606600"/>
            <a:chOff x="5730120" y="5387400"/>
            <a:chExt cx="606600" cy="606600"/>
          </a:xfrm>
        </p:grpSpPr>
        <p:pic>
          <p:nvPicPr>
            <p:cNvPr id="146" name="object 48" descr=""/>
            <p:cNvPicPr/>
            <p:nvPr/>
          </p:nvPicPr>
          <p:blipFill>
            <a:blip r:embed="rId8"/>
            <a:stretch/>
          </p:blipFill>
          <p:spPr>
            <a:xfrm>
              <a:off x="5730120" y="5387400"/>
              <a:ext cx="606600" cy="6066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47" name="object 49" descr=""/>
            <p:cNvPicPr/>
            <p:nvPr/>
          </p:nvPicPr>
          <p:blipFill>
            <a:blip r:embed="rId9"/>
            <a:stretch/>
          </p:blipFill>
          <p:spPr>
            <a:xfrm>
              <a:off x="5920560" y="5592240"/>
              <a:ext cx="225720" cy="19728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48" name="object 50"/>
          <p:cNvSpPr/>
          <p:nvPr/>
        </p:nvSpPr>
        <p:spPr>
          <a:xfrm>
            <a:off x="6480000" y="5580000"/>
            <a:ext cx="1437840" cy="21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nl-BE" sz="1350" spc="-105" strike="noStrike" u="none">
                <a:solidFill>
                  <a:srgbClr val="1f2937"/>
                </a:solidFill>
                <a:uFillTx/>
                <a:latin typeface="DejaVu Sans"/>
              </a:rPr>
              <a:t>Python</a:t>
            </a:r>
            <a:r>
              <a:rPr b="1" lang="nl-BE" sz="1350" spc="-20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350" spc="-91" strike="noStrike" u="none">
                <a:solidFill>
                  <a:srgbClr val="1f2937"/>
                </a:solidFill>
                <a:uFillTx/>
                <a:latin typeface="DejaVu Sans"/>
              </a:rPr>
              <a:t>Engine</a:t>
            </a: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object 51"/>
          <p:cNvSpPr/>
          <p:nvPr/>
        </p:nvSpPr>
        <p:spPr>
          <a:xfrm>
            <a:off x="5414760" y="6036480"/>
            <a:ext cx="124056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Berekeningslogica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object 52"/>
          <p:cNvSpPr/>
          <p:nvPr/>
        </p:nvSpPr>
        <p:spPr>
          <a:xfrm>
            <a:off x="9664920" y="5625000"/>
            <a:ext cx="1672920" cy="21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1" lang="nl-BE" sz="1350" spc="-91" strike="noStrike" u="none">
                <a:solidFill>
                  <a:srgbClr val="1f2937"/>
                </a:solidFill>
                <a:uFillTx/>
                <a:latin typeface="DejaVu Sans"/>
              </a:rPr>
              <a:t>Analytics</a:t>
            </a:r>
            <a:r>
              <a:rPr b="1" lang="nl-BE" sz="1350" spc="-5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350" spc="-96" strike="noStrike" u="none">
                <a:solidFill>
                  <a:srgbClr val="1f2937"/>
                </a:solidFill>
                <a:uFillTx/>
                <a:latin typeface="DejaVu Sans"/>
              </a:rPr>
              <a:t>Module</a:t>
            </a: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51" name="object 53"/>
          <p:cNvGrpSpPr/>
          <p:nvPr/>
        </p:nvGrpSpPr>
        <p:grpSpPr>
          <a:xfrm>
            <a:off x="3746880" y="5766840"/>
            <a:ext cx="606960" cy="54360"/>
            <a:chOff x="3746880" y="5766840"/>
            <a:chExt cx="606960" cy="54360"/>
          </a:xfrm>
        </p:grpSpPr>
        <p:pic>
          <p:nvPicPr>
            <p:cNvPr id="152" name="object 54" descr=""/>
            <p:cNvPicPr/>
            <p:nvPr/>
          </p:nvPicPr>
          <p:blipFill>
            <a:blip r:embed="rId10"/>
            <a:stretch/>
          </p:blipFill>
          <p:spPr>
            <a:xfrm>
              <a:off x="3746880" y="5785920"/>
              <a:ext cx="606600" cy="3528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153" name="object 55"/>
            <p:cNvSpPr/>
            <p:nvPr/>
          </p:nvSpPr>
          <p:spPr>
            <a:xfrm>
              <a:off x="4318560" y="5766840"/>
              <a:ext cx="35280" cy="35280"/>
            </a:xfrm>
            <a:custGeom>
              <a:avLst/>
              <a:gdLst>
                <a:gd name="textAreaLeft" fmla="*/ 0 w 35280"/>
                <a:gd name="textAreaRight" fmla="*/ 38160 w 35280"/>
                <a:gd name="textAreaTop" fmla="*/ 0 h 35280"/>
                <a:gd name="textAreaBottom" fmla="*/ 38160 h 35280"/>
              </a:gdLst>
              <a:ahLst/>
              <a:rect l="textAreaLeft" t="textAreaTop" r="textAreaRight" b="textAreaBottom"/>
              <a:pathLst>
                <a:path w="38100" h="38100">
                  <a:moveTo>
                    <a:pt x="3810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0" y="38100"/>
                  </a:lnTo>
                  <a:lnTo>
                    <a:pt x="38100" y="38100"/>
                  </a:lnTo>
                  <a:lnTo>
                    <a:pt x="38100" y="1905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e4e7e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154" name="object 56"/>
          <p:cNvGrpSpPr/>
          <p:nvPr/>
        </p:nvGrpSpPr>
        <p:grpSpPr>
          <a:xfrm>
            <a:off x="7920000" y="5760000"/>
            <a:ext cx="606960" cy="54360"/>
            <a:chOff x="7920000" y="5760000"/>
            <a:chExt cx="606960" cy="54360"/>
          </a:xfrm>
        </p:grpSpPr>
        <p:pic>
          <p:nvPicPr>
            <p:cNvPr id="155" name="object 57" descr=""/>
            <p:cNvPicPr/>
            <p:nvPr/>
          </p:nvPicPr>
          <p:blipFill>
            <a:blip r:embed="rId11"/>
            <a:stretch/>
          </p:blipFill>
          <p:spPr>
            <a:xfrm>
              <a:off x="7920000" y="5779080"/>
              <a:ext cx="606600" cy="3528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156" name="object 58"/>
            <p:cNvSpPr/>
            <p:nvPr/>
          </p:nvSpPr>
          <p:spPr>
            <a:xfrm>
              <a:off x="8491680" y="5760000"/>
              <a:ext cx="35280" cy="35280"/>
            </a:xfrm>
            <a:custGeom>
              <a:avLst/>
              <a:gdLst>
                <a:gd name="textAreaLeft" fmla="*/ 0 w 35280"/>
                <a:gd name="textAreaRight" fmla="*/ 38160 w 35280"/>
                <a:gd name="textAreaTop" fmla="*/ 0 h 35280"/>
                <a:gd name="textAreaBottom" fmla="*/ 38160 h 35280"/>
              </a:gdLst>
              <a:ahLst/>
              <a:rect l="textAreaLeft" t="textAreaTop" r="textAreaRight" b="textAreaBottom"/>
              <a:pathLst>
                <a:path w="38100" h="38100">
                  <a:moveTo>
                    <a:pt x="3810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0" y="38100"/>
                  </a:lnTo>
                  <a:lnTo>
                    <a:pt x="38100" y="38100"/>
                  </a:lnTo>
                  <a:lnTo>
                    <a:pt x="38100" y="1905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e4e7e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57" name="object 62"/>
          <p:cNvSpPr/>
          <p:nvPr/>
        </p:nvSpPr>
        <p:spPr>
          <a:xfrm>
            <a:off x="9360000" y="6050520"/>
            <a:ext cx="197244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38160">
              <a:lnSpc>
                <a:spcPct val="100000"/>
              </a:lnSpc>
              <a:spcBef>
                <a:spcPts val="130"/>
              </a:spcBef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Data</a:t>
            </a:r>
            <a:r>
              <a:rPr b="0" lang="nl-BE" sz="1150" spc="45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</a:rPr>
              <a:t>visua</a:t>
            </a:r>
            <a:r>
              <a:rPr b="0" lang="nl-BE" sz="1150" spc="-255" strike="noStrike" u="none">
                <a:solidFill>
                  <a:srgbClr val="4a5462"/>
                </a:solidFill>
                <a:uFillTx/>
                <a:latin typeface="DejaVu Sans"/>
              </a:rPr>
              <a:t>l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</a:rPr>
              <a:t>i</a:t>
            </a:r>
            <a:r>
              <a:rPr b="0" lang="nl-BE" sz="1150" spc="-329" strike="noStrike" u="none">
                <a:solidFill>
                  <a:srgbClr val="4a5462"/>
                </a:solidFill>
                <a:uFillTx/>
                <a:latin typeface="DejaVu Sans"/>
              </a:rPr>
              <a:t>s</a:t>
            </a:r>
            <a:r>
              <a:rPr b="0" lang="nl-BE" sz="1150" spc="-420" strike="noStrike" u="none">
                <a:solidFill>
                  <a:srgbClr val="4a5462"/>
                </a:solidFill>
                <a:uFillTx/>
                <a:latin typeface="DejaVu Sans"/>
              </a:rPr>
              <a:t>a</a:t>
            </a:r>
            <a:r>
              <a:rPr b="0" lang="nl-BE" sz="1150" spc="-249" strike="noStrike" u="none">
                <a:solidFill>
                  <a:srgbClr val="4a5462"/>
                </a:solidFill>
                <a:uFillTx/>
                <a:latin typeface="DejaVu Sans"/>
              </a:rPr>
              <a:t>t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</a:rPr>
              <a:t>i</a:t>
            </a:r>
            <a:r>
              <a:rPr b="0" lang="nl-BE" sz="1150" spc="-366" strike="noStrike" u="none">
                <a:solidFill>
                  <a:srgbClr val="4a5462"/>
                </a:solidFill>
                <a:uFillTx/>
                <a:latin typeface="DejaVu Sans"/>
              </a:rPr>
              <a:t>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8" name="object 1" descr=""/>
          <p:cNvPicPr/>
          <p:nvPr/>
        </p:nvPicPr>
        <p:blipFill>
          <a:blip r:embed="rId12"/>
          <a:stretch/>
        </p:blipFill>
        <p:spPr>
          <a:xfrm>
            <a:off x="9180000" y="5580000"/>
            <a:ext cx="177480" cy="357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object 2" descr=""/>
          <p:cNvPicPr/>
          <p:nvPr/>
        </p:nvPicPr>
        <p:blipFill>
          <a:blip r:embed="rId1"/>
          <a:stretch/>
        </p:blipFill>
        <p:spPr>
          <a:xfrm>
            <a:off x="609480" y="5580000"/>
            <a:ext cx="10969920" cy="12578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160" name="object 3"/>
          <p:cNvGrpSpPr/>
          <p:nvPr/>
        </p:nvGrpSpPr>
        <p:grpSpPr>
          <a:xfrm>
            <a:off x="609480" y="408600"/>
            <a:ext cx="454320" cy="454320"/>
            <a:chOff x="609480" y="408600"/>
            <a:chExt cx="454320" cy="454320"/>
          </a:xfrm>
        </p:grpSpPr>
        <p:pic>
          <p:nvPicPr>
            <p:cNvPr id="161" name="object 4" descr=""/>
            <p:cNvPicPr/>
            <p:nvPr/>
          </p:nvPicPr>
          <p:blipFill>
            <a:blip r:embed="rId2"/>
            <a:stretch/>
          </p:blipFill>
          <p:spPr>
            <a:xfrm>
              <a:off x="609480" y="408600"/>
              <a:ext cx="454320" cy="4543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62" name="object 5" descr=""/>
            <p:cNvPicPr/>
            <p:nvPr/>
          </p:nvPicPr>
          <p:blipFill>
            <a:blip r:embed="rId3"/>
            <a:stretch/>
          </p:blipFill>
          <p:spPr>
            <a:xfrm>
              <a:off x="733320" y="553680"/>
              <a:ext cx="206640" cy="1602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206360" y="324000"/>
            <a:ext cx="6150240" cy="48924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nl-BE" sz="3050" spc="-145" strike="noStrike" u="none">
                <a:solidFill>
                  <a:srgbClr val="1f2937"/>
                </a:solidFill>
                <a:uFillTx/>
                <a:latin typeface="Arial"/>
              </a:rPr>
              <a:t>Data</a:t>
            </a:r>
            <a:r>
              <a:rPr b="1" lang="nl-BE" sz="3050" spc="-196" strike="noStrike" u="none">
                <a:solidFill>
                  <a:srgbClr val="1f2937"/>
                </a:solidFill>
                <a:uFillTx/>
                <a:latin typeface="Arial"/>
              </a:rPr>
              <a:t> Flow</a:t>
            </a:r>
            <a:r>
              <a:rPr b="1" lang="nl-BE" sz="3050" spc="-190" strike="noStrike" u="none">
                <a:solidFill>
                  <a:srgbClr val="1f2937"/>
                </a:solidFill>
                <a:uFillTx/>
                <a:latin typeface="Arial"/>
              </a:rPr>
              <a:t> </a:t>
            </a:r>
            <a:r>
              <a:rPr b="1" lang="nl-BE" sz="2950" spc="-210" strike="noStrike" u="none">
                <a:solidFill>
                  <a:srgbClr val="1f2937"/>
                </a:solidFill>
                <a:uFillTx/>
                <a:latin typeface="Century Gothic"/>
              </a:rPr>
              <a:t>&amp;</a:t>
            </a:r>
            <a:r>
              <a:rPr b="1" lang="nl-BE" sz="2950" spc="-170" strike="noStrike" u="none">
                <a:solidFill>
                  <a:srgbClr val="1f2937"/>
                </a:solidFill>
                <a:uFillTx/>
                <a:latin typeface="Century Gothic"/>
              </a:rPr>
              <a:t> </a:t>
            </a:r>
            <a:r>
              <a:rPr b="1" lang="nl-BE" sz="3050" spc="-164" strike="noStrike" u="none">
                <a:solidFill>
                  <a:srgbClr val="1f2937"/>
                </a:solidFill>
                <a:uFillTx/>
                <a:latin typeface="Arial"/>
              </a:rPr>
              <a:t>Processing</a:t>
            </a:r>
            <a:endParaRPr b="0" lang="nl-BE" sz="3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4" name="object 7"/>
          <p:cNvSpPr/>
          <p:nvPr/>
        </p:nvSpPr>
        <p:spPr>
          <a:xfrm>
            <a:off x="1206360" y="859320"/>
            <a:ext cx="995148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nl-BE" sz="1500" spc="-145" strike="noStrike" u="none">
                <a:solidFill>
                  <a:srgbClr val="4a5462"/>
                </a:solidFill>
                <a:uFillTx/>
                <a:latin typeface="DejaVu Sans"/>
              </a:rPr>
              <a:t>Van</a:t>
            </a:r>
            <a:r>
              <a:rPr b="0" lang="nl-BE" sz="15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1" strike="noStrike" u="none">
                <a:solidFill>
                  <a:srgbClr val="4a5462"/>
                </a:solidFill>
                <a:uFillTx/>
                <a:latin typeface="DejaVu Sans"/>
              </a:rPr>
              <a:t>gebruikersinvoer</a:t>
            </a:r>
            <a:r>
              <a:rPr b="0" lang="nl-BE" sz="15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71" strike="noStrike" u="none">
                <a:solidFill>
                  <a:srgbClr val="4a5462"/>
                </a:solidFill>
                <a:uFillTx/>
                <a:latin typeface="DejaVu Sans"/>
              </a:rPr>
              <a:t>tot</a:t>
            </a:r>
            <a:r>
              <a:rPr b="0" lang="nl-BE" sz="15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74" strike="noStrike" u="none">
                <a:solidFill>
                  <a:srgbClr val="4a5462"/>
                </a:solidFill>
                <a:uFillTx/>
                <a:latin typeface="DejaVu Sans"/>
              </a:rPr>
              <a:t>intelligente</a:t>
            </a:r>
            <a:r>
              <a:rPr b="0" lang="nl-BE" sz="15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1" strike="noStrike" u="none">
                <a:solidFill>
                  <a:srgbClr val="4a5462"/>
                </a:solidFill>
                <a:uFillTx/>
                <a:latin typeface="DejaVu Sans"/>
              </a:rPr>
              <a:t>output</a:t>
            </a:r>
            <a:r>
              <a:rPr b="0" lang="nl-BE" sz="15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79" strike="noStrike" u="none">
                <a:solidFill>
                  <a:srgbClr val="4a5462"/>
                </a:solidFill>
                <a:uFillTx/>
                <a:latin typeface="DejaVu Sans"/>
              </a:rPr>
              <a:t>via</a:t>
            </a:r>
            <a:r>
              <a:rPr b="0" lang="nl-BE" sz="15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1" strike="noStrike" u="none">
                <a:solidFill>
                  <a:srgbClr val="4a5462"/>
                </a:solidFill>
                <a:uFillTx/>
                <a:latin typeface="DejaVu Sans"/>
              </a:rPr>
              <a:t>gestructureerde</a:t>
            </a:r>
            <a:r>
              <a:rPr b="0" lang="nl-BE" sz="15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74" strike="noStrike" u="none">
                <a:solidFill>
                  <a:srgbClr val="4a5462"/>
                </a:solidFill>
                <a:uFillTx/>
                <a:latin typeface="DejaVu Sans"/>
              </a:rPr>
              <a:t>dataverwerking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65" name="object 8"/>
          <p:cNvGrpSpPr/>
          <p:nvPr/>
        </p:nvGrpSpPr>
        <p:grpSpPr>
          <a:xfrm>
            <a:off x="1090080" y="3803400"/>
            <a:ext cx="378000" cy="378000"/>
            <a:chOff x="1090080" y="3803400"/>
            <a:chExt cx="378000" cy="378000"/>
          </a:xfrm>
        </p:grpSpPr>
        <p:sp>
          <p:nvSpPr>
            <p:cNvPr id="166" name="object 9"/>
            <p:cNvSpPr/>
            <p:nvPr/>
          </p:nvSpPr>
          <p:spPr>
            <a:xfrm>
              <a:off x="1090080" y="3803400"/>
              <a:ext cx="378000" cy="378000"/>
            </a:xfrm>
            <a:custGeom>
              <a:avLst/>
              <a:gdLst>
                <a:gd name="textAreaLeft" fmla="*/ 0 w 378000"/>
                <a:gd name="textAreaRight" fmla="*/ 380880 w 378000"/>
                <a:gd name="textAreaTop" fmla="*/ 0 h 378000"/>
                <a:gd name="textAreaBottom" fmla="*/ 380880 h 378000"/>
              </a:gdLst>
              <a:ahLst/>
              <a:rect l="textAreaLeft" t="textAreaTop" r="textAreaRight" b="textAreaBottom"/>
              <a:pathLst>
                <a:path w="381000" h="381000">
                  <a:moveTo>
                    <a:pt x="309803" y="380999"/>
                  </a:moveTo>
                  <a:lnTo>
                    <a:pt x="71196" y="380999"/>
                  </a:lnTo>
                  <a:lnTo>
                    <a:pt x="66241" y="380511"/>
                  </a:lnTo>
                  <a:lnTo>
                    <a:pt x="29705" y="365377"/>
                  </a:lnTo>
                  <a:lnTo>
                    <a:pt x="3885" y="329337"/>
                  </a:lnTo>
                  <a:lnTo>
                    <a:pt x="0" y="309803"/>
                  </a:lnTo>
                  <a:lnTo>
                    <a:pt x="0" y="3047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09803" y="0"/>
                  </a:lnTo>
                  <a:lnTo>
                    <a:pt x="351294" y="15621"/>
                  </a:lnTo>
                  <a:lnTo>
                    <a:pt x="377114" y="51661"/>
                  </a:lnTo>
                  <a:lnTo>
                    <a:pt x="380999" y="71196"/>
                  </a:lnTo>
                  <a:lnTo>
                    <a:pt x="380999" y="309803"/>
                  </a:lnTo>
                  <a:lnTo>
                    <a:pt x="365378" y="351294"/>
                  </a:lnTo>
                  <a:lnTo>
                    <a:pt x="329337" y="377113"/>
                  </a:lnTo>
                  <a:lnTo>
                    <a:pt x="314758" y="380511"/>
                  </a:lnTo>
                  <a:lnTo>
                    <a:pt x="309803" y="380999"/>
                  </a:lnTo>
                  <a:close/>
                </a:path>
              </a:pathLst>
            </a:custGeom>
            <a:solidFill>
              <a:srgbClr val="dae9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167" name="object 10" descr=""/>
            <p:cNvPicPr/>
            <p:nvPr/>
          </p:nvPicPr>
          <p:blipFill>
            <a:blip r:embed="rId4"/>
            <a:stretch/>
          </p:blipFill>
          <p:spPr>
            <a:xfrm>
              <a:off x="1204560" y="3917520"/>
              <a:ext cx="149400" cy="1494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68" name="object 11"/>
          <p:cNvSpPr/>
          <p:nvPr/>
        </p:nvSpPr>
        <p:spPr>
          <a:xfrm>
            <a:off x="1572840" y="3833640"/>
            <a:ext cx="227700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nl-BE" sz="1650" spc="-99" strike="noStrike" u="none">
                <a:solidFill>
                  <a:srgbClr val="1f2937"/>
                </a:solidFill>
                <a:uFillTx/>
                <a:latin typeface="DejaVu Sans"/>
              </a:rPr>
              <a:t>Processing</a:t>
            </a:r>
            <a:r>
              <a:rPr b="1" lang="nl-BE" sz="1650" spc="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650" spc="-96" strike="noStrike" u="none">
                <a:solidFill>
                  <a:srgbClr val="1f2937"/>
                </a:solidFill>
                <a:uFillTx/>
                <a:latin typeface="DejaVu Sans"/>
              </a:rPr>
              <a:t>Engine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9" name="object 12" descr=""/>
          <p:cNvPicPr/>
          <p:nvPr/>
        </p:nvPicPr>
        <p:blipFill>
          <a:blip r:embed="rId5"/>
          <a:stretch/>
        </p:blipFill>
        <p:spPr>
          <a:xfrm>
            <a:off x="1089360" y="4353120"/>
            <a:ext cx="113040" cy="80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0" name="object 13"/>
          <p:cNvSpPr/>
          <p:nvPr/>
        </p:nvSpPr>
        <p:spPr>
          <a:xfrm>
            <a:off x="1270440" y="4281120"/>
            <a:ext cx="161460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Real-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time</a:t>
            </a:r>
            <a:r>
              <a:rPr b="0" lang="nl-BE" sz="1150" spc="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berekeningen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71" name="object 14" descr=""/>
          <p:cNvPicPr/>
          <p:nvPr/>
        </p:nvPicPr>
        <p:blipFill>
          <a:blip r:embed="rId6"/>
          <a:stretch/>
        </p:blipFill>
        <p:spPr>
          <a:xfrm>
            <a:off x="1089360" y="4658040"/>
            <a:ext cx="113040" cy="80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2" name="object 15"/>
          <p:cNvSpPr/>
          <p:nvPr/>
        </p:nvSpPr>
        <p:spPr>
          <a:xfrm>
            <a:off x="1270440" y="4586040"/>
            <a:ext cx="1789560" cy="19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Modulaire</a:t>
            </a:r>
            <a:r>
              <a:rPr b="0" lang="nl-BE" sz="1150" spc="-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architectuur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73" name="object 16" descr=""/>
          <p:cNvPicPr/>
          <p:nvPr/>
        </p:nvPicPr>
        <p:blipFill>
          <a:blip r:embed="rId7"/>
          <a:stretch/>
        </p:blipFill>
        <p:spPr>
          <a:xfrm>
            <a:off x="1089360" y="4962600"/>
            <a:ext cx="113040" cy="80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4" name="object 17"/>
          <p:cNvSpPr/>
          <p:nvPr/>
        </p:nvSpPr>
        <p:spPr>
          <a:xfrm>
            <a:off x="1270440" y="4854600"/>
            <a:ext cx="275940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Error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recovery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mechanismen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75" name="object 18" descr=""/>
          <p:cNvPicPr/>
          <p:nvPr/>
        </p:nvPicPr>
        <p:blipFill>
          <a:blip r:embed="rId8"/>
          <a:stretch/>
        </p:blipFill>
        <p:spPr>
          <a:xfrm>
            <a:off x="1089360" y="5267520"/>
            <a:ext cx="113040" cy="80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6" name="object 19"/>
          <p:cNvSpPr/>
          <p:nvPr/>
        </p:nvSpPr>
        <p:spPr>
          <a:xfrm>
            <a:off x="1270440" y="5159520"/>
            <a:ext cx="257940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Multi-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threading</a:t>
            </a:r>
            <a:r>
              <a:rPr b="0" lang="nl-BE" sz="1150" spc="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</a:rPr>
              <a:t>support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77" name="object 20"/>
          <p:cNvGrpSpPr/>
          <p:nvPr/>
        </p:nvGrpSpPr>
        <p:grpSpPr>
          <a:xfrm>
            <a:off x="4824000" y="3803400"/>
            <a:ext cx="378000" cy="378000"/>
            <a:chOff x="4824000" y="3803400"/>
            <a:chExt cx="378000" cy="378000"/>
          </a:xfrm>
        </p:grpSpPr>
        <p:sp>
          <p:nvSpPr>
            <p:cNvPr id="178" name="object 21"/>
            <p:cNvSpPr/>
            <p:nvPr/>
          </p:nvSpPr>
          <p:spPr>
            <a:xfrm>
              <a:off x="4824000" y="3803400"/>
              <a:ext cx="378000" cy="378000"/>
            </a:xfrm>
            <a:custGeom>
              <a:avLst/>
              <a:gdLst>
                <a:gd name="textAreaLeft" fmla="*/ 0 w 378000"/>
                <a:gd name="textAreaRight" fmla="*/ 380880 w 378000"/>
                <a:gd name="textAreaTop" fmla="*/ 0 h 378000"/>
                <a:gd name="textAreaBottom" fmla="*/ 380880 h 378000"/>
              </a:gdLst>
              <a:ahLst/>
              <a:rect l="textAreaLeft" t="textAreaTop" r="textAreaRight" b="textAreaBottom"/>
              <a:pathLst>
                <a:path w="381000" h="381000">
                  <a:moveTo>
                    <a:pt x="309803" y="380999"/>
                  </a:moveTo>
                  <a:lnTo>
                    <a:pt x="71196" y="380999"/>
                  </a:lnTo>
                  <a:lnTo>
                    <a:pt x="66241" y="380511"/>
                  </a:lnTo>
                  <a:lnTo>
                    <a:pt x="29705" y="365377"/>
                  </a:lnTo>
                  <a:lnTo>
                    <a:pt x="3885" y="329337"/>
                  </a:lnTo>
                  <a:lnTo>
                    <a:pt x="0" y="309803"/>
                  </a:lnTo>
                  <a:lnTo>
                    <a:pt x="0" y="3047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09803" y="0"/>
                  </a:lnTo>
                  <a:lnTo>
                    <a:pt x="351294" y="15621"/>
                  </a:lnTo>
                  <a:lnTo>
                    <a:pt x="377113" y="51661"/>
                  </a:lnTo>
                  <a:lnTo>
                    <a:pt x="380999" y="71196"/>
                  </a:lnTo>
                  <a:lnTo>
                    <a:pt x="380999" y="309803"/>
                  </a:lnTo>
                  <a:lnTo>
                    <a:pt x="365377" y="351294"/>
                  </a:lnTo>
                  <a:lnTo>
                    <a:pt x="329338" y="377113"/>
                  </a:lnTo>
                  <a:lnTo>
                    <a:pt x="314758" y="380511"/>
                  </a:lnTo>
                  <a:lnTo>
                    <a:pt x="309803" y="380999"/>
                  </a:lnTo>
                  <a:close/>
                </a:path>
              </a:pathLst>
            </a:custGeom>
            <a:solidFill>
              <a:srgbClr val="d0fa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179" name="object 22" descr=""/>
            <p:cNvPicPr/>
            <p:nvPr/>
          </p:nvPicPr>
          <p:blipFill>
            <a:blip r:embed="rId9"/>
            <a:stretch/>
          </p:blipFill>
          <p:spPr>
            <a:xfrm>
              <a:off x="4947840" y="3917520"/>
              <a:ext cx="130320" cy="1494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80" name="object 23"/>
          <p:cNvSpPr/>
          <p:nvPr/>
        </p:nvSpPr>
        <p:spPr>
          <a:xfrm>
            <a:off x="5306760" y="3833640"/>
            <a:ext cx="232308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nl-BE" sz="1650" spc="-113" strike="noStrike" u="none">
                <a:solidFill>
                  <a:srgbClr val="1f2937"/>
                </a:solidFill>
                <a:uFillTx/>
                <a:latin typeface="DejaVu Sans"/>
              </a:rPr>
              <a:t>Data</a:t>
            </a:r>
            <a:r>
              <a:rPr b="1" lang="nl-BE" sz="1650" spc="-3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650" spc="-111" strike="noStrike" u="none">
                <a:solidFill>
                  <a:srgbClr val="1f2937"/>
                </a:solidFill>
                <a:uFillTx/>
                <a:latin typeface="DejaVu Sans"/>
              </a:rPr>
              <a:t>Management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81" name="object 24" descr=""/>
          <p:cNvPicPr/>
          <p:nvPr/>
        </p:nvPicPr>
        <p:blipFill>
          <a:blip r:embed="rId10"/>
          <a:stretch/>
        </p:blipFill>
        <p:spPr>
          <a:xfrm>
            <a:off x="4823280" y="4317120"/>
            <a:ext cx="113040" cy="80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2" name="object 25"/>
          <p:cNvSpPr/>
          <p:nvPr/>
        </p:nvSpPr>
        <p:spPr>
          <a:xfrm>
            <a:off x="5004360" y="4245120"/>
            <a:ext cx="208548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74" strike="noStrike" u="none">
                <a:solidFill>
                  <a:srgbClr val="4a5462"/>
                </a:solidFill>
                <a:uFillTx/>
                <a:latin typeface="DejaVu Sans"/>
              </a:rPr>
              <a:t>CSV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data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persistence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83" name="object 26" descr=""/>
          <p:cNvPicPr/>
          <p:nvPr/>
        </p:nvPicPr>
        <p:blipFill>
          <a:blip r:embed="rId11"/>
          <a:stretch/>
        </p:blipFill>
        <p:spPr>
          <a:xfrm>
            <a:off x="4823280" y="4622040"/>
            <a:ext cx="113040" cy="80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4" name="object 27"/>
          <p:cNvSpPr/>
          <p:nvPr/>
        </p:nvSpPr>
        <p:spPr>
          <a:xfrm>
            <a:off x="5004360" y="5162040"/>
            <a:ext cx="226548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Geautomatiseerde</a:t>
            </a:r>
            <a:r>
              <a:rPr b="0" lang="nl-BE" sz="1150" spc="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backups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85" name="object 28" descr=""/>
          <p:cNvPicPr/>
          <p:nvPr/>
        </p:nvPicPr>
        <p:blipFill>
          <a:blip r:embed="rId12"/>
          <a:stretch/>
        </p:blipFill>
        <p:spPr>
          <a:xfrm>
            <a:off x="4823280" y="4926600"/>
            <a:ext cx="113040" cy="80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6" name="object 29"/>
          <p:cNvSpPr/>
          <p:nvPr/>
        </p:nvSpPr>
        <p:spPr>
          <a:xfrm>
            <a:off x="5004360" y="4854600"/>
            <a:ext cx="208548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Data</a:t>
            </a:r>
            <a:r>
              <a:rPr b="0" lang="nl-BE" sz="11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integrity</a:t>
            </a:r>
            <a:r>
              <a:rPr b="0" lang="nl-BE" sz="1150" spc="-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checks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87" name="object 30" descr=""/>
          <p:cNvPicPr/>
          <p:nvPr/>
        </p:nvPicPr>
        <p:blipFill>
          <a:blip r:embed="rId13"/>
          <a:stretch/>
        </p:blipFill>
        <p:spPr>
          <a:xfrm>
            <a:off x="4823280" y="5231520"/>
            <a:ext cx="113040" cy="80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8" name="object 31"/>
          <p:cNvSpPr/>
          <p:nvPr/>
        </p:nvSpPr>
        <p:spPr>
          <a:xfrm>
            <a:off x="5004360" y="4547520"/>
            <a:ext cx="190548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Historical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tracking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89" name="object 32"/>
          <p:cNvGrpSpPr/>
          <p:nvPr/>
        </p:nvGrpSpPr>
        <p:grpSpPr>
          <a:xfrm>
            <a:off x="8557920" y="3803400"/>
            <a:ext cx="378000" cy="378000"/>
            <a:chOff x="8557920" y="3803400"/>
            <a:chExt cx="378000" cy="378000"/>
          </a:xfrm>
        </p:grpSpPr>
        <p:sp>
          <p:nvSpPr>
            <p:cNvPr id="190" name="object 33"/>
            <p:cNvSpPr/>
            <p:nvPr/>
          </p:nvSpPr>
          <p:spPr>
            <a:xfrm>
              <a:off x="8557920" y="3803400"/>
              <a:ext cx="378000" cy="378000"/>
            </a:xfrm>
            <a:custGeom>
              <a:avLst/>
              <a:gdLst>
                <a:gd name="textAreaLeft" fmla="*/ 0 w 378000"/>
                <a:gd name="textAreaRight" fmla="*/ 380880 w 378000"/>
                <a:gd name="textAreaTop" fmla="*/ 0 h 378000"/>
                <a:gd name="textAreaBottom" fmla="*/ 380880 h 378000"/>
              </a:gdLst>
              <a:ahLst/>
              <a:rect l="textAreaLeft" t="textAreaTop" r="textAreaRight" b="textAreaBottom"/>
              <a:pathLst>
                <a:path w="381000" h="381000">
                  <a:moveTo>
                    <a:pt x="309803" y="380999"/>
                  </a:moveTo>
                  <a:lnTo>
                    <a:pt x="71196" y="380999"/>
                  </a:lnTo>
                  <a:lnTo>
                    <a:pt x="66240" y="380511"/>
                  </a:lnTo>
                  <a:lnTo>
                    <a:pt x="29704" y="365377"/>
                  </a:lnTo>
                  <a:lnTo>
                    <a:pt x="3885" y="329337"/>
                  </a:lnTo>
                  <a:lnTo>
                    <a:pt x="0" y="3047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09803" y="0"/>
                  </a:lnTo>
                  <a:lnTo>
                    <a:pt x="351293" y="15621"/>
                  </a:lnTo>
                  <a:lnTo>
                    <a:pt x="377113" y="51661"/>
                  </a:lnTo>
                  <a:lnTo>
                    <a:pt x="380999" y="71196"/>
                  </a:lnTo>
                  <a:lnTo>
                    <a:pt x="380999" y="309803"/>
                  </a:lnTo>
                  <a:lnTo>
                    <a:pt x="365377" y="351294"/>
                  </a:lnTo>
                  <a:lnTo>
                    <a:pt x="329336" y="377113"/>
                  </a:lnTo>
                  <a:lnTo>
                    <a:pt x="309803" y="380999"/>
                  </a:lnTo>
                  <a:close/>
                </a:path>
              </a:pathLst>
            </a:custGeom>
            <a:solidFill>
              <a:srgbClr val="ece8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191" name="object 34" descr=""/>
            <p:cNvPicPr/>
            <p:nvPr/>
          </p:nvPicPr>
          <p:blipFill>
            <a:blip r:embed="rId14"/>
            <a:stretch/>
          </p:blipFill>
          <p:spPr>
            <a:xfrm>
              <a:off x="8672040" y="3927240"/>
              <a:ext cx="149400" cy="13032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92" name="object 35"/>
          <p:cNvSpPr/>
          <p:nvPr/>
        </p:nvSpPr>
        <p:spPr>
          <a:xfrm>
            <a:off x="9040320" y="3833640"/>
            <a:ext cx="201024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nl-BE" sz="1650" spc="-111" strike="noStrike" u="none">
                <a:solidFill>
                  <a:srgbClr val="1f2937"/>
                </a:solidFill>
                <a:uFillTx/>
                <a:latin typeface="DejaVu Sans"/>
              </a:rPr>
              <a:t>Output</a:t>
            </a:r>
            <a:r>
              <a:rPr b="1" lang="nl-BE" sz="1650" spc="-1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650" spc="-105" strike="noStrike" u="none">
                <a:solidFill>
                  <a:srgbClr val="1f2937"/>
                </a:solidFill>
                <a:uFillTx/>
                <a:latin typeface="DejaVu Sans"/>
              </a:rPr>
              <a:t>Formats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93" name="object 36" descr=""/>
          <p:cNvPicPr/>
          <p:nvPr/>
        </p:nvPicPr>
        <p:blipFill>
          <a:blip r:embed="rId15"/>
          <a:stretch/>
        </p:blipFill>
        <p:spPr>
          <a:xfrm>
            <a:off x="8556840" y="4353120"/>
            <a:ext cx="113040" cy="80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4" name="object 37"/>
          <p:cNvSpPr/>
          <p:nvPr/>
        </p:nvSpPr>
        <p:spPr>
          <a:xfrm>
            <a:off x="8737920" y="4281120"/>
            <a:ext cx="169812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Gestructureerde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</a:rPr>
              <a:t>tabellen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95" name="object 38" descr=""/>
          <p:cNvPicPr/>
          <p:nvPr/>
        </p:nvPicPr>
        <p:blipFill>
          <a:blip r:embed="rId16"/>
          <a:stretch/>
        </p:blipFill>
        <p:spPr>
          <a:xfrm>
            <a:off x="8556840" y="4658040"/>
            <a:ext cx="113040" cy="80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6" name="object 39"/>
          <p:cNvSpPr/>
          <p:nvPr/>
        </p:nvSpPr>
        <p:spPr>
          <a:xfrm>
            <a:off x="8737920" y="4586040"/>
            <a:ext cx="213192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Interactieve</a:t>
            </a:r>
            <a:r>
              <a:rPr b="0" lang="nl-BE" sz="1150" spc="-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34" strike="noStrike" u="none">
                <a:solidFill>
                  <a:srgbClr val="4a5462"/>
                </a:solidFill>
                <a:uFillTx/>
                <a:latin typeface="DejaVu Sans"/>
              </a:rPr>
              <a:t>gra</a:t>
            </a:r>
            <a:r>
              <a:rPr b="0" lang="nl-BE" sz="1050" spc="-34" strike="noStrike" u="none">
                <a:solidFill>
                  <a:srgbClr val="4a5462"/>
                </a:solidFill>
                <a:uFillTx/>
                <a:latin typeface="Arial"/>
              </a:rPr>
              <a:t>ﬁ</a:t>
            </a:r>
            <a:r>
              <a:rPr b="0" lang="nl-BE" sz="1150" spc="-34" strike="noStrike" u="none">
                <a:solidFill>
                  <a:srgbClr val="4a5462"/>
                </a:solidFill>
                <a:uFillTx/>
                <a:latin typeface="DejaVu Sans"/>
              </a:rPr>
              <a:t>eken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97" name="object 40" descr=""/>
          <p:cNvPicPr/>
          <p:nvPr/>
        </p:nvPicPr>
        <p:blipFill>
          <a:blip r:embed="rId17"/>
          <a:stretch/>
        </p:blipFill>
        <p:spPr>
          <a:xfrm>
            <a:off x="8556840" y="4962600"/>
            <a:ext cx="113040" cy="80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8" name="object 41"/>
          <p:cNvSpPr/>
          <p:nvPr/>
        </p:nvSpPr>
        <p:spPr>
          <a:xfrm>
            <a:off x="8737920" y="4890600"/>
            <a:ext cx="2242080" cy="19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Exporteerbare</a:t>
            </a:r>
            <a:r>
              <a:rPr b="0" lang="nl-BE" sz="1150" spc="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rapporten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99" name="object 42" descr=""/>
          <p:cNvPicPr/>
          <p:nvPr/>
        </p:nvPicPr>
        <p:blipFill>
          <a:blip r:embed="rId18"/>
          <a:stretch/>
        </p:blipFill>
        <p:spPr>
          <a:xfrm>
            <a:off x="8556840" y="5267520"/>
            <a:ext cx="113040" cy="80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0" name="object 43"/>
          <p:cNvSpPr/>
          <p:nvPr/>
        </p:nvSpPr>
        <p:spPr>
          <a:xfrm>
            <a:off x="8737920" y="5195520"/>
            <a:ext cx="135036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Clipboard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integratie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1" name="object 44"/>
          <p:cNvSpPr/>
          <p:nvPr/>
        </p:nvSpPr>
        <p:spPr>
          <a:xfrm>
            <a:off x="4896000" y="5724000"/>
            <a:ext cx="249084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1" lang="nl-BE" sz="1500" spc="-105" strike="noStrike" u="none">
                <a:solidFill>
                  <a:srgbClr val="1f2937"/>
                </a:solidFill>
                <a:uFillTx/>
                <a:latin typeface="DejaVu Sans"/>
              </a:rPr>
              <a:t>Performance</a:t>
            </a:r>
            <a:r>
              <a:rPr b="1" lang="nl-BE" sz="1500" spc="-2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500" spc="-105" strike="noStrike" u="none">
                <a:solidFill>
                  <a:srgbClr val="1f2937"/>
                </a:solidFill>
                <a:uFillTx/>
                <a:latin typeface="DejaVu Sans"/>
              </a:rPr>
              <a:t>Kenmerken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2" name="object 45"/>
          <p:cNvSpPr/>
          <p:nvPr/>
        </p:nvSpPr>
        <p:spPr>
          <a:xfrm>
            <a:off x="1492560" y="6086880"/>
            <a:ext cx="1146600" cy="5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 anchor="t">
            <a:spAutoFit/>
          </a:bodyPr>
          <a:p>
            <a:pPr marL="52560">
              <a:lnSpc>
                <a:spcPct val="100000"/>
              </a:lnSpc>
              <a:spcBef>
                <a:spcPts val="386"/>
              </a:spcBef>
            </a:pPr>
            <a:r>
              <a:rPr b="1" lang="nl-BE" sz="1950" spc="-65" strike="noStrike" u="none">
                <a:solidFill>
                  <a:srgbClr val="2562eb"/>
                </a:solidFill>
                <a:uFillTx/>
                <a:latin typeface="DejaVu Sans"/>
              </a:rPr>
              <a:t>&lt;100ms</a:t>
            </a:r>
            <a:endParaRPr b="0" lang="nl-BE" sz="19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84"/>
              </a:spcBef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Berekeningstime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3" name="object 46"/>
          <p:cNvSpPr/>
          <p:nvPr/>
        </p:nvSpPr>
        <p:spPr>
          <a:xfrm>
            <a:off x="4343760" y="6086880"/>
            <a:ext cx="1234080" cy="5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 anchor="t">
            <a:spAutoFit/>
          </a:bodyPr>
          <a:p>
            <a:pPr algn="ctr">
              <a:lnSpc>
                <a:spcPct val="100000"/>
              </a:lnSpc>
              <a:spcBef>
                <a:spcPts val="386"/>
              </a:spcBef>
            </a:pPr>
            <a:r>
              <a:rPr b="1" lang="nl-BE" sz="1950" spc="-85" strike="noStrike" u="none">
                <a:solidFill>
                  <a:srgbClr val="049569"/>
                </a:solidFill>
                <a:uFillTx/>
                <a:latin typeface="DejaVu Sans"/>
              </a:rPr>
              <a:t>99.9%</a:t>
            </a:r>
            <a:endParaRPr b="0" lang="nl-BE" sz="19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84"/>
              </a:spcBef>
            </a:pP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Uptime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4" name="object 47"/>
          <p:cNvSpPr/>
          <p:nvPr/>
        </p:nvSpPr>
        <p:spPr>
          <a:xfrm>
            <a:off x="6932520" y="6086880"/>
            <a:ext cx="1165320" cy="5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 anchor="t">
            <a:spAutoFit/>
          </a:bodyPr>
          <a:p>
            <a:pPr algn="ctr">
              <a:lnSpc>
                <a:spcPct val="100000"/>
              </a:lnSpc>
              <a:spcBef>
                <a:spcPts val="386"/>
              </a:spcBef>
            </a:pPr>
            <a:r>
              <a:rPr b="1" lang="nl-BE" sz="1950" spc="-20" strike="noStrike" u="none">
                <a:solidFill>
                  <a:srgbClr val="7c3aec"/>
                </a:solidFill>
                <a:uFillTx/>
                <a:latin typeface="DejaVu Sans"/>
              </a:rPr>
              <a:t>50MB</a:t>
            </a:r>
            <a:endParaRPr b="0" lang="nl-BE" sz="19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84"/>
              </a:spcBef>
            </a:pPr>
            <a:r>
              <a:rPr b="0" lang="nl-BE" sz="1150" spc="-79" strike="noStrike" u="none">
                <a:solidFill>
                  <a:srgbClr val="4a5462"/>
                </a:solidFill>
                <a:uFillTx/>
                <a:latin typeface="DejaVu Sans"/>
              </a:rPr>
              <a:t>Memory</a:t>
            </a:r>
            <a:r>
              <a:rPr b="0" lang="nl-BE" sz="1150" spc="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31" strike="noStrike" u="none">
                <a:solidFill>
                  <a:srgbClr val="4a5462"/>
                </a:solidFill>
                <a:uFillTx/>
                <a:latin typeface="DejaVu Sans"/>
              </a:rPr>
              <a:t>usage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05" name="object 48"/>
          <p:cNvGrpSpPr/>
          <p:nvPr/>
        </p:nvGrpSpPr>
        <p:grpSpPr>
          <a:xfrm>
            <a:off x="1071000" y="1502640"/>
            <a:ext cx="606600" cy="606600"/>
            <a:chOff x="1071000" y="1502640"/>
            <a:chExt cx="606600" cy="606600"/>
          </a:xfrm>
        </p:grpSpPr>
        <p:pic>
          <p:nvPicPr>
            <p:cNvPr id="206" name="object 49" descr=""/>
            <p:cNvPicPr/>
            <p:nvPr/>
          </p:nvPicPr>
          <p:blipFill>
            <a:blip r:embed="rId19"/>
            <a:stretch/>
          </p:blipFill>
          <p:spPr>
            <a:xfrm>
              <a:off x="1071000" y="1502640"/>
              <a:ext cx="606600" cy="60660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207" name="object 50"/>
            <p:cNvSpPr/>
            <p:nvPr/>
          </p:nvSpPr>
          <p:spPr>
            <a:xfrm>
              <a:off x="1251720" y="1721880"/>
              <a:ext cx="254160" cy="168480"/>
            </a:xfrm>
            <a:custGeom>
              <a:avLst/>
              <a:gdLst>
                <a:gd name="textAreaLeft" fmla="*/ 0 w 254160"/>
                <a:gd name="textAreaRight" fmla="*/ 257040 w 254160"/>
                <a:gd name="textAreaTop" fmla="*/ 0 h 168480"/>
                <a:gd name="textAreaBottom" fmla="*/ 171360 h 168480"/>
              </a:gdLst>
              <a:ahLst/>
              <a:rect l="textAreaLeft" t="textAreaTop" r="textAreaRight" b="textAreaBottom"/>
              <a:pathLst>
                <a:path w="257175" h="171450">
                  <a:moveTo>
                    <a:pt x="228600" y="171450"/>
                  </a:moveTo>
                  <a:lnTo>
                    <a:pt x="28575" y="171450"/>
                  </a:lnTo>
                  <a:lnTo>
                    <a:pt x="17461" y="169201"/>
                  </a:lnTo>
                  <a:lnTo>
                    <a:pt x="8377" y="163072"/>
                  </a:lnTo>
                  <a:lnTo>
                    <a:pt x="2248" y="153988"/>
                  </a:lnTo>
                  <a:lnTo>
                    <a:pt x="0" y="142875"/>
                  </a:lnTo>
                  <a:lnTo>
                    <a:pt x="0" y="28575"/>
                  </a:lnTo>
                  <a:lnTo>
                    <a:pt x="2248" y="17461"/>
                  </a:lnTo>
                  <a:lnTo>
                    <a:pt x="8377" y="8377"/>
                  </a:lnTo>
                  <a:lnTo>
                    <a:pt x="17461" y="2248"/>
                  </a:lnTo>
                  <a:lnTo>
                    <a:pt x="28575" y="0"/>
                  </a:lnTo>
                  <a:lnTo>
                    <a:pt x="228600" y="0"/>
                  </a:lnTo>
                  <a:lnTo>
                    <a:pt x="239713" y="2248"/>
                  </a:lnTo>
                  <a:lnTo>
                    <a:pt x="248797" y="8377"/>
                  </a:lnTo>
                  <a:lnTo>
                    <a:pt x="254926" y="17461"/>
                  </a:lnTo>
                  <a:lnTo>
                    <a:pt x="257175" y="28575"/>
                  </a:lnTo>
                  <a:lnTo>
                    <a:pt x="31789" y="28575"/>
                  </a:lnTo>
                  <a:lnTo>
                    <a:pt x="28575" y="31789"/>
                  </a:lnTo>
                  <a:lnTo>
                    <a:pt x="28575" y="53935"/>
                  </a:lnTo>
                  <a:lnTo>
                    <a:pt x="31789" y="57150"/>
                  </a:lnTo>
                  <a:lnTo>
                    <a:pt x="257175" y="57150"/>
                  </a:lnTo>
                  <a:lnTo>
                    <a:pt x="257175" y="71437"/>
                  </a:lnTo>
                  <a:lnTo>
                    <a:pt x="31789" y="71437"/>
                  </a:lnTo>
                  <a:lnTo>
                    <a:pt x="28575" y="74652"/>
                  </a:lnTo>
                  <a:lnTo>
                    <a:pt x="28575" y="96797"/>
                  </a:lnTo>
                  <a:lnTo>
                    <a:pt x="31789" y="100012"/>
                  </a:lnTo>
                  <a:lnTo>
                    <a:pt x="257175" y="100012"/>
                  </a:lnTo>
                  <a:lnTo>
                    <a:pt x="257175" y="114300"/>
                  </a:lnTo>
                  <a:lnTo>
                    <a:pt x="31789" y="114300"/>
                  </a:lnTo>
                  <a:lnTo>
                    <a:pt x="28575" y="117514"/>
                  </a:lnTo>
                  <a:lnTo>
                    <a:pt x="28575" y="139660"/>
                  </a:lnTo>
                  <a:lnTo>
                    <a:pt x="31789" y="142875"/>
                  </a:lnTo>
                  <a:lnTo>
                    <a:pt x="257175" y="142875"/>
                  </a:lnTo>
                  <a:lnTo>
                    <a:pt x="254926" y="153988"/>
                  </a:lnTo>
                  <a:lnTo>
                    <a:pt x="248797" y="163072"/>
                  </a:lnTo>
                  <a:lnTo>
                    <a:pt x="239713" y="169201"/>
                  </a:lnTo>
                  <a:lnTo>
                    <a:pt x="228600" y="171450"/>
                  </a:lnTo>
                  <a:close/>
                </a:path>
                <a:path w="257175" h="171450">
                  <a:moveTo>
                    <a:pt x="74652" y="57150"/>
                  </a:moveTo>
                  <a:lnTo>
                    <a:pt x="53935" y="57150"/>
                  </a:lnTo>
                  <a:lnTo>
                    <a:pt x="57150" y="53935"/>
                  </a:lnTo>
                  <a:lnTo>
                    <a:pt x="57150" y="31789"/>
                  </a:lnTo>
                  <a:lnTo>
                    <a:pt x="53935" y="28575"/>
                  </a:lnTo>
                  <a:lnTo>
                    <a:pt x="74652" y="28575"/>
                  </a:lnTo>
                  <a:lnTo>
                    <a:pt x="71437" y="31789"/>
                  </a:lnTo>
                  <a:lnTo>
                    <a:pt x="71437" y="53935"/>
                  </a:lnTo>
                  <a:lnTo>
                    <a:pt x="74652" y="57150"/>
                  </a:lnTo>
                  <a:close/>
                </a:path>
                <a:path w="257175" h="171450">
                  <a:moveTo>
                    <a:pt x="117514" y="57150"/>
                  </a:moveTo>
                  <a:lnTo>
                    <a:pt x="96797" y="57150"/>
                  </a:lnTo>
                  <a:lnTo>
                    <a:pt x="100012" y="53935"/>
                  </a:lnTo>
                  <a:lnTo>
                    <a:pt x="100012" y="31789"/>
                  </a:lnTo>
                  <a:lnTo>
                    <a:pt x="96797" y="28575"/>
                  </a:lnTo>
                  <a:lnTo>
                    <a:pt x="117514" y="28575"/>
                  </a:lnTo>
                  <a:lnTo>
                    <a:pt x="114300" y="31789"/>
                  </a:lnTo>
                  <a:lnTo>
                    <a:pt x="114300" y="53935"/>
                  </a:lnTo>
                  <a:lnTo>
                    <a:pt x="117514" y="57150"/>
                  </a:lnTo>
                  <a:close/>
                </a:path>
                <a:path w="257175" h="171450">
                  <a:moveTo>
                    <a:pt x="160377" y="57150"/>
                  </a:moveTo>
                  <a:lnTo>
                    <a:pt x="139660" y="57150"/>
                  </a:lnTo>
                  <a:lnTo>
                    <a:pt x="142875" y="53935"/>
                  </a:lnTo>
                  <a:lnTo>
                    <a:pt x="142875" y="31789"/>
                  </a:lnTo>
                  <a:lnTo>
                    <a:pt x="139660" y="28575"/>
                  </a:lnTo>
                  <a:lnTo>
                    <a:pt x="160377" y="28575"/>
                  </a:lnTo>
                  <a:lnTo>
                    <a:pt x="157162" y="31789"/>
                  </a:lnTo>
                  <a:lnTo>
                    <a:pt x="157162" y="53935"/>
                  </a:lnTo>
                  <a:lnTo>
                    <a:pt x="160377" y="57150"/>
                  </a:lnTo>
                  <a:close/>
                </a:path>
                <a:path w="257175" h="171450">
                  <a:moveTo>
                    <a:pt x="203239" y="57150"/>
                  </a:moveTo>
                  <a:lnTo>
                    <a:pt x="182522" y="57150"/>
                  </a:lnTo>
                  <a:lnTo>
                    <a:pt x="185737" y="53935"/>
                  </a:lnTo>
                  <a:lnTo>
                    <a:pt x="185737" y="31789"/>
                  </a:lnTo>
                  <a:lnTo>
                    <a:pt x="182522" y="28575"/>
                  </a:lnTo>
                  <a:lnTo>
                    <a:pt x="203239" y="28575"/>
                  </a:lnTo>
                  <a:lnTo>
                    <a:pt x="200025" y="31789"/>
                  </a:lnTo>
                  <a:lnTo>
                    <a:pt x="200025" y="53935"/>
                  </a:lnTo>
                  <a:lnTo>
                    <a:pt x="203239" y="57150"/>
                  </a:lnTo>
                  <a:close/>
                </a:path>
                <a:path w="257175" h="171450">
                  <a:moveTo>
                    <a:pt x="257175" y="57150"/>
                  </a:moveTo>
                  <a:lnTo>
                    <a:pt x="225385" y="57150"/>
                  </a:lnTo>
                  <a:lnTo>
                    <a:pt x="228600" y="53935"/>
                  </a:lnTo>
                  <a:lnTo>
                    <a:pt x="228600" y="31789"/>
                  </a:lnTo>
                  <a:lnTo>
                    <a:pt x="225385" y="28575"/>
                  </a:lnTo>
                  <a:lnTo>
                    <a:pt x="257175" y="28575"/>
                  </a:lnTo>
                  <a:lnTo>
                    <a:pt x="257175" y="57150"/>
                  </a:lnTo>
                  <a:close/>
                </a:path>
                <a:path w="257175" h="171450">
                  <a:moveTo>
                    <a:pt x="74652" y="100012"/>
                  </a:moveTo>
                  <a:lnTo>
                    <a:pt x="53935" y="100012"/>
                  </a:lnTo>
                  <a:lnTo>
                    <a:pt x="57150" y="96797"/>
                  </a:lnTo>
                  <a:lnTo>
                    <a:pt x="57150" y="74652"/>
                  </a:lnTo>
                  <a:lnTo>
                    <a:pt x="53935" y="71437"/>
                  </a:lnTo>
                  <a:lnTo>
                    <a:pt x="74652" y="71437"/>
                  </a:lnTo>
                  <a:lnTo>
                    <a:pt x="71437" y="74652"/>
                  </a:lnTo>
                  <a:lnTo>
                    <a:pt x="71437" y="96797"/>
                  </a:lnTo>
                  <a:lnTo>
                    <a:pt x="74652" y="100012"/>
                  </a:lnTo>
                  <a:close/>
                </a:path>
                <a:path w="257175" h="171450">
                  <a:moveTo>
                    <a:pt x="117514" y="100012"/>
                  </a:moveTo>
                  <a:lnTo>
                    <a:pt x="96797" y="100012"/>
                  </a:lnTo>
                  <a:lnTo>
                    <a:pt x="100012" y="96797"/>
                  </a:lnTo>
                  <a:lnTo>
                    <a:pt x="100012" y="74652"/>
                  </a:lnTo>
                  <a:lnTo>
                    <a:pt x="96797" y="71437"/>
                  </a:lnTo>
                  <a:lnTo>
                    <a:pt x="117514" y="71437"/>
                  </a:lnTo>
                  <a:lnTo>
                    <a:pt x="114300" y="74652"/>
                  </a:lnTo>
                  <a:lnTo>
                    <a:pt x="114300" y="96797"/>
                  </a:lnTo>
                  <a:lnTo>
                    <a:pt x="117514" y="100012"/>
                  </a:lnTo>
                  <a:close/>
                </a:path>
                <a:path w="257175" h="171450">
                  <a:moveTo>
                    <a:pt x="160377" y="100012"/>
                  </a:moveTo>
                  <a:lnTo>
                    <a:pt x="139660" y="100012"/>
                  </a:lnTo>
                  <a:lnTo>
                    <a:pt x="142875" y="96797"/>
                  </a:lnTo>
                  <a:lnTo>
                    <a:pt x="142875" y="74652"/>
                  </a:lnTo>
                  <a:lnTo>
                    <a:pt x="139660" y="71437"/>
                  </a:lnTo>
                  <a:lnTo>
                    <a:pt x="160377" y="71437"/>
                  </a:lnTo>
                  <a:lnTo>
                    <a:pt x="157162" y="74652"/>
                  </a:lnTo>
                  <a:lnTo>
                    <a:pt x="157162" y="96797"/>
                  </a:lnTo>
                  <a:lnTo>
                    <a:pt x="160377" y="100012"/>
                  </a:lnTo>
                  <a:close/>
                </a:path>
                <a:path w="257175" h="171450">
                  <a:moveTo>
                    <a:pt x="203239" y="100012"/>
                  </a:moveTo>
                  <a:lnTo>
                    <a:pt x="182522" y="100012"/>
                  </a:lnTo>
                  <a:lnTo>
                    <a:pt x="185737" y="96797"/>
                  </a:lnTo>
                  <a:lnTo>
                    <a:pt x="185737" y="74652"/>
                  </a:lnTo>
                  <a:lnTo>
                    <a:pt x="182522" y="71437"/>
                  </a:lnTo>
                  <a:lnTo>
                    <a:pt x="203239" y="71437"/>
                  </a:lnTo>
                  <a:lnTo>
                    <a:pt x="200025" y="74652"/>
                  </a:lnTo>
                  <a:lnTo>
                    <a:pt x="200025" y="96797"/>
                  </a:lnTo>
                  <a:lnTo>
                    <a:pt x="203239" y="100012"/>
                  </a:lnTo>
                  <a:close/>
                </a:path>
                <a:path w="257175" h="171450">
                  <a:moveTo>
                    <a:pt x="257175" y="100012"/>
                  </a:moveTo>
                  <a:lnTo>
                    <a:pt x="225385" y="100012"/>
                  </a:lnTo>
                  <a:lnTo>
                    <a:pt x="228600" y="96797"/>
                  </a:lnTo>
                  <a:lnTo>
                    <a:pt x="228600" y="74652"/>
                  </a:lnTo>
                  <a:lnTo>
                    <a:pt x="225385" y="71437"/>
                  </a:lnTo>
                  <a:lnTo>
                    <a:pt x="257175" y="71437"/>
                  </a:lnTo>
                  <a:lnTo>
                    <a:pt x="257175" y="100012"/>
                  </a:lnTo>
                  <a:close/>
                </a:path>
                <a:path w="257175" h="171450">
                  <a:moveTo>
                    <a:pt x="74652" y="142875"/>
                  </a:moveTo>
                  <a:lnTo>
                    <a:pt x="53935" y="142875"/>
                  </a:lnTo>
                  <a:lnTo>
                    <a:pt x="57150" y="139660"/>
                  </a:lnTo>
                  <a:lnTo>
                    <a:pt x="57150" y="117514"/>
                  </a:lnTo>
                  <a:lnTo>
                    <a:pt x="53935" y="114300"/>
                  </a:lnTo>
                  <a:lnTo>
                    <a:pt x="74652" y="114300"/>
                  </a:lnTo>
                  <a:lnTo>
                    <a:pt x="71437" y="117514"/>
                  </a:lnTo>
                  <a:lnTo>
                    <a:pt x="71437" y="139660"/>
                  </a:lnTo>
                  <a:lnTo>
                    <a:pt x="74652" y="142875"/>
                  </a:lnTo>
                  <a:close/>
                </a:path>
                <a:path w="257175" h="171450">
                  <a:moveTo>
                    <a:pt x="203239" y="142875"/>
                  </a:moveTo>
                  <a:lnTo>
                    <a:pt x="182522" y="142875"/>
                  </a:lnTo>
                  <a:lnTo>
                    <a:pt x="185737" y="139660"/>
                  </a:lnTo>
                  <a:lnTo>
                    <a:pt x="185737" y="117514"/>
                  </a:lnTo>
                  <a:lnTo>
                    <a:pt x="182522" y="114300"/>
                  </a:lnTo>
                  <a:lnTo>
                    <a:pt x="203239" y="114300"/>
                  </a:lnTo>
                  <a:lnTo>
                    <a:pt x="200025" y="117514"/>
                  </a:lnTo>
                  <a:lnTo>
                    <a:pt x="200025" y="139660"/>
                  </a:lnTo>
                  <a:lnTo>
                    <a:pt x="203239" y="142875"/>
                  </a:lnTo>
                  <a:close/>
                </a:path>
                <a:path w="257175" h="171450">
                  <a:moveTo>
                    <a:pt x="257175" y="142875"/>
                  </a:moveTo>
                  <a:lnTo>
                    <a:pt x="225385" y="142875"/>
                  </a:lnTo>
                  <a:lnTo>
                    <a:pt x="228600" y="139660"/>
                  </a:lnTo>
                  <a:lnTo>
                    <a:pt x="228600" y="117514"/>
                  </a:lnTo>
                  <a:lnTo>
                    <a:pt x="225385" y="114300"/>
                  </a:lnTo>
                  <a:lnTo>
                    <a:pt x="257175" y="114300"/>
                  </a:lnTo>
                  <a:lnTo>
                    <a:pt x="257175" y="14287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aphicFrame>
        <p:nvGraphicFramePr>
          <p:cNvPr id="208" name="object 51"/>
          <p:cNvGraphicFramePr/>
          <p:nvPr/>
        </p:nvGraphicFramePr>
        <p:xfrm>
          <a:off x="756000" y="2322720"/>
          <a:ext cx="10690200" cy="1101960"/>
        </p:xfrm>
        <a:graphic>
          <a:graphicData uri="http://schemas.openxmlformats.org/drawingml/2006/table">
            <a:tbl>
              <a:tblPr/>
              <a:tblGrid>
                <a:gridCol w="1290240"/>
                <a:gridCol w="877320"/>
                <a:gridCol w="1574640"/>
                <a:gridCol w="794880"/>
                <a:gridCol w="1641240"/>
                <a:gridCol w="830520"/>
                <a:gridCol w="1493280"/>
                <a:gridCol w="923040"/>
                <a:gridCol w="1265400"/>
              </a:tblGrid>
              <a:tr h="161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ts val="1179"/>
                        </a:lnSpc>
                      </a:pPr>
                      <a:r>
                        <a:rPr b="1" lang="nl-BE" sz="1500" spc="-113" strike="noStrike" u="none">
                          <a:solidFill>
                            <a:srgbClr val="1f2937"/>
                          </a:solidFill>
                          <a:uFillTx/>
                          <a:latin typeface="DejaVu Sans"/>
                        </a:rPr>
                        <a:t>GUI</a:t>
                      </a:r>
                      <a:r>
                        <a:rPr b="1" lang="nl-BE" sz="1500" spc="-34" strike="noStrike" u="none">
                          <a:solidFill>
                            <a:srgbClr val="1f2937"/>
                          </a:solidFill>
                          <a:uFillTx/>
                          <a:latin typeface="DejaVu Sans"/>
                        </a:rPr>
                        <a:t> </a:t>
                      </a:r>
                      <a:r>
                        <a:rPr b="1" lang="nl-BE" sz="1500" spc="-11" strike="noStrike" u="none">
                          <a:solidFill>
                            <a:srgbClr val="1f2937"/>
                          </a:solidFill>
                          <a:uFillTx/>
                          <a:latin typeface="DejaVu Sans"/>
                        </a:rPr>
                        <a:t>Input</a:t>
                      </a:r>
                      <a:endParaRPr b="0" lang="nl-BE" sz="15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nl-BE" sz="900" strike="noStrike" u="none">
                        <a:solidFill>
                          <a:schemeClr val="dk1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ts val="1179"/>
                        </a:lnSpc>
                      </a:pPr>
                      <a:r>
                        <a:rPr b="1" lang="nl-BE" sz="1500" spc="-11" strike="noStrike" u="none">
                          <a:solidFill>
                            <a:srgbClr val="1f2937"/>
                          </a:solidFill>
                          <a:uFillTx/>
                          <a:latin typeface="DejaVu Sans"/>
                        </a:rPr>
                        <a:t>     </a:t>
                      </a:r>
                      <a:r>
                        <a:rPr b="1" lang="nl-BE" sz="1500" spc="-11" strike="noStrike" u="none">
                          <a:solidFill>
                            <a:srgbClr val="1f2937"/>
                          </a:solidFill>
                          <a:uFillTx/>
                          <a:latin typeface="DejaVu Sans"/>
                        </a:rPr>
                        <a:t>Validatie</a:t>
                      </a:r>
                      <a:endParaRPr b="0" lang="nl-BE" sz="15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nl-BE" sz="900" strike="noStrike" u="none">
                        <a:solidFill>
                          <a:schemeClr val="dk1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ts val="1179"/>
                        </a:lnSpc>
                      </a:pPr>
                      <a:r>
                        <a:rPr b="1" lang="nl-BE" sz="1500" spc="-11" strike="noStrike" u="none">
                          <a:solidFill>
                            <a:srgbClr val="1f2937"/>
                          </a:solidFill>
                          <a:uFillTx/>
                          <a:latin typeface="DejaVu Sans"/>
                        </a:rPr>
                        <a:t>   </a:t>
                      </a:r>
                      <a:r>
                        <a:rPr b="1" lang="nl-BE" sz="1500" spc="-11" strike="noStrike" u="none">
                          <a:solidFill>
                            <a:srgbClr val="1f2937"/>
                          </a:solidFill>
                          <a:uFillTx/>
                          <a:latin typeface="DejaVu Sans"/>
                        </a:rPr>
                        <a:t>Berekening</a:t>
                      </a:r>
                      <a:endParaRPr b="0" lang="nl-BE" sz="15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nl-BE" sz="900" strike="noStrike" u="none">
                        <a:solidFill>
                          <a:schemeClr val="dk1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ts val="1179"/>
                        </a:lnSpc>
                      </a:pPr>
                      <a:r>
                        <a:rPr b="1" lang="nl-BE" sz="1500" spc="-11" strike="noStrike" u="none">
                          <a:solidFill>
                            <a:srgbClr val="1f2937"/>
                          </a:solidFill>
                          <a:uFillTx/>
                          <a:latin typeface="DejaVu Sans"/>
                        </a:rPr>
                        <a:t>    </a:t>
                      </a:r>
                      <a:r>
                        <a:rPr b="1" lang="nl-BE" sz="1500" spc="-11" strike="noStrike" u="none">
                          <a:solidFill>
                            <a:srgbClr val="1f2937"/>
                          </a:solidFill>
                          <a:uFillTx/>
                          <a:latin typeface="DejaVu Sans"/>
                        </a:rPr>
                        <a:t>Analytics</a:t>
                      </a:r>
                      <a:endParaRPr b="0" lang="nl-BE" sz="15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nl-BE" sz="900" strike="noStrike" u="none">
                        <a:solidFill>
                          <a:schemeClr val="dk1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>
                        <a:lnSpc>
                          <a:spcPts val="1179"/>
                        </a:lnSpc>
                      </a:pPr>
                      <a:r>
                        <a:rPr b="1" lang="nl-BE" sz="1500" spc="-11" strike="noStrike" u="none">
                          <a:solidFill>
                            <a:srgbClr val="1f2937"/>
                          </a:solidFill>
                          <a:uFillTx/>
                          <a:latin typeface="DejaVu Sans"/>
                        </a:rPr>
                        <a:t>Export</a:t>
                      </a:r>
                      <a:endParaRPr b="0" lang="nl-BE" sz="15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340200">
                <a:tc>
                  <a:txBody>
                    <a:bodyPr anchor="t">
                      <a:noAutofit/>
                    </a:bodyPr>
                    <a:p>
                      <a:pPr marL="279360" indent="-121320">
                        <a:lnSpc>
                          <a:spcPct val="100000"/>
                        </a:lnSpc>
                        <a:spcBef>
                          <a:spcPts val="918"/>
                        </a:spcBef>
                        <a:buClr>
                          <a:srgbClr val="4a5462"/>
                        </a:buClr>
                        <a:buSzPct val="87000"/>
                        <a:buFont typeface="Arial"/>
                        <a:buChar char="•"/>
                        <a:tabLst>
                          <a:tab algn="l" pos="279360"/>
                        </a:tabLst>
                      </a:pPr>
                      <a:r>
                        <a:rPr b="0" lang="nl-BE" sz="1150" spc="-11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Gewicht</a:t>
                      </a:r>
                      <a:endParaRPr b="0" lang="nl-BE" sz="11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12040">
                        <a:lnSpc>
                          <a:spcPts val="845"/>
                        </a:lnSpc>
                      </a:pPr>
                      <a:r>
                        <a:rPr b="0" lang="nl-BE" sz="1000" spc="-11" strike="noStrike" u="none">
                          <a:solidFill>
                            <a:srgbClr val="6a7280"/>
                          </a:solidFill>
                          <a:uFillTx/>
                          <a:latin typeface="Verdana"/>
                        </a:rPr>
                        <a:t>Tkinter</a:t>
                      </a:r>
                      <a:endParaRPr b="0" lang="nl-BE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79080" indent="-121320">
                        <a:lnSpc>
                          <a:spcPct val="100000"/>
                        </a:lnSpc>
                        <a:spcBef>
                          <a:spcPts val="918"/>
                        </a:spcBef>
                        <a:buClr>
                          <a:srgbClr val="4a5462"/>
                        </a:buClr>
                        <a:buSzPct val="87000"/>
                        <a:buFont typeface="Arial"/>
                        <a:buChar char="•"/>
                        <a:tabLst>
                          <a:tab algn="l" pos="379080"/>
                        </a:tabLst>
                      </a:pPr>
                      <a:r>
                        <a:rPr b="0" lang="nl-BE" sz="1150" spc="-60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Input</a:t>
                      </a:r>
                      <a:r>
                        <a:rPr b="0" lang="nl-BE" sz="1150" spc="-14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 </a:t>
                      </a:r>
                      <a:r>
                        <a:rPr b="0" lang="nl-BE" sz="1150" spc="-11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check</a:t>
                      </a:r>
                      <a:endParaRPr b="0" lang="nl-BE" sz="11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173880">
                        <a:lnSpc>
                          <a:spcPts val="845"/>
                        </a:lnSpc>
                      </a:pPr>
                      <a:r>
                        <a:rPr b="0" lang="nl-BE" sz="1000" spc="-11" strike="noStrike" u="none">
                          <a:solidFill>
                            <a:srgbClr val="6a7280"/>
                          </a:solidFill>
                          <a:uFillTx/>
                          <a:latin typeface="Verdana"/>
                        </a:rPr>
                        <a:t>Python</a:t>
                      </a:r>
                      <a:endParaRPr b="0" lang="nl-BE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68280" indent="-121320">
                        <a:lnSpc>
                          <a:spcPct val="100000"/>
                        </a:lnSpc>
                        <a:spcBef>
                          <a:spcPts val="918"/>
                        </a:spcBef>
                        <a:buClr>
                          <a:srgbClr val="4a5462"/>
                        </a:buClr>
                        <a:buSzPct val="87000"/>
                        <a:buFont typeface="Arial"/>
                        <a:buChar char="•"/>
                        <a:tabLst>
                          <a:tab algn="l" pos="368280"/>
                        </a:tabLst>
                      </a:pPr>
                      <a:r>
                        <a:rPr b="0" lang="nl-BE" sz="1150" spc="-11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Prijsformules</a:t>
                      </a:r>
                      <a:endParaRPr b="0" lang="nl-BE" sz="11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144000">
                        <a:lnSpc>
                          <a:spcPts val="845"/>
                        </a:lnSpc>
                      </a:pPr>
                      <a:r>
                        <a:rPr b="0" lang="nl-BE" sz="1000" spc="-11" strike="noStrike" u="none">
                          <a:solidFill>
                            <a:srgbClr val="6a7280"/>
                          </a:solidFill>
                          <a:uFillTx/>
                          <a:latin typeface="Verdana"/>
                        </a:rPr>
                        <a:t>Engine</a:t>
                      </a:r>
                      <a:endParaRPr b="0" lang="nl-BE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32280" indent="-121320">
                        <a:lnSpc>
                          <a:spcPct val="100000"/>
                        </a:lnSpc>
                        <a:spcBef>
                          <a:spcPts val="918"/>
                        </a:spcBef>
                        <a:buClr>
                          <a:srgbClr val="4a5462"/>
                        </a:buClr>
                        <a:buSzPct val="87000"/>
                        <a:buFont typeface="Arial"/>
                        <a:buChar char="•"/>
                        <a:tabLst>
                          <a:tab algn="l" pos="332280"/>
                        </a:tabLst>
                      </a:pPr>
                      <a:r>
                        <a:rPr b="0" lang="nl-BE" sz="1150" spc="-65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Data</a:t>
                      </a:r>
                      <a:r>
                        <a:rPr b="0" lang="nl-BE" sz="1150" spc="-20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 </a:t>
                      </a:r>
                      <a:r>
                        <a:rPr b="0" lang="nl-BE" sz="1150" spc="-11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opslag</a:t>
                      </a:r>
                      <a:endParaRPr b="0" lang="nl-BE" sz="11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10960">
                        <a:lnSpc>
                          <a:spcPts val="845"/>
                        </a:lnSpc>
                      </a:pPr>
                      <a:r>
                        <a:rPr b="0" lang="nl-BE" sz="1000" spc="-11" strike="noStrike" u="none">
                          <a:solidFill>
                            <a:srgbClr val="6a7280"/>
                          </a:solidFill>
                          <a:uFillTx/>
                          <a:latin typeface="Verdana"/>
                        </a:rPr>
                        <a:t>Output</a:t>
                      </a:r>
                      <a:endParaRPr b="0" lang="nl-BE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121320" indent="-121320">
                        <a:lnSpc>
                          <a:spcPct val="100000"/>
                        </a:lnSpc>
                        <a:spcBef>
                          <a:spcPts val="918"/>
                        </a:spcBef>
                        <a:buClr>
                          <a:srgbClr val="4a5462"/>
                        </a:buClr>
                        <a:buSzPct val="87000"/>
                        <a:buFont typeface="Arial"/>
                        <a:buChar char="•"/>
                        <a:tabLst>
                          <a:tab algn="l" pos="121320"/>
                        </a:tabLst>
                      </a:pPr>
                      <a:r>
                        <a:rPr b="0" lang="nl-BE" sz="1150" spc="-65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GUI</a:t>
                      </a:r>
                      <a:r>
                        <a:rPr b="0" lang="nl-BE" sz="1150" spc="-26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 </a:t>
                      </a:r>
                      <a:r>
                        <a:rPr b="0" lang="nl-BE" sz="1150" spc="-11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display</a:t>
                      </a:r>
                      <a:endParaRPr b="0" lang="nl-BE" sz="11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227880">
                <a:tc>
                  <a:txBody>
                    <a:bodyPr anchor="t">
                      <a:noAutofit/>
                    </a:bodyPr>
                    <a:p>
                      <a:pPr marL="237960" indent="-121320">
                        <a:lnSpc>
                          <a:spcPct val="100000"/>
                        </a:lnSpc>
                        <a:spcBef>
                          <a:spcPts val="40"/>
                        </a:spcBef>
                        <a:buClr>
                          <a:srgbClr val="4a5462"/>
                        </a:buClr>
                        <a:buSzPct val="87000"/>
                        <a:buFont typeface="Arial"/>
                        <a:buChar char="•"/>
                        <a:tabLst>
                          <a:tab algn="l" pos="237960"/>
                        </a:tabLst>
                      </a:pPr>
                      <a:r>
                        <a:rPr b="0" lang="nl-BE" sz="1150" spc="-11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Materiaal</a:t>
                      </a:r>
                      <a:endParaRPr b="0" lang="nl-BE" sz="11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nl-BE" sz="1100" strike="noStrike" u="none">
                        <a:solidFill>
                          <a:schemeClr val="dk1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52440" indent="-121320">
                        <a:lnSpc>
                          <a:spcPct val="100000"/>
                        </a:lnSpc>
                        <a:spcBef>
                          <a:spcPts val="40"/>
                        </a:spcBef>
                        <a:buClr>
                          <a:srgbClr val="4a5462"/>
                        </a:buClr>
                        <a:buSzPct val="87000"/>
                        <a:buFont typeface="Arial"/>
                        <a:buChar char="•"/>
                        <a:tabLst>
                          <a:tab algn="l" pos="352440"/>
                        </a:tabLst>
                      </a:pPr>
                      <a:r>
                        <a:rPr b="0" lang="nl-BE" sz="1150" spc="-113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Type</a:t>
                      </a:r>
                      <a:r>
                        <a:rPr b="0" lang="nl-BE" sz="1150" spc="-11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 casting</a:t>
                      </a:r>
                      <a:endParaRPr b="0" lang="nl-BE" sz="11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nl-BE" sz="1100" strike="noStrike" u="none">
                        <a:solidFill>
                          <a:schemeClr val="dk1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65320" indent="-121320">
                        <a:lnSpc>
                          <a:spcPct val="100000"/>
                        </a:lnSpc>
                        <a:spcBef>
                          <a:spcPts val="40"/>
                        </a:spcBef>
                        <a:buClr>
                          <a:srgbClr val="4a5462"/>
                        </a:buClr>
                        <a:buSzPct val="87000"/>
                        <a:buFont typeface="Arial"/>
                        <a:buChar char="•"/>
                        <a:tabLst>
                          <a:tab algn="l" pos="265320"/>
                        </a:tabLst>
                      </a:pPr>
                      <a:r>
                        <a:rPr b="0" lang="nl-BE" sz="1150" spc="-11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Materiaalkosten</a:t>
                      </a:r>
                      <a:endParaRPr b="0" lang="nl-BE" sz="11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nl-BE" sz="1100" strike="noStrike" u="none">
                        <a:solidFill>
                          <a:schemeClr val="dk1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37680" indent="-121320">
                        <a:lnSpc>
                          <a:spcPct val="100000"/>
                        </a:lnSpc>
                        <a:spcBef>
                          <a:spcPts val="40"/>
                        </a:spcBef>
                        <a:buClr>
                          <a:srgbClr val="4a5462"/>
                        </a:buClr>
                        <a:buSzPct val="87000"/>
                        <a:buFont typeface="Arial"/>
                        <a:buChar char="•"/>
                        <a:tabLst>
                          <a:tab algn="l" pos="337680"/>
                        </a:tabLst>
                      </a:pPr>
                      <a:r>
                        <a:rPr b="0" lang="nl-BE" sz="1150" spc="-11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Statistieken</a:t>
                      </a:r>
                      <a:endParaRPr b="0" lang="nl-BE" sz="11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nl-BE" sz="1100" strike="noStrike" u="none">
                        <a:solidFill>
                          <a:schemeClr val="dk1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121320" indent="-121320">
                        <a:lnSpc>
                          <a:spcPct val="100000"/>
                        </a:lnSpc>
                        <a:spcBef>
                          <a:spcPts val="40"/>
                        </a:spcBef>
                        <a:buClr>
                          <a:srgbClr val="4a5462"/>
                        </a:buClr>
                        <a:buSzPct val="87000"/>
                        <a:buFont typeface="Arial"/>
                        <a:buChar char="•"/>
                        <a:tabLst>
                          <a:tab algn="l" pos="121320"/>
                        </a:tabLst>
                      </a:pPr>
                      <a:r>
                        <a:rPr b="0" lang="nl-BE" sz="1150" spc="-74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CSV</a:t>
                      </a:r>
                      <a:r>
                        <a:rPr b="0" lang="nl-BE" sz="1150" spc="-20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 </a:t>
                      </a:r>
                      <a:r>
                        <a:rPr b="0" lang="nl-BE" sz="1150" spc="-11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export</a:t>
                      </a:r>
                      <a:endParaRPr b="0" lang="nl-BE" sz="11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178200">
                <a:tc>
                  <a:txBody>
                    <a:bodyPr anchor="t">
                      <a:noAutofit/>
                    </a:bodyPr>
                    <a:p>
                      <a:pPr marL="334800" indent="-121320">
                        <a:lnSpc>
                          <a:spcPts val="1270"/>
                        </a:lnSpc>
                        <a:spcBef>
                          <a:spcPts val="40"/>
                        </a:spcBef>
                        <a:buClr>
                          <a:srgbClr val="4a5462"/>
                        </a:buClr>
                        <a:buSzPct val="87000"/>
                        <a:buFont typeface="Arial"/>
                        <a:buChar char="•"/>
                        <a:tabLst>
                          <a:tab algn="l" pos="334800"/>
                        </a:tabLst>
                      </a:pPr>
                      <a:r>
                        <a:rPr b="0" lang="nl-BE" sz="1150" spc="-11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Opties</a:t>
                      </a:r>
                      <a:endParaRPr b="0" lang="nl-BE" sz="11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nl-BE" sz="1000" strike="noStrike" u="none">
                        <a:solidFill>
                          <a:schemeClr val="dk1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295200" indent="-121320">
                        <a:lnSpc>
                          <a:spcPts val="1270"/>
                        </a:lnSpc>
                        <a:spcBef>
                          <a:spcPts val="40"/>
                        </a:spcBef>
                        <a:buClr>
                          <a:srgbClr val="4a5462"/>
                        </a:buClr>
                        <a:buSzPct val="87000"/>
                        <a:buFont typeface="Arial"/>
                        <a:buChar char="•"/>
                        <a:tabLst>
                          <a:tab algn="l" pos="295200"/>
                        </a:tabLst>
                      </a:pPr>
                      <a:r>
                        <a:rPr b="0" lang="nl-BE" sz="1150" spc="-71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Error</a:t>
                      </a:r>
                      <a:r>
                        <a:rPr b="0" lang="nl-BE" sz="1150" spc="6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 </a:t>
                      </a:r>
                      <a:r>
                        <a:rPr b="0" lang="nl-BE" sz="1150" spc="-11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handling</a:t>
                      </a:r>
                      <a:endParaRPr b="0" lang="nl-BE" sz="11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nl-BE" sz="1000" strike="noStrike" u="none">
                        <a:solidFill>
                          <a:schemeClr val="dk1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467280" indent="-121320">
                        <a:lnSpc>
                          <a:spcPts val="1270"/>
                        </a:lnSpc>
                        <a:spcBef>
                          <a:spcPts val="40"/>
                        </a:spcBef>
                        <a:buClr>
                          <a:srgbClr val="4a5462"/>
                        </a:buClr>
                        <a:buSzPct val="87000"/>
                        <a:buFont typeface="Arial"/>
                        <a:buChar char="•"/>
                        <a:tabLst>
                          <a:tab algn="l" pos="467280"/>
                        </a:tabLst>
                      </a:pPr>
                      <a:r>
                        <a:rPr b="0" lang="nl-BE" sz="1150" spc="-11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Toeslagen</a:t>
                      </a:r>
                      <a:endParaRPr b="0" lang="nl-BE" sz="11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nl-BE" sz="1000" strike="noStrike" u="none">
                        <a:solidFill>
                          <a:schemeClr val="dk1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353160" indent="-121320">
                        <a:lnSpc>
                          <a:spcPts val="1270"/>
                        </a:lnSpc>
                        <a:spcBef>
                          <a:spcPts val="40"/>
                        </a:spcBef>
                        <a:buClr>
                          <a:srgbClr val="4a5462"/>
                        </a:buClr>
                        <a:buSzPct val="87000"/>
                        <a:buFont typeface="Arial"/>
                        <a:buChar char="•"/>
                        <a:tabLst>
                          <a:tab algn="l" pos="353160"/>
                        </a:tabLst>
                      </a:pPr>
                      <a:r>
                        <a:rPr b="0" lang="nl-BE" sz="1150" spc="-11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Visualisatie</a:t>
                      </a:r>
                      <a:endParaRPr b="0" lang="nl-BE" sz="11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nl-BE" sz="1000" strike="noStrike" u="none">
                        <a:solidFill>
                          <a:schemeClr val="dk1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121320" indent="-121320">
                        <a:lnSpc>
                          <a:spcPts val="1270"/>
                        </a:lnSpc>
                        <a:spcBef>
                          <a:spcPts val="40"/>
                        </a:spcBef>
                        <a:buClr>
                          <a:srgbClr val="4a5462"/>
                        </a:buClr>
                        <a:buSzPct val="87000"/>
                        <a:buFont typeface="Arial"/>
                        <a:buChar char="•"/>
                        <a:tabLst>
                          <a:tab algn="l" pos="121320"/>
                        </a:tabLst>
                      </a:pPr>
                      <a:r>
                        <a:rPr b="0" lang="nl-BE" sz="1150" spc="-11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Clipboard</a:t>
                      </a:r>
                      <a:endParaRPr b="0" lang="nl-BE" sz="11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9" name="object 52" descr=""/>
          <p:cNvPicPr/>
          <p:nvPr/>
        </p:nvPicPr>
        <p:blipFill>
          <a:blip r:embed="rId20"/>
          <a:stretch/>
        </p:blipFill>
        <p:spPr>
          <a:xfrm>
            <a:off x="2464560" y="2357640"/>
            <a:ext cx="198360" cy="17136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210" name="object 53"/>
          <p:cNvGrpSpPr/>
          <p:nvPr/>
        </p:nvGrpSpPr>
        <p:grpSpPr>
          <a:xfrm>
            <a:off x="3494520" y="1502640"/>
            <a:ext cx="606600" cy="606600"/>
            <a:chOff x="3494520" y="1502640"/>
            <a:chExt cx="606600" cy="606600"/>
          </a:xfrm>
        </p:grpSpPr>
        <p:pic>
          <p:nvPicPr>
            <p:cNvPr id="211" name="object 54" descr=""/>
            <p:cNvPicPr/>
            <p:nvPr/>
          </p:nvPicPr>
          <p:blipFill>
            <a:blip r:embed="rId21"/>
            <a:stretch/>
          </p:blipFill>
          <p:spPr>
            <a:xfrm>
              <a:off x="3494520" y="1502640"/>
              <a:ext cx="606600" cy="6066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212" name="object 55" descr=""/>
            <p:cNvPicPr/>
            <p:nvPr/>
          </p:nvPicPr>
          <p:blipFill>
            <a:blip r:embed="rId22"/>
            <a:stretch/>
          </p:blipFill>
          <p:spPr>
            <a:xfrm>
              <a:off x="3692160" y="1693080"/>
              <a:ext cx="211320" cy="22536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213" name="object 56" descr=""/>
          <p:cNvPicPr/>
          <p:nvPr/>
        </p:nvPicPr>
        <p:blipFill>
          <a:blip r:embed="rId23"/>
          <a:stretch/>
        </p:blipFill>
        <p:spPr>
          <a:xfrm>
            <a:off x="4888440" y="2321640"/>
            <a:ext cx="198360" cy="17136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214" name="object 57"/>
          <p:cNvGrpSpPr/>
          <p:nvPr/>
        </p:nvGrpSpPr>
        <p:grpSpPr>
          <a:xfrm>
            <a:off x="5863320" y="1502640"/>
            <a:ext cx="606600" cy="606600"/>
            <a:chOff x="5863320" y="1502640"/>
            <a:chExt cx="606600" cy="606600"/>
          </a:xfrm>
        </p:grpSpPr>
        <p:pic>
          <p:nvPicPr>
            <p:cNvPr id="215" name="object 58" descr=""/>
            <p:cNvPicPr/>
            <p:nvPr/>
          </p:nvPicPr>
          <p:blipFill>
            <a:blip r:embed="rId24"/>
            <a:stretch/>
          </p:blipFill>
          <p:spPr>
            <a:xfrm>
              <a:off x="5863320" y="1502640"/>
              <a:ext cx="606600" cy="60660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216" name="object 59"/>
            <p:cNvSpPr/>
            <p:nvPr/>
          </p:nvSpPr>
          <p:spPr>
            <a:xfrm>
              <a:off x="6025680" y="1696680"/>
              <a:ext cx="279000" cy="220680"/>
            </a:xfrm>
            <a:custGeom>
              <a:avLst/>
              <a:gdLst>
                <a:gd name="textAreaLeft" fmla="*/ 0 w 279000"/>
                <a:gd name="textAreaRight" fmla="*/ 281880 w 279000"/>
                <a:gd name="textAreaTop" fmla="*/ 0 h 220680"/>
                <a:gd name="textAreaBottom" fmla="*/ 223560 h 220680"/>
              </a:gdLst>
              <a:ahLst/>
              <a:rect l="textAreaLeft" t="textAreaTop" r="textAreaRight" b="textAreaBottom"/>
              <a:pathLst>
                <a:path w="281939" h="223519">
                  <a:moveTo>
                    <a:pt x="107022" y="30480"/>
                  </a:moveTo>
                  <a:lnTo>
                    <a:pt x="34468" y="30480"/>
                  </a:lnTo>
                  <a:lnTo>
                    <a:pt x="39245" y="26670"/>
                  </a:lnTo>
                  <a:lnTo>
                    <a:pt x="44693" y="22860"/>
                  </a:lnTo>
                  <a:lnTo>
                    <a:pt x="50631" y="20320"/>
                  </a:lnTo>
                  <a:lnTo>
                    <a:pt x="54203" y="3810"/>
                  </a:lnTo>
                  <a:lnTo>
                    <a:pt x="57417" y="0"/>
                  </a:lnTo>
                  <a:lnTo>
                    <a:pt x="84073" y="0"/>
                  </a:lnTo>
                  <a:lnTo>
                    <a:pt x="87287" y="3810"/>
                  </a:lnTo>
                  <a:lnTo>
                    <a:pt x="88136" y="7620"/>
                  </a:lnTo>
                  <a:lnTo>
                    <a:pt x="90859" y="20320"/>
                  </a:lnTo>
                  <a:lnTo>
                    <a:pt x="96753" y="22860"/>
                  </a:lnTo>
                  <a:lnTo>
                    <a:pt x="102244" y="26670"/>
                  </a:lnTo>
                  <a:lnTo>
                    <a:pt x="107022" y="30480"/>
                  </a:lnTo>
                  <a:close/>
                </a:path>
                <a:path w="281939" h="223519">
                  <a:moveTo>
                    <a:pt x="17814" y="124460"/>
                  </a:moveTo>
                  <a:lnTo>
                    <a:pt x="13349" y="123190"/>
                  </a:lnTo>
                  <a:lnTo>
                    <a:pt x="10804" y="119380"/>
                  </a:lnTo>
                  <a:lnTo>
                    <a:pt x="9197" y="116840"/>
                  </a:lnTo>
                  <a:lnTo>
                    <a:pt x="7724" y="115570"/>
                  </a:lnTo>
                  <a:lnTo>
                    <a:pt x="5045" y="110490"/>
                  </a:lnTo>
                  <a:lnTo>
                    <a:pt x="3795" y="107950"/>
                  </a:lnTo>
                  <a:lnTo>
                    <a:pt x="2678" y="106680"/>
                  </a:lnTo>
                  <a:lnTo>
                    <a:pt x="1651" y="104140"/>
                  </a:lnTo>
                  <a:lnTo>
                    <a:pt x="0" y="100330"/>
                  </a:lnTo>
                  <a:lnTo>
                    <a:pt x="1250" y="95250"/>
                  </a:lnTo>
                  <a:lnTo>
                    <a:pt x="14332" y="83820"/>
                  </a:lnTo>
                  <a:lnTo>
                    <a:pt x="13841" y="81280"/>
                  </a:lnTo>
                  <a:lnTo>
                    <a:pt x="13573" y="77470"/>
                  </a:lnTo>
                  <a:lnTo>
                    <a:pt x="13573" y="71120"/>
                  </a:lnTo>
                  <a:lnTo>
                    <a:pt x="13841" y="68580"/>
                  </a:lnTo>
                  <a:lnTo>
                    <a:pt x="14332" y="64770"/>
                  </a:lnTo>
                  <a:lnTo>
                    <a:pt x="4364" y="55835"/>
                  </a:lnTo>
                  <a:lnTo>
                    <a:pt x="1250" y="53340"/>
                  </a:lnTo>
                  <a:lnTo>
                    <a:pt x="0" y="49530"/>
                  </a:lnTo>
                  <a:lnTo>
                    <a:pt x="2678" y="43180"/>
                  </a:lnTo>
                  <a:lnTo>
                    <a:pt x="3795" y="40640"/>
                  </a:lnTo>
                  <a:lnTo>
                    <a:pt x="6384" y="35560"/>
                  </a:lnTo>
                  <a:lnTo>
                    <a:pt x="7768" y="33020"/>
                  </a:lnTo>
                  <a:lnTo>
                    <a:pt x="9242" y="31750"/>
                  </a:lnTo>
                  <a:lnTo>
                    <a:pt x="13349" y="25400"/>
                  </a:lnTo>
                  <a:lnTo>
                    <a:pt x="17814" y="24130"/>
                  </a:lnTo>
                  <a:lnTo>
                    <a:pt x="21833" y="26670"/>
                  </a:lnTo>
                  <a:lnTo>
                    <a:pt x="34468" y="30480"/>
                  </a:lnTo>
                  <a:lnTo>
                    <a:pt x="131382" y="30480"/>
                  </a:lnTo>
                  <a:lnTo>
                    <a:pt x="132204" y="31750"/>
                  </a:lnTo>
                  <a:lnTo>
                    <a:pt x="133677" y="33020"/>
                  </a:lnTo>
                  <a:lnTo>
                    <a:pt x="135016" y="35560"/>
                  </a:lnTo>
                  <a:lnTo>
                    <a:pt x="136400" y="38100"/>
                  </a:lnTo>
                  <a:lnTo>
                    <a:pt x="137651" y="40640"/>
                  </a:lnTo>
                  <a:lnTo>
                    <a:pt x="138767" y="43180"/>
                  </a:lnTo>
                  <a:lnTo>
                    <a:pt x="139794" y="44450"/>
                  </a:lnTo>
                  <a:lnTo>
                    <a:pt x="141446" y="49530"/>
                  </a:lnTo>
                  <a:lnTo>
                    <a:pt x="140196" y="53340"/>
                  </a:lnTo>
                  <a:lnTo>
                    <a:pt x="65147" y="53340"/>
                  </a:lnTo>
                  <a:lnTo>
                    <a:pt x="59987" y="55835"/>
                  </a:lnTo>
                  <a:lnTo>
                    <a:pt x="49291" y="71120"/>
                  </a:lnTo>
                  <a:lnTo>
                    <a:pt x="49291" y="77470"/>
                  </a:lnTo>
                  <a:lnTo>
                    <a:pt x="65147" y="95250"/>
                  </a:lnTo>
                  <a:lnTo>
                    <a:pt x="140106" y="95250"/>
                  </a:lnTo>
                  <a:lnTo>
                    <a:pt x="141356" y="100330"/>
                  </a:lnTo>
                  <a:lnTo>
                    <a:pt x="138678" y="105410"/>
                  </a:lnTo>
                  <a:lnTo>
                    <a:pt x="137561" y="107950"/>
                  </a:lnTo>
                  <a:lnTo>
                    <a:pt x="136311" y="110490"/>
                  </a:lnTo>
                  <a:lnTo>
                    <a:pt x="134927" y="113030"/>
                  </a:lnTo>
                  <a:lnTo>
                    <a:pt x="133588" y="115570"/>
                  </a:lnTo>
                  <a:lnTo>
                    <a:pt x="132114" y="116840"/>
                  </a:lnTo>
                  <a:lnTo>
                    <a:pt x="131293" y="118110"/>
                  </a:lnTo>
                  <a:lnTo>
                    <a:pt x="34423" y="118110"/>
                  </a:lnTo>
                  <a:lnTo>
                    <a:pt x="17814" y="124460"/>
                  </a:lnTo>
                  <a:close/>
                </a:path>
                <a:path w="281939" h="223519">
                  <a:moveTo>
                    <a:pt x="131382" y="30480"/>
                  </a:moveTo>
                  <a:lnTo>
                    <a:pt x="107022" y="30480"/>
                  </a:lnTo>
                  <a:lnTo>
                    <a:pt x="123631" y="24130"/>
                  </a:lnTo>
                  <a:lnTo>
                    <a:pt x="128096" y="25400"/>
                  </a:lnTo>
                  <a:lnTo>
                    <a:pt x="131382" y="30480"/>
                  </a:lnTo>
                  <a:close/>
                </a:path>
                <a:path w="281939" h="223519">
                  <a:moveTo>
                    <a:pt x="140106" y="95250"/>
                  </a:moveTo>
                  <a:lnTo>
                    <a:pt x="76298" y="95250"/>
                  </a:lnTo>
                  <a:lnTo>
                    <a:pt x="81550" y="92710"/>
                  </a:lnTo>
                  <a:lnTo>
                    <a:pt x="83867" y="91440"/>
                  </a:lnTo>
                  <a:lnTo>
                    <a:pt x="87886" y="87630"/>
                  </a:lnTo>
                  <a:lnTo>
                    <a:pt x="89435" y="85090"/>
                  </a:lnTo>
                  <a:lnTo>
                    <a:pt x="91610" y="80010"/>
                  </a:lnTo>
                  <a:lnTo>
                    <a:pt x="92154" y="77470"/>
                  </a:lnTo>
                  <a:lnTo>
                    <a:pt x="92154" y="71120"/>
                  </a:lnTo>
                  <a:lnTo>
                    <a:pt x="76298" y="53340"/>
                  </a:lnTo>
                  <a:lnTo>
                    <a:pt x="140196" y="53340"/>
                  </a:lnTo>
                  <a:lnTo>
                    <a:pt x="136188" y="56550"/>
                  </a:lnTo>
                  <a:lnTo>
                    <a:pt x="127024" y="64770"/>
                  </a:lnTo>
                  <a:lnTo>
                    <a:pt x="127515" y="68580"/>
                  </a:lnTo>
                  <a:lnTo>
                    <a:pt x="127783" y="71120"/>
                  </a:lnTo>
                  <a:lnTo>
                    <a:pt x="127783" y="77470"/>
                  </a:lnTo>
                  <a:lnTo>
                    <a:pt x="127515" y="80010"/>
                  </a:lnTo>
                  <a:lnTo>
                    <a:pt x="127024" y="83820"/>
                  </a:lnTo>
                  <a:lnTo>
                    <a:pt x="136936" y="92710"/>
                  </a:lnTo>
                  <a:lnTo>
                    <a:pt x="140106" y="95250"/>
                  </a:lnTo>
                  <a:close/>
                </a:path>
                <a:path w="281939" h="223519">
                  <a:moveTo>
                    <a:pt x="181049" y="223520"/>
                  </a:moveTo>
                  <a:lnTo>
                    <a:pt x="174798" y="220980"/>
                  </a:lnTo>
                  <a:lnTo>
                    <a:pt x="172438" y="219687"/>
                  </a:lnTo>
                  <a:lnTo>
                    <a:pt x="170244" y="218440"/>
                  </a:lnTo>
                  <a:lnTo>
                    <a:pt x="167833" y="217170"/>
                  </a:lnTo>
                  <a:lnTo>
                    <a:pt x="165556" y="215900"/>
                  </a:lnTo>
                  <a:lnTo>
                    <a:pt x="163413" y="214630"/>
                  </a:lnTo>
                  <a:lnTo>
                    <a:pt x="157921" y="210820"/>
                  </a:lnTo>
                  <a:lnTo>
                    <a:pt x="156805" y="205740"/>
                  </a:lnTo>
                  <a:lnTo>
                    <a:pt x="162297" y="189230"/>
                  </a:lnTo>
                  <a:lnTo>
                    <a:pt x="158368" y="184150"/>
                  </a:lnTo>
                  <a:lnTo>
                    <a:pt x="155197" y="179070"/>
                  </a:lnTo>
                  <a:lnTo>
                    <a:pt x="152965" y="172720"/>
                  </a:lnTo>
                  <a:lnTo>
                    <a:pt x="135865" y="168910"/>
                  </a:lnTo>
                  <a:lnTo>
                    <a:pt x="132516" y="166370"/>
                  </a:lnTo>
                  <a:lnTo>
                    <a:pt x="131668" y="158750"/>
                  </a:lnTo>
                  <a:lnTo>
                    <a:pt x="131668" y="147320"/>
                  </a:lnTo>
                  <a:lnTo>
                    <a:pt x="132516" y="139700"/>
                  </a:lnTo>
                  <a:lnTo>
                    <a:pt x="135820" y="135890"/>
                  </a:lnTo>
                  <a:lnTo>
                    <a:pt x="152965" y="133350"/>
                  </a:lnTo>
                  <a:lnTo>
                    <a:pt x="155153" y="127000"/>
                  </a:lnTo>
                  <a:lnTo>
                    <a:pt x="158368" y="121920"/>
                  </a:lnTo>
                  <a:lnTo>
                    <a:pt x="162297" y="116840"/>
                  </a:lnTo>
                  <a:lnTo>
                    <a:pt x="156805" y="100330"/>
                  </a:lnTo>
                  <a:lnTo>
                    <a:pt x="181049" y="82550"/>
                  </a:lnTo>
                  <a:lnTo>
                    <a:pt x="185469" y="83820"/>
                  </a:lnTo>
                  <a:lnTo>
                    <a:pt x="197122" y="96520"/>
                  </a:lnTo>
                  <a:lnTo>
                    <a:pt x="255310" y="96520"/>
                  </a:lnTo>
                  <a:lnTo>
                    <a:pt x="256148" y="100330"/>
                  </a:lnTo>
                  <a:lnTo>
                    <a:pt x="250656" y="116840"/>
                  </a:lnTo>
                  <a:lnTo>
                    <a:pt x="254585" y="121920"/>
                  </a:lnTo>
                  <a:lnTo>
                    <a:pt x="257755" y="127000"/>
                  </a:lnTo>
                  <a:lnTo>
                    <a:pt x="259541" y="132080"/>
                  </a:lnTo>
                  <a:lnTo>
                    <a:pt x="200878" y="132080"/>
                  </a:lnTo>
                  <a:lnTo>
                    <a:pt x="195627" y="134620"/>
                  </a:lnTo>
                  <a:lnTo>
                    <a:pt x="185023" y="149860"/>
                  </a:lnTo>
                  <a:lnTo>
                    <a:pt x="185023" y="156210"/>
                  </a:lnTo>
                  <a:lnTo>
                    <a:pt x="200878" y="173990"/>
                  </a:lnTo>
                  <a:lnTo>
                    <a:pt x="259550" y="173990"/>
                  </a:lnTo>
                  <a:lnTo>
                    <a:pt x="257800" y="179070"/>
                  </a:lnTo>
                  <a:lnTo>
                    <a:pt x="254585" y="184150"/>
                  </a:lnTo>
                  <a:lnTo>
                    <a:pt x="250656" y="189230"/>
                  </a:lnTo>
                  <a:lnTo>
                    <a:pt x="256148" y="205740"/>
                  </a:lnTo>
                  <a:lnTo>
                    <a:pt x="255310" y="209550"/>
                  </a:lnTo>
                  <a:lnTo>
                    <a:pt x="197167" y="209550"/>
                  </a:lnTo>
                  <a:lnTo>
                    <a:pt x="188346" y="219687"/>
                  </a:lnTo>
                  <a:lnTo>
                    <a:pt x="185469" y="222250"/>
                  </a:lnTo>
                  <a:lnTo>
                    <a:pt x="181049" y="223520"/>
                  </a:lnTo>
                  <a:close/>
                </a:path>
                <a:path w="281939" h="223519">
                  <a:moveTo>
                    <a:pt x="255310" y="96520"/>
                  </a:moveTo>
                  <a:lnTo>
                    <a:pt x="215785" y="96520"/>
                  </a:lnTo>
                  <a:lnTo>
                    <a:pt x="224626" y="86360"/>
                  </a:lnTo>
                  <a:lnTo>
                    <a:pt x="227483" y="83820"/>
                  </a:lnTo>
                  <a:lnTo>
                    <a:pt x="231904" y="82550"/>
                  </a:lnTo>
                  <a:lnTo>
                    <a:pt x="238199" y="85090"/>
                  </a:lnTo>
                  <a:lnTo>
                    <a:pt x="245119" y="88900"/>
                  </a:lnTo>
                  <a:lnTo>
                    <a:pt x="249540" y="91440"/>
                  </a:lnTo>
                  <a:lnTo>
                    <a:pt x="255031" y="95250"/>
                  </a:lnTo>
                  <a:lnTo>
                    <a:pt x="255310" y="96520"/>
                  </a:lnTo>
                  <a:close/>
                </a:path>
                <a:path w="281939" h="223519">
                  <a:moveTo>
                    <a:pt x="212749" y="96520"/>
                  </a:moveTo>
                  <a:lnTo>
                    <a:pt x="200158" y="96520"/>
                  </a:lnTo>
                  <a:lnTo>
                    <a:pt x="203284" y="95250"/>
                  </a:lnTo>
                  <a:lnTo>
                    <a:pt x="209624" y="95250"/>
                  </a:lnTo>
                  <a:lnTo>
                    <a:pt x="212749" y="96520"/>
                  </a:lnTo>
                  <a:close/>
                </a:path>
                <a:path w="281939" h="223519">
                  <a:moveTo>
                    <a:pt x="83983" y="148590"/>
                  </a:moveTo>
                  <a:lnTo>
                    <a:pt x="57373" y="148590"/>
                  </a:lnTo>
                  <a:lnTo>
                    <a:pt x="54158" y="144780"/>
                  </a:lnTo>
                  <a:lnTo>
                    <a:pt x="53310" y="140970"/>
                  </a:lnTo>
                  <a:lnTo>
                    <a:pt x="50586" y="128270"/>
                  </a:lnTo>
                  <a:lnTo>
                    <a:pt x="44693" y="125730"/>
                  </a:lnTo>
                  <a:lnTo>
                    <a:pt x="39201" y="121920"/>
                  </a:lnTo>
                  <a:lnTo>
                    <a:pt x="34423" y="118110"/>
                  </a:lnTo>
                  <a:lnTo>
                    <a:pt x="106933" y="118110"/>
                  </a:lnTo>
                  <a:lnTo>
                    <a:pt x="102155" y="121920"/>
                  </a:lnTo>
                  <a:lnTo>
                    <a:pt x="96708" y="125730"/>
                  </a:lnTo>
                  <a:lnTo>
                    <a:pt x="90770" y="128270"/>
                  </a:lnTo>
                  <a:lnTo>
                    <a:pt x="87198" y="144780"/>
                  </a:lnTo>
                  <a:lnTo>
                    <a:pt x="83983" y="148590"/>
                  </a:lnTo>
                  <a:close/>
                </a:path>
                <a:path w="281939" h="223519">
                  <a:moveTo>
                    <a:pt x="123542" y="124460"/>
                  </a:moveTo>
                  <a:lnTo>
                    <a:pt x="106933" y="118110"/>
                  </a:lnTo>
                  <a:lnTo>
                    <a:pt x="131293" y="118110"/>
                  </a:lnTo>
                  <a:lnTo>
                    <a:pt x="128007" y="123190"/>
                  </a:lnTo>
                  <a:lnTo>
                    <a:pt x="123542" y="124460"/>
                  </a:lnTo>
                  <a:close/>
                </a:path>
                <a:path w="281939" h="223519">
                  <a:moveTo>
                    <a:pt x="259550" y="173990"/>
                  </a:moveTo>
                  <a:lnTo>
                    <a:pt x="212030" y="173990"/>
                  </a:lnTo>
                  <a:lnTo>
                    <a:pt x="217281" y="171450"/>
                  </a:lnTo>
                  <a:lnTo>
                    <a:pt x="219598" y="170180"/>
                  </a:lnTo>
                  <a:lnTo>
                    <a:pt x="223618" y="166370"/>
                  </a:lnTo>
                  <a:lnTo>
                    <a:pt x="225166" y="163830"/>
                  </a:lnTo>
                  <a:lnTo>
                    <a:pt x="227341" y="158750"/>
                  </a:lnTo>
                  <a:lnTo>
                    <a:pt x="227885" y="156210"/>
                  </a:lnTo>
                  <a:lnTo>
                    <a:pt x="227885" y="149860"/>
                  </a:lnTo>
                  <a:lnTo>
                    <a:pt x="212030" y="132080"/>
                  </a:lnTo>
                  <a:lnTo>
                    <a:pt x="259541" y="132080"/>
                  </a:lnTo>
                  <a:lnTo>
                    <a:pt x="259987" y="133350"/>
                  </a:lnTo>
                  <a:lnTo>
                    <a:pt x="272980" y="135890"/>
                  </a:lnTo>
                  <a:lnTo>
                    <a:pt x="277088" y="135890"/>
                  </a:lnTo>
                  <a:lnTo>
                    <a:pt x="280436" y="139700"/>
                  </a:lnTo>
                  <a:lnTo>
                    <a:pt x="281285" y="147320"/>
                  </a:lnTo>
                  <a:lnTo>
                    <a:pt x="281374" y="148590"/>
                  </a:lnTo>
                  <a:lnTo>
                    <a:pt x="281463" y="156210"/>
                  </a:lnTo>
                  <a:lnTo>
                    <a:pt x="281285" y="158750"/>
                  </a:lnTo>
                  <a:lnTo>
                    <a:pt x="280436" y="166370"/>
                  </a:lnTo>
                  <a:lnTo>
                    <a:pt x="277132" y="168910"/>
                  </a:lnTo>
                  <a:lnTo>
                    <a:pt x="272980" y="170180"/>
                  </a:lnTo>
                  <a:lnTo>
                    <a:pt x="259987" y="172720"/>
                  </a:lnTo>
                  <a:lnTo>
                    <a:pt x="259550" y="173990"/>
                  </a:lnTo>
                  <a:close/>
                </a:path>
                <a:path w="281939" h="223519">
                  <a:moveTo>
                    <a:pt x="73759" y="149860"/>
                  </a:moveTo>
                  <a:lnTo>
                    <a:pt x="67597" y="149860"/>
                  </a:lnTo>
                  <a:lnTo>
                    <a:pt x="64561" y="148590"/>
                  </a:lnTo>
                  <a:lnTo>
                    <a:pt x="76795" y="148590"/>
                  </a:lnTo>
                  <a:lnTo>
                    <a:pt x="73759" y="149860"/>
                  </a:lnTo>
                  <a:close/>
                </a:path>
                <a:path w="281939" h="223519">
                  <a:moveTo>
                    <a:pt x="231859" y="223520"/>
                  </a:moveTo>
                  <a:lnTo>
                    <a:pt x="227439" y="222250"/>
                  </a:lnTo>
                  <a:lnTo>
                    <a:pt x="224834" y="219898"/>
                  </a:lnTo>
                  <a:lnTo>
                    <a:pt x="215830" y="209550"/>
                  </a:lnTo>
                  <a:lnTo>
                    <a:pt x="255310" y="209550"/>
                  </a:lnTo>
                  <a:lnTo>
                    <a:pt x="255031" y="210820"/>
                  </a:lnTo>
                  <a:lnTo>
                    <a:pt x="249540" y="214630"/>
                  </a:lnTo>
                  <a:lnTo>
                    <a:pt x="245119" y="217170"/>
                  </a:lnTo>
                  <a:lnTo>
                    <a:pt x="242708" y="218440"/>
                  </a:lnTo>
                  <a:lnTo>
                    <a:pt x="240515" y="219687"/>
                  </a:lnTo>
                  <a:lnTo>
                    <a:pt x="235788" y="222250"/>
                  </a:lnTo>
                  <a:lnTo>
                    <a:pt x="231859" y="22352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pic>
        <p:nvPicPr>
          <p:cNvPr id="217" name="object 60" descr=""/>
          <p:cNvPicPr/>
          <p:nvPr/>
        </p:nvPicPr>
        <p:blipFill>
          <a:blip r:embed="rId25"/>
          <a:stretch/>
        </p:blipFill>
        <p:spPr>
          <a:xfrm>
            <a:off x="7293240" y="2357640"/>
            <a:ext cx="198360" cy="17136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218" name="object 61"/>
          <p:cNvGrpSpPr/>
          <p:nvPr/>
        </p:nvGrpSpPr>
        <p:grpSpPr>
          <a:xfrm>
            <a:off x="8241480" y="1502640"/>
            <a:ext cx="606600" cy="606600"/>
            <a:chOff x="8241480" y="1502640"/>
            <a:chExt cx="606600" cy="606600"/>
          </a:xfrm>
        </p:grpSpPr>
        <p:pic>
          <p:nvPicPr>
            <p:cNvPr id="219" name="object 62" descr=""/>
            <p:cNvPicPr/>
            <p:nvPr/>
          </p:nvPicPr>
          <p:blipFill>
            <a:blip r:embed="rId26"/>
            <a:stretch/>
          </p:blipFill>
          <p:spPr>
            <a:xfrm>
              <a:off x="8241480" y="1502640"/>
              <a:ext cx="606600" cy="6066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220" name="object 63" descr=""/>
            <p:cNvPicPr/>
            <p:nvPr/>
          </p:nvPicPr>
          <p:blipFill>
            <a:blip r:embed="rId27"/>
            <a:stretch/>
          </p:blipFill>
          <p:spPr>
            <a:xfrm>
              <a:off x="8431920" y="1707480"/>
              <a:ext cx="225720" cy="19728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221" name="object 64" descr=""/>
          <p:cNvPicPr/>
          <p:nvPr/>
        </p:nvPicPr>
        <p:blipFill>
          <a:blip r:embed="rId28"/>
          <a:stretch/>
        </p:blipFill>
        <p:spPr>
          <a:xfrm>
            <a:off x="9671400" y="2357640"/>
            <a:ext cx="198360" cy="17136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222" name="object 65"/>
          <p:cNvGrpSpPr/>
          <p:nvPr/>
        </p:nvGrpSpPr>
        <p:grpSpPr>
          <a:xfrm>
            <a:off x="10439640" y="1502640"/>
            <a:ext cx="606600" cy="606600"/>
            <a:chOff x="10439640" y="1502640"/>
            <a:chExt cx="606600" cy="606600"/>
          </a:xfrm>
        </p:grpSpPr>
        <p:pic>
          <p:nvPicPr>
            <p:cNvPr id="223" name="object 66" descr=""/>
            <p:cNvPicPr/>
            <p:nvPr/>
          </p:nvPicPr>
          <p:blipFill>
            <a:blip r:embed="rId29"/>
            <a:stretch/>
          </p:blipFill>
          <p:spPr>
            <a:xfrm>
              <a:off x="10439640" y="1502640"/>
              <a:ext cx="606600" cy="60660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224" name="object 67"/>
            <p:cNvSpPr/>
            <p:nvPr/>
          </p:nvSpPr>
          <p:spPr>
            <a:xfrm>
              <a:off x="10611000" y="1693080"/>
              <a:ext cx="255600" cy="225720"/>
            </a:xfrm>
            <a:custGeom>
              <a:avLst/>
              <a:gdLst>
                <a:gd name="textAreaLeft" fmla="*/ 0 w 255600"/>
                <a:gd name="textAreaRight" fmla="*/ 258480 w 255600"/>
                <a:gd name="textAreaTop" fmla="*/ 0 h 225720"/>
                <a:gd name="textAreaBottom" fmla="*/ 228600 h 225720"/>
              </a:gdLst>
              <a:ahLst/>
              <a:rect l="textAreaLeft" t="textAreaTop" r="textAreaRight" b="textAreaBottom"/>
              <a:pathLst>
                <a:path w="258445" h="228600">
                  <a:moveTo>
                    <a:pt x="142875" y="228600"/>
                  </a:moveTo>
                  <a:lnTo>
                    <a:pt x="28575" y="228600"/>
                  </a:lnTo>
                  <a:lnTo>
                    <a:pt x="17461" y="226351"/>
                  </a:lnTo>
                  <a:lnTo>
                    <a:pt x="8377" y="220222"/>
                  </a:lnTo>
                  <a:lnTo>
                    <a:pt x="2248" y="211138"/>
                  </a:lnTo>
                  <a:lnTo>
                    <a:pt x="0" y="200025"/>
                  </a:lnTo>
                  <a:lnTo>
                    <a:pt x="0" y="28575"/>
                  </a:lnTo>
                  <a:lnTo>
                    <a:pt x="2248" y="17461"/>
                  </a:lnTo>
                  <a:lnTo>
                    <a:pt x="8377" y="8377"/>
                  </a:lnTo>
                  <a:lnTo>
                    <a:pt x="17461" y="2248"/>
                  </a:lnTo>
                  <a:lnTo>
                    <a:pt x="28575" y="0"/>
                  </a:lnTo>
                  <a:lnTo>
                    <a:pt x="100012" y="0"/>
                  </a:lnTo>
                  <a:lnTo>
                    <a:pt x="100012" y="65052"/>
                  </a:lnTo>
                  <a:lnTo>
                    <a:pt x="106397" y="71437"/>
                  </a:lnTo>
                  <a:lnTo>
                    <a:pt x="171450" y="71437"/>
                  </a:lnTo>
                  <a:lnTo>
                    <a:pt x="171450" y="128587"/>
                  </a:lnTo>
                  <a:lnTo>
                    <a:pt x="90502" y="128587"/>
                  </a:lnTo>
                  <a:lnTo>
                    <a:pt x="85725" y="133364"/>
                  </a:lnTo>
                  <a:lnTo>
                    <a:pt x="85725" y="145241"/>
                  </a:lnTo>
                  <a:lnTo>
                    <a:pt x="90502" y="150018"/>
                  </a:lnTo>
                  <a:lnTo>
                    <a:pt x="171450" y="150018"/>
                  </a:lnTo>
                  <a:lnTo>
                    <a:pt x="171450" y="200025"/>
                  </a:lnTo>
                  <a:lnTo>
                    <a:pt x="169201" y="211138"/>
                  </a:lnTo>
                  <a:lnTo>
                    <a:pt x="163072" y="220222"/>
                  </a:lnTo>
                  <a:lnTo>
                    <a:pt x="153988" y="226351"/>
                  </a:lnTo>
                  <a:lnTo>
                    <a:pt x="142875" y="228600"/>
                  </a:lnTo>
                  <a:close/>
                </a:path>
                <a:path w="258445" h="228600">
                  <a:moveTo>
                    <a:pt x="171450" y="57150"/>
                  </a:moveTo>
                  <a:lnTo>
                    <a:pt x="114300" y="57150"/>
                  </a:lnTo>
                  <a:lnTo>
                    <a:pt x="114300" y="0"/>
                  </a:lnTo>
                  <a:lnTo>
                    <a:pt x="171450" y="57150"/>
                  </a:lnTo>
                  <a:close/>
                </a:path>
                <a:path w="258445" h="228600">
                  <a:moveTo>
                    <a:pt x="214133" y="186809"/>
                  </a:moveTo>
                  <a:lnTo>
                    <a:pt x="207347" y="186809"/>
                  </a:lnTo>
                  <a:lnTo>
                    <a:pt x="199042" y="178415"/>
                  </a:lnTo>
                  <a:lnTo>
                    <a:pt x="198998" y="171628"/>
                  </a:lnTo>
                  <a:lnTo>
                    <a:pt x="203195" y="167476"/>
                  </a:lnTo>
                  <a:lnTo>
                    <a:pt x="220652" y="150018"/>
                  </a:lnTo>
                  <a:lnTo>
                    <a:pt x="171450" y="150018"/>
                  </a:lnTo>
                  <a:lnTo>
                    <a:pt x="171450" y="128587"/>
                  </a:lnTo>
                  <a:lnTo>
                    <a:pt x="220607" y="128587"/>
                  </a:lnTo>
                  <a:lnTo>
                    <a:pt x="198998" y="106977"/>
                  </a:lnTo>
                  <a:lnTo>
                    <a:pt x="198998" y="100191"/>
                  </a:lnTo>
                  <a:lnTo>
                    <a:pt x="207437" y="91841"/>
                  </a:lnTo>
                  <a:lnTo>
                    <a:pt x="214178" y="91841"/>
                  </a:lnTo>
                  <a:lnTo>
                    <a:pt x="218330" y="96038"/>
                  </a:lnTo>
                  <a:lnTo>
                    <a:pt x="258246" y="135954"/>
                  </a:lnTo>
                  <a:lnTo>
                    <a:pt x="258246" y="142741"/>
                  </a:lnTo>
                  <a:lnTo>
                    <a:pt x="254049" y="146893"/>
                  </a:lnTo>
                  <a:lnTo>
                    <a:pt x="214133" y="186809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225" name="object 71"/>
          <p:cNvSpPr/>
          <p:nvPr/>
        </p:nvSpPr>
        <p:spPr>
          <a:xfrm>
            <a:off x="9158400" y="6086880"/>
            <a:ext cx="2378880" cy="65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 anchor="t">
            <a:spAutoFit/>
          </a:bodyPr>
          <a:p>
            <a:pPr algn="ctr">
              <a:lnSpc>
                <a:spcPct val="100000"/>
              </a:lnSpc>
              <a:spcBef>
                <a:spcPts val="386"/>
              </a:spcBef>
            </a:pPr>
            <a:r>
              <a:rPr b="1" lang="nl-BE" sz="1950" spc="-11" strike="noStrike" u="none">
                <a:solidFill>
                  <a:srgbClr val="000000"/>
                </a:solidFill>
                <a:uFillTx/>
                <a:latin typeface="DejaVu Sans"/>
              </a:rPr>
              <a:t>1000+</a:t>
            </a:r>
            <a:endParaRPr b="0" lang="nl-BE" sz="19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ts val="1216"/>
              </a:lnSpc>
              <a:spcBef>
                <a:spcPts val="184"/>
              </a:spcBef>
            </a:pP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Berekeningen/uur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95200">
              <a:lnSpc>
                <a:spcPts val="1035"/>
              </a:lnSpc>
            </a:pP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object 2"/>
          <p:cNvGrpSpPr/>
          <p:nvPr/>
        </p:nvGrpSpPr>
        <p:grpSpPr>
          <a:xfrm>
            <a:off x="2340000" y="249480"/>
            <a:ext cx="1008360" cy="1008360"/>
            <a:chOff x="2340000" y="249480"/>
            <a:chExt cx="1008360" cy="1008360"/>
          </a:xfrm>
        </p:grpSpPr>
        <p:pic>
          <p:nvPicPr>
            <p:cNvPr id="227" name="object 3" descr=""/>
            <p:cNvPicPr/>
            <p:nvPr/>
          </p:nvPicPr>
          <p:blipFill>
            <a:blip r:embed="rId1"/>
            <a:stretch/>
          </p:blipFill>
          <p:spPr>
            <a:xfrm>
              <a:off x="2340000" y="249480"/>
              <a:ext cx="1008360" cy="100836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228" name="object 4" descr=""/>
            <p:cNvPicPr/>
            <p:nvPr/>
          </p:nvPicPr>
          <p:blipFill>
            <a:blip r:embed="rId2"/>
            <a:stretch/>
          </p:blipFill>
          <p:spPr>
            <a:xfrm>
              <a:off x="2614320" y="544320"/>
              <a:ext cx="459720" cy="40824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3600000" y="255960"/>
            <a:ext cx="8097840" cy="4618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nl-BE" sz="3050" spc="-139" strike="noStrike" u="none">
                <a:solidFill>
                  <a:srgbClr val="1f2937"/>
                </a:solidFill>
                <a:uFillTx/>
                <a:latin typeface="Arial"/>
              </a:rPr>
              <a:t>Gebruikersinterface</a:t>
            </a:r>
            <a:r>
              <a:rPr b="1" lang="nl-BE" sz="3050" spc="-145" strike="noStrike" u="none">
                <a:solidFill>
                  <a:srgbClr val="1f2937"/>
                </a:solidFill>
                <a:uFillTx/>
                <a:latin typeface="Arial"/>
              </a:rPr>
              <a:t> </a:t>
            </a:r>
            <a:r>
              <a:rPr b="1" lang="nl-BE" sz="2950" spc="-210" strike="noStrike" u="none">
                <a:solidFill>
                  <a:srgbClr val="1f2937"/>
                </a:solidFill>
                <a:uFillTx/>
                <a:latin typeface="Century Gothic"/>
              </a:rPr>
              <a:t>&amp;</a:t>
            </a:r>
            <a:r>
              <a:rPr b="1" lang="nl-BE" sz="2950" spc="-125" strike="noStrike" u="none">
                <a:solidFill>
                  <a:srgbClr val="1f2937"/>
                </a:solidFill>
                <a:uFillTx/>
                <a:latin typeface="Century Gothic"/>
              </a:rPr>
              <a:t> </a:t>
            </a:r>
            <a:r>
              <a:rPr b="1" lang="nl-BE" sz="3050" spc="-235" strike="noStrike" u="none">
                <a:solidFill>
                  <a:srgbClr val="1f2937"/>
                </a:solidFill>
                <a:uFillTx/>
                <a:latin typeface="Arial"/>
              </a:rPr>
              <a:t>GUI</a:t>
            </a:r>
            <a:r>
              <a:rPr b="1" lang="nl-BE" sz="3050" spc="-145" strike="noStrike" u="none">
                <a:solidFill>
                  <a:srgbClr val="1f2937"/>
                </a:solidFill>
                <a:uFillTx/>
                <a:latin typeface="Arial"/>
              </a:rPr>
              <a:t> </a:t>
            </a:r>
            <a:r>
              <a:rPr b="1" lang="nl-BE" sz="3050" spc="-156" strike="noStrike" u="none">
                <a:solidFill>
                  <a:srgbClr val="1f2937"/>
                </a:solidFill>
                <a:uFillTx/>
                <a:latin typeface="Arial"/>
              </a:rPr>
              <a:t>Components</a:t>
            </a:r>
            <a:endParaRPr b="0" lang="nl-BE" sz="3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0" name="object 6"/>
          <p:cNvSpPr/>
          <p:nvPr/>
        </p:nvSpPr>
        <p:spPr>
          <a:xfrm>
            <a:off x="3600000" y="975600"/>
            <a:ext cx="791784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nl-BE" sz="1500" spc="-96" strike="noStrike" u="none">
                <a:solidFill>
                  <a:srgbClr val="4a5462"/>
                </a:solidFill>
                <a:uFillTx/>
                <a:latin typeface="DejaVu Sans"/>
              </a:rPr>
              <a:t>Tkinter-gebaseerde</a:t>
            </a:r>
            <a:r>
              <a:rPr b="0" lang="nl-BE" sz="15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74" strike="noStrike" u="none">
                <a:solidFill>
                  <a:srgbClr val="4a5462"/>
                </a:solidFill>
                <a:uFillTx/>
                <a:latin typeface="DejaVu Sans"/>
              </a:rPr>
              <a:t>interface</a:t>
            </a:r>
            <a:r>
              <a:rPr b="0" lang="nl-BE" sz="15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105" strike="noStrike" u="none">
                <a:solidFill>
                  <a:srgbClr val="4a5462"/>
                </a:solidFill>
                <a:uFillTx/>
                <a:latin typeface="DejaVu Sans"/>
              </a:rPr>
              <a:t>met</a:t>
            </a:r>
            <a:r>
              <a:rPr b="0" lang="nl-BE" sz="15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79" strike="noStrike" u="none">
                <a:solidFill>
                  <a:srgbClr val="4a5462"/>
                </a:solidFill>
                <a:uFillTx/>
                <a:latin typeface="DejaVu Sans"/>
              </a:rPr>
              <a:t>intuïtieve</a:t>
            </a:r>
            <a:r>
              <a:rPr b="0" lang="nl-BE" sz="150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85" strike="noStrike" u="none">
                <a:solidFill>
                  <a:srgbClr val="4a5462"/>
                </a:solidFill>
                <a:uFillTx/>
                <a:latin typeface="DejaVu Sans"/>
              </a:rPr>
              <a:t>invoer</a:t>
            </a:r>
            <a:r>
              <a:rPr b="0" lang="nl-BE" sz="15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6" strike="noStrike" u="none">
                <a:solidFill>
                  <a:srgbClr val="4a5462"/>
                </a:solidFill>
                <a:uFillTx/>
                <a:latin typeface="DejaVu Sans"/>
              </a:rPr>
              <a:t>en</a:t>
            </a:r>
            <a:r>
              <a:rPr b="0" lang="nl-BE" sz="15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85" strike="noStrike" u="none">
                <a:solidFill>
                  <a:srgbClr val="4a5462"/>
                </a:solidFill>
                <a:uFillTx/>
                <a:latin typeface="DejaVu Sans"/>
              </a:rPr>
              <a:t>real-</a:t>
            </a:r>
            <a:r>
              <a:rPr b="0" lang="nl-BE" sz="1500" spc="-91" strike="noStrike" u="none">
                <a:solidFill>
                  <a:srgbClr val="4a5462"/>
                </a:solidFill>
                <a:uFillTx/>
                <a:latin typeface="DejaVu Sans"/>
              </a:rPr>
              <a:t>time</a:t>
            </a:r>
            <a:r>
              <a:rPr b="0" lang="nl-BE" sz="15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71" strike="noStrike" u="none">
                <a:solidFill>
                  <a:srgbClr val="4a5462"/>
                </a:solidFill>
                <a:uFillTx/>
                <a:latin typeface="DejaVu Sans"/>
              </a:rPr>
              <a:t>feedback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31" name="object 7"/>
          <p:cNvGrpSpPr/>
          <p:nvPr/>
        </p:nvGrpSpPr>
        <p:grpSpPr>
          <a:xfrm>
            <a:off x="914400" y="2008440"/>
            <a:ext cx="4645440" cy="644760"/>
            <a:chOff x="914400" y="2008440"/>
            <a:chExt cx="4645440" cy="644760"/>
          </a:xfrm>
        </p:grpSpPr>
        <p:sp>
          <p:nvSpPr>
            <p:cNvPr id="232" name="object 8"/>
            <p:cNvSpPr/>
            <p:nvPr/>
          </p:nvSpPr>
          <p:spPr>
            <a:xfrm>
              <a:off x="914400" y="2008440"/>
              <a:ext cx="4645440" cy="644760"/>
            </a:xfrm>
            <a:custGeom>
              <a:avLst/>
              <a:gdLst>
                <a:gd name="textAreaLeft" fmla="*/ 0 w 4645440"/>
                <a:gd name="textAreaRight" fmla="*/ 4648320 w 4645440"/>
                <a:gd name="textAreaTop" fmla="*/ 0 h 644760"/>
                <a:gd name="textAreaBottom" fmla="*/ 647640 h 644760"/>
              </a:gdLst>
              <a:ahLst/>
              <a:rect l="textAreaLeft" t="textAreaTop" r="textAreaRight" b="textAreaBottom"/>
              <a:pathLst>
                <a:path w="4648200" h="647700">
                  <a:moveTo>
                    <a:pt x="4577002" y="647699"/>
                  </a:moveTo>
                  <a:lnTo>
                    <a:pt x="71196" y="647699"/>
                  </a:lnTo>
                  <a:lnTo>
                    <a:pt x="66241" y="647211"/>
                  </a:lnTo>
                  <a:lnTo>
                    <a:pt x="29705" y="632077"/>
                  </a:lnTo>
                  <a:lnTo>
                    <a:pt x="3885" y="596037"/>
                  </a:lnTo>
                  <a:lnTo>
                    <a:pt x="0" y="576503"/>
                  </a:lnTo>
                  <a:lnTo>
                    <a:pt x="0" y="5714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577002" y="0"/>
                  </a:lnTo>
                  <a:lnTo>
                    <a:pt x="4618493" y="15621"/>
                  </a:lnTo>
                  <a:lnTo>
                    <a:pt x="4644312" y="51661"/>
                  </a:lnTo>
                  <a:lnTo>
                    <a:pt x="4648199" y="71196"/>
                  </a:lnTo>
                  <a:lnTo>
                    <a:pt x="4648199" y="576503"/>
                  </a:lnTo>
                  <a:lnTo>
                    <a:pt x="4632576" y="617994"/>
                  </a:lnTo>
                  <a:lnTo>
                    <a:pt x="4596537" y="643813"/>
                  </a:lnTo>
                  <a:lnTo>
                    <a:pt x="4581957" y="647211"/>
                  </a:lnTo>
                  <a:lnTo>
                    <a:pt x="4577002" y="647699"/>
                  </a:lnTo>
                  <a:close/>
                </a:path>
              </a:pathLst>
            </a:custGeom>
            <a:solidFill>
              <a:srgbClr val="f9faf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233" name="object 9" descr=""/>
            <p:cNvPicPr/>
            <p:nvPr/>
          </p:nvPicPr>
          <p:blipFill>
            <a:blip r:embed="rId3"/>
            <a:stretch/>
          </p:blipFill>
          <p:spPr>
            <a:xfrm>
              <a:off x="1066680" y="2256120"/>
              <a:ext cx="149400" cy="149400"/>
            </a:xfrm>
            <a:prstGeom prst="rect">
              <a:avLst/>
            </a:prstGeom>
            <a:noFill/>
            <a:ln w="0">
              <a:noFill/>
            </a:ln>
          </p:spPr>
        </p:pic>
      </p:grpSp>
      <p:grpSp>
        <p:nvGrpSpPr>
          <p:cNvPr id="234" name="object 10"/>
          <p:cNvGrpSpPr/>
          <p:nvPr/>
        </p:nvGrpSpPr>
        <p:grpSpPr>
          <a:xfrm>
            <a:off x="914400" y="2808720"/>
            <a:ext cx="4645440" cy="644760"/>
            <a:chOff x="914400" y="2808720"/>
            <a:chExt cx="4645440" cy="644760"/>
          </a:xfrm>
        </p:grpSpPr>
        <p:sp>
          <p:nvSpPr>
            <p:cNvPr id="235" name="object 11"/>
            <p:cNvSpPr/>
            <p:nvPr/>
          </p:nvSpPr>
          <p:spPr>
            <a:xfrm>
              <a:off x="914400" y="2808720"/>
              <a:ext cx="4645440" cy="644760"/>
            </a:xfrm>
            <a:custGeom>
              <a:avLst/>
              <a:gdLst>
                <a:gd name="textAreaLeft" fmla="*/ 0 w 4645440"/>
                <a:gd name="textAreaRight" fmla="*/ 4648320 w 4645440"/>
                <a:gd name="textAreaTop" fmla="*/ 0 h 644760"/>
                <a:gd name="textAreaBottom" fmla="*/ 647640 h 644760"/>
              </a:gdLst>
              <a:ahLst/>
              <a:rect l="textAreaLeft" t="textAreaTop" r="textAreaRight" b="textAreaBottom"/>
              <a:pathLst>
                <a:path w="4648200" h="647700">
                  <a:moveTo>
                    <a:pt x="4577002" y="647699"/>
                  </a:moveTo>
                  <a:lnTo>
                    <a:pt x="71196" y="647699"/>
                  </a:lnTo>
                  <a:lnTo>
                    <a:pt x="66241" y="647211"/>
                  </a:lnTo>
                  <a:lnTo>
                    <a:pt x="29705" y="632077"/>
                  </a:lnTo>
                  <a:lnTo>
                    <a:pt x="3885" y="596037"/>
                  </a:lnTo>
                  <a:lnTo>
                    <a:pt x="0" y="576503"/>
                  </a:lnTo>
                  <a:lnTo>
                    <a:pt x="0" y="5714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577002" y="0"/>
                  </a:lnTo>
                  <a:lnTo>
                    <a:pt x="4618493" y="15621"/>
                  </a:lnTo>
                  <a:lnTo>
                    <a:pt x="4644312" y="51661"/>
                  </a:lnTo>
                  <a:lnTo>
                    <a:pt x="4648199" y="71196"/>
                  </a:lnTo>
                  <a:lnTo>
                    <a:pt x="4648199" y="576503"/>
                  </a:lnTo>
                  <a:lnTo>
                    <a:pt x="4632576" y="617994"/>
                  </a:lnTo>
                  <a:lnTo>
                    <a:pt x="4596537" y="643813"/>
                  </a:lnTo>
                  <a:lnTo>
                    <a:pt x="4581957" y="647211"/>
                  </a:lnTo>
                  <a:lnTo>
                    <a:pt x="4577002" y="647699"/>
                  </a:lnTo>
                  <a:close/>
                </a:path>
              </a:pathLst>
            </a:custGeom>
            <a:solidFill>
              <a:srgbClr val="f9faf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236" name="object 12" descr=""/>
            <p:cNvPicPr/>
            <p:nvPr/>
          </p:nvPicPr>
          <p:blipFill>
            <a:blip r:embed="rId4"/>
            <a:stretch/>
          </p:blipFill>
          <p:spPr>
            <a:xfrm>
              <a:off x="1066680" y="3056400"/>
              <a:ext cx="149400" cy="149040"/>
            </a:xfrm>
            <a:prstGeom prst="rect">
              <a:avLst/>
            </a:prstGeom>
            <a:noFill/>
            <a:ln w="0">
              <a:noFill/>
            </a:ln>
          </p:spPr>
        </p:pic>
      </p:grpSp>
      <p:grpSp>
        <p:nvGrpSpPr>
          <p:cNvPr id="237" name="object 13"/>
          <p:cNvGrpSpPr/>
          <p:nvPr/>
        </p:nvGrpSpPr>
        <p:grpSpPr>
          <a:xfrm>
            <a:off x="914400" y="3608640"/>
            <a:ext cx="4645440" cy="644760"/>
            <a:chOff x="914400" y="3608640"/>
            <a:chExt cx="4645440" cy="644760"/>
          </a:xfrm>
        </p:grpSpPr>
        <p:sp>
          <p:nvSpPr>
            <p:cNvPr id="238" name="object 14"/>
            <p:cNvSpPr/>
            <p:nvPr/>
          </p:nvSpPr>
          <p:spPr>
            <a:xfrm>
              <a:off x="914400" y="3608640"/>
              <a:ext cx="4645440" cy="644760"/>
            </a:xfrm>
            <a:custGeom>
              <a:avLst/>
              <a:gdLst>
                <a:gd name="textAreaLeft" fmla="*/ 0 w 4645440"/>
                <a:gd name="textAreaRight" fmla="*/ 4648320 w 4645440"/>
                <a:gd name="textAreaTop" fmla="*/ 0 h 644760"/>
                <a:gd name="textAreaBottom" fmla="*/ 647640 h 644760"/>
              </a:gdLst>
              <a:ahLst/>
              <a:rect l="textAreaLeft" t="textAreaTop" r="textAreaRight" b="textAreaBottom"/>
              <a:pathLst>
                <a:path w="4648200" h="647700">
                  <a:moveTo>
                    <a:pt x="4577002" y="647699"/>
                  </a:moveTo>
                  <a:lnTo>
                    <a:pt x="71196" y="647699"/>
                  </a:lnTo>
                  <a:lnTo>
                    <a:pt x="66241" y="647211"/>
                  </a:lnTo>
                  <a:lnTo>
                    <a:pt x="29705" y="632077"/>
                  </a:lnTo>
                  <a:lnTo>
                    <a:pt x="3885" y="596037"/>
                  </a:lnTo>
                  <a:lnTo>
                    <a:pt x="0" y="576503"/>
                  </a:lnTo>
                  <a:lnTo>
                    <a:pt x="0" y="5714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577002" y="0"/>
                  </a:lnTo>
                  <a:lnTo>
                    <a:pt x="4618493" y="15621"/>
                  </a:lnTo>
                  <a:lnTo>
                    <a:pt x="4644312" y="51661"/>
                  </a:lnTo>
                  <a:lnTo>
                    <a:pt x="4648199" y="71196"/>
                  </a:lnTo>
                  <a:lnTo>
                    <a:pt x="4648199" y="576503"/>
                  </a:lnTo>
                  <a:lnTo>
                    <a:pt x="4632576" y="617994"/>
                  </a:lnTo>
                  <a:lnTo>
                    <a:pt x="4596537" y="643813"/>
                  </a:lnTo>
                  <a:lnTo>
                    <a:pt x="4581957" y="647211"/>
                  </a:lnTo>
                  <a:lnTo>
                    <a:pt x="4577002" y="647699"/>
                  </a:lnTo>
                  <a:close/>
                </a:path>
              </a:pathLst>
            </a:custGeom>
            <a:solidFill>
              <a:srgbClr val="f9faf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239" name="object 15" descr=""/>
            <p:cNvPicPr/>
            <p:nvPr/>
          </p:nvPicPr>
          <p:blipFill>
            <a:blip r:embed="rId5"/>
            <a:stretch/>
          </p:blipFill>
          <p:spPr>
            <a:xfrm>
              <a:off x="1066680" y="3856320"/>
              <a:ext cx="149400" cy="149400"/>
            </a:xfrm>
            <a:prstGeom prst="rect">
              <a:avLst/>
            </a:prstGeom>
            <a:noFill/>
            <a:ln w="0">
              <a:noFill/>
            </a:ln>
          </p:spPr>
        </p:pic>
      </p:grpSp>
      <p:grpSp>
        <p:nvGrpSpPr>
          <p:cNvPr id="240" name="object 16"/>
          <p:cNvGrpSpPr/>
          <p:nvPr/>
        </p:nvGrpSpPr>
        <p:grpSpPr>
          <a:xfrm>
            <a:off x="914400" y="1434960"/>
            <a:ext cx="378000" cy="378000"/>
            <a:chOff x="914400" y="1434960"/>
            <a:chExt cx="378000" cy="378000"/>
          </a:xfrm>
        </p:grpSpPr>
        <p:sp>
          <p:nvSpPr>
            <p:cNvPr id="241" name="object 17"/>
            <p:cNvSpPr/>
            <p:nvPr/>
          </p:nvSpPr>
          <p:spPr>
            <a:xfrm>
              <a:off x="914400" y="1434960"/>
              <a:ext cx="378000" cy="378000"/>
            </a:xfrm>
            <a:custGeom>
              <a:avLst/>
              <a:gdLst>
                <a:gd name="textAreaLeft" fmla="*/ 0 w 378000"/>
                <a:gd name="textAreaRight" fmla="*/ 380880 w 378000"/>
                <a:gd name="textAreaTop" fmla="*/ 0 h 378000"/>
                <a:gd name="textAreaBottom" fmla="*/ 380880 h 378000"/>
              </a:gdLst>
              <a:ahLst/>
              <a:rect l="textAreaLeft" t="textAreaTop" r="textAreaRight" b="textAreaBottom"/>
              <a:pathLst>
                <a:path w="381000" h="381000">
                  <a:moveTo>
                    <a:pt x="309803" y="380999"/>
                  </a:moveTo>
                  <a:lnTo>
                    <a:pt x="71196" y="380999"/>
                  </a:lnTo>
                  <a:lnTo>
                    <a:pt x="66241" y="380511"/>
                  </a:lnTo>
                  <a:lnTo>
                    <a:pt x="29705" y="365377"/>
                  </a:lnTo>
                  <a:lnTo>
                    <a:pt x="3885" y="329337"/>
                  </a:lnTo>
                  <a:lnTo>
                    <a:pt x="0" y="309803"/>
                  </a:lnTo>
                  <a:lnTo>
                    <a:pt x="0" y="304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09803" y="0"/>
                  </a:lnTo>
                  <a:lnTo>
                    <a:pt x="351294" y="15621"/>
                  </a:lnTo>
                  <a:lnTo>
                    <a:pt x="377114" y="51661"/>
                  </a:lnTo>
                  <a:lnTo>
                    <a:pt x="380999" y="71196"/>
                  </a:lnTo>
                  <a:lnTo>
                    <a:pt x="380999" y="309803"/>
                  </a:lnTo>
                  <a:lnTo>
                    <a:pt x="365378" y="351294"/>
                  </a:lnTo>
                  <a:lnTo>
                    <a:pt x="329337" y="377114"/>
                  </a:lnTo>
                  <a:lnTo>
                    <a:pt x="314758" y="380511"/>
                  </a:lnTo>
                  <a:lnTo>
                    <a:pt x="309803" y="380999"/>
                  </a:lnTo>
                  <a:close/>
                </a:path>
              </a:pathLst>
            </a:custGeom>
            <a:solidFill>
              <a:srgbClr val="dae9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242" name="object 18" descr=""/>
            <p:cNvPicPr/>
            <p:nvPr/>
          </p:nvPicPr>
          <p:blipFill>
            <a:blip r:embed="rId6"/>
            <a:stretch/>
          </p:blipFill>
          <p:spPr>
            <a:xfrm>
              <a:off x="1019160" y="1541520"/>
              <a:ext cx="166680" cy="16668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243" name="object 19"/>
          <p:cNvSpPr/>
          <p:nvPr/>
        </p:nvSpPr>
        <p:spPr>
          <a:xfrm>
            <a:off x="1397160" y="1468080"/>
            <a:ext cx="4360680" cy="31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1" lang="nl-BE" sz="2000" spc="-139" strike="noStrike" u="none">
                <a:solidFill>
                  <a:srgbClr val="1f2937"/>
                </a:solidFill>
                <a:uFillTx/>
                <a:latin typeface="DejaVu Sans"/>
              </a:rPr>
              <a:t>Invoer</a:t>
            </a:r>
            <a:r>
              <a:rPr b="1" lang="nl-BE" sz="2000" spc="-1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2000" spc="-136" strike="noStrike" u="none">
                <a:solidFill>
                  <a:srgbClr val="1f2937"/>
                </a:solidFill>
                <a:uFillTx/>
                <a:latin typeface="DejaVu Sans"/>
              </a:rPr>
              <a:t>Parameters</a:t>
            </a:r>
            <a:endParaRPr b="0" lang="nl-B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4" name="object 20"/>
          <p:cNvSpPr/>
          <p:nvPr/>
        </p:nvSpPr>
        <p:spPr>
          <a:xfrm>
            <a:off x="1359000" y="2071800"/>
            <a:ext cx="4038840" cy="12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1400" bIns="0" anchor="t">
            <a:spAutoFit/>
          </a:bodyPr>
          <a:p>
            <a:pPr marL="12600">
              <a:lnSpc>
                <a:spcPct val="100000"/>
              </a:lnSpc>
              <a:spcBef>
                <a:spcPts val="326"/>
              </a:spcBef>
            </a:pPr>
            <a:r>
              <a:rPr b="0" lang="nl-BE" sz="1350" spc="-99" strike="noStrike" u="none">
                <a:solidFill>
                  <a:srgbClr val="1f2937"/>
                </a:solidFill>
                <a:uFillTx/>
                <a:latin typeface="DejaVu Sans"/>
              </a:rPr>
              <a:t>Gewicht</a:t>
            </a:r>
            <a:r>
              <a:rPr b="0" lang="nl-BE" sz="1350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0" lang="nl-BE" sz="1350" spc="-11" strike="noStrike" u="none">
                <a:solidFill>
                  <a:srgbClr val="1f2937"/>
                </a:solidFill>
                <a:uFillTx/>
                <a:latin typeface="DejaVu Sans"/>
              </a:rPr>
              <a:t>(gram)</a:t>
            </a: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30"/>
              </a:spcBef>
            </a:pPr>
            <a:r>
              <a:rPr b="0" lang="nl-BE" sz="1150" spc="-79" strike="noStrike" u="none">
                <a:solidFill>
                  <a:srgbClr val="4a5462"/>
                </a:solidFill>
                <a:uFillTx/>
                <a:latin typeface="DejaVu Sans"/>
              </a:rPr>
              <a:t>Numerieke</a:t>
            </a:r>
            <a:r>
              <a:rPr b="0" lang="nl-BE" sz="1150" spc="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invoer</a:t>
            </a:r>
            <a:r>
              <a:rPr b="0" lang="nl-BE" sz="1150" spc="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74" strike="noStrike" u="none">
                <a:solidFill>
                  <a:srgbClr val="4a5462"/>
                </a:solidFill>
                <a:uFillTx/>
                <a:latin typeface="DejaVu Sans"/>
              </a:rPr>
              <a:t>met</a:t>
            </a:r>
            <a:r>
              <a:rPr b="0" lang="nl-BE" sz="1150" spc="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spinbox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nl-BE" sz="1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24"/>
              </a:spcBef>
            </a:pPr>
            <a:endParaRPr b="0" lang="nl-BE" sz="1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nl-BE" sz="1350" spc="-11" strike="noStrike" u="none">
                <a:solidFill>
                  <a:srgbClr val="1f2937"/>
                </a:solidFill>
                <a:uFillTx/>
                <a:latin typeface="DejaVu Sans"/>
              </a:rPr>
              <a:t>Materiaal</a:t>
            </a: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30"/>
              </a:spcBef>
            </a:pPr>
            <a:r>
              <a:rPr b="0" lang="nl-BE" sz="1150" spc="-79" strike="noStrike" u="none">
                <a:solidFill>
                  <a:srgbClr val="4a5462"/>
                </a:solidFill>
                <a:uFillTx/>
                <a:latin typeface="DejaVu Sans"/>
              </a:rPr>
              <a:t>Dropdown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selectie</a:t>
            </a:r>
            <a:r>
              <a:rPr b="0" lang="nl-BE" sz="1150" spc="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(PLA</a:t>
            </a:r>
            <a:r>
              <a:rPr b="0" lang="nl-BE" sz="1150" spc="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Basic,</a:t>
            </a:r>
            <a:r>
              <a:rPr b="0" lang="nl-BE" sz="1150" spc="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etc.)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5" name="object 21"/>
          <p:cNvSpPr/>
          <p:nvPr/>
        </p:nvSpPr>
        <p:spPr>
          <a:xfrm>
            <a:off x="1359000" y="3672000"/>
            <a:ext cx="3858840" cy="4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1400" bIns="0" anchor="t">
            <a:spAutoFit/>
          </a:bodyPr>
          <a:p>
            <a:pPr marL="12600">
              <a:lnSpc>
                <a:spcPct val="100000"/>
              </a:lnSpc>
              <a:spcBef>
                <a:spcPts val="326"/>
              </a:spcBef>
            </a:pPr>
            <a:r>
              <a:rPr b="0" lang="nl-BE" sz="1350" spc="-74" strike="noStrike" u="none">
                <a:solidFill>
                  <a:srgbClr val="1f2937"/>
                </a:solidFill>
                <a:uFillTx/>
                <a:latin typeface="DejaVu Sans"/>
              </a:rPr>
              <a:t>Printtijd</a:t>
            </a:r>
            <a:r>
              <a:rPr b="0" lang="nl-BE" sz="1350" spc="-40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0" lang="nl-BE" sz="1350" spc="-11" strike="noStrike" u="none">
                <a:solidFill>
                  <a:srgbClr val="1f2937"/>
                </a:solidFill>
                <a:uFillTx/>
                <a:latin typeface="DejaVu Sans"/>
              </a:rPr>
              <a:t>(uren)</a:t>
            </a: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30"/>
              </a:spcBef>
            </a:pP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Auto-</a:t>
            </a: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berekening</a:t>
            </a:r>
            <a:r>
              <a:rPr b="0" lang="nl-BE" sz="1150" spc="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(0.04</a:t>
            </a:r>
            <a:r>
              <a:rPr b="0" lang="nl-BE" sz="1150" spc="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31" strike="noStrike" u="none">
                <a:solidFill>
                  <a:srgbClr val="4a5462"/>
                </a:solidFill>
                <a:uFillTx/>
                <a:latin typeface="DejaVu Sans"/>
              </a:rPr>
              <a:t>u/g)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46" name="object 22"/>
          <p:cNvGrpSpPr/>
          <p:nvPr/>
        </p:nvGrpSpPr>
        <p:grpSpPr>
          <a:xfrm>
            <a:off x="950400" y="4590720"/>
            <a:ext cx="378000" cy="378000"/>
            <a:chOff x="950400" y="4590720"/>
            <a:chExt cx="378000" cy="378000"/>
          </a:xfrm>
        </p:grpSpPr>
        <p:sp>
          <p:nvSpPr>
            <p:cNvPr id="247" name="object 23"/>
            <p:cNvSpPr/>
            <p:nvPr/>
          </p:nvSpPr>
          <p:spPr>
            <a:xfrm>
              <a:off x="950400" y="4590720"/>
              <a:ext cx="378000" cy="378000"/>
            </a:xfrm>
            <a:custGeom>
              <a:avLst/>
              <a:gdLst>
                <a:gd name="textAreaLeft" fmla="*/ 0 w 378000"/>
                <a:gd name="textAreaRight" fmla="*/ 380880 w 378000"/>
                <a:gd name="textAreaTop" fmla="*/ 0 h 378000"/>
                <a:gd name="textAreaBottom" fmla="*/ 380880 h 378000"/>
              </a:gdLst>
              <a:ahLst/>
              <a:rect l="textAreaLeft" t="textAreaTop" r="textAreaRight" b="textAreaBottom"/>
              <a:pathLst>
                <a:path w="381000" h="381000">
                  <a:moveTo>
                    <a:pt x="309803" y="380999"/>
                  </a:moveTo>
                  <a:lnTo>
                    <a:pt x="71196" y="380999"/>
                  </a:lnTo>
                  <a:lnTo>
                    <a:pt x="66241" y="380511"/>
                  </a:lnTo>
                  <a:lnTo>
                    <a:pt x="29705" y="365377"/>
                  </a:lnTo>
                  <a:lnTo>
                    <a:pt x="3885" y="329337"/>
                  </a:lnTo>
                  <a:lnTo>
                    <a:pt x="0" y="309803"/>
                  </a:lnTo>
                  <a:lnTo>
                    <a:pt x="0" y="3047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09803" y="0"/>
                  </a:lnTo>
                  <a:lnTo>
                    <a:pt x="351294" y="15621"/>
                  </a:lnTo>
                  <a:lnTo>
                    <a:pt x="377114" y="51661"/>
                  </a:lnTo>
                  <a:lnTo>
                    <a:pt x="380999" y="71196"/>
                  </a:lnTo>
                  <a:lnTo>
                    <a:pt x="380999" y="309803"/>
                  </a:lnTo>
                  <a:lnTo>
                    <a:pt x="365378" y="351293"/>
                  </a:lnTo>
                  <a:lnTo>
                    <a:pt x="329337" y="377113"/>
                  </a:lnTo>
                  <a:lnTo>
                    <a:pt x="314758" y="380511"/>
                  </a:lnTo>
                  <a:lnTo>
                    <a:pt x="309803" y="380999"/>
                  </a:lnTo>
                  <a:close/>
                </a:path>
              </a:pathLst>
            </a:custGeom>
            <a:solidFill>
              <a:srgbClr val="d0fa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248" name="object 24" descr=""/>
            <p:cNvPicPr/>
            <p:nvPr/>
          </p:nvPicPr>
          <p:blipFill>
            <a:blip r:embed="rId7"/>
            <a:stretch/>
          </p:blipFill>
          <p:spPr>
            <a:xfrm>
              <a:off x="1055160" y="4700880"/>
              <a:ext cx="168480" cy="15768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249" name="object 25"/>
          <p:cNvSpPr/>
          <p:nvPr/>
        </p:nvSpPr>
        <p:spPr>
          <a:xfrm>
            <a:off x="1433160" y="4656960"/>
            <a:ext cx="180468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nl-BE" sz="1650" spc="-96" strike="noStrike" u="none">
                <a:solidFill>
                  <a:srgbClr val="1f2937"/>
                </a:solidFill>
                <a:uFillTx/>
                <a:latin typeface="DejaVu Sans"/>
              </a:rPr>
              <a:t>Extra</a:t>
            </a:r>
            <a:r>
              <a:rPr b="1" lang="nl-BE" sz="1650" spc="-45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650" spc="-85" strike="noStrike" u="none">
                <a:solidFill>
                  <a:srgbClr val="1f2937"/>
                </a:solidFill>
                <a:uFillTx/>
                <a:latin typeface="DejaVu Sans"/>
              </a:rPr>
              <a:t>Opties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50" name="object 26" descr=""/>
          <p:cNvPicPr/>
          <p:nvPr/>
        </p:nvPicPr>
        <p:blipFill>
          <a:blip r:embed="rId8"/>
          <a:stretch/>
        </p:blipFill>
        <p:spPr>
          <a:xfrm>
            <a:off x="1058400" y="5162040"/>
            <a:ext cx="149400" cy="149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1" name="object 27"/>
          <p:cNvSpPr/>
          <p:nvPr/>
        </p:nvSpPr>
        <p:spPr>
          <a:xfrm>
            <a:off x="1312560" y="5137920"/>
            <a:ext cx="2609280" cy="21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nl-BE" sz="1350" spc="-91" strike="noStrike" u="none">
                <a:solidFill>
                  <a:srgbClr val="374050"/>
                </a:solidFill>
                <a:uFillTx/>
                <a:latin typeface="DejaVu Sans"/>
              </a:rPr>
              <a:t>Meerkleurige</a:t>
            </a:r>
            <a:r>
              <a:rPr b="0" lang="nl-BE" sz="1350" spc="-14" strike="noStrike" u="none">
                <a:solidFill>
                  <a:srgbClr val="374050"/>
                </a:solidFill>
                <a:uFillTx/>
                <a:latin typeface="DejaVu Sans"/>
              </a:rPr>
              <a:t> </a:t>
            </a:r>
            <a:r>
              <a:rPr b="0" lang="nl-BE" sz="1350" spc="-85" strike="noStrike" u="none">
                <a:solidFill>
                  <a:srgbClr val="374050"/>
                </a:solidFill>
                <a:uFillTx/>
                <a:latin typeface="DejaVu Sans"/>
              </a:rPr>
              <a:t>print</a:t>
            </a:r>
            <a:r>
              <a:rPr b="0" lang="nl-BE" sz="1350" spc="-14" strike="noStrike" u="none">
                <a:solidFill>
                  <a:srgbClr val="374050"/>
                </a:solidFill>
                <a:uFillTx/>
                <a:latin typeface="DejaVu Sans"/>
              </a:rPr>
              <a:t> </a:t>
            </a:r>
            <a:r>
              <a:rPr b="0" lang="nl-BE" sz="1350" spc="-54" strike="noStrike" u="none">
                <a:solidFill>
                  <a:srgbClr val="374050"/>
                </a:solidFill>
                <a:uFillTx/>
                <a:latin typeface="DejaVu Sans"/>
              </a:rPr>
              <a:t>(AMS)</a:t>
            </a: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52" name="object 28" descr=""/>
          <p:cNvPicPr/>
          <p:nvPr/>
        </p:nvPicPr>
        <p:blipFill>
          <a:blip r:embed="rId9"/>
          <a:stretch/>
        </p:blipFill>
        <p:spPr>
          <a:xfrm>
            <a:off x="1058400" y="5505120"/>
            <a:ext cx="149400" cy="149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3" name="object 29"/>
          <p:cNvSpPr/>
          <p:nvPr/>
        </p:nvSpPr>
        <p:spPr>
          <a:xfrm>
            <a:off x="1312560" y="5481000"/>
            <a:ext cx="2573280" cy="21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nl-BE" sz="1350" spc="-85" strike="noStrike" u="none">
                <a:solidFill>
                  <a:srgbClr val="374050"/>
                </a:solidFill>
                <a:uFillTx/>
                <a:latin typeface="DejaVu Sans"/>
              </a:rPr>
              <a:t>Abrasief</a:t>
            </a:r>
            <a:r>
              <a:rPr b="0" lang="nl-BE" sz="1350" spc="-6" strike="noStrike" u="none">
                <a:solidFill>
                  <a:srgbClr val="374050"/>
                </a:solidFill>
                <a:uFillTx/>
                <a:latin typeface="DejaVu Sans"/>
              </a:rPr>
              <a:t> </a:t>
            </a:r>
            <a:r>
              <a:rPr b="0" lang="nl-BE" sz="1350" spc="-96" strike="noStrike" u="none">
                <a:solidFill>
                  <a:srgbClr val="374050"/>
                </a:solidFill>
                <a:uFillTx/>
                <a:latin typeface="DejaVu Sans"/>
              </a:rPr>
              <a:t>materiaal</a:t>
            </a:r>
            <a:r>
              <a:rPr b="0" lang="nl-BE" sz="1350" strike="noStrike" u="none">
                <a:solidFill>
                  <a:srgbClr val="374050"/>
                </a:solidFill>
                <a:uFillTx/>
                <a:latin typeface="DejaVu Sans"/>
              </a:rPr>
              <a:t> </a:t>
            </a:r>
            <a:r>
              <a:rPr b="0" lang="nl-BE" sz="1350" spc="-54" strike="noStrike" u="none">
                <a:solidFill>
                  <a:srgbClr val="374050"/>
                </a:solidFill>
                <a:uFillTx/>
                <a:latin typeface="DejaVu Sans"/>
              </a:rPr>
              <a:t>(CF/GF)</a:t>
            </a: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54" name="object 30" descr=""/>
          <p:cNvPicPr/>
          <p:nvPr/>
        </p:nvPicPr>
        <p:blipFill>
          <a:blip r:embed="rId10"/>
          <a:stretch/>
        </p:blipFill>
        <p:spPr>
          <a:xfrm>
            <a:off x="1058400" y="5847840"/>
            <a:ext cx="149400" cy="149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5" name="object 31"/>
          <p:cNvSpPr/>
          <p:nvPr/>
        </p:nvSpPr>
        <p:spPr>
          <a:xfrm>
            <a:off x="1312560" y="5823720"/>
            <a:ext cx="2213280" cy="21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nl-BE" sz="1350" spc="-99" strike="noStrike" u="none">
                <a:solidFill>
                  <a:srgbClr val="374050"/>
                </a:solidFill>
                <a:uFillTx/>
                <a:latin typeface="DejaVu Sans"/>
              </a:rPr>
              <a:t>Spoedopdracht</a:t>
            </a:r>
            <a:r>
              <a:rPr b="0" lang="nl-BE" sz="1350" spc="20" strike="noStrike" u="none">
                <a:solidFill>
                  <a:srgbClr val="374050"/>
                </a:solidFill>
                <a:uFillTx/>
                <a:latin typeface="DejaVu Sans"/>
              </a:rPr>
              <a:t> </a:t>
            </a:r>
            <a:r>
              <a:rPr b="0" lang="nl-BE" sz="1350" spc="-71" strike="noStrike" u="none">
                <a:solidFill>
                  <a:srgbClr val="374050"/>
                </a:solidFill>
                <a:uFillTx/>
                <a:latin typeface="DejaVu Sans"/>
              </a:rPr>
              <a:t>(&lt;48u)</a:t>
            </a: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6" name="object 32"/>
          <p:cNvSpPr/>
          <p:nvPr/>
        </p:nvSpPr>
        <p:spPr>
          <a:xfrm>
            <a:off x="6629400" y="1972440"/>
            <a:ext cx="4645440" cy="1606680"/>
          </a:xfrm>
          <a:custGeom>
            <a:avLst/>
            <a:gdLst>
              <a:gd name="textAreaLeft" fmla="*/ 0 w 4645440"/>
              <a:gd name="textAreaRight" fmla="*/ 4648320 w 4645440"/>
              <a:gd name="textAreaTop" fmla="*/ 0 h 1606680"/>
              <a:gd name="textAreaBottom" fmla="*/ 1609560 h 1606680"/>
            </a:gdLst>
            <a:ahLst/>
            <a:rect l="textAreaLeft" t="textAreaTop" r="textAreaRight" b="textAreaBottom"/>
            <a:pathLst>
              <a:path w="4648200" h="1609725">
                <a:moveTo>
                  <a:pt x="4577003" y="1609724"/>
                </a:moveTo>
                <a:lnTo>
                  <a:pt x="71196" y="1609724"/>
                </a:lnTo>
                <a:lnTo>
                  <a:pt x="66241" y="1609236"/>
                </a:lnTo>
                <a:lnTo>
                  <a:pt x="29705" y="1594102"/>
                </a:lnTo>
                <a:lnTo>
                  <a:pt x="3885" y="1558062"/>
                </a:lnTo>
                <a:lnTo>
                  <a:pt x="0" y="1538528"/>
                </a:lnTo>
                <a:lnTo>
                  <a:pt x="0" y="1533524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4577003" y="0"/>
                </a:lnTo>
                <a:lnTo>
                  <a:pt x="4618491" y="15621"/>
                </a:lnTo>
                <a:lnTo>
                  <a:pt x="4644313" y="51661"/>
                </a:lnTo>
                <a:lnTo>
                  <a:pt x="4648199" y="71196"/>
                </a:lnTo>
                <a:lnTo>
                  <a:pt x="4648199" y="1538528"/>
                </a:lnTo>
                <a:lnTo>
                  <a:pt x="4632576" y="1580019"/>
                </a:lnTo>
                <a:lnTo>
                  <a:pt x="4596537" y="1605838"/>
                </a:lnTo>
                <a:lnTo>
                  <a:pt x="4581957" y="1609236"/>
                </a:lnTo>
                <a:lnTo>
                  <a:pt x="4577003" y="1609724"/>
                </a:lnTo>
                <a:close/>
              </a:path>
            </a:pathLst>
          </a:custGeom>
          <a:solidFill>
            <a:srgbClr val="f9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57" name="object 33" descr=""/>
          <p:cNvPicPr/>
          <p:nvPr/>
        </p:nvPicPr>
        <p:blipFill>
          <a:blip r:embed="rId11"/>
          <a:stretch/>
        </p:blipFill>
        <p:spPr>
          <a:xfrm>
            <a:off x="6300000" y="5220000"/>
            <a:ext cx="5037840" cy="1635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58" name="object 34" descr=""/>
          <p:cNvPicPr/>
          <p:nvPr/>
        </p:nvPicPr>
        <p:blipFill>
          <a:blip r:embed="rId12"/>
          <a:stretch/>
        </p:blipFill>
        <p:spPr>
          <a:xfrm>
            <a:off x="6734160" y="1550520"/>
            <a:ext cx="168480" cy="14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9" name="object 35"/>
          <p:cNvSpPr/>
          <p:nvPr/>
        </p:nvSpPr>
        <p:spPr>
          <a:xfrm>
            <a:off x="7112160" y="1468080"/>
            <a:ext cx="3505680" cy="31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1" lang="nl-BE" sz="2000" spc="-125" strike="noStrike" u="none">
                <a:solidFill>
                  <a:srgbClr val="1f2937"/>
                </a:solidFill>
                <a:uFillTx/>
                <a:latin typeface="DejaVu Sans"/>
              </a:rPr>
              <a:t>Resultaten</a:t>
            </a:r>
            <a:endParaRPr b="0" lang="nl-B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260" name="object 36"/>
          <p:cNvGraphicFramePr/>
          <p:nvPr/>
        </p:nvGraphicFramePr>
        <p:xfrm>
          <a:off x="6781680" y="2166480"/>
          <a:ext cx="4342320" cy="1265400"/>
        </p:xfrm>
        <a:graphic>
          <a:graphicData uri="http://schemas.openxmlformats.org/drawingml/2006/table">
            <a:tbl>
              <a:tblPr/>
              <a:tblGrid>
                <a:gridCol w="2095200"/>
                <a:gridCol w="152280"/>
                <a:gridCol w="2095200"/>
              </a:tblGrid>
              <a:tr h="578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ts val="1029"/>
                        </a:lnSpc>
                      </a:pPr>
                      <a:r>
                        <a:rPr b="0" lang="nl-BE" sz="1150" spc="-11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Kostenpost</a:t>
                      </a:r>
                      <a:endParaRPr b="0" lang="nl-BE" sz="11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1"/>
                        </a:spcBef>
                      </a:pPr>
                      <a:endParaRPr b="0" lang="nl-BE" sz="10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BE" sz="1150" spc="-11" strike="noStrike" u="none">
                          <a:solidFill>
                            <a:srgbClr val="1f2937"/>
                          </a:solidFill>
                          <a:uFillTx/>
                          <a:latin typeface="DejaVu Sans"/>
                        </a:rPr>
                        <a:t>Materiaalkosten</a:t>
                      </a:r>
                      <a:endParaRPr b="0" lang="nl-BE" sz="11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nl-BE" sz="1200" strike="noStrike" u="none">
                        <a:solidFill>
                          <a:schemeClr val="dk1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ts val="1029"/>
                        </a:lnSpc>
                      </a:pPr>
                      <a:r>
                        <a:rPr b="0" lang="nl-BE" sz="1150" spc="-71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Bedrag</a:t>
                      </a:r>
                      <a:r>
                        <a:rPr b="0" lang="nl-BE" sz="1150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 </a:t>
                      </a:r>
                      <a:r>
                        <a:rPr b="0" lang="nl-BE" sz="1150" spc="-26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(</a:t>
                      </a:r>
                      <a:r>
                        <a:rPr b="0" lang="nl-BE" sz="1050" spc="-26" strike="noStrike" u="none">
                          <a:solidFill>
                            <a:srgbClr val="4a5462"/>
                          </a:solidFill>
                          <a:uFillTx/>
                          <a:latin typeface="Arial"/>
                        </a:rPr>
                        <a:t>€</a:t>
                      </a:r>
                      <a:r>
                        <a:rPr b="0" lang="nl-BE" sz="1150" spc="-26" strike="noStrike" u="none">
                          <a:solidFill>
                            <a:srgbClr val="4a5462"/>
                          </a:solidFill>
                          <a:uFillTx/>
                          <a:latin typeface="DejaVu Sans"/>
                        </a:rPr>
                        <a:t>)</a:t>
                      </a:r>
                      <a:endParaRPr b="0" lang="nl-BE" sz="11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1"/>
                        </a:spcBef>
                      </a:pPr>
                      <a:endParaRPr b="0" lang="nl-BE" sz="10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nl-BE" sz="1050" spc="74" strike="noStrike" u="none">
                          <a:solidFill>
                            <a:srgbClr val="1f2937"/>
                          </a:solidFill>
                          <a:uFillTx/>
                          <a:latin typeface="Arial"/>
                        </a:rPr>
                        <a:t>€</a:t>
                      </a:r>
                      <a:r>
                        <a:rPr b="0" lang="nl-BE" sz="1050" spc="40" strike="noStrike" u="none">
                          <a:solidFill>
                            <a:srgbClr val="1f2937"/>
                          </a:solidFill>
                          <a:uFillTx/>
                          <a:latin typeface="Arial"/>
                        </a:rPr>
                        <a:t> </a:t>
                      </a:r>
                      <a:r>
                        <a:rPr b="0" lang="nl-BE" sz="1150" spc="-20" strike="noStrike" u="none">
                          <a:solidFill>
                            <a:srgbClr val="1f2937"/>
                          </a:solidFill>
                          <a:uFillTx/>
                          <a:latin typeface="DejaVu Sans"/>
                        </a:rPr>
                        <a:t>2.45</a:t>
                      </a:r>
                      <a:endParaRPr b="0" lang="nl-BE" sz="11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412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b="0" lang="nl-BE" sz="1150" spc="-11" strike="noStrike" u="none">
                          <a:solidFill>
                            <a:srgbClr val="1f2937"/>
                          </a:solidFill>
                          <a:uFillTx/>
                          <a:latin typeface="DejaVu Sans"/>
                        </a:rPr>
                        <a:t>Printtijd</a:t>
                      </a:r>
                      <a:endParaRPr b="0" lang="nl-BE" sz="11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9360">
                      <a:solidFill>
                        <a:srgbClr val="e4e7eb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nl-BE" sz="1200" strike="noStrike" u="none">
                        <a:solidFill>
                          <a:schemeClr val="dk1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b="0" lang="nl-BE" sz="1050" spc="74" strike="noStrike" u="none">
                          <a:solidFill>
                            <a:srgbClr val="1f2937"/>
                          </a:solidFill>
                          <a:uFillTx/>
                          <a:latin typeface="Arial"/>
                        </a:rPr>
                        <a:t>€</a:t>
                      </a:r>
                      <a:r>
                        <a:rPr b="0" lang="nl-BE" sz="1050" spc="40" strike="noStrike" u="none">
                          <a:solidFill>
                            <a:srgbClr val="1f2937"/>
                          </a:solidFill>
                          <a:uFillTx/>
                          <a:latin typeface="Arial"/>
                        </a:rPr>
                        <a:t> </a:t>
                      </a:r>
                      <a:r>
                        <a:rPr b="0" lang="nl-BE" sz="1150" spc="-20" strike="noStrike" u="none">
                          <a:solidFill>
                            <a:srgbClr val="1f2937"/>
                          </a:solidFill>
                          <a:uFillTx/>
                          <a:latin typeface="DejaVu Sans"/>
                        </a:rPr>
                        <a:t>1.20</a:t>
                      </a:r>
                      <a:endParaRPr b="0" lang="nl-BE" sz="11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9360">
                      <a:solidFill>
                        <a:srgbClr val="e4e7eb"/>
                      </a:solidFill>
                      <a:prstDash val="solid"/>
                    </a:lnB>
                    <a:noFill/>
                  </a:tcPr>
                </a:tc>
              </a:tr>
              <a:tr h="2512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ts val="1270"/>
                        </a:lnSpc>
                        <a:spcBef>
                          <a:spcPts val="609"/>
                        </a:spcBef>
                      </a:pPr>
                      <a:r>
                        <a:rPr b="1" lang="nl-BE" sz="1150" spc="-11" strike="noStrike" u="none">
                          <a:solidFill>
                            <a:srgbClr val="1f2937"/>
                          </a:solidFill>
                          <a:uFillTx/>
                          <a:latin typeface="DejaVu Sans"/>
                        </a:rPr>
                        <a:t>Totaal</a:t>
                      </a:r>
                      <a:endParaRPr b="0" lang="nl-BE" sz="11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9360">
                      <a:solidFill>
                        <a:srgbClr val="e4e7eb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nl-BE" sz="1200" strike="noStrike" u="none">
                        <a:solidFill>
                          <a:schemeClr val="dk1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ts val="1270"/>
                        </a:lnSpc>
                        <a:spcBef>
                          <a:spcPts val="609"/>
                        </a:spcBef>
                      </a:pPr>
                      <a:r>
                        <a:rPr b="1" lang="nl-BE" sz="1050" spc="139" strike="noStrike" u="none">
                          <a:solidFill>
                            <a:srgbClr val="1f2937"/>
                          </a:solidFill>
                          <a:uFillTx/>
                          <a:latin typeface="Arial"/>
                        </a:rPr>
                        <a:t>€</a:t>
                      </a:r>
                      <a:r>
                        <a:rPr b="1" lang="nl-BE" sz="1050" spc="71" strike="noStrike" u="none">
                          <a:solidFill>
                            <a:srgbClr val="1f2937"/>
                          </a:solidFill>
                          <a:uFillTx/>
                          <a:latin typeface="Arial"/>
                        </a:rPr>
                        <a:t> </a:t>
                      </a:r>
                      <a:r>
                        <a:rPr b="1" lang="nl-BE" sz="1150" spc="-20" strike="noStrike" u="none">
                          <a:solidFill>
                            <a:srgbClr val="1f2937"/>
                          </a:solidFill>
                          <a:uFillTx/>
                          <a:latin typeface="DejaVu Sans"/>
                        </a:rPr>
                        <a:t>3.65</a:t>
                      </a:r>
                      <a:endParaRPr b="0" lang="nl-BE" sz="11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9360">
                      <a:solidFill>
                        <a:srgbClr val="e4e7eb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61" name="object 37"/>
          <p:cNvGrpSpPr/>
          <p:nvPr/>
        </p:nvGrpSpPr>
        <p:grpSpPr>
          <a:xfrm>
            <a:off x="6629400" y="3702960"/>
            <a:ext cx="2264040" cy="454320"/>
            <a:chOff x="6629400" y="3702960"/>
            <a:chExt cx="2264040" cy="454320"/>
          </a:xfrm>
        </p:grpSpPr>
        <p:sp>
          <p:nvSpPr>
            <p:cNvPr id="262" name="object 38"/>
            <p:cNvSpPr/>
            <p:nvPr/>
          </p:nvSpPr>
          <p:spPr>
            <a:xfrm>
              <a:off x="6629400" y="3702960"/>
              <a:ext cx="2264040" cy="454320"/>
            </a:xfrm>
            <a:custGeom>
              <a:avLst/>
              <a:gdLst>
                <a:gd name="textAreaLeft" fmla="*/ 0 w 2264040"/>
                <a:gd name="textAreaRight" fmla="*/ 2266920 w 2264040"/>
                <a:gd name="textAreaTop" fmla="*/ 0 h 454320"/>
                <a:gd name="textAreaBottom" fmla="*/ 457200 h 454320"/>
              </a:gdLst>
              <a:ahLst/>
              <a:rect l="textAreaLeft" t="textAreaTop" r="textAreaRight" b="textAreaBottom"/>
              <a:pathLst>
                <a:path w="2266950" h="457200">
                  <a:moveTo>
                    <a:pt x="2195753" y="457199"/>
                  </a:moveTo>
                  <a:lnTo>
                    <a:pt x="71196" y="457199"/>
                  </a:lnTo>
                  <a:lnTo>
                    <a:pt x="66241" y="456711"/>
                  </a:lnTo>
                  <a:lnTo>
                    <a:pt x="29705" y="441577"/>
                  </a:lnTo>
                  <a:lnTo>
                    <a:pt x="3885" y="405537"/>
                  </a:lnTo>
                  <a:lnTo>
                    <a:pt x="0" y="386003"/>
                  </a:lnTo>
                  <a:lnTo>
                    <a:pt x="0" y="3809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195753" y="0"/>
                  </a:lnTo>
                  <a:lnTo>
                    <a:pt x="2237244" y="15621"/>
                  </a:lnTo>
                  <a:lnTo>
                    <a:pt x="2263063" y="51661"/>
                  </a:lnTo>
                  <a:lnTo>
                    <a:pt x="2266949" y="71196"/>
                  </a:lnTo>
                  <a:lnTo>
                    <a:pt x="2266949" y="386003"/>
                  </a:lnTo>
                  <a:lnTo>
                    <a:pt x="2251328" y="427494"/>
                  </a:lnTo>
                  <a:lnTo>
                    <a:pt x="2215287" y="453313"/>
                  </a:lnTo>
                  <a:lnTo>
                    <a:pt x="2200708" y="456711"/>
                  </a:lnTo>
                  <a:lnTo>
                    <a:pt x="2195753" y="457199"/>
                  </a:lnTo>
                  <a:close/>
                </a:path>
              </a:pathLst>
            </a:custGeom>
            <a:solidFill>
              <a:srgbClr val="0fb98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pic>
          <p:nvPicPr>
            <p:cNvPr id="263" name="object 39" descr=""/>
            <p:cNvPicPr/>
            <p:nvPr/>
          </p:nvPicPr>
          <p:blipFill>
            <a:blip r:embed="rId13"/>
            <a:stretch/>
          </p:blipFill>
          <p:spPr>
            <a:xfrm>
              <a:off x="7219800" y="3855240"/>
              <a:ext cx="149400" cy="1494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264" name="object 40"/>
          <p:cNvSpPr/>
          <p:nvPr/>
        </p:nvSpPr>
        <p:spPr>
          <a:xfrm>
            <a:off x="7436880" y="3795120"/>
            <a:ext cx="1200960" cy="21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nl-BE" sz="1350" spc="-96" strike="noStrike" u="none">
                <a:solidFill>
                  <a:srgbClr val="ffffff"/>
                </a:solidFill>
                <a:uFillTx/>
                <a:latin typeface="DejaVu Sans"/>
              </a:rPr>
              <a:t>Export</a:t>
            </a:r>
            <a:r>
              <a:rPr b="0" lang="nl-BE" sz="1350" spc="-6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0" lang="nl-BE" sz="1350" spc="-74" strike="noStrike" u="none">
                <a:solidFill>
                  <a:srgbClr val="ffffff"/>
                </a:solidFill>
                <a:uFillTx/>
                <a:latin typeface="DejaVu Sans"/>
              </a:rPr>
              <a:t>CSV</a:t>
            </a: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65" name="object 41"/>
          <p:cNvGrpSpPr/>
          <p:nvPr/>
        </p:nvGrpSpPr>
        <p:grpSpPr>
          <a:xfrm>
            <a:off x="9010800" y="3702960"/>
            <a:ext cx="2264040" cy="454320"/>
            <a:chOff x="9010800" y="3702960"/>
            <a:chExt cx="2264040" cy="454320"/>
          </a:xfrm>
        </p:grpSpPr>
        <p:sp>
          <p:nvSpPr>
            <p:cNvPr id="266" name="object 42"/>
            <p:cNvSpPr/>
            <p:nvPr/>
          </p:nvSpPr>
          <p:spPr>
            <a:xfrm>
              <a:off x="9010800" y="3702960"/>
              <a:ext cx="2264040" cy="454320"/>
            </a:xfrm>
            <a:custGeom>
              <a:avLst/>
              <a:gdLst>
                <a:gd name="textAreaLeft" fmla="*/ 0 w 2264040"/>
                <a:gd name="textAreaRight" fmla="*/ 2266920 w 2264040"/>
                <a:gd name="textAreaTop" fmla="*/ 0 h 454320"/>
                <a:gd name="textAreaBottom" fmla="*/ 457200 h 454320"/>
              </a:gdLst>
              <a:ahLst/>
              <a:rect l="textAreaLeft" t="textAreaTop" r="textAreaRight" b="textAreaBottom"/>
              <a:pathLst>
                <a:path w="2266950" h="457200">
                  <a:moveTo>
                    <a:pt x="2195753" y="457199"/>
                  </a:moveTo>
                  <a:lnTo>
                    <a:pt x="71196" y="457199"/>
                  </a:lnTo>
                  <a:lnTo>
                    <a:pt x="66241" y="456711"/>
                  </a:lnTo>
                  <a:lnTo>
                    <a:pt x="29705" y="441577"/>
                  </a:lnTo>
                  <a:lnTo>
                    <a:pt x="3885" y="405537"/>
                  </a:lnTo>
                  <a:lnTo>
                    <a:pt x="0" y="386003"/>
                  </a:lnTo>
                  <a:lnTo>
                    <a:pt x="0" y="3809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195753" y="0"/>
                  </a:lnTo>
                  <a:lnTo>
                    <a:pt x="2237241" y="15621"/>
                  </a:lnTo>
                  <a:lnTo>
                    <a:pt x="2263063" y="51661"/>
                  </a:lnTo>
                  <a:lnTo>
                    <a:pt x="2266949" y="71196"/>
                  </a:lnTo>
                  <a:lnTo>
                    <a:pt x="2266949" y="386003"/>
                  </a:lnTo>
                  <a:lnTo>
                    <a:pt x="2251326" y="427494"/>
                  </a:lnTo>
                  <a:lnTo>
                    <a:pt x="2215287" y="453313"/>
                  </a:lnTo>
                  <a:lnTo>
                    <a:pt x="2200707" y="456711"/>
                  </a:lnTo>
                  <a:lnTo>
                    <a:pt x="2195753" y="457199"/>
                  </a:lnTo>
                  <a:close/>
                </a:path>
              </a:pathLst>
            </a:custGeom>
            <a:solidFill>
              <a:srgbClr val="3b81f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pic>
          <p:nvPicPr>
            <p:cNvPr id="267" name="object 43" descr=""/>
            <p:cNvPicPr/>
            <p:nvPr/>
          </p:nvPicPr>
          <p:blipFill>
            <a:blip r:embed="rId14"/>
            <a:stretch/>
          </p:blipFill>
          <p:spPr>
            <a:xfrm>
              <a:off x="9705960" y="3855240"/>
              <a:ext cx="130320" cy="1494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268" name="object 44"/>
          <p:cNvSpPr/>
          <p:nvPr/>
        </p:nvSpPr>
        <p:spPr>
          <a:xfrm>
            <a:off x="9902160" y="3795120"/>
            <a:ext cx="691200" cy="21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nl-BE" sz="1350" spc="-96" strike="noStrike" u="none">
                <a:solidFill>
                  <a:srgbClr val="ffffff"/>
                </a:solidFill>
                <a:uFillTx/>
                <a:latin typeface="DejaVu Sans"/>
              </a:rPr>
              <a:t>Kopiëren</a:t>
            </a: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69" name="object 45"/>
          <p:cNvGrpSpPr/>
          <p:nvPr/>
        </p:nvGrpSpPr>
        <p:grpSpPr>
          <a:xfrm>
            <a:off x="10128960" y="1474200"/>
            <a:ext cx="1101960" cy="378000"/>
            <a:chOff x="10128960" y="1474200"/>
            <a:chExt cx="1101960" cy="378000"/>
          </a:xfrm>
        </p:grpSpPr>
        <p:sp>
          <p:nvSpPr>
            <p:cNvPr id="270" name="object 46"/>
            <p:cNvSpPr/>
            <p:nvPr/>
          </p:nvSpPr>
          <p:spPr>
            <a:xfrm>
              <a:off x="10128960" y="1474200"/>
              <a:ext cx="1101960" cy="378000"/>
            </a:xfrm>
            <a:custGeom>
              <a:avLst/>
              <a:gdLst>
                <a:gd name="textAreaLeft" fmla="*/ 0 w 1101960"/>
                <a:gd name="textAreaRight" fmla="*/ 1104840 w 1101960"/>
                <a:gd name="textAreaTop" fmla="*/ 0 h 378000"/>
                <a:gd name="textAreaBottom" fmla="*/ 380880 h 378000"/>
              </a:gdLst>
              <a:ahLst/>
              <a:rect l="textAreaLeft" t="textAreaTop" r="textAreaRight" b="textAreaBottom"/>
              <a:pathLst>
                <a:path w="1104900" h="381000">
                  <a:moveTo>
                    <a:pt x="1033703" y="380999"/>
                  </a:moveTo>
                  <a:lnTo>
                    <a:pt x="71196" y="380999"/>
                  </a:lnTo>
                  <a:lnTo>
                    <a:pt x="66241" y="380511"/>
                  </a:lnTo>
                  <a:lnTo>
                    <a:pt x="29705" y="365377"/>
                  </a:lnTo>
                  <a:lnTo>
                    <a:pt x="3885" y="329337"/>
                  </a:lnTo>
                  <a:lnTo>
                    <a:pt x="0" y="309802"/>
                  </a:lnTo>
                  <a:lnTo>
                    <a:pt x="0" y="304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033703" y="0"/>
                  </a:lnTo>
                  <a:lnTo>
                    <a:pt x="1075193" y="15621"/>
                  </a:lnTo>
                  <a:lnTo>
                    <a:pt x="1101014" y="51661"/>
                  </a:lnTo>
                  <a:lnTo>
                    <a:pt x="1104899" y="71196"/>
                  </a:lnTo>
                  <a:lnTo>
                    <a:pt x="1104899" y="309802"/>
                  </a:lnTo>
                  <a:lnTo>
                    <a:pt x="1089278" y="351293"/>
                  </a:lnTo>
                  <a:lnTo>
                    <a:pt x="1053237" y="377113"/>
                  </a:lnTo>
                  <a:lnTo>
                    <a:pt x="1038658" y="380511"/>
                  </a:lnTo>
                  <a:lnTo>
                    <a:pt x="1033703" y="380999"/>
                  </a:lnTo>
                  <a:close/>
                </a:path>
              </a:pathLst>
            </a:custGeom>
            <a:solidFill>
              <a:srgbClr val="e4e7e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271" name="object 47" descr=""/>
            <p:cNvPicPr/>
            <p:nvPr/>
          </p:nvPicPr>
          <p:blipFill>
            <a:blip r:embed="rId15"/>
            <a:stretch/>
          </p:blipFill>
          <p:spPr>
            <a:xfrm>
              <a:off x="10362240" y="1598040"/>
              <a:ext cx="135360" cy="13032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272" name="object 48"/>
          <p:cNvSpPr/>
          <p:nvPr/>
        </p:nvSpPr>
        <p:spPr>
          <a:xfrm>
            <a:off x="10569960" y="1528200"/>
            <a:ext cx="448560" cy="21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nl-BE" sz="1350" spc="-91" strike="noStrike" u="none">
                <a:solidFill>
                  <a:srgbClr val="374050"/>
                </a:solidFill>
                <a:uFillTx/>
                <a:latin typeface="DejaVu Sans"/>
              </a:rPr>
              <a:t>Reset</a:t>
            </a: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3" name="object 49"/>
          <p:cNvSpPr/>
          <p:nvPr/>
        </p:nvSpPr>
        <p:spPr>
          <a:xfrm>
            <a:off x="7920000" y="5459040"/>
            <a:ext cx="198936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1" lang="nl-BE" sz="1500" spc="-113" strike="noStrike" u="none">
                <a:solidFill>
                  <a:srgbClr val="1f2937"/>
                </a:solidFill>
                <a:uFillTx/>
                <a:latin typeface="DejaVu Sans"/>
              </a:rPr>
              <a:t>GUI</a:t>
            </a:r>
            <a:r>
              <a:rPr b="1" lang="nl-BE" sz="1500" spc="-3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500" spc="-111" strike="noStrike" u="none">
                <a:solidFill>
                  <a:srgbClr val="1f2937"/>
                </a:solidFill>
                <a:uFillTx/>
                <a:latin typeface="DejaVu Sans"/>
              </a:rPr>
              <a:t>Kenmerken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74" name="object 50"/>
          <p:cNvGrpSpPr/>
          <p:nvPr/>
        </p:nvGrpSpPr>
        <p:grpSpPr>
          <a:xfrm>
            <a:off x="6594120" y="5869440"/>
            <a:ext cx="2583720" cy="608400"/>
            <a:chOff x="6594120" y="5869440"/>
            <a:chExt cx="2583720" cy="608400"/>
          </a:xfrm>
        </p:grpSpPr>
        <p:pic>
          <p:nvPicPr>
            <p:cNvPr id="275" name="object 51" descr=""/>
            <p:cNvPicPr/>
            <p:nvPr/>
          </p:nvPicPr>
          <p:blipFill>
            <a:blip r:embed="rId16"/>
            <a:stretch/>
          </p:blipFill>
          <p:spPr>
            <a:xfrm>
              <a:off x="6601680" y="5869440"/>
              <a:ext cx="96480" cy="1810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276" name="object 52" descr=""/>
            <p:cNvPicPr/>
            <p:nvPr/>
          </p:nvPicPr>
          <p:blipFill>
            <a:blip r:embed="rId17"/>
            <a:stretch/>
          </p:blipFill>
          <p:spPr>
            <a:xfrm>
              <a:off x="9055800" y="5869800"/>
              <a:ext cx="122040" cy="1828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277" name="object 53" descr=""/>
            <p:cNvPicPr/>
            <p:nvPr/>
          </p:nvPicPr>
          <p:blipFill>
            <a:blip r:embed="rId18"/>
            <a:stretch/>
          </p:blipFill>
          <p:spPr>
            <a:xfrm>
              <a:off x="6594120" y="6295320"/>
              <a:ext cx="130320" cy="1825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278" name="object 54" descr=""/>
            <p:cNvPicPr/>
            <p:nvPr/>
          </p:nvPicPr>
          <p:blipFill>
            <a:blip r:embed="rId19"/>
            <a:stretch/>
          </p:blipFill>
          <p:spPr>
            <a:xfrm>
              <a:off x="9051840" y="6295320"/>
              <a:ext cx="97200" cy="18252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279" name="object 55"/>
          <p:cNvSpPr/>
          <p:nvPr/>
        </p:nvSpPr>
        <p:spPr>
          <a:xfrm>
            <a:off x="6820560" y="5832000"/>
            <a:ext cx="163728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71" strike="noStrike" u="none">
                <a:solidFill>
                  <a:srgbClr val="000000"/>
                </a:solidFill>
                <a:uFillTx/>
                <a:latin typeface="DejaVu Sans"/>
              </a:rPr>
              <a:t>Real-</a:t>
            </a:r>
            <a:r>
              <a:rPr b="0" lang="nl-BE" sz="1150" spc="-65" strike="noStrike" u="none">
                <a:solidFill>
                  <a:srgbClr val="000000"/>
                </a:solidFill>
                <a:uFillTx/>
                <a:latin typeface="DejaVu Sans"/>
              </a:rPr>
              <a:t>time</a:t>
            </a:r>
            <a:r>
              <a:rPr b="0" lang="nl-BE" sz="1150" spc="26" strike="noStrike" u="none">
                <a:solidFill>
                  <a:srgbClr val="000000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000000"/>
                </a:solidFill>
                <a:uFillTx/>
                <a:latin typeface="DejaVu Sans"/>
              </a:rPr>
              <a:t>updates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0" name="object 56"/>
          <p:cNvSpPr/>
          <p:nvPr/>
        </p:nvSpPr>
        <p:spPr>
          <a:xfrm>
            <a:off x="9294480" y="5832000"/>
            <a:ext cx="114336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60" strike="noStrike" u="none">
                <a:solidFill>
                  <a:srgbClr val="000000"/>
                </a:solidFill>
                <a:uFillTx/>
                <a:latin typeface="DejaVu Sans"/>
              </a:rPr>
              <a:t>Input</a:t>
            </a:r>
            <a:r>
              <a:rPr b="0" lang="nl-BE" sz="1150" spc="-14" strike="noStrike" u="none">
                <a:solidFill>
                  <a:srgbClr val="000000"/>
                </a:solidFill>
                <a:uFillTx/>
                <a:latin typeface="DejaVu Sans"/>
              </a:rPr>
              <a:t> </a:t>
            </a:r>
            <a:r>
              <a:rPr b="0" lang="nl-BE" sz="1150" spc="-45" strike="noStrike" u="none">
                <a:solidFill>
                  <a:srgbClr val="000000"/>
                </a:solidFill>
                <a:uFillTx/>
                <a:latin typeface="DejaVu Sans"/>
              </a:rPr>
              <a:t>validatie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1" name="object 57"/>
          <p:cNvSpPr/>
          <p:nvPr/>
        </p:nvSpPr>
        <p:spPr>
          <a:xfrm>
            <a:off x="6837120" y="6257520"/>
            <a:ext cx="126072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71" strike="noStrike" u="none">
                <a:solidFill>
                  <a:srgbClr val="000000"/>
                </a:solidFill>
                <a:uFillTx/>
                <a:latin typeface="DejaVu Sans"/>
              </a:rPr>
              <a:t>Moderne</a:t>
            </a:r>
            <a:r>
              <a:rPr b="0" lang="nl-BE" sz="1150" spc="-34" strike="noStrike" u="none">
                <a:solidFill>
                  <a:srgbClr val="000000"/>
                </a:solidFill>
                <a:uFillTx/>
                <a:latin typeface="DejaVu Sans"/>
              </a:rPr>
              <a:t> </a:t>
            </a:r>
            <a:r>
              <a:rPr b="0" lang="nl-BE" sz="1150" spc="-40" strike="noStrike" u="none">
                <a:solidFill>
                  <a:srgbClr val="000000"/>
                </a:solidFill>
                <a:uFillTx/>
                <a:latin typeface="DejaVu Sans"/>
              </a:rPr>
              <a:t>styling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2" name="object 58"/>
          <p:cNvSpPr/>
          <p:nvPr/>
        </p:nvSpPr>
        <p:spPr>
          <a:xfrm>
            <a:off x="9261360" y="6257520"/>
            <a:ext cx="153648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54" strike="noStrike" u="none">
                <a:solidFill>
                  <a:srgbClr val="000000"/>
                </a:solidFill>
                <a:uFillTx/>
                <a:latin typeface="DejaVu Sans"/>
              </a:rPr>
              <a:t>Intuïtieve</a:t>
            </a:r>
            <a:r>
              <a:rPr b="0" lang="nl-BE" sz="1150" spc="6" strike="noStrike" u="none">
                <a:solidFill>
                  <a:srgbClr val="000000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000000"/>
                </a:solidFill>
                <a:uFillTx/>
                <a:latin typeface="DejaVu Sans"/>
              </a:rPr>
              <a:t>bediening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83" name="object 59"/>
          <p:cNvGrpSpPr/>
          <p:nvPr/>
        </p:nvGrpSpPr>
        <p:grpSpPr>
          <a:xfrm>
            <a:off x="6629400" y="4278240"/>
            <a:ext cx="4645440" cy="568440"/>
            <a:chOff x="6629400" y="4278240"/>
            <a:chExt cx="4645440" cy="568440"/>
          </a:xfrm>
        </p:grpSpPr>
        <p:pic>
          <p:nvPicPr>
            <p:cNvPr id="284" name="object 60" descr=""/>
            <p:cNvPicPr/>
            <p:nvPr/>
          </p:nvPicPr>
          <p:blipFill>
            <a:blip r:embed="rId20"/>
            <a:stretch/>
          </p:blipFill>
          <p:spPr>
            <a:xfrm>
              <a:off x="6629400" y="4278240"/>
              <a:ext cx="4645440" cy="5684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285" name="object 61" descr=""/>
            <p:cNvPicPr/>
            <p:nvPr/>
          </p:nvPicPr>
          <p:blipFill>
            <a:blip r:embed="rId21"/>
            <a:stretch/>
          </p:blipFill>
          <p:spPr>
            <a:xfrm>
              <a:off x="8115120" y="4468680"/>
              <a:ext cx="140040" cy="18756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286" name="object 62"/>
          <p:cNvSpPr/>
          <p:nvPr/>
        </p:nvSpPr>
        <p:spPr>
          <a:xfrm>
            <a:off x="8355600" y="4403880"/>
            <a:ext cx="208224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nl-BE" sz="1650" spc="-113" strike="noStrike" u="none">
                <a:solidFill>
                  <a:srgbClr val="ffffff"/>
                </a:solidFill>
                <a:uFillTx/>
                <a:latin typeface="DejaVu Sans"/>
              </a:rPr>
              <a:t>Bereken</a:t>
            </a:r>
            <a:r>
              <a:rPr b="1" lang="nl-BE" sz="1650" spc="-6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1" lang="nl-BE" sz="1650" spc="-74" strike="noStrike" u="none">
                <a:solidFill>
                  <a:srgbClr val="ffffff"/>
                </a:solidFill>
                <a:uFillTx/>
                <a:latin typeface="DejaVu Sans"/>
              </a:rPr>
              <a:t>Prijs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647240" y="180000"/>
            <a:ext cx="7230240" cy="9406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nl-BE" sz="3050" spc="-130" strike="noStrike" u="none">
                <a:solidFill>
                  <a:srgbClr val="1f2937"/>
                </a:solidFill>
                <a:uFillTx/>
                <a:latin typeface="Arial"/>
              </a:rPr>
              <a:t>Analytics</a:t>
            </a:r>
            <a:r>
              <a:rPr b="1" lang="nl-BE" sz="3050" spc="-176" strike="noStrike" u="none">
                <a:solidFill>
                  <a:srgbClr val="1f2937"/>
                </a:solidFill>
                <a:uFillTx/>
                <a:latin typeface="Arial"/>
              </a:rPr>
              <a:t> </a:t>
            </a:r>
            <a:r>
              <a:rPr b="1" lang="nl-BE" sz="3050" spc="-150" strike="noStrike" u="none">
                <a:solidFill>
                  <a:srgbClr val="1f2937"/>
                </a:solidFill>
                <a:uFillTx/>
                <a:latin typeface="Arial"/>
              </a:rPr>
              <a:t>Module</a:t>
            </a:r>
            <a:r>
              <a:rPr b="1" lang="nl-BE" sz="3050" spc="-176" strike="noStrike" u="none">
                <a:solidFill>
                  <a:srgbClr val="1f2937"/>
                </a:solidFill>
                <a:uFillTx/>
                <a:latin typeface="Arial"/>
              </a:rPr>
              <a:t> </a:t>
            </a:r>
            <a:r>
              <a:rPr b="1" lang="nl-BE" sz="2950" spc="-210" strike="noStrike" u="none">
                <a:solidFill>
                  <a:srgbClr val="1f2937"/>
                </a:solidFill>
                <a:uFillTx/>
                <a:latin typeface="Century Gothic"/>
              </a:rPr>
              <a:t>&amp;</a:t>
            </a:r>
            <a:r>
              <a:rPr b="1" lang="nl-BE" sz="2950" spc="-156" strike="noStrike" u="none">
                <a:solidFill>
                  <a:srgbClr val="1f2937"/>
                </a:solidFill>
                <a:uFillTx/>
                <a:latin typeface="Century Gothic"/>
              </a:rPr>
              <a:t> </a:t>
            </a:r>
            <a:r>
              <a:rPr b="1" lang="nl-BE" sz="3050" spc="-145" strike="noStrike" u="none">
                <a:solidFill>
                  <a:srgbClr val="1f2937"/>
                </a:solidFill>
                <a:uFillTx/>
                <a:latin typeface="Arial"/>
              </a:rPr>
              <a:t>Data</a:t>
            </a:r>
            <a:r>
              <a:rPr b="1" lang="nl-BE" sz="3050" spc="-176" strike="noStrike" u="none">
                <a:solidFill>
                  <a:srgbClr val="1f2937"/>
                </a:solidFill>
                <a:uFillTx/>
                <a:latin typeface="Arial"/>
              </a:rPr>
              <a:t> </a:t>
            </a:r>
            <a:r>
              <a:rPr b="1" lang="nl-BE" sz="3050" spc="-111" strike="noStrike" u="none">
                <a:solidFill>
                  <a:srgbClr val="1f2937"/>
                </a:solidFill>
                <a:uFillTx/>
                <a:latin typeface="Arial"/>
              </a:rPr>
              <a:t>Visualisatie</a:t>
            </a:r>
            <a:endParaRPr b="0" lang="nl-BE" sz="3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8" name="object 3"/>
          <p:cNvSpPr/>
          <p:nvPr/>
        </p:nvSpPr>
        <p:spPr>
          <a:xfrm>
            <a:off x="4647240" y="823320"/>
            <a:ext cx="723024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nl-BE" sz="1500" spc="-99" strike="noStrike" u="none">
                <a:solidFill>
                  <a:srgbClr val="4a5462"/>
                </a:solidFill>
                <a:uFillTx/>
                <a:latin typeface="DejaVu Sans"/>
              </a:rPr>
              <a:t>Geavanceerde</a:t>
            </a:r>
            <a:r>
              <a:rPr b="0" lang="nl-BE" sz="15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85" strike="noStrike" u="none">
                <a:solidFill>
                  <a:srgbClr val="4a5462"/>
                </a:solidFill>
                <a:uFillTx/>
                <a:latin typeface="DejaVu Sans"/>
              </a:rPr>
              <a:t>analytics</a:t>
            </a:r>
            <a:r>
              <a:rPr b="0" lang="nl-BE" sz="15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105" strike="noStrike" u="none">
                <a:solidFill>
                  <a:srgbClr val="4a5462"/>
                </a:solidFill>
                <a:uFillTx/>
                <a:latin typeface="DejaVu Sans"/>
              </a:rPr>
              <a:t>met</a:t>
            </a:r>
            <a:r>
              <a:rPr b="0" lang="nl-BE" sz="15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85" strike="noStrike" u="none">
                <a:solidFill>
                  <a:srgbClr val="4a5462"/>
                </a:solidFill>
                <a:uFillTx/>
                <a:latin typeface="DejaVu Sans"/>
              </a:rPr>
              <a:t>real-</a:t>
            </a:r>
            <a:r>
              <a:rPr b="0" lang="nl-BE" sz="1500" spc="-91" strike="noStrike" u="none">
                <a:solidFill>
                  <a:srgbClr val="4a5462"/>
                </a:solidFill>
                <a:uFillTx/>
                <a:latin typeface="DejaVu Sans"/>
              </a:rPr>
              <a:t>time</a:t>
            </a:r>
            <a:r>
              <a:rPr b="0" lang="nl-BE" sz="15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6" strike="noStrike" u="none">
                <a:solidFill>
                  <a:srgbClr val="4a5462"/>
                </a:solidFill>
                <a:uFillTx/>
                <a:latin typeface="DejaVu Sans"/>
              </a:rPr>
              <a:t>data</a:t>
            </a:r>
            <a:r>
              <a:rPr b="0" lang="nl-BE" sz="15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74" strike="noStrike" u="none">
                <a:solidFill>
                  <a:srgbClr val="4a5462"/>
                </a:solidFill>
                <a:uFillTx/>
                <a:latin typeface="DejaVu Sans"/>
              </a:rPr>
              <a:t>insights</a:t>
            </a:r>
            <a:r>
              <a:rPr b="0" lang="nl-BE" sz="15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96" strike="noStrike" u="none">
                <a:solidFill>
                  <a:srgbClr val="4a5462"/>
                </a:solidFill>
                <a:uFillTx/>
                <a:latin typeface="DejaVu Sans"/>
              </a:rPr>
              <a:t>en</a:t>
            </a:r>
            <a:r>
              <a:rPr b="0" lang="nl-BE" sz="15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500" spc="-71" strike="noStrike" u="none">
                <a:solidFill>
                  <a:srgbClr val="4a5462"/>
                </a:solidFill>
                <a:uFillTx/>
                <a:latin typeface="DejaVu Sans"/>
              </a:rPr>
              <a:t>visualisaties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89" name="object 4"/>
          <p:cNvGrpSpPr/>
          <p:nvPr/>
        </p:nvGrpSpPr>
        <p:grpSpPr>
          <a:xfrm>
            <a:off x="838080" y="446040"/>
            <a:ext cx="302040" cy="302040"/>
            <a:chOff x="838080" y="446040"/>
            <a:chExt cx="302040" cy="302040"/>
          </a:xfrm>
        </p:grpSpPr>
        <p:sp>
          <p:nvSpPr>
            <p:cNvPr id="290" name="object 5"/>
            <p:cNvSpPr/>
            <p:nvPr/>
          </p:nvSpPr>
          <p:spPr>
            <a:xfrm>
              <a:off x="838080" y="446040"/>
              <a:ext cx="302040" cy="302040"/>
            </a:xfrm>
            <a:custGeom>
              <a:avLst/>
              <a:gdLst>
                <a:gd name="textAreaLeft" fmla="*/ 0 w 302040"/>
                <a:gd name="textAreaRight" fmla="*/ 304920 w 302040"/>
                <a:gd name="textAreaTop" fmla="*/ 0 h 302040"/>
                <a:gd name="textAreaBottom" fmla="*/ 304920 h 302040"/>
              </a:gdLst>
              <a:ahLst/>
              <a:rect l="textAreaLeft" t="textAreaTop" r="textAreaRight" b="textAreaBottom"/>
              <a:pathLst>
                <a:path w="304800" h="304800">
                  <a:moveTo>
                    <a:pt x="233603" y="304799"/>
                  </a:moveTo>
                  <a:lnTo>
                    <a:pt x="71196" y="304799"/>
                  </a:lnTo>
                  <a:lnTo>
                    <a:pt x="66241" y="304311"/>
                  </a:lnTo>
                  <a:lnTo>
                    <a:pt x="29705" y="289178"/>
                  </a:lnTo>
                  <a:lnTo>
                    <a:pt x="3885" y="253137"/>
                  </a:lnTo>
                  <a:lnTo>
                    <a:pt x="0" y="233603"/>
                  </a:lnTo>
                  <a:lnTo>
                    <a:pt x="0" y="2285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33603" y="0"/>
                  </a:lnTo>
                  <a:lnTo>
                    <a:pt x="275094" y="15621"/>
                  </a:lnTo>
                  <a:lnTo>
                    <a:pt x="300914" y="51661"/>
                  </a:lnTo>
                  <a:lnTo>
                    <a:pt x="304799" y="71196"/>
                  </a:lnTo>
                  <a:lnTo>
                    <a:pt x="304799" y="233603"/>
                  </a:lnTo>
                  <a:lnTo>
                    <a:pt x="289178" y="275094"/>
                  </a:lnTo>
                  <a:lnTo>
                    <a:pt x="253137" y="300914"/>
                  </a:lnTo>
                  <a:lnTo>
                    <a:pt x="238558" y="304311"/>
                  </a:lnTo>
                  <a:lnTo>
                    <a:pt x="233603" y="304799"/>
                  </a:lnTo>
                  <a:close/>
                </a:path>
              </a:pathLst>
            </a:custGeom>
            <a:solidFill>
              <a:srgbClr val="dae9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291" name="object 6" descr=""/>
            <p:cNvPicPr/>
            <p:nvPr/>
          </p:nvPicPr>
          <p:blipFill>
            <a:blip r:embed="rId1"/>
            <a:stretch/>
          </p:blipFill>
          <p:spPr>
            <a:xfrm>
              <a:off x="914400" y="522360"/>
              <a:ext cx="158760" cy="1494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292" name="object 7"/>
          <p:cNvSpPr/>
          <p:nvPr/>
        </p:nvSpPr>
        <p:spPr>
          <a:xfrm>
            <a:off x="1244520" y="464400"/>
            <a:ext cx="217296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1" lang="nl-BE" sz="1500" spc="-99" strike="noStrike" u="none">
                <a:solidFill>
                  <a:srgbClr val="1f2937"/>
                </a:solidFill>
                <a:uFillTx/>
                <a:latin typeface="DejaVu Sans"/>
              </a:rPr>
              <a:t>Basis</a:t>
            </a:r>
            <a:r>
              <a:rPr b="1" lang="nl-BE" sz="1500" spc="-1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500" spc="-85" strike="noStrike" u="none">
                <a:solidFill>
                  <a:srgbClr val="1f2937"/>
                </a:solidFill>
                <a:uFillTx/>
                <a:latin typeface="DejaVu Sans"/>
              </a:rPr>
              <a:t>Statistieken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3" name="object 8"/>
          <p:cNvSpPr/>
          <p:nvPr/>
        </p:nvSpPr>
        <p:spPr>
          <a:xfrm>
            <a:off x="825480" y="798840"/>
            <a:ext cx="2233080" cy="6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5520" bIns="0" anchor="t">
            <a:spAutoFit/>
          </a:bodyPr>
          <a:p>
            <a:pPr marL="133920" indent="-121320">
              <a:lnSpc>
                <a:spcPct val="100000"/>
              </a:lnSpc>
              <a:spcBef>
                <a:spcPts val="516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Dagelijkse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</a:rPr>
              <a:t>activiteit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</a:rPr>
              <a:t>tracking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3920" indent="-121320">
              <a:lnSpc>
                <a:spcPct val="100000"/>
              </a:lnSpc>
              <a:spcBef>
                <a:spcPts val="42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Materiaal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gebruik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overzicht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3920" indent="-121320">
              <a:lnSpc>
                <a:spcPct val="100000"/>
              </a:lnSpc>
              <a:spcBef>
                <a:spcPts val="42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Print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statistieken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94" name="object 9"/>
          <p:cNvGrpSpPr/>
          <p:nvPr/>
        </p:nvGrpSpPr>
        <p:grpSpPr>
          <a:xfrm>
            <a:off x="838080" y="1692720"/>
            <a:ext cx="302040" cy="302040"/>
            <a:chOff x="838080" y="1692720"/>
            <a:chExt cx="302040" cy="302040"/>
          </a:xfrm>
        </p:grpSpPr>
        <p:sp>
          <p:nvSpPr>
            <p:cNvPr id="295" name="object 10"/>
            <p:cNvSpPr/>
            <p:nvPr/>
          </p:nvSpPr>
          <p:spPr>
            <a:xfrm>
              <a:off x="838080" y="1692720"/>
              <a:ext cx="302040" cy="302040"/>
            </a:xfrm>
            <a:custGeom>
              <a:avLst/>
              <a:gdLst>
                <a:gd name="textAreaLeft" fmla="*/ 0 w 302040"/>
                <a:gd name="textAreaRight" fmla="*/ 304920 w 302040"/>
                <a:gd name="textAreaTop" fmla="*/ 0 h 302040"/>
                <a:gd name="textAreaBottom" fmla="*/ 304920 h 302040"/>
              </a:gdLst>
              <a:ahLst/>
              <a:rect l="textAreaLeft" t="textAreaTop" r="textAreaRight" b="textAreaBottom"/>
              <a:pathLst>
                <a:path w="304800" h="304800">
                  <a:moveTo>
                    <a:pt x="233603" y="304799"/>
                  </a:moveTo>
                  <a:lnTo>
                    <a:pt x="71196" y="304799"/>
                  </a:lnTo>
                  <a:lnTo>
                    <a:pt x="66241" y="304311"/>
                  </a:lnTo>
                  <a:lnTo>
                    <a:pt x="29705" y="289177"/>
                  </a:lnTo>
                  <a:lnTo>
                    <a:pt x="3885" y="253137"/>
                  </a:lnTo>
                  <a:lnTo>
                    <a:pt x="0" y="233603"/>
                  </a:lnTo>
                  <a:lnTo>
                    <a:pt x="0" y="2285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33603" y="0"/>
                  </a:lnTo>
                  <a:lnTo>
                    <a:pt x="275094" y="15621"/>
                  </a:lnTo>
                  <a:lnTo>
                    <a:pt x="300914" y="51661"/>
                  </a:lnTo>
                  <a:lnTo>
                    <a:pt x="304799" y="71196"/>
                  </a:lnTo>
                  <a:lnTo>
                    <a:pt x="304799" y="233603"/>
                  </a:lnTo>
                  <a:lnTo>
                    <a:pt x="289178" y="275094"/>
                  </a:lnTo>
                  <a:lnTo>
                    <a:pt x="253137" y="300913"/>
                  </a:lnTo>
                  <a:lnTo>
                    <a:pt x="238558" y="304311"/>
                  </a:lnTo>
                  <a:lnTo>
                    <a:pt x="233603" y="304799"/>
                  </a:lnTo>
                  <a:close/>
                </a:path>
              </a:pathLst>
            </a:custGeom>
            <a:solidFill>
              <a:srgbClr val="fef2c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296" name="object 11" descr=""/>
            <p:cNvPicPr/>
            <p:nvPr/>
          </p:nvPicPr>
          <p:blipFill>
            <a:blip r:embed="rId2"/>
            <a:stretch/>
          </p:blipFill>
          <p:spPr>
            <a:xfrm>
              <a:off x="913680" y="1767960"/>
              <a:ext cx="151200" cy="1512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297" name="object 12"/>
          <p:cNvSpPr/>
          <p:nvPr/>
        </p:nvSpPr>
        <p:spPr>
          <a:xfrm>
            <a:off x="825480" y="1696680"/>
            <a:ext cx="2952000" cy="10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431280">
              <a:lnSpc>
                <a:spcPct val="100000"/>
              </a:lnSpc>
              <a:spcBef>
                <a:spcPts val="113"/>
              </a:spcBef>
            </a:pPr>
            <a:r>
              <a:rPr b="1" lang="nl-BE" sz="1500" spc="-91" strike="noStrike" u="none">
                <a:solidFill>
                  <a:srgbClr val="1f2937"/>
                </a:solidFill>
                <a:uFillTx/>
                <a:latin typeface="DejaVu Sans"/>
              </a:rPr>
              <a:t>Slijtage</a:t>
            </a:r>
            <a:r>
              <a:rPr b="1" lang="nl-BE" sz="1500" spc="-3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500" spc="-139" strike="noStrike" u="none">
                <a:solidFill>
                  <a:srgbClr val="1f2937"/>
                </a:solidFill>
                <a:uFillTx/>
                <a:latin typeface="DejaVu Sans"/>
              </a:rPr>
              <a:t>&amp;</a:t>
            </a:r>
            <a:r>
              <a:rPr b="1" lang="nl-BE" sz="1500" spc="-2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500" spc="-99" strike="noStrike" u="none">
                <a:solidFill>
                  <a:srgbClr val="1f2937"/>
                </a:solidFill>
                <a:uFillTx/>
                <a:latin typeface="DejaVu Sans"/>
              </a:rPr>
              <a:t>Onderhoud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1280">
              <a:lnSpc>
                <a:spcPct val="100000"/>
              </a:lnSpc>
              <a:spcBef>
                <a:spcPts val="54"/>
              </a:spcBef>
            </a:pP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3920" indent="-121320">
              <a:lnSpc>
                <a:spcPct val="100000"/>
              </a:lnSpc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Equipment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monitoring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3920" indent="-121320">
              <a:lnSpc>
                <a:spcPct val="100000"/>
              </a:lnSpc>
              <a:spcBef>
                <a:spcPts val="42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Onderhoudsschemā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3920" indent="-121320">
              <a:lnSpc>
                <a:spcPct val="100000"/>
              </a:lnSpc>
              <a:spcBef>
                <a:spcPts val="42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Performance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tracking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98" name="object 13"/>
          <p:cNvGrpSpPr/>
          <p:nvPr/>
        </p:nvGrpSpPr>
        <p:grpSpPr>
          <a:xfrm>
            <a:off x="838080" y="2939040"/>
            <a:ext cx="302040" cy="302040"/>
            <a:chOff x="838080" y="2939040"/>
            <a:chExt cx="302040" cy="302040"/>
          </a:xfrm>
        </p:grpSpPr>
        <p:sp>
          <p:nvSpPr>
            <p:cNvPr id="299" name="object 14"/>
            <p:cNvSpPr/>
            <p:nvPr/>
          </p:nvSpPr>
          <p:spPr>
            <a:xfrm>
              <a:off x="838080" y="2939040"/>
              <a:ext cx="302040" cy="302040"/>
            </a:xfrm>
            <a:custGeom>
              <a:avLst/>
              <a:gdLst>
                <a:gd name="textAreaLeft" fmla="*/ 0 w 302040"/>
                <a:gd name="textAreaRight" fmla="*/ 304920 w 302040"/>
                <a:gd name="textAreaTop" fmla="*/ 0 h 302040"/>
                <a:gd name="textAreaBottom" fmla="*/ 304920 h 302040"/>
              </a:gdLst>
              <a:ahLst/>
              <a:rect l="textAreaLeft" t="textAreaTop" r="textAreaRight" b="textAreaBottom"/>
              <a:pathLst>
                <a:path w="304800" h="304800">
                  <a:moveTo>
                    <a:pt x="233603" y="304799"/>
                  </a:moveTo>
                  <a:lnTo>
                    <a:pt x="71196" y="304799"/>
                  </a:lnTo>
                  <a:lnTo>
                    <a:pt x="66241" y="304311"/>
                  </a:lnTo>
                  <a:lnTo>
                    <a:pt x="29705" y="289177"/>
                  </a:lnTo>
                  <a:lnTo>
                    <a:pt x="3885" y="253136"/>
                  </a:lnTo>
                  <a:lnTo>
                    <a:pt x="0" y="233603"/>
                  </a:lnTo>
                  <a:lnTo>
                    <a:pt x="0" y="2285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33603" y="0"/>
                  </a:lnTo>
                  <a:lnTo>
                    <a:pt x="275094" y="15620"/>
                  </a:lnTo>
                  <a:lnTo>
                    <a:pt x="300914" y="51660"/>
                  </a:lnTo>
                  <a:lnTo>
                    <a:pt x="304799" y="71196"/>
                  </a:lnTo>
                  <a:lnTo>
                    <a:pt x="304799" y="233603"/>
                  </a:lnTo>
                  <a:lnTo>
                    <a:pt x="289178" y="275093"/>
                  </a:lnTo>
                  <a:lnTo>
                    <a:pt x="253137" y="300913"/>
                  </a:lnTo>
                  <a:lnTo>
                    <a:pt x="238558" y="304311"/>
                  </a:lnTo>
                  <a:lnTo>
                    <a:pt x="233603" y="304799"/>
                  </a:lnTo>
                  <a:close/>
                </a:path>
              </a:pathLst>
            </a:custGeom>
            <a:solidFill>
              <a:srgbClr val="d0fa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300" name="object 15" descr=""/>
            <p:cNvPicPr/>
            <p:nvPr/>
          </p:nvPicPr>
          <p:blipFill>
            <a:blip r:embed="rId3"/>
            <a:stretch/>
          </p:blipFill>
          <p:spPr>
            <a:xfrm>
              <a:off x="942840" y="3024720"/>
              <a:ext cx="92520" cy="13032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301" name="object 16"/>
          <p:cNvSpPr/>
          <p:nvPr/>
        </p:nvSpPr>
        <p:spPr>
          <a:xfrm>
            <a:off x="1244520" y="2943360"/>
            <a:ext cx="199296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1" lang="nl-BE" sz="1500" spc="-113" strike="noStrike" u="none">
                <a:solidFill>
                  <a:srgbClr val="1f2937"/>
                </a:solidFill>
                <a:uFillTx/>
                <a:latin typeface="DejaVu Sans"/>
              </a:rPr>
              <a:t>Kosten</a:t>
            </a:r>
            <a:r>
              <a:rPr b="1" lang="nl-BE" sz="1500" spc="-1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500" spc="-85" strike="noStrike" u="none">
                <a:solidFill>
                  <a:srgbClr val="1f2937"/>
                </a:solidFill>
                <a:uFillTx/>
                <a:latin typeface="DejaVu Sans"/>
              </a:rPr>
              <a:t>Analyse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2" name="object 17"/>
          <p:cNvSpPr/>
          <p:nvPr/>
        </p:nvSpPr>
        <p:spPr>
          <a:xfrm>
            <a:off x="825480" y="3291840"/>
            <a:ext cx="1775880" cy="6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5520" bIns="0" anchor="t">
            <a:spAutoFit/>
          </a:bodyPr>
          <a:p>
            <a:pPr marL="133920" indent="-121320">
              <a:lnSpc>
                <a:spcPct val="100000"/>
              </a:lnSpc>
              <a:spcBef>
                <a:spcPts val="516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Kostenverdeling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</a:rPr>
              <a:t>analyse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3920" indent="-121320">
              <a:lnSpc>
                <a:spcPct val="100000"/>
              </a:lnSpc>
              <a:spcBef>
                <a:spcPts val="42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ROI</a:t>
            </a:r>
            <a:r>
              <a:rPr b="0" lang="nl-BE" sz="11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berekeningen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3920" indent="-121320">
              <a:lnSpc>
                <a:spcPct val="100000"/>
              </a:lnSpc>
              <a:spcBef>
                <a:spcPts val="42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Budget</a:t>
            </a:r>
            <a:r>
              <a:rPr b="0" lang="nl-BE" sz="1150" spc="-3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optimalisatie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03" name="object 18"/>
          <p:cNvGrpSpPr/>
          <p:nvPr/>
        </p:nvGrpSpPr>
        <p:grpSpPr>
          <a:xfrm>
            <a:off x="838080" y="4149720"/>
            <a:ext cx="302040" cy="302040"/>
            <a:chOff x="838080" y="4149720"/>
            <a:chExt cx="302040" cy="302040"/>
          </a:xfrm>
        </p:grpSpPr>
        <p:sp>
          <p:nvSpPr>
            <p:cNvPr id="304" name="object 19"/>
            <p:cNvSpPr/>
            <p:nvPr/>
          </p:nvSpPr>
          <p:spPr>
            <a:xfrm>
              <a:off x="838080" y="4149720"/>
              <a:ext cx="302040" cy="302040"/>
            </a:xfrm>
            <a:custGeom>
              <a:avLst/>
              <a:gdLst>
                <a:gd name="textAreaLeft" fmla="*/ 0 w 302040"/>
                <a:gd name="textAreaRight" fmla="*/ 304920 w 302040"/>
                <a:gd name="textAreaTop" fmla="*/ 0 h 302040"/>
                <a:gd name="textAreaBottom" fmla="*/ 304920 h 302040"/>
              </a:gdLst>
              <a:ahLst/>
              <a:rect l="textAreaLeft" t="textAreaTop" r="textAreaRight" b="textAreaBottom"/>
              <a:pathLst>
                <a:path w="304800" h="304800">
                  <a:moveTo>
                    <a:pt x="233603" y="304799"/>
                  </a:moveTo>
                  <a:lnTo>
                    <a:pt x="71196" y="304799"/>
                  </a:lnTo>
                  <a:lnTo>
                    <a:pt x="66241" y="304311"/>
                  </a:lnTo>
                  <a:lnTo>
                    <a:pt x="29705" y="289177"/>
                  </a:lnTo>
                  <a:lnTo>
                    <a:pt x="3885" y="253137"/>
                  </a:lnTo>
                  <a:lnTo>
                    <a:pt x="0" y="233603"/>
                  </a:lnTo>
                  <a:lnTo>
                    <a:pt x="0" y="2285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33603" y="0"/>
                  </a:lnTo>
                  <a:lnTo>
                    <a:pt x="275094" y="15621"/>
                  </a:lnTo>
                  <a:lnTo>
                    <a:pt x="300914" y="51661"/>
                  </a:lnTo>
                  <a:lnTo>
                    <a:pt x="304799" y="71196"/>
                  </a:lnTo>
                  <a:lnTo>
                    <a:pt x="304799" y="233603"/>
                  </a:lnTo>
                  <a:lnTo>
                    <a:pt x="289178" y="275094"/>
                  </a:lnTo>
                  <a:lnTo>
                    <a:pt x="253137" y="300913"/>
                  </a:lnTo>
                  <a:lnTo>
                    <a:pt x="238558" y="304311"/>
                  </a:lnTo>
                  <a:lnTo>
                    <a:pt x="233603" y="304799"/>
                  </a:lnTo>
                  <a:close/>
                </a:path>
              </a:pathLst>
            </a:custGeom>
            <a:solidFill>
              <a:srgbClr val="ece8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305" name="object 20" descr=""/>
            <p:cNvPicPr/>
            <p:nvPr/>
          </p:nvPicPr>
          <p:blipFill>
            <a:blip r:embed="rId4"/>
            <a:stretch/>
          </p:blipFill>
          <p:spPr>
            <a:xfrm>
              <a:off x="938160" y="4225680"/>
              <a:ext cx="101880" cy="1494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306" name="object 21"/>
          <p:cNvSpPr/>
          <p:nvPr/>
        </p:nvSpPr>
        <p:spPr>
          <a:xfrm>
            <a:off x="825480" y="4189680"/>
            <a:ext cx="2412000" cy="10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431280">
              <a:lnSpc>
                <a:spcPct val="100000"/>
              </a:lnSpc>
              <a:spcBef>
                <a:spcPts val="113"/>
              </a:spcBef>
            </a:pPr>
            <a:r>
              <a:rPr b="1" lang="nl-BE" sz="1500" spc="-105" strike="noStrike" u="none">
                <a:solidFill>
                  <a:srgbClr val="1f2937"/>
                </a:solidFill>
                <a:uFillTx/>
                <a:latin typeface="DejaVu Sans"/>
              </a:rPr>
              <a:t>Business</a:t>
            </a:r>
            <a:r>
              <a:rPr b="1" lang="nl-BE" sz="1500" spc="1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500" spc="-74" strike="noStrike" u="none">
                <a:solidFill>
                  <a:srgbClr val="1f2937"/>
                </a:solidFill>
                <a:uFillTx/>
                <a:latin typeface="DejaVu Sans"/>
              </a:rPr>
              <a:t>Insights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1280">
              <a:lnSpc>
                <a:spcPct val="100000"/>
              </a:lnSpc>
              <a:spcBef>
                <a:spcPts val="54"/>
              </a:spcBef>
            </a:pP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3920" indent="-121320">
              <a:lnSpc>
                <a:spcPct val="100000"/>
              </a:lnSpc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105" strike="noStrike" u="none">
                <a:solidFill>
                  <a:srgbClr val="4a5462"/>
                </a:solidFill>
                <a:uFillTx/>
                <a:latin typeface="DejaVu Sans"/>
              </a:rPr>
              <a:t>Trend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analyse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3920" indent="-121320">
              <a:lnSpc>
                <a:spcPct val="100000"/>
              </a:lnSpc>
              <a:spcBef>
                <a:spcPts val="42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Voorspellingen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3920" indent="-121320">
              <a:lnSpc>
                <a:spcPct val="100000"/>
              </a:lnSpc>
              <a:spcBef>
                <a:spcPts val="420"/>
              </a:spcBef>
              <a:buClr>
                <a:srgbClr val="4a5462"/>
              </a:buClr>
              <a:buSzPct val="87000"/>
              <a:buFont typeface="Arial"/>
              <a:buChar char="•"/>
              <a:tabLst>
                <a:tab algn="l" pos="133920"/>
              </a:tabLst>
            </a:pP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Aanbevelingen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7" name="object 22"/>
          <p:cNvSpPr/>
          <p:nvPr/>
        </p:nvSpPr>
        <p:spPr>
          <a:xfrm>
            <a:off x="4636440" y="4686120"/>
            <a:ext cx="6750360" cy="6480"/>
          </a:xfrm>
          <a:custGeom>
            <a:avLst/>
            <a:gdLst>
              <a:gd name="textAreaLeft" fmla="*/ 0 w 6750360"/>
              <a:gd name="textAreaRight" fmla="*/ 6753240 w 6750360"/>
              <a:gd name="textAreaTop" fmla="*/ 0 h 6480"/>
              <a:gd name="textAreaBottom" fmla="*/ 9360 h 6480"/>
            </a:gdLst>
            <a:ahLst/>
            <a:rect l="textAreaLeft" t="textAreaTop" r="textAreaRight" b="textAreaBottom"/>
            <a:pathLst>
              <a:path w="6753225" h="9525">
                <a:moveTo>
                  <a:pt x="6753224" y="9524"/>
                </a:moveTo>
                <a:lnTo>
                  <a:pt x="0" y="9524"/>
                </a:lnTo>
                <a:lnTo>
                  <a:pt x="0" y="0"/>
                </a:lnTo>
                <a:lnTo>
                  <a:pt x="6753224" y="0"/>
                </a:lnTo>
                <a:lnTo>
                  <a:pt x="6753224" y="9524"/>
                </a:lnTo>
                <a:close/>
              </a:path>
            </a:pathLst>
          </a:custGeom>
          <a:solidFill>
            <a:srgbClr val="e4e7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8" name="object 23"/>
          <p:cNvSpPr/>
          <p:nvPr/>
        </p:nvSpPr>
        <p:spPr>
          <a:xfrm>
            <a:off x="4680000" y="1243080"/>
            <a:ext cx="424224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nl-BE" sz="1650" spc="-184" strike="noStrike" u="none">
                <a:solidFill>
                  <a:srgbClr val="1f2937"/>
                </a:solidFill>
                <a:uFillTx/>
                <a:latin typeface="DejaVu Sans"/>
              </a:rPr>
              <a:t>Top</a:t>
            </a:r>
            <a:r>
              <a:rPr b="1" lang="nl-BE" sz="1650" spc="-2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650" spc="-111" strike="noStrike" u="none">
                <a:solidFill>
                  <a:srgbClr val="1f2937"/>
                </a:solidFill>
                <a:uFillTx/>
                <a:latin typeface="DejaVu Sans"/>
              </a:rPr>
              <a:t>10</a:t>
            </a:r>
            <a:r>
              <a:rPr b="1" lang="nl-BE" sz="1650" spc="-2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650" spc="-111" strike="noStrike" u="none">
                <a:solidFill>
                  <a:srgbClr val="1f2937"/>
                </a:solidFill>
                <a:uFillTx/>
                <a:latin typeface="DejaVu Sans"/>
              </a:rPr>
              <a:t>Meest</a:t>
            </a:r>
            <a:r>
              <a:rPr b="1" lang="nl-BE" sz="1650" spc="-2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650" spc="-99" strike="noStrike" u="none">
                <a:solidFill>
                  <a:srgbClr val="1f2937"/>
                </a:solidFill>
                <a:uFillTx/>
                <a:latin typeface="DejaVu Sans"/>
              </a:rPr>
              <a:t>Gebruikte</a:t>
            </a:r>
            <a:r>
              <a:rPr b="1" lang="nl-BE" sz="1650" spc="-2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650" spc="-91" strike="noStrike" u="none">
                <a:solidFill>
                  <a:srgbClr val="1f2937"/>
                </a:solidFill>
                <a:uFillTx/>
                <a:latin typeface="DejaVu Sans"/>
              </a:rPr>
              <a:t>Materialen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09" name="object 24"/>
          <p:cNvGrpSpPr/>
          <p:nvPr/>
        </p:nvGrpSpPr>
        <p:grpSpPr>
          <a:xfrm>
            <a:off x="9854280" y="1260000"/>
            <a:ext cx="1483200" cy="492840"/>
            <a:chOff x="9854280" y="1260000"/>
            <a:chExt cx="1483200" cy="492840"/>
          </a:xfrm>
        </p:grpSpPr>
        <p:sp>
          <p:nvSpPr>
            <p:cNvPr id="310" name="object 25"/>
            <p:cNvSpPr/>
            <p:nvPr/>
          </p:nvSpPr>
          <p:spPr>
            <a:xfrm>
              <a:off x="9854280" y="1260000"/>
              <a:ext cx="1483200" cy="492840"/>
            </a:xfrm>
            <a:custGeom>
              <a:avLst/>
              <a:gdLst>
                <a:gd name="textAreaLeft" fmla="*/ 0 w 1483200"/>
                <a:gd name="textAreaRight" fmla="*/ 1486080 w 1483200"/>
                <a:gd name="textAreaTop" fmla="*/ 0 h 492840"/>
                <a:gd name="textAreaBottom" fmla="*/ 495720 h 492840"/>
              </a:gdLst>
              <a:ahLst/>
              <a:rect l="textAreaLeft" t="textAreaTop" r="textAreaRight" b="textAreaBottom"/>
              <a:pathLst>
                <a:path w="1485900" h="342900">
                  <a:moveTo>
                    <a:pt x="1414703" y="342899"/>
                  </a:moveTo>
                  <a:lnTo>
                    <a:pt x="71195" y="342899"/>
                  </a:lnTo>
                  <a:lnTo>
                    <a:pt x="66240" y="342411"/>
                  </a:lnTo>
                  <a:lnTo>
                    <a:pt x="29705" y="327278"/>
                  </a:lnTo>
                  <a:lnTo>
                    <a:pt x="3883" y="291237"/>
                  </a:lnTo>
                  <a:lnTo>
                    <a:pt x="0" y="271703"/>
                  </a:lnTo>
                  <a:lnTo>
                    <a:pt x="0" y="2666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0" y="3885"/>
                  </a:lnTo>
                  <a:lnTo>
                    <a:pt x="71195" y="0"/>
                  </a:lnTo>
                  <a:lnTo>
                    <a:pt x="1414703" y="0"/>
                  </a:lnTo>
                  <a:lnTo>
                    <a:pt x="1456193" y="15621"/>
                  </a:lnTo>
                  <a:lnTo>
                    <a:pt x="1482012" y="51661"/>
                  </a:lnTo>
                  <a:lnTo>
                    <a:pt x="1485898" y="71196"/>
                  </a:lnTo>
                  <a:lnTo>
                    <a:pt x="1485898" y="271703"/>
                  </a:lnTo>
                  <a:lnTo>
                    <a:pt x="1470277" y="313194"/>
                  </a:lnTo>
                  <a:lnTo>
                    <a:pt x="1434237" y="339014"/>
                  </a:lnTo>
                  <a:lnTo>
                    <a:pt x="1419658" y="342411"/>
                  </a:lnTo>
                  <a:lnTo>
                    <a:pt x="1414703" y="342899"/>
                  </a:lnTo>
                  <a:close/>
                </a:path>
              </a:pathLst>
            </a:custGeom>
            <a:solidFill>
              <a:srgbClr val="dae9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311" name="object 26" descr=""/>
            <p:cNvPicPr/>
            <p:nvPr/>
          </p:nvPicPr>
          <p:blipFill>
            <a:blip r:embed="rId5"/>
            <a:stretch/>
          </p:blipFill>
          <p:spPr>
            <a:xfrm>
              <a:off x="10010880" y="1423440"/>
              <a:ext cx="122040" cy="1656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312" name="object 27"/>
          <p:cNvSpPr/>
          <p:nvPr/>
        </p:nvSpPr>
        <p:spPr>
          <a:xfrm>
            <a:off x="10251360" y="1316520"/>
            <a:ext cx="996120" cy="36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74" strike="noStrike" u="none">
                <a:solidFill>
                  <a:srgbClr val="2562eb"/>
                </a:solidFill>
                <a:uFillTx/>
                <a:latin typeface="Verdana"/>
              </a:rPr>
              <a:t>Vernieuw</a:t>
            </a:r>
            <a:r>
              <a:rPr b="0" lang="nl-BE" sz="1150" spc="-40" strike="noStrike" u="none">
                <a:solidFill>
                  <a:srgbClr val="2562eb"/>
                </a:solidFill>
                <a:uFillTx/>
                <a:latin typeface="Verdana"/>
              </a:rPr>
              <a:t> </a:t>
            </a:r>
            <a:r>
              <a:rPr b="0" lang="nl-BE" sz="1150" spc="-34" strike="noStrike" u="none">
                <a:solidFill>
                  <a:srgbClr val="2562eb"/>
                </a:solidFill>
                <a:uFillTx/>
                <a:latin typeface="Verdana"/>
              </a:rPr>
              <a:t>Data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3" name="object 28"/>
          <p:cNvSpPr/>
          <p:nvPr/>
        </p:nvSpPr>
        <p:spPr>
          <a:xfrm>
            <a:off x="5337720" y="4708080"/>
            <a:ext cx="667080" cy="72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 anchor="t">
            <a:spAutoFit/>
          </a:bodyPr>
          <a:p>
            <a:pPr algn="ctr">
              <a:lnSpc>
                <a:spcPct val="100000"/>
              </a:lnSpc>
              <a:spcBef>
                <a:spcPts val="386"/>
              </a:spcBef>
            </a:pPr>
            <a:r>
              <a:rPr b="1" lang="nl-BE" sz="1950" spc="-26" strike="noStrike" u="none">
                <a:solidFill>
                  <a:srgbClr val="2562eb"/>
                </a:solidFill>
                <a:uFillTx/>
                <a:latin typeface="DejaVu Sans"/>
              </a:rPr>
              <a:t>52</a:t>
            </a:r>
            <a:endParaRPr b="0" lang="nl-BE" sz="19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84"/>
              </a:spcBef>
            </a:pP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PLA</a:t>
            </a:r>
            <a:r>
              <a:rPr b="0" lang="nl-BE" sz="1150" spc="-3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26" strike="noStrike" u="none">
                <a:solidFill>
                  <a:srgbClr val="4a5462"/>
                </a:solidFill>
                <a:uFillTx/>
                <a:latin typeface="DejaVu Sans"/>
              </a:rPr>
              <a:t>Basic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4" name="object 29"/>
          <p:cNvSpPr/>
          <p:nvPr/>
        </p:nvSpPr>
        <p:spPr>
          <a:xfrm>
            <a:off x="7553520" y="4708080"/>
            <a:ext cx="840960" cy="72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 anchor="t">
            <a:spAutoFit/>
          </a:bodyPr>
          <a:p>
            <a:pPr algn="ctr">
              <a:lnSpc>
                <a:spcPct val="100000"/>
              </a:lnSpc>
              <a:spcBef>
                <a:spcPts val="386"/>
              </a:spcBef>
            </a:pPr>
            <a:r>
              <a:rPr b="1" lang="nl-BE" sz="1950" spc="-26" strike="noStrike" u="none">
                <a:solidFill>
                  <a:srgbClr val="049569"/>
                </a:solidFill>
                <a:uFillTx/>
                <a:latin typeface="DejaVu Sans"/>
              </a:rPr>
              <a:t>289</a:t>
            </a:r>
            <a:endParaRPr b="0" lang="nl-BE" sz="19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84"/>
              </a:spcBef>
            </a:pPr>
            <a:r>
              <a:rPr b="0" lang="nl-BE" sz="1150" spc="-79" strike="noStrike" u="none">
                <a:solidFill>
                  <a:srgbClr val="4a5462"/>
                </a:solidFill>
                <a:uFillTx/>
                <a:latin typeface="DejaVu Sans"/>
              </a:rPr>
              <a:t>Totaal</a:t>
            </a:r>
            <a:r>
              <a:rPr b="0" lang="nl-BE" sz="1150" spc="-3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31" strike="noStrike" u="none">
                <a:solidFill>
                  <a:srgbClr val="4a5462"/>
                </a:solidFill>
                <a:uFillTx/>
                <a:latin typeface="DejaVu Sans"/>
              </a:rPr>
              <a:t>producten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5" name="object 30"/>
          <p:cNvSpPr/>
          <p:nvPr/>
        </p:nvSpPr>
        <p:spPr>
          <a:xfrm>
            <a:off x="9635760" y="4708080"/>
            <a:ext cx="1283040" cy="5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 anchor="t">
            <a:spAutoFit/>
          </a:bodyPr>
          <a:p>
            <a:pPr algn="ctr">
              <a:lnSpc>
                <a:spcPct val="100000"/>
              </a:lnSpc>
              <a:spcBef>
                <a:spcPts val="386"/>
              </a:spcBef>
            </a:pPr>
            <a:r>
              <a:rPr b="1" lang="nl-BE" sz="1950" spc="-26" strike="noStrike" u="none">
                <a:solidFill>
                  <a:srgbClr val="7c3aec"/>
                </a:solidFill>
                <a:uFillTx/>
                <a:latin typeface="DejaVu Sans"/>
              </a:rPr>
              <a:t>12</a:t>
            </a:r>
            <a:endParaRPr b="0" lang="nl-BE" sz="19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84"/>
              </a:spcBef>
            </a:pP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</a:rPr>
              <a:t>Materialen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16" name="object 31"/>
          <p:cNvGrpSpPr/>
          <p:nvPr/>
        </p:nvGrpSpPr>
        <p:grpSpPr>
          <a:xfrm>
            <a:off x="609480" y="5679720"/>
            <a:ext cx="2568960" cy="1176120"/>
            <a:chOff x="609480" y="5679720"/>
            <a:chExt cx="2568960" cy="1176120"/>
          </a:xfrm>
        </p:grpSpPr>
        <p:pic>
          <p:nvPicPr>
            <p:cNvPr id="317" name="object 32" descr=""/>
            <p:cNvPicPr/>
            <p:nvPr/>
          </p:nvPicPr>
          <p:blipFill>
            <a:blip r:embed="rId6"/>
            <a:stretch/>
          </p:blipFill>
          <p:spPr>
            <a:xfrm>
              <a:off x="609480" y="5679720"/>
              <a:ext cx="2568960" cy="11761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318" name="object 33" descr=""/>
            <p:cNvPicPr/>
            <p:nvPr/>
          </p:nvPicPr>
          <p:blipFill>
            <a:blip r:embed="rId7"/>
            <a:stretch/>
          </p:blipFill>
          <p:spPr>
            <a:xfrm>
              <a:off x="1781280" y="5861520"/>
              <a:ext cx="225720" cy="26928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319" name="object 34"/>
          <p:cNvSpPr/>
          <p:nvPr/>
        </p:nvSpPr>
        <p:spPr>
          <a:xfrm>
            <a:off x="1219320" y="6155640"/>
            <a:ext cx="137052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b="1" lang="nl-BE" sz="1150" spc="-74" strike="noStrike" u="none">
                <a:solidFill>
                  <a:srgbClr val="1f2937"/>
                </a:solidFill>
                <a:uFillTx/>
                <a:latin typeface="DejaVu Sans"/>
              </a:rPr>
              <a:t>CSV</a:t>
            </a:r>
            <a:r>
              <a:rPr b="1" lang="nl-BE" sz="1150" spc="-3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11" strike="noStrike" u="none">
                <a:solidFill>
                  <a:srgbClr val="1f2937"/>
                </a:solidFill>
                <a:uFillTx/>
                <a:latin typeface="DejaVu Sans"/>
              </a:rPr>
              <a:t>Export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Data</a:t>
            </a:r>
            <a:r>
              <a:rPr b="0" lang="nl-BE" sz="100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71" strike="noStrike" u="none">
                <a:solidFill>
                  <a:srgbClr val="4a5462"/>
                </a:solidFill>
                <a:uFillTx/>
                <a:latin typeface="DejaVu Sans"/>
              </a:rPr>
              <a:t>export</a:t>
            </a:r>
            <a:r>
              <a:rPr b="0" lang="nl-BE" sz="1000" spc="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26" strike="noStrike" u="none">
                <a:solidFill>
                  <a:srgbClr val="4a5462"/>
                </a:solidFill>
                <a:uFillTx/>
                <a:latin typeface="DejaVu Sans"/>
              </a:rPr>
              <a:t>functie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20" name="object 35"/>
          <p:cNvGrpSpPr/>
          <p:nvPr/>
        </p:nvGrpSpPr>
        <p:grpSpPr>
          <a:xfrm>
            <a:off x="3409920" y="5679720"/>
            <a:ext cx="2568960" cy="1158120"/>
            <a:chOff x="3409920" y="5679720"/>
            <a:chExt cx="2568960" cy="1158120"/>
          </a:xfrm>
        </p:grpSpPr>
        <p:pic>
          <p:nvPicPr>
            <p:cNvPr id="321" name="object 36" descr=""/>
            <p:cNvPicPr/>
            <p:nvPr/>
          </p:nvPicPr>
          <p:blipFill>
            <a:blip r:embed="rId8"/>
            <a:stretch/>
          </p:blipFill>
          <p:spPr>
            <a:xfrm>
              <a:off x="3409920" y="5679720"/>
              <a:ext cx="2568960" cy="11581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322" name="object 37" descr=""/>
            <p:cNvPicPr/>
            <p:nvPr/>
          </p:nvPicPr>
          <p:blipFill>
            <a:blip r:embed="rId9"/>
            <a:stretch/>
          </p:blipFill>
          <p:spPr>
            <a:xfrm>
              <a:off x="4580280" y="5875560"/>
              <a:ext cx="228240" cy="2322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323" name="object 38"/>
          <p:cNvSpPr/>
          <p:nvPr/>
        </p:nvSpPr>
        <p:spPr>
          <a:xfrm>
            <a:off x="4087080" y="6191640"/>
            <a:ext cx="121500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b="1" lang="nl-BE" sz="1150" spc="-79" strike="noStrike" u="none">
                <a:solidFill>
                  <a:srgbClr val="1f2937"/>
                </a:solidFill>
                <a:uFillTx/>
                <a:latin typeface="DejaVu Sans"/>
              </a:rPr>
              <a:t>Data</a:t>
            </a:r>
            <a:r>
              <a:rPr b="1" lang="nl-BE" sz="1150" spc="-1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11" strike="noStrike" u="none">
                <a:solidFill>
                  <a:srgbClr val="1f2937"/>
                </a:solidFill>
                <a:uFillTx/>
                <a:latin typeface="DejaVu Sans"/>
              </a:rPr>
              <a:t>Filtering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b="0" lang="nl-BE" sz="1000" spc="-71" strike="noStrike" u="none">
                <a:solidFill>
                  <a:srgbClr val="4a5462"/>
                </a:solidFill>
                <a:uFillTx/>
                <a:latin typeface="DejaVu Sans"/>
              </a:rPr>
              <a:t>Geavanceerde</a:t>
            </a:r>
            <a:r>
              <a:rPr b="0" lang="nl-BE" sz="1000" spc="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900" spc="-11" strike="noStrike" u="none">
                <a:solidFill>
                  <a:srgbClr val="4a5462"/>
                </a:solidFill>
                <a:uFillTx/>
                <a:latin typeface="Arial"/>
              </a:rPr>
              <a:t>ﬁ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lters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24" name="object 39"/>
          <p:cNvGrpSpPr/>
          <p:nvPr/>
        </p:nvGrpSpPr>
        <p:grpSpPr>
          <a:xfrm>
            <a:off x="6210360" y="5679720"/>
            <a:ext cx="2568960" cy="1176120"/>
            <a:chOff x="6210360" y="5679720"/>
            <a:chExt cx="2568960" cy="1176120"/>
          </a:xfrm>
        </p:grpSpPr>
        <p:pic>
          <p:nvPicPr>
            <p:cNvPr id="325" name="object 40" descr=""/>
            <p:cNvPicPr/>
            <p:nvPr/>
          </p:nvPicPr>
          <p:blipFill>
            <a:blip r:embed="rId10"/>
            <a:stretch/>
          </p:blipFill>
          <p:spPr>
            <a:xfrm>
              <a:off x="6210360" y="5679720"/>
              <a:ext cx="2568960" cy="11761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326" name="object 41" descr=""/>
            <p:cNvPicPr/>
            <p:nvPr/>
          </p:nvPicPr>
          <p:blipFill>
            <a:blip r:embed="rId11"/>
            <a:stretch/>
          </p:blipFill>
          <p:spPr>
            <a:xfrm>
              <a:off x="7381800" y="5861520"/>
              <a:ext cx="225720" cy="26892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327" name="object 42"/>
          <p:cNvSpPr/>
          <p:nvPr/>
        </p:nvSpPr>
        <p:spPr>
          <a:xfrm>
            <a:off x="6678720" y="6192000"/>
            <a:ext cx="167076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nl-BE" sz="1150" spc="-71" strike="noStrike" u="none">
                <a:solidFill>
                  <a:srgbClr val="1f2937"/>
                </a:solidFill>
                <a:uFillTx/>
                <a:latin typeface="DejaVu Sans"/>
              </a:rPr>
              <a:t>Real-</a:t>
            </a:r>
            <a:r>
              <a:rPr b="1" lang="nl-BE" sz="1150" spc="-74" strike="noStrike" u="none">
                <a:solidFill>
                  <a:srgbClr val="1f2937"/>
                </a:solidFill>
                <a:uFillTx/>
                <a:latin typeface="DejaVu Sans"/>
              </a:rPr>
              <a:t>time</a:t>
            </a:r>
            <a:r>
              <a:rPr b="1" lang="nl-BE" sz="1150" spc="1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51" strike="noStrike" u="none">
                <a:solidFill>
                  <a:srgbClr val="1f2937"/>
                </a:solidFill>
                <a:uFillTx/>
                <a:latin typeface="DejaVu Sans"/>
              </a:rPr>
              <a:t>Updates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5"/>
              </a:spcBef>
            </a:pPr>
            <a:r>
              <a:rPr b="0" lang="nl-BE" sz="1000" spc="-60" strike="noStrike" u="none">
                <a:solidFill>
                  <a:srgbClr val="4a5462"/>
                </a:solidFill>
                <a:uFillTx/>
                <a:latin typeface="DejaVu Sans"/>
              </a:rPr>
              <a:t>Live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data</a:t>
            </a:r>
            <a:r>
              <a:rPr b="0" lang="nl-BE" sz="100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54" strike="noStrike" u="none">
                <a:solidFill>
                  <a:srgbClr val="4a5462"/>
                </a:solidFill>
                <a:uFillTx/>
                <a:latin typeface="DejaVu Sans"/>
              </a:rPr>
              <a:t>synchronisatie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28" name="object 43"/>
          <p:cNvGrpSpPr/>
          <p:nvPr/>
        </p:nvGrpSpPr>
        <p:grpSpPr>
          <a:xfrm>
            <a:off x="9010800" y="5679720"/>
            <a:ext cx="2568960" cy="1176120"/>
            <a:chOff x="9010800" y="5679720"/>
            <a:chExt cx="2568960" cy="1176120"/>
          </a:xfrm>
        </p:grpSpPr>
        <p:pic>
          <p:nvPicPr>
            <p:cNvPr id="329" name="object 44" descr=""/>
            <p:cNvPicPr/>
            <p:nvPr/>
          </p:nvPicPr>
          <p:blipFill>
            <a:blip r:embed="rId12"/>
            <a:stretch/>
          </p:blipFill>
          <p:spPr>
            <a:xfrm>
              <a:off x="9010800" y="5679720"/>
              <a:ext cx="2568960" cy="11761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330" name="object 45" descr=""/>
            <p:cNvPicPr/>
            <p:nvPr/>
          </p:nvPicPr>
          <p:blipFill>
            <a:blip r:embed="rId13"/>
            <a:stretch/>
          </p:blipFill>
          <p:spPr>
            <a:xfrm>
              <a:off x="10182240" y="5878440"/>
              <a:ext cx="225720" cy="23544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331" name="object 48"/>
          <p:cNvSpPr/>
          <p:nvPr/>
        </p:nvSpPr>
        <p:spPr>
          <a:xfrm>
            <a:off x="9417240" y="6191640"/>
            <a:ext cx="192024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" bIns="0" anchor="t">
            <a:spAutoFit/>
          </a:bodyPr>
          <a:p>
            <a:pPr marL="258480" indent="-221040">
              <a:lnSpc>
                <a:spcPct val="103000"/>
              </a:lnSpc>
              <a:spcBef>
                <a:spcPts val="85"/>
              </a:spcBef>
              <a:tabLst>
                <a:tab algn="l" pos="0"/>
              </a:tabLst>
            </a:pPr>
            <a:r>
              <a:rPr b="1" lang="nl-BE" sz="1150" spc="-60" strike="noStrike" u="none">
                <a:solidFill>
                  <a:srgbClr val="1f2937"/>
                </a:solidFill>
                <a:uFillTx/>
                <a:latin typeface="DejaVu Sans"/>
              </a:rPr>
              <a:t>Interactieve</a:t>
            </a:r>
            <a:r>
              <a:rPr b="1" lang="nl-BE" sz="1150" spc="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45" strike="noStrike" u="none">
                <a:solidFill>
                  <a:srgbClr val="1f2937"/>
                </a:solidFill>
                <a:uFillTx/>
                <a:latin typeface="DejaVu Sans"/>
              </a:rPr>
              <a:t>Gra</a:t>
            </a:r>
            <a:r>
              <a:rPr b="1" lang="nl-BE" sz="1050" spc="-456" strike="noStrike" u="none">
                <a:solidFill>
                  <a:srgbClr val="1f2937"/>
                </a:solidFill>
                <a:uFillTx/>
                <a:latin typeface="Arial"/>
              </a:rPr>
              <a:t>ﬁ</a:t>
            </a:r>
            <a:r>
              <a:rPr b="1" lang="nl-BE" sz="1150" spc="-519" strike="noStrike" u="none">
                <a:solidFill>
                  <a:srgbClr val="1f2937"/>
                </a:solidFill>
                <a:uFillTx/>
                <a:latin typeface="DejaVu Sans"/>
              </a:rPr>
              <a:t>e</a:t>
            </a:r>
            <a:r>
              <a:rPr b="1" lang="nl-BE" sz="1150" spc="-686" strike="noStrike" u="none">
                <a:solidFill>
                  <a:srgbClr val="1f2937"/>
                </a:solidFill>
                <a:uFillTx/>
                <a:latin typeface="DejaVu Sans"/>
              </a:rPr>
              <a:t>k</a:t>
            </a:r>
            <a:r>
              <a:rPr b="1" lang="nl-BE" sz="1150" spc="-805" strike="noStrike" u="none">
                <a:solidFill>
                  <a:srgbClr val="1f2937"/>
                </a:solidFill>
                <a:uFillTx/>
                <a:latin typeface="DejaVu Sans"/>
              </a:rPr>
              <a:t>e</a:t>
            </a:r>
            <a:r>
              <a:rPr b="1" lang="nl-BE" sz="1150" spc="-714" strike="noStrike" u="none">
                <a:solidFill>
                  <a:srgbClr val="1f2937"/>
                </a:solidFill>
                <a:uFillTx/>
                <a:latin typeface="DejaVu Sans"/>
              </a:rPr>
              <a:t>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58480" indent="-221040">
              <a:lnSpc>
                <a:spcPct val="103000"/>
              </a:lnSpc>
              <a:spcBef>
                <a:spcPts val="85"/>
              </a:spcBef>
              <a:tabLst>
                <a:tab algn="l" pos="0"/>
              </a:tabLst>
            </a:pPr>
            <a:r>
              <a:rPr b="0" lang="nl-BE" sz="1000" spc="-74" strike="noStrike" u="none">
                <a:solidFill>
                  <a:srgbClr val="4a5462"/>
                </a:solidFill>
                <a:uFillTx/>
                <a:latin typeface="DejaVu Sans"/>
              </a:rPr>
              <a:t>Dynamic</a:t>
            </a:r>
            <a:r>
              <a:rPr b="0" lang="nl-BE" sz="1000" spc="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visualisaties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332" name=""/>
          <p:cNvGraphicFramePr/>
          <p:nvPr/>
        </p:nvGraphicFramePr>
        <p:xfrm>
          <a:off x="2700000" y="1590480"/>
          <a:ext cx="8197200" cy="32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333" name=""/>
          <p:cNvSpPr/>
          <p:nvPr/>
        </p:nvSpPr>
        <p:spPr>
          <a:xfrm>
            <a:off x="5616000" y="2196000"/>
            <a:ext cx="1979280" cy="1979280"/>
          </a:xfrm>
          <a:prstGeom prst="ellipse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object 98" descr=""/>
          <p:cNvPicPr/>
          <p:nvPr/>
        </p:nvPicPr>
        <p:blipFill>
          <a:blip r:embed="rId1"/>
          <a:stretch/>
        </p:blipFill>
        <p:spPr>
          <a:xfrm>
            <a:off x="540000" y="5220000"/>
            <a:ext cx="11158560" cy="1603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58080" y="146880"/>
            <a:ext cx="7620480" cy="4075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nl-BE" sz="2550" spc="-136" strike="noStrike" u="none">
                <a:solidFill>
                  <a:srgbClr val="1f2937"/>
                </a:solidFill>
                <a:uFillTx/>
                <a:latin typeface="Arial"/>
              </a:rPr>
              <a:t>Geavanceerde</a:t>
            </a:r>
            <a:r>
              <a:rPr b="1" lang="nl-BE" sz="2550" spc="-125" strike="noStrike" u="none">
                <a:solidFill>
                  <a:srgbClr val="1f2937"/>
                </a:solidFill>
                <a:uFillTx/>
                <a:latin typeface="Arial"/>
              </a:rPr>
              <a:t> </a:t>
            </a:r>
            <a:r>
              <a:rPr b="1" lang="nl-BE" sz="2550" spc="-113" strike="noStrike" u="none">
                <a:solidFill>
                  <a:srgbClr val="1f2937"/>
                </a:solidFill>
                <a:uFillTx/>
                <a:latin typeface="Arial"/>
              </a:rPr>
              <a:t>Analytics</a:t>
            </a:r>
            <a:r>
              <a:rPr b="1" lang="nl-BE" sz="2550" spc="-119" strike="noStrike" u="none">
                <a:solidFill>
                  <a:srgbClr val="1f2937"/>
                </a:solidFill>
                <a:uFillTx/>
                <a:latin typeface="Arial"/>
              </a:rPr>
              <a:t> </a:t>
            </a:r>
            <a:r>
              <a:rPr b="1" lang="nl-BE" sz="2600" spc="-164" strike="noStrike" u="none">
                <a:solidFill>
                  <a:srgbClr val="1f2937"/>
                </a:solidFill>
                <a:uFillTx/>
                <a:latin typeface="Berlin Sans FB"/>
              </a:rPr>
              <a:t>-</a:t>
            </a:r>
            <a:r>
              <a:rPr b="1" lang="nl-BE" sz="2600" spc="-65" strike="noStrike" u="none">
                <a:solidFill>
                  <a:srgbClr val="1f2937"/>
                </a:solidFill>
                <a:uFillTx/>
                <a:latin typeface="Berlin Sans FB"/>
              </a:rPr>
              <a:t> </a:t>
            </a:r>
            <a:r>
              <a:rPr b="1" lang="nl-BE" sz="2550" spc="-96" strike="noStrike" u="none">
                <a:solidFill>
                  <a:srgbClr val="1f2937"/>
                </a:solidFill>
                <a:uFillTx/>
                <a:latin typeface="Arial"/>
              </a:rPr>
              <a:t>Materiaal</a:t>
            </a:r>
            <a:r>
              <a:rPr b="1" lang="nl-BE" sz="2550" spc="-119" strike="noStrike" u="none">
                <a:solidFill>
                  <a:srgbClr val="1f2937"/>
                </a:solidFill>
                <a:uFillTx/>
                <a:latin typeface="Arial"/>
              </a:rPr>
              <a:t> </a:t>
            </a:r>
            <a:r>
              <a:rPr b="1" lang="nl-BE" sz="2550" spc="-150" strike="noStrike" u="none">
                <a:solidFill>
                  <a:srgbClr val="1f2937"/>
                </a:solidFill>
                <a:uFillTx/>
                <a:latin typeface="Arial"/>
              </a:rPr>
              <a:t>Gebruik</a:t>
            </a:r>
            <a:r>
              <a:rPr b="1" lang="nl-BE" sz="2550" spc="-119" strike="noStrike" u="none">
                <a:solidFill>
                  <a:srgbClr val="1f2937"/>
                </a:solidFill>
                <a:uFillTx/>
                <a:latin typeface="Arial"/>
              </a:rPr>
              <a:t> </a:t>
            </a:r>
            <a:r>
              <a:rPr b="1" lang="nl-BE" sz="2550" spc="-71" strike="noStrike" u="none">
                <a:solidFill>
                  <a:srgbClr val="1f2937"/>
                </a:solidFill>
                <a:uFillTx/>
                <a:latin typeface="Arial"/>
              </a:rPr>
              <a:t>Analyse</a:t>
            </a:r>
            <a:endParaRPr b="0" lang="nl-BE" sz="25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6" name="object 87"/>
          <p:cNvSpPr/>
          <p:nvPr/>
        </p:nvSpPr>
        <p:spPr>
          <a:xfrm>
            <a:off x="694080" y="597960"/>
            <a:ext cx="6144480" cy="21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nl-BE" sz="1350" spc="-105" strike="noStrike" u="none">
                <a:solidFill>
                  <a:srgbClr val="4a5462"/>
                </a:solidFill>
                <a:uFillTx/>
                <a:latin typeface="DejaVu Sans"/>
              </a:rPr>
              <a:t>Deep-</a:t>
            </a:r>
            <a:r>
              <a:rPr b="0" lang="nl-BE" sz="1350" spc="-96" strike="noStrike" u="none">
                <a:solidFill>
                  <a:srgbClr val="4a5462"/>
                </a:solidFill>
                <a:uFillTx/>
                <a:latin typeface="DejaVu Sans"/>
              </a:rPr>
              <a:t>dive</a:t>
            </a:r>
            <a:r>
              <a:rPr b="0" lang="nl-BE" sz="13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85" strike="noStrike" u="none">
                <a:solidFill>
                  <a:srgbClr val="4a5462"/>
                </a:solidFill>
                <a:uFillTx/>
                <a:latin typeface="DejaVu Sans"/>
              </a:rPr>
              <a:t>in</a:t>
            </a:r>
            <a:r>
              <a:rPr b="0" lang="nl-BE" sz="13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99" strike="noStrike" u="none">
                <a:solidFill>
                  <a:srgbClr val="4a5462"/>
                </a:solidFill>
                <a:uFillTx/>
                <a:latin typeface="DejaVu Sans"/>
              </a:rPr>
              <a:t>data</a:t>
            </a:r>
            <a:r>
              <a:rPr b="0" lang="nl-BE" sz="13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79" strike="noStrike" u="none">
                <a:solidFill>
                  <a:srgbClr val="4a5462"/>
                </a:solidFill>
                <a:uFillTx/>
                <a:latin typeface="DejaVu Sans"/>
              </a:rPr>
              <a:t>visualisatie</a:t>
            </a:r>
            <a:r>
              <a:rPr b="0" lang="nl-BE" sz="13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111" strike="noStrike" u="none">
                <a:solidFill>
                  <a:srgbClr val="4a5462"/>
                </a:solidFill>
                <a:uFillTx/>
                <a:latin typeface="DejaVu Sans"/>
              </a:rPr>
              <a:t>en</a:t>
            </a:r>
            <a:r>
              <a:rPr b="0" lang="nl-BE" sz="13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99" strike="noStrike" u="none">
                <a:solidFill>
                  <a:srgbClr val="4a5462"/>
                </a:solidFill>
                <a:uFillTx/>
                <a:latin typeface="DejaVu Sans"/>
              </a:rPr>
              <a:t>Python</a:t>
            </a:r>
            <a:r>
              <a:rPr b="0" lang="nl-BE" sz="13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96" strike="noStrike" u="none">
                <a:solidFill>
                  <a:srgbClr val="4a5462"/>
                </a:solidFill>
                <a:uFillTx/>
                <a:latin typeface="DejaVu Sans"/>
              </a:rPr>
              <a:t>implementatie</a:t>
            </a:r>
            <a:r>
              <a:rPr b="0" lang="nl-BE" sz="135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105" strike="noStrike" u="none">
                <a:solidFill>
                  <a:srgbClr val="4a5462"/>
                </a:solidFill>
                <a:uFillTx/>
                <a:latin typeface="DejaVu Sans"/>
              </a:rPr>
              <a:t>van</a:t>
            </a:r>
            <a:r>
              <a:rPr b="0" lang="nl-BE" sz="13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91" strike="noStrike" u="none">
                <a:solidFill>
                  <a:srgbClr val="4a5462"/>
                </a:solidFill>
                <a:uFillTx/>
                <a:latin typeface="DejaVu Sans"/>
              </a:rPr>
              <a:t>analytics</a:t>
            </a:r>
            <a:r>
              <a:rPr b="0" lang="nl-BE" sz="1350" spc="-11" strike="noStrike" u="none">
                <a:solidFill>
                  <a:srgbClr val="4a5462"/>
                </a:solidFill>
                <a:uFillTx/>
                <a:latin typeface="DejaVu Sans"/>
              </a:rPr>
              <a:t> engine</a:t>
            </a: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37" name="object 88" descr=""/>
          <p:cNvPicPr/>
          <p:nvPr/>
        </p:nvPicPr>
        <p:blipFill>
          <a:blip r:embed="rId2"/>
          <a:stretch/>
        </p:blipFill>
        <p:spPr>
          <a:xfrm>
            <a:off x="685800" y="1069920"/>
            <a:ext cx="169560" cy="169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8" name="object 89"/>
          <p:cNvSpPr/>
          <p:nvPr/>
        </p:nvSpPr>
        <p:spPr>
          <a:xfrm>
            <a:off x="920880" y="995400"/>
            <a:ext cx="411768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nl-BE" sz="1650" spc="-184" strike="noStrike" u="none">
                <a:solidFill>
                  <a:srgbClr val="1f2937"/>
                </a:solidFill>
                <a:uFillTx/>
                <a:latin typeface="DejaVu Sans"/>
              </a:rPr>
              <a:t>Top</a:t>
            </a:r>
            <a:r>
              <a:rPr b="1" lang="nl-BE" sz="1650" spc="-2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650" spc="-111" strike="noStrike" u="none">
                <a:solidFill>
                  <a:srgbClr val="1f2937"/>
                </a:solidFill>
                <a:uFillTx/>
                <a:latin typeface="DejaVu Sans"/>
              </a:rPr>
              <a:t>10</a:t>
            </a:r>
            <a:r>
              <a:rPr b="1" lang="nl-BE" sz="1650" spc="-2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650" spc="-111" strike="noStrike" u="none">
                <a:solidFill>
                  <a:srgbClr val="1f2937"/>
                </a:solidFill>
                <a:uFillTx/>
                <a:latin typeface="DejaVu Sans"/>
              </a:rPr>
              <a:t>Meest</a:t>
            </a:r>
            <a:r>
              <a:rPr b="1" lang="nl-BE" sz="1650" spc="-2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650" spc="-99" strike="noStrike" u="none">
                <a:solidFill>
                  <a:srgbClr val="1f2937"/>
                </a:solidFill>
                <a:uFillTx/>
                <a:latin typeface="DejaVu Sans"/>
              </a:rPr>
              <a:t>Gebruikte</a:t>
            </a:r>
            <a:r>
              <a:rPr b="1" lang="nl-BE" sz="1650" spc="-2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650" spc="-91" strike="noStrike" u="none">
                <a:solidFill>
                  <a:srgbClr val="1f2937"/>
                </a:solidFill>
                <a:uFillTx/>
                <a:latin typeface="DejaVu Sans"/>
              </a:rPr>
              <a:t>Materialen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39" name="object 90" descr=""/>
          <p:cNvPicPr/>
          <p:nvPr/>
        </p:nvPicPr>
        <p:blipFill>
          <a:blip r:embed="rId3"/>
          <a:stretch/>
        </p:blipFill>
        <p:spPr>
          <a:xfrm>
            <a:off x="685800" y="1477080"/>
            <a:ext cx="3452760" cy="1941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40" name="object 91" descr=""/>
          <p:cNvPicPr/>
          <p:nvPr/>
        </p:nvPicPr>
        <p:blipFill>
          <a:blip r:embed="rId4"/>
          <a:stretch/>
        </p:blipFill>
        <p:spPr>
          <a:xfrm>
            <a:off x="685800" y="3521880"/>
            <a:ext cx="98280" cy="112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1" name="object 92"/>
          <p:cNvSpPr/>
          <p:nvPr/>
        </p:nvSpPr>
        <p:spPr>
          <a:xfrm>
            <a:off x="811080" y="3476160"/>
            <a:ext cx="283932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0" lang="nl-BE" sz="1000" spc="-65" strike="noStrike" u="none">
                <a:solidFill>
                  <a:srgbClr val="6a7280"/>
                </a:solidFill>
                <a:uFillTx/>
                <a:latin typeface="DejaVu Sans"/>
              </a:rPr>
              <a:t>Data</a:t>
            </a:r>
            <a:r>
              <a:rPr b="0" lang="nl-BE" sz="1000" spc="14" strike="noStrike" u="none">
                <a:solidFill>
                  <a:srgbClr val="6a7280"/>
                </a:solidFill>
                <a:uFillTx/>
                <a:latin typeface="DejaVu Sans"/>
              </a:rPr>
              <a:t> </a:t>
            </a:r>
            <a:r>
              <a:rPr b="0" lang="nl-BE" sz="1000" spc="-71" strike="noStrike" u="none">
                <a:solidFill>
                  <a:srgbClr val="6a7280"/>
                </a:solidFill>
                <a:uFillTx/>
                <a:latin typeface="DejaVu Sans"/>
              </a:rPr>
              <a:t>bron:</a:t>
            </a:r>
            <a:r>
              <a:rPr b="0" lang="nl-BE" sz="1000" spc="14" strike="noStrike" u="none">
                <a:solidFill>
                  <a:srgbClr val="6a7280"/>
                </a:solidFill>
                <a:uFillTx/>
                <a:latin typeface="DejaVu Sans"/>
              </a:rPr>
              <a:t> </a:t>
            </a:r>
            <a:r>
              <a:rPr b="0" lang="nl-BE" sz="1000" spc="-60" strike="noStrike" u="none">
                <a:solidFill>
                  <a:srgbClr val="6a7280"/>
                </a:solidFill>
                <a:uFillTx/>
                <a:latin typeface="DejaVu Sans"/>
              </a:rPr>
              <a:t>master_calculations.csv</a:t>
            </a:r>
            <a:r>
              <a:rPr b="0" lang="nl-BE" sz="1000" spc="14" strike="noStrike" u="none">
                <a:solidFill>
                  <a:srgbClr val="6a7280"/>
                </a:solidFill>
                <a:uFillTx/>
                <a:latin typeface="DejaVu Sans"/>
              </a:rPr>
              <a:t> </a:t>
            </a:r>
            <a:r>
              <a:rPr b="0" lang="nl-BE" sz="1000" spc="-71" strike="noStrike" u="none">
                <a:solidFill>
                  <a:srgbClr val="6a7280"/>
                </a:solidFill>
                <a:uFillTx/>
                <a:latin typeface="DejaVu Sans"/>
              </a:rPr>
              <a:t>(197</a:t>
            </a:r>
            <a:r>
              <a:rPr b="0" lang="nl-BE" sz="1000" spc="14" strike="noStrike" u="none">
                <a:solidFill>
                  <a:srgbClr val="6a7280"/>
                </a:solidFill>
                <a:uFillTx/>
                <a:latin typeface="DejaVu Sans"/>
              </a:rPr>
              <a:t> </a:t>
            </a:r>
            <a:r>
              <a:rPr b="0" lang="nl-BE" sz="1000" spc="-40" strike="noStrike" u="none">
                <a:solidFill>
                  <a:srgbClr val="6a7280"/>
                </a:solidFill>
                <a:uFillTx/>
                <a:latin typeface="DejaVu Sans"/>
              </a:rPr>
              <a:t>records)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42" name="object 93"/>
          <p:cNvGrpSpPr/>
          <p:nvPr/>
        </p:nvGrpSpPr>
        <p:grpSpPr>
          <a:xfrm>
            <a:off x="6210360" y="924120"/>
            <a:ext cx="5522760" cy="4186440"/>
            <a:chOff x="6210360" y="924120"/>
            <a:chExt cx="5522760" cy="4186440"/>
          </a:xfrm>
        </p:grpSpPr>
        <p:sp>
          <p:nvSpPr>
            <p:cNvPr id="343" name="object 94"/>
            <p:cNvSpPr/>
            <p:nvPr/>
          </p:nvSpPr>
          <p:spPr>
            <a:xfrm>
              <a:off x="6210360" y="924120"/>
              <a:ext cx="5522760" cy="4186440"/>
            </a:xfrm>
            <a:custGeom>
              <a:avLst/>
              <a:gdLst>
                <a:gd name="textAreaLeft" fmla="*/ 0 w 5522760"/>
                <a:gd name="textAreaRight" fmla="*/ 5524560 w 5522760"/>
                <a:gd name="textAreaTop" fmla="*/ 0 h 4186440"/>
                <a:gd name="textAreaBottom" fmla="*/ 4188240 h 4186440"/>
              </a:gdLst>
              <a:ahLst/>
              <a:rect l="textAreaLeft" t="textAreaTop" r="textAreaRight" b="textAreaBottom"/>
              <a:pathLst>
                <a:path w="5524500" h="5334000">
                  <a:moveTo>
                    <a:pt x="5417704" y="5333999"/>
                  </a:moveTo>
                  <a:lnTo>
                    <a:pt x="106795" y="5333999"/>
                  </a:lnTo>
                  <a:lnTo>
                    <a:pt x="99361" y="5333266"/>
                  </a:lnTo>
                  <a:lnTo>
                    <a:pt x="57037" y="5318905"/>
                  </a:lnTo>
                  <a:lnTo>
                    <a:pt x="23432" y="5289440"/>
                  </a:lnTo>
                  <a:lnTo>
                    <a:pt x="3660" y="5249358"/>
                  </a:lnTo>
                  <a:lnTo>
                    <a:pt x="0" y="5227204"/>
                  </a:lnTo>
                  <a:lnTo>
                    <a:pt x="0" y="5219699"/>
                  </a:lnTo>
                  <a:lnTo>
                    <a:pt x="0" y="106794"/>
                  </a:lnTo>
                  <a:lnTo>
                    <a:pt x="11571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5417704" y="0"/>
                  </a:lnTo>
                  <a:lnTo>
                    <a:pt x="5460872" y="11572"/>
                  </a:lnTo>
                  <a:lnTo>
                    <a:pt x="5496328" y="38784"/>
                  </a:lnTo>
                  <a:lnTo>
                    <a:pt x="5518670" y="77492"/>
                  </a:lnTo>
                  <a:lnTo>
                    <a:pt x="5524500" y="106794"/>
                  </a:lnTo>
                  <a:lnTo>
                    <a:pt x="5524500" y="5227204"/>
                  </a:lnTo>
                  <a:lnTo>
                    <a:pt x="5512926" y="5270372"/>
                  </a:lnTo>
                  <a:lnTo>
                    <a:pt x="5485714" y="5305828"/>
                  </a:lnTo>
                  <a:lnTo>
                    <a:pt x="5447006" y="5328170"/>
                  </a:lnTo>
                  <a:lnTo>
                    <a:pt x="5425136" y="5333267"/>
                  </a:lnTo>
                  <a:lnTo>
                    <a:pt x="5417704" y="5333999"/>
                  </a:lnTo>
                  <a:close/>
                </a:path>
              </a:pathLst>
            </a:custGeom>
            <a:solidFill>
              <a:srgbClr val="1117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pic>
          <p:nvPicPr>
            <p:cNvPr id="344" name="object 95" descr=""/>
            <p:cNvPicPr/>
            <p:nvPr/>
          </p:nvPicPr>
          <p:blipFill>
            <a:blip r:embed="rId5"/>
            <a:stretch/>
          </p:blipFill>
          <p:spPr>
            <a:xfrm>
              <a:off x="6438960" y="1149840"/>
              <a:ext cx="147960" cy="1152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345" name="object 96"/>
          <p:cNvSpPr/>
          <p:nvPr/>
        </p:nvSpPr>
        <p:spPr>
          <a:xfrm>
            <a:off x="6652440" y="1031400"/>
            <a:ext cx="486612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nl-BE" sz="1650" spc="-96" strike="noStrike" u="none">
                <a:solidFill>
                  <a:srgbClr val="ffffff"/>
                </a:solidFill>
                <a:uFillTx/>
                <a:latin typeface="DejaVu Sans"/>
              </a:rPr>
              <a:t>Analytics</a:t>
            </a:r>
            <a:r>
              <a:rPr b="1" lang="nl-BE" sz="1650" spc="-6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1" lang="nl-BE" sz="1650" spc="-105" strike="noStrike" u="none">
                <a:solidFill>
                  <a:srgbClr val="ffffff"/>
                </a:solidFill>
                <a:uFillTx/>
                <a:latin typeface="DejaVu Sans"/>
              </a:rPr>
              <a:t>Engine</a:t>
            </a:r>
            <a:r>
              <a:rPr b="1" lang="nl-BE" sz="1650" spc="-6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1" lang="nl-BE" sz="1650" spc="-96" strike="noStrike" u="none">
                <a:solidFill>
                  <a:srgbClr val="ffffff"/>
                </a:solidFill>
                <a:uFillTx/>
                <a:latin typeface="DejaVu Sans"/>
              </a:rPr>
              <a:t>Implementation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6" name="object 97"/>
          <p:cNvSpPr/>
          <p:nvPr/>
        </p:nvSpPr>
        <p:spPr>
          <a:xfrm>
            <a:off x="6426360" y="1445400"/>
            <a:ext cx="5306760" cy="340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nl-BE" sz="800" strike="noStrike" u="none">
                <a:solidFill>
                  <a:srgbClr val="9ca2af"/>
                </a:solidFill>
                <a:uFillTx/>
                <a:latin typeface="Lucida Console"/>
              </a:rPr>
              <a:t>#</a:t>
            </a:r>
            <a:r>
              <a:rPr b="0" lang="nl-BE" sz="800" spc="-79" strike="noStrike" u="none">
                <a:solidFill>
                  <a:srgbClr val="9ca2af"/>
                </a:solidFill>
                <a:uFillTx/>
                <a:latin typeface="Lucida Console"/>
              </a:rPr>
              <a:t> </a:t>
            </a:r>
            <a:r>
              <a:rPr b="0" lang="nl-BE" sz="800" spc="-26" strike="noStrike" u="none">
                <a:solidFill>
                  <a:srgbClr val="9ca2af"/>
                </a:solidFill>
                <a:uFillTx/>
                <a:latin typeface="Lucida Console"/>
              </a:rPr>
              <a:t>Materiaal</a:t>
            </a:r>
            <a:r>
              <a:rPr b="0" lang="nl-BE" sz="800" spc="-74" strike="noStrike" u="none">
                <a:solidFill>
                  <a:srgbClr val="9ca2af"/>
                </a:solidFill>
                <a:uFillTx/>
                <a:latin typeface="Lucida Console"/>
              </a:rPr>
              <a:t> </a:t>
            </a:r>
            <a:r>
              <a:rPr b="0" lang="nl-BE" sz="800" spc="-20" strike="noStrike" u="none">
                <a:solidFill>
                  <a:srgbClr val="9ca2af"/>
                </a:solidFill>
                <a:uFillTx/>
                <a:latin typeface="Lucida Console"/>
              </a:rPr>
              <a:t>gebruik</a:t>
            </a:r>
            <a:r>
              <a:rPr b="0" lang="nl-BE" sz="800" spc="-74" strike="noStrike" u="none">
                <a:solidFill>
                  <a:srgbClr val="9ca2af"/>
                </a:solidFill>
                <a:uFillTx/>
                <a:latin typeface="Lucida Console"/>
              </a:rPr>
              <a:t> </a:t>
            </a:r>
            <a:r>
              <a:rPr b="0" lang="nl-BE" sz="800" spc="-11" strike="noStrike" u="none">
                <a:solidFill>
                  <a:srgbClr val="9ca2af"/>
                </a:solidFill>
                <a:uFillTx/>
                <a:latin typeface="Lucida Console"/>
              </a:rPr>
              <a:t>analyse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0"/>
              </a:spcBef>
            </a:pP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nl-BE" sz="800" spc="-20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import</a:t>
            </a:r>
            <a:r>
              <a:rPr b="0" lang="nl-BE" sz="800" spc="-91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2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pandas</a:t>
            </a:r>
            <a:r>
              <a:rPr b="0" lang="nl-BE" sz="800" spc="-9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as</a:t>
            </a:r>
            <a:r>
              <a:rPr b="0" lang="nl-BE" sz="800" spc="-91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26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pd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84000"/>
              </a:lnSpc>
            </a:pPr>
            <a:r>
              <a:rPr b="0" lang="nl-BE" sz="800" spc="-20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import</a:t>
            </a:r>
            <a:r>
              <a:rPr b="0" lang="nl-BE" sz="800" spc="-65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3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matplotlib.pyplot</a:t>
            </a:r>
            <a:r>
              <a:rPr b="0" lang="nl-BE" sz="800" spc="-65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as</a:t>
            </a:r>
            <a:r>
              <a:rPr b="0" lang="nl-BE" sz="800" spc="-65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105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plt 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84000"/>
              </a:lnSpc>
            </a:pPr>
            <a:r>
              <a:rPr b="0" lang="nl-BE" sz="800" spc="-11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from</a:t>
            </a:r>
            <a:r>
              <a:rPr b="0" lang="nl-BE" sz="800" spc="-96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26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collections</a:t>
            </a:r>
            <a:r>
              <a:rPr b="0" lang="nl-BE" sz="800" spc="-9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20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import</a:t>
            </a:r>
            <a:r>
              <a:rPr b="0" lang="nl-BE" sz="800" spc="-91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65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Counter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00"/>
              </a:spcBef>
            </a:pP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64520" indent="-152280">
              <a:lnSpc>
                <a:spcPct val="184000"/>
              </a:lnSpc>
              <a:tabLst>
                <a:tab algn="l" pos="0"/>
              </a:tabLst>
            </a:pPr>
            <a:r>
              <a:rPr b="0" lang="nl-BE" sz="800" spc="-11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class</a:t>
            </a:r>
            <a:r>
              <a:rPr b="0" lang="nl-BE" sz="800" spc="-130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11" strike="noStrike" u="none">
                <a:solidFill>
                  <a:srgbClr val="fabe24"/>
                </a:solidFill>
                <a:uFillTx/>
                <a:latin typeface="Lucida Console"/>
                <a:ea typeface="Microsoft YaHei"/>
              </a:rPr>
              <a:t>MaterialAnalytics</a:t>
            </a: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: </a:t>
            </a:r>
            <a:r>
              <a:rPr b="0" lang="nl-BE" sz="800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def</a:t>
            </a:r>
            <a:r>
              <a:rPr b="0" lang="nl-BE" sz="800" spc="-125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45" strike="noStrike" u="none">
                <a:solidFill>
                  <a:srgbClr val="fabe24"/>
                </a:solidFill>
                <a:uFillTx/>
                <a:latin typeface="Lucida Console"/>
                <a:ea typeface="Microsoft YaHei"/>
              </a:rPr>
              <a:t>analyze_usage</a:t>
            </a:r>
            <a:r>
              <a:rPr b="0" lang="nl-BE" sz="800" spc="-45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(self):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16800">
              <a:lnSpc>
                <a:spcPct val="184000"/>
              </a:lnSpc>
              <a:tabLst>
                <a:tab algn="l" pos="0"/>
              </a:tabLst>
            </a:pPr>
            <a:r>
              <a:rPr b="0" lang="nl-BE" sz="80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df</a:t>
            </a:r>
            <a:r>
              <a:rPr b="0" lang="nl-BE" sz="800" spc="-79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=</a:t>
            </a:r>
            <a:r>
              <a:rPr b="0" lang="nl-BE" sz="800" spc="-79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45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pd.read_csv(</a:t>
            </a:r>
            <a:r>
              <a:rPr b="0" lang="nl-BE" sz="800" spc="-45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'master_calculations.csv'</a:t>
            </a:r>
            <a:r>
              <a:rPr b="0" lang="nl-BE" sz="800" spc="-45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) 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16800">
              <a:lnSpc>
                <a:spcPct val="184000"/>
              </a:lnSpc>
              <a:tabLst>
                <a:tab algn="l" pos="0"/>
              </a:tabLst>
            </a:pPr>
            <a:r>
              <a:rPr b="0" lang="nl-BE" sz="800" spc="-3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material_counts</a:t>
            </a:r>
            <a:r>
              <a:rPr b="0" lang="nl-BE" sz="800" spc="-4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=</a:t>
            </a:r>
            <a:r>
              <a:rPr b="0" lang="nl-BE" sz="800" spc="-4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Counter(df[</a:t>
            </a:r>
            <a:r>
              <a:rPr b="0" lang="nl-BE" sz="800" spc="-11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'material'</a:t>
            </a: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]) 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16800">
              <a:lnSpc>
                <a:spcPct val="184000"/>
              </a:lnSpc>
              <a:tabLst>
                <a:tab algn="l" pos="0"/>
              </a:tabLst>
            </a:pPr>
            <a:r>
              <a:rPr b="0" lang="nl-BE" sz="800" spc="-2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top_10</a:t>
            </a:r>
            <a:r>
              <a:rPr b="0" lang="nl-BE" sz="800" spc="-79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= </a:t>
            </a: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material_counts.most_common(</a:t>
            </a:r>
            <a:r>
              <a:rPr b="0" lang="nl-BE" sz="800" spc="-11" strike="noStrike" u="none">
                <a:solidFill>
                  <a:srgbClr val="a68bfa"/>
                </a:solidFill>
                <a:uFillTx/>
                <a:latin typeface="Courier New"/>
                <a:ea typeface="Microsoft YaHei"/>
              </a:rPr>
              <a:t>10</a:t>
            </a: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) 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16800">
              <a:lnSpc>
                <a:spcPct val="184000"/>
              </a:lnSpc>
              <a:tabLst>
                <a:tab algn="l" pos="0"/>
              </a:tabLst>
            </a:pPr>
            <a:r>
              <a:rPr b="0" lang="nl-BE" sz="800" spc="-20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return</a:t>
            </a:r>
            <a:r>
              <a:rPr b="0" lang="nl-BE" sz="800" spc="-91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self.create_chart(top_10)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25"/>
              </a:spcBef>
              <a:tabLst>
                <a:tab algn="l" pos="0"/>
              </a:tabLst>
            </a:pP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25"/>
              </a:spcBef>
              <a:tabLst>
                <a:tab algn="l" pos="0"/>
              </a:tabLst>
            </a:pPr>
            <a:r>
              <a:rPr b="0" lang="nl-BE" sz="800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    </a:t>
            </a:r>
            <a:r>
              <a:rPr b="0" lang="nl-BE" sz="800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def</a:t>
            </a:r>
            <a:r>
              <a:rPr b="0" lang="nl-BE" sz="800" spc="-71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31" strike="noStrike" u="none">
                <a:solidFill>
                  <a:srgbClr val="fabe24"/>
                </a:solidFill>
                <a:uFillTx/>
                <a:latin typeface="Lucida Console"/>
                <a:ea typeface="Microsoft YaHei"/>
              </a:rPr>
              <a:t>create_chart</a:t>
            </a:r>
            <a:r>
              <a:rPr b="0" lang="nl-BE" sz="800" spc="-3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(self,</a:t>
            </a:r>
            <a:r>
              <a:rPr b="0" lang="nl-BE" sz="800" spc="-65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data):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64520">
              <a:lnSpc>
                <a:spcPct val="184000"/>
              </a:lnSpc>
              <a:tabLst>
                <a:tab algn="l" pos="0"/>
              </a:tabLst>
            </a:pPr>
            <a:r>
              <a:rPr b="0" lang="nl-BE" sz="800" spc="-26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 </a:t>
            </a:r>
            <a:r>
              <a:rPr b="0" lang="nl-BE" sz="800" spc="-26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materials,</a:t>
            </a:r>
            <a:r>
              <a:rPr b="0" lang="nl-BE" sz="800" spc="-74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2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counts</a:t>
            </a:r>
            <a:r>
              <a:rPr b="0" lang="nl-BE" sz="800" spc="-74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=</a:t>
            </a:r>
            <a:r>
              <a:rPr b="0" lang="nl-BE" sz="800" spc="-74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zip(*data) 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64520">
              <a:lnSpc>
                <a:spcPct val="184000"/>
              </a:lnSpc>
              <a:tabLst>
                <a:tab algn="l" pos="0"/>
              </a:tabLst>
            </a:pPr>
            <a:r>
              <a:rPr b="0" lang="nl-BE" sz="800" spc="-3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 </a:t>
            </a:r>
            <a:r>
              <a:rPr b="0" lang="nl-BE" sz="800" spc="-3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plt.barh(materials,</a:t>
            </a:r>
            <a:r>
              <a:rPr b="0" lang="nl-BE" sz="800" spc="-54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2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counts,</a:t>
            </a:r>
            <a:r>
              <a:rPr b="0" lang="nl-BE" sz="800" spc="-54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color=</a:t>
            </a:r>
            <a:r>
              <a:rPr b="0" lang="nl-BE" sz="800" spc="-54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'#10B981'</a:t>
            </a:r>
            <a:r>
              <a:rPr b="0" lang="nl-BE" sz="800" spc="-54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) </a:t>
            </a:r>
            <a:r>
              <a:rPr b="0" lang="nl-BE" sz="800" spc="-54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	</a:t>
            </a:r>
            <a:r>
              <a:rPr b="0" lang="nl-BE" sz="800" spc="-54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	</a:t>
            </a:r>
            <a:r>
              <a:rPr b="0" lang="nl-BE" sz="800" spc="-54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	</a:t>
            </a:r>
            <a:r>
              <a:rPr b="0" lang="nl-BE" sz="800" spc="-54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            </a:t>
            </a:r>
            <a:r>
              <a:rPr b="0" lang="nl-BE" sz="800" spc="-3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plt.title(</a:t>
            </a:r>
            <a:r>
              <a:rPr b="0" lang="nl-BE" sz="800" spc="-31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'Top</a:t>
            </a:r>
            <a:r>
              <a:rPr b="0" lang="nl-BE" sz="800" spc="-54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10</a:t>
            </a:r>
            <a:r>
              <a:rPr b="0" lang="nl-BE" sz="800" spc="-54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11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Materialen'</a:t>
            </a: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) 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64520">
              <a:lnSpc>
                <a:spcPct val="184000"/>
              </a:lnSpc>
              <a:tabLst>
                <a:tab algn="l" pos="0"/>
              </a:tabLst>
            </a:pP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 </a:t>
            </a: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plt.tight_layout()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64520">
              <a:lnSpc>
                <a:spcPct val="100000"/>
              </a:lnSpc>
              <a:tabLst>
                <a:tab algn="l" pos="0"/>
              </a:tabLst>
            </a:pPr>
            <a:r>
              <a:rPr b="0" lang="nl-BE" sz="800" spc="-20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  </a:t>
            </a:r>
            <a:r>
              <a:rPr b="0" lang="nl-BE" sz="800" spc="-20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return</a:t>
            </a:r>
            <a:r>
              <a:rPr b="0" lang="nl-BE" sz="800" spc="-91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plt.gcf()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47" name="object 99" descr=""/>
          <p:cNvPicPr/>
          <p:nvPr/>
        </p:nvPicPr>
        <p:blipFill>
          <a:blip r:embed="rId6"/>
          <a:stretch/>
        </p:blipFill>
        <p:spPr>
          <a:xfrm>
            <a:off x="630000" y="3999600"/>
            <a:ext cx="158760" cy="148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8" name="object 100"/>
          <p:cNvSpPr/>
          <p:nvPr/>
        </p:nvSpPr>
        <p:spPr>
          <a:xfrm>
            <a:off x="859680" y="3960000"/>
            <a:ext cx="173088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nl-BE" sz="1150" spc="-71" strike="noStrike" u="none">
                <a:solidFill>
                  <a:srgbClr val="1f2937"/>
                </a:solidFill>
                <a:uFillTx/>
                <a:latin typeface="DejaVu Sans"/>
              </a:rPr>
              <a:t>Real-</a:t>
            </a:r>
            <a:r>
              <a:rPr b="1" lang="nl-BE" sz="1150" spc="-74" strike="noStrike" u="none">
                <a:solidFill>
                  <a:srgbClr val="1f2937"/>
                </a:solidFill>
                <a:uFillTx/>
                <a:latin typeface="DejaVu Sans"/>
              </a:rPr>
              <a:t>time</a:t>
            </a:r>
            <a:r>
              <a:rPr b="1" lang="nl-BE" sz="1150" spc="1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54" strike="noStrike" u="none">
                <a:solidFill>
                  <a:srgbClr val="1f2937"/>
                </a:solidFill>
                <a:uFillTx/>
                <a:latin typeface="DejaVu Sans"/>
              </a:rPr>
              <a:t>Processing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9" name="object 101"/>
          <p:cNvSpPr/>
          <p:nvPr/>
        </p:nvSpPr>
        <p:spPr>
          <a:xfrm>
            <a:off x="612000" y="4221000"/>
            <a:ext cx="187668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040" bIns="0" anchor="t">
            <a:spAutoFit/>
          </a:bodyPr>
          <a:p>
            <a:pPr marL="117000" indent="-104040">
              <a:lnSpc>
                <a:spcPct val="100000"/>
              </a:lnSpc>
              <a:spcBef>
                <a:spcPts val="394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79" strike="noStrike" u="none">
                <a:solidFill>
                  <a:srgbClr val="4a5462"/>
                </a:solidFill>
                <a:uFillTx/>
                <a:latin typeface="DejaVu Sans"/>
              </a:rPr>
              <a:t>Pandas</a:t>
            </a:r>
            <a:r>
              <a:rPr b="0" lang="nl-BE" sz="1000" spc="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74" strike="noStrike" u="none">
                <a:solidFill>
                  <a:srgbClr val="4a5462"/>
                </a:solidFill>
                <a:uFillTx/>
                <a:latin typeface="DejaVu Sans"/>
              </a:rPr>
              <a:t>DataFrame</a:t>
            </a:r>
            <a:r>
              <a:rPr b="0" lang="nl-BE" sz="1000" spc="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51" strike="noStrike" u="none">
                <a:solidFill>
                  <a:srgbClr val="4a5462"/>
                </a:solidFill>
                <a:uFillTx/>
                <a:latin typeface="DejaVu Sans"/>
              </a:rPr>
              <a:t>verwerking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Automatische</a:t>
            </a:r>
            <a:r>
              <a:rPr b="0" lang="nl-BE" sz="1000" spc="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data</a:t>
            </a:r>
            <a:r>
              <a:rPr b="0" lang="nl-BE" sz="1000" spc="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refresh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74" strike="noStrike" u="none">
                <a:solidFill>
                  <a:srgbClr val="4a5462"/>
                </a:solidFill>
                <a:uFillTx/>
                <a:latin typeface="DejaVu Sans"/>
              </a:rPr>
              <a:t>Memory-</a:t>
            </a:r>
            <a:r>
              <a:rPr b="0" lang="nl-BE" sz="1000" spc="-20" strike="noStrike" u="none">
                <a:solidFill>
                  <a:srgbClr val="4a5462"/>
                </a:solidFill>
                <a:uFillTx/>
                <a:latin typeface="DejaVu Sans"/>
              </a:rPr>
              <a:t>e</a:t>
            </a:r>
            <a:r>
              <a:rPr b="0" lang="nl-BE" sz="900" spc="-20" strike="noStrike" u="none">
                <a:solidFill>
                  <a:srgbClr val="4a5462"/>
                </a:solidFill>
                <a:uFillTx/>
                <a:latin typeface="Arial"/>
              </a:rPr>
              <a:t>ﬃ</a:t>
            </a:r>
            <a:r>
              <a:rPr b="0" lang="nl-BE" sz="1000" spc="-20" strike="noStrike" u="none">
                <a:solidFill>
                  <a:srgbClr val="4a5462"/>
                </a:solidFill>
                <a:uFillTx/>
                <a:latin typeface="DejaVu Sans"/>
              </a:rPr>
              <a:t>cient</a:t>
            </a:r>
            <a:r>
              <a:rPr b="0" lang="nl-BE" sz="1000" spc="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algorithms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50" name="object 102" descr=""/>
          <p:cNvPicPr/>
          <p:nvPr/>
        </p:nvPicPr>
        <p:blipFill>
          <a:blip r:embed="rId7"/>
          <a:stretch/>
        </p:blipFill>
        <p:spPr>
          <a:xfrm>
            <a:off x="2783160" y="4009320"/>
            <a:ext cx="169560" cy="148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1" name="object 103"/>
          <p:cNvSpPr/>
          <p:nvPr/>
        </p:nvSpPr>
        <p:spPr>
          <a:xfrm>
            <a:off x="2981880" y="3969720"/>
            <a:ext cx="1390680" cy="36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nl-BE" sz="1150" spc="-79" strike="noStrike" u="none">
                <a:solidFill>
                  <a:srgbClr val="1f2937"/>
                </a:solidFill>
                <a:uFillTx/>
                <a:latin typeface="DejaVu Sans"/>
              </a:rPr>
              <a:t>Data</a:t>
            </a:r>
            <a:r>
              <a:rPr b="1" lang="nl-BE" sz="1150" spc="-1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60" strike="noStrike" u="none">
                <a:solidFill>
                  <a:srgbClr val="1f2937"/>
                </a:solidFill>
                <a:uFillTx/>
                <a:latin typeface="DejaVu Sans"/>
              </a:rPr>
              <a:t>Visualization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2" name="object 104"/>
          <p:cNvSpPr/>
          <p:nvPr/>
        </p:nvSpPr>
        <p:spPr>
          <a:xfrm>
            <a:off x="2770560" y="4230720"/>
            <a:ext cx="194400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040" bIns="0" anchor="t">
            <a:spAutoFit/>
          </a:bodyPr>
          <a:p>
            <a:pPr marL="117000" indent="-104040">
              <a:lnSpc>
                <a:spcPct val="100000"/>
              </a:lnSpc>
              <a:spcBef>
                <a:spcPts val="394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54" strike="noStrike" u="none">
                <a:solidFill>
                  <a:srgbClr val="4a5462"/>
                </a:solidFill>
                <a:uFillTx/>
                <a:latin typeface="DejaVu Sans"/>
              </a:rPr>
              <a:t>Matplotlib</a:t>
            </a:r>
            <a:r>
              <a:rPr b="0" lang="nl-BE" sz="1000" spc="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backend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54" strike="noStrike" u="none">
                <a:solidFill>
                  <a:srgbClr val="4a5462"/>
                </a:solidFill>
                <a:uFillTx/>
                <a:latin typeface="DejaVu Sans"/>
              </a:rPr>
              <a:t>Interactive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54" strike="noStrike" u="none">
                <a:solidFill>
                  <a:srgbClr val="4a5462"/>
                </a:solidFill>
                <a:uFillTx/>
                <a:latin typeface="DejaVu Sans"/>
              </a:rPr>
              <a:t>Tkinter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45" strike="noStrike" u="none">
                <a:solidFill>
                  <a:srgbClr val="4a5462"/>
                </a:solidFill>
                <a:uFillTx/>
                <a:latin typeface="DejaVu Sans"/>
              </a:rPr>
              <a:t>canvas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60" strike="noStrike" u="none">
                <a:solidFill>
                  <a:srgbClr val="4a5462"/>
                </a:solidFill>
                <a:uFillTx/>
                <a:latin typeface="DejaVu Sans"/>
              </a:rPr>
              <a:t>Export</a:t>
            </a:r>
            <a:r>
              <a:rPr b="0" lang="nl-BE" sz="1000" spc="-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functionaliteiten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53" name="object 105" descr=""/>
          <p:cNvPicPr/>
          <p:nvPr/>
        </p:nvPicPr>
        <p:blipFill>
          <a:blip r:embed="rId8"/>
          <a:stretch/>
        </p:blipFill>
        <p:spPr>
          <a:xfrm>
            <a:off x="4452480" y="2486880"/>
            <a:ext cx="148320" cy="169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4" name="object 106"/>
          <p:cNvSpPr/>
          <p:nvPr/>
        </p:nvSpPr>
        <p:spPr>
          <a:xfrm>
            <a:off x="4701960" y="2493720"/>
            <a:ext cx="156060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nl-BE" sz="1150" spc="-79" strike="noStrike" u="none">
                <a:solidFill>
                  <a:srgbClr val="1f2937"/>
                </a:solidFill>
                <a:uFillTx/>
                <a:latin typeface="DejaVu Sans"/>
              </a:rPr>
              <a:t>Data</a:t>
            </a:r>
            <a:r>
              <a:rPr b="1" lang="nl-BE" sz="1150" spc="-1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71" strike="noStrike" u="none">
                <a:solidFill>
                  <a:srgbClr val="1f2937"/>
                </a:solidFill>
                <a:uFillTx/>
                <a:latin typeface="DejaVu Sans"/>
              </a:rPr>
              <a:t>Management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5" name="object 107"/>
          <p:cNvSpPr/>
          <p:nvPr/>
        </p:nvSpPr>
        <p:spPr>
          <a:xfrm>
            <a:off x="4439880" y="2754720"/>
            <a:ext cx="118044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040" bIns="0" anchor="t">
            <a:spAutoFit/>
          </a:bodyPr>
          <a:p>
            <a:pPr marL="117000" indent="-104040">
              <a:lnSpc>
                <a:spcPct val="100000"/>
              </a:lnSpc>
              <a:spcBef>
                <a:spcPts val="394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74" strike="noStrike" u="none">
                <a:solidFill>
                  <a:srgbClr val="4a5462"/>
                </a:solidFill>
                <a:uFillTx/>
                <a:latin typeface="DejaVu Sans"/>
              </a:rPr>
              <a:t>CSV</a:t>
            </a:r>
            <a:r>
              <a:rPr b="0" lang="nl-BE" sz="10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54" strike="noStrike" u="none">
                <a:solidFill>
                  <a:srgbClr val="4a5462"/>
                </a:solidFill>
                <a:uFillTx/>
                <a:latin typeface="DejaVu Sans"/>
              </a:rPr>
              <a:t>import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Data</a:t>
            </a:r>
            <a:r>
              <a:rPr b="0" lang="nl-BE" sz="10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validation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71" strike="noStrike" u="none">
                <a:solidFill>
                  <a:srgbClr val="4a5462"/>
                </a:solidFill>
                <a:uFillTx/>
                <a:latin typeface="DejaVu Sans"/>
              </a:rPr>
              <a:t>Error</a:t>
            </a:r>
            <a:r>
              <a:rPr b="0" lang="nl-BE" sz="100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handling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56" name="object 108" descr=""/>
          <p:cNvPicPr/>
          <p:nvPr/>
        </p:nvPicPr>
        <p:blipFill>
          <a:blip r:embed="rId9"/>
          <a:stretch/>
        </p:blipFill>
        <p:spPr>
          <a:xfrm>
            <a:off x="4434480" y="1442880"/>
            <a:ext cx="160920" cy="169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7" name="object 109"/>
          <p:cNvSpPr/>
          <p:nvPr/>
        </p:nvSpPr>
        <p:spPr>
          <a:xfrm>
            <a:off x="4664880" y="1413720"/>
            <a:ext cx="98676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nl-BE" sz="1150" spc="-65" strike="noStrike" u="none">
                <a:solidFill>
                  <a:srgbClr val="1f2937"/>
                </a:solidFill>
                <a:uFillTx/>
                <a:latin typeface="DejaVu Sans"/>
              </a:rPr>
              <a:t>Performance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8" name="object 110"/>
          <p:cNvSpPr/>
          <p:nvPr/>
        </p:nvSpPr>
        <p:spPr>
          <a:xfrm>
            <a:off x="4428000" y="1674720"/>
            <a:ext cx="164880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040" bIns="0" anchor="t">
            <a:spAutoFit/>
          </a:bodyPr>
          <a:p>
            <a:pPr marL="117000" indent="-104040">
              <a:lnSpc>
                <a:spcPct val="100000"/>
              </a:lnSpc>
              <a:spcBef>
                <a:spcPts val="394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Vectorized</a:t>
            </a:r>
            <a:r>
              <a:rPr b="0" lang="nl-BE" sz="10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51" strike="noStrike" u="none">
                <a:solidFill>
                  <a:srgbClr val="4a5462"/>
                </a:solidFill>
                <a:uFillTx/>
                <a:latin typeface="DejaVu Sans"/>
              </a:rPr>
              <a:t>operations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60" strike="noStrike" u="none">
                <a:solidFill>
                  <a:srgbClr val="4a5462"/>
                </a:solidFill>
                <a:uFillTx/>
                <a:latin typeface="DejaVu Sans"/>
              </a:rPr>
              <a:t>Lazy</a:t>
            </a:r>
            <a:r>
              <a:rPr b="0" lang="nl-BE" sz="1000" spc="-3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evaluation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79" strike="noStrike" u="none">
                <a:solidFill>
                  <a:srgbClr val="4a5462"/>
                </a:solidFill>
                <a:uFillTx/>
                <a:latin typeface="DejaVu Sans"/>
              </a:rPr>
              <a:t>Memory</a:t>
            </a:r>
            <a:r>
              <a:rPr b="0" lang="nl-BE" sz="1000" spc="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31" strike="noStrike" u="none">
                <a:solidFill>
                  <a:srgbClr val="4a5462"/>
                </a:solidFill>
                <a:uFillTx/>
                <a:latin typeface="DejaVu Sans"/>
              </a:rPr>
              <a:t>optimization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59" name="object 111" descr=""/>
          <p:cNvPicPr/>
          <p:nvPr/>
        </p:nvPicPr>
        <p:blipFill>
          <a:blip r:embed="rId10"/>
          <a:stretch/>
        </p:blipFill>
        <p:spPr>
          <a:xfrm>
            <a:off x="727920" y="5439240"/>
            <a:ext cx="129240" cy="188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0" name="object 112"/>
          <p:cNvSpPr/>
          <p:nvPr/>
        </p:nvSpPr>
        <p:spPr>
          <a:xfrm>
            <a:off x="966240" y="5374440"/>
            <a:ext cx="245232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nl-BE" sz="1650" spc="-96" strike="noStrike" u="none">
                <a:solidFill>
                  <a:srgbClr val="1f2937"/>
                </a:solidFill>
                <a:uFillTx/>
                <a:latin typeface="DejaVu Sans"/>
              </a:rPr>
              <a:t>Analytics</a:t>
            </a:r>
            <a:r>
              <a:rPr b="1" lang="nl-BE" sz="1650" spc="1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650" spc="-74" strike="noStrike" u="none">
                <a:solidFill>
                  <a:srgbClr val="1f2937"/>
                </a:solidFill>
                <a:uFillTx/>
                <a:latin typeface="DejaVu Sans"/>
              </a:rPr>
              <a:t>Insights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1" name="object 113"/>
          <p:cNvSpPr/>
          <p:nvPr/>
        </p:nvSpPr>
        <p:spPr>
          <a:xfrm>
            <a:off x="673200" y="5800320"/>
            <a:ext cx="216936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nl-BE" sz="1150" spc="-74" strike="noStrike" u="none">
                <a:solidFill>
                  <a:srgbClr val="1f2937"/>
                </a:solidFill>
                <a:uFillTx/>
                <a:latin typeface="DejaVu Sans"/>
              </a:rPr>
              <a:t>Materiaal</a:t>
            </a:r>
            <a:r>
              <a:rPr b="1" lang="nl-BE" sz="1150" spc="45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60" strike="noStrike" u="none">
                <a:solidFill>
                  <a:srgbClr val="1f2937"/>
                </a:solidFill>
                <a:uFillTx/>
                <a:latin typeface="DejaVu Sans"/>
              </a:rPr>
              <a:t>Dominantie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2" name="object 114"/>
          <p:cNvSpPr/>
          <p:nvPr/>
        </p:nvSpPr>
        <p:spPr>
          <a:xfrm>
            <a:off x="673200" y="6056640"/>
            <a:ext cx="347364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8000"/>
              </a:lnSpc>
              <a:spcBef>
                <a:spcPts val="91"/>
              </a:spcBef>
            </a:pP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PLA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Basic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vertegenwoordigt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79" strike="noStrike" u="none">
                <a:solidFill>
                  <a:srgbClr val="4a5462"/>
                </a:solidFill>
                <a:uFillTx/>
                <a:latin typeface="DejaVu Sans"/>
              </a:rPr>
              <a:t>26%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van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alle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prints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(52/197),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gevolgd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door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technische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materialen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zoals </a:t>
            </a: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PETG-</a:t>
            </a:r>
            <a:r>
              <a:rPr b="0" lang="nl-BE" sz="1150" spc="-26" strike="noStrike" u="none">
                <a:solidFill>
                  <a:srgbClr val="4a5462"/>
                </a:solidFill>
                <a:uFillTx/>
                <a:latin typeface="DejaVu Sans"/>
              </a:rPr>
              <a:t>CF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3" name="object 115"/>
          <p:cNvSpPr/>
          <p:nvPr/>
        </p:nvSpPr>
        <p:spPr>
          <a:xfrm>
            <a:off x="4356000" y="5800320"/>
            <a:ext cx="139464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nl-BE" sz="1150" spc="-91" strike="noStrike" u="none">
                <a:solidFill>
                  <a:srgbClr val="1f2937"/>
                </a:solidFill>
                <a:uFillTx/>
                <a:latin typeface="DejaVu Sans"/>
              </a:rPr>
              <a:t>Technische</a:t>
            </a:r>
            <a:r>
              <a:rPr b="1" lang="nl-BE" sz="1150" spc="5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74" strike="noStrike" u="none">
                <a:solidFill>
                  <a:srgbClr val="1f2937"/>
                </a:solidFill>
                <a:uFillTx/>
                <a:latin typeface="DejaVu Sans"/>
              </a:rPr>
              <a:t>Trends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4" name="object 116"/>
          <p:cNvSpPr/>
          <p:nvPr/>
        </p:nvSpPr>
        <p:spPr>
          <a:xfrm>
            <a:off x="4356000" y="6056640"/>
            <a:ext cx="335736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8000"/>
              </a:lnSpc>
              <a:spcBef>
                <a:spcPts val="91"/>
              </a:spcBef>
            </a:pP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Carbon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50" strike="noStrike" u="none">
                <a:solidFill>
                  <a:srgbClr val="4a5462"/>
                </a:solidFill>
                <a:uFillTx/>
                <a:latin typeface="Arial"/>
              </a:rPr>
              <a:t>ﬁ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</a:rPr>
              <a:t>ber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composieten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(PETG-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CF,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96" strike="noStrike" u="none">
                <a:solidFill>
                  <a:srgbClr val="4a5462"/>
                </a:solidFill>
                <a:uFillTx/>
                <a:latin typeface="DejaVu Sans"/>
              </a:rPr>
              <a:t>PA-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CF)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34" strike="noStrike" u="none">
                <a:solidFill>
                  <a:srgbClr val="4a5462"/>
                </a:solidFill>
                <a:uFillTx/>
                <a:latin typeface="DejaVu Sans"/>
              </a:rPr>
              <a:t>tonen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groeiende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adoptie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voor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high-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performance toepassingen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5" name="object 117"/>
          <p:cNvSpPr/>
          <p:nvPr/>
        </p:nvSpPr>
        <p:spPr>
          <a:xfrm>
            <a:off x="8039160" y="5800320"/>
            <a:ext cx="1680840" cy="19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nl-BE" sz="1150" spc="-74" strike="noStrike" u="none">
                <a:solidFill>
                  <a:srgbClr val="1f2937"/>
                </a:solidFill>
                <a:uFillTx/>
                <a:latin typeface="DejaVu Sans"/>
              </a:rPr>
              <a:t>Cost</a:t>
            </a:r>
            <a:r>
              <a:rPr b="1" lang="nl-BE" sz="1150" spc="-1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65" strike="noStrike" u="none">
                <a:solidFill>
                  <a:srgbClr val="1f2937"/>
                </a:solidFill>
                <a:uFillTx/>
                <a:latin typeface="DejaVu Sans"/>
              </a:rPr>
              <a:t>Optimization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6" name="object 121"/>
          <p:cNvSpPr/>
          <p:nvPr/>
        </p:nvSpPr>
        <p:spPr>
          <a:xfrm>
            <a:off x="8039160" y="6056640"/>
            <a:ext cx="3859560" cy="38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8000"/>
              </a:lnSpc>
              <a:spcBef>
                <a:spcPts val="91"/>
              </a:spcBef>
            </a:pP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Analytics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helpen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0" strike="noStrike" u="none">
                <a:solidFill>
                  <a:srgbClr val="4a5462"/>
                </a:solidFill>
                <a:uFillTx/>
                <a:latin typeface="DejaVu Sans"/>
              </a:rPr>
              <a:t>bij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bulk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inkoop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strategieën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26" strike="noStrike" u="none">
                <a:solidFill>
                  <a:srgbClr val="4a5462"/>
                </a:solidFill>
                <a:uFillTx/>
                <a:latin typeface="DejaVu Sans"/>
              </a:rPr>
              <a:t>en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inventory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management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voor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populaire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materialen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object 118"/>
          <p:cNvGrpSpPr/>
          <p:nvPr/>
        </p:nvGrpSpPr>
        <p:grpSpPr>
          <a:xfrm>
            <a:off x="0" y="0"/>
            <a:ext cx="12190680" cy="6856560"/>
            <a:chOff x="0" y="0"/>
            <a:chExt cx="12190680" cy="6856560"/>
          </a:xfrm>
        </p:grpSpPr>
        <p:sp>
          <p:nvSpPr>
            <p:cNvPr id="368" name="object 119"/>
            <p:cNvSpPr/>
            <p:nvPr/>
          </p:nvSpPr>
          <p:spPr>
            <a:xfrm>
              <a:off x="0" y="0"/>
              <a:ext cx="12190680" cy="6856560"/>
            </a:xfrm>
            <a:custGeom>
              <a:avLst/>
              <a:gdLst>
                <a:gd name="textAreaLeft" fmla="*/ 0 w 12190680"/>
                <a:gd name="textAreaRight" fmla="*/ 12192480 w 12190680"/>
                <a:gd name="textAreaTop" fmla="*/ 0 h 6856560"/>
                <a:gd name="textAreaBottom" fmla="*/ 6858360 h 6856560"/>
              </a:gdLst>
              <a:ahLst/>
              <a:rect l="textAreaLeft" t="textAreaTop" r="textAreaRight" b="textAreaBottom"/>
              <a:pathLst>
                <a:path w="5524500" h="5943600">
                  <a:moveTo>
                    <a:pt x="5417704" y="5943599"/>
                  </a:moveTo>
                  <a:lnTo>
                    <a:pt x="106795" y="5943599"/>
                  </a:lnTo>
                  <a:lnTo>
                    <a:pt x="99361" y="5942867"/>
                  </a:lnTo>
                  <a:lnTo>
                    <a:pt x="57037" y="5928505"/>
                  </a:lnTo>
                  <a:lnTo>
                    <a:pt x="23432" y="5899040"/>
                  </a:lnTo>
                  <a:lnTo>
                    <a:pt x="3660" y="5858958"/>
                  </a:lnTo>
                  <a:lnTo>
                    <a:pt x="0" y="5836804"/>
                  </a:lnTo>
                  <a:lnTo>
                    <a:pt x="0" y="5829299"/>
                  </a:lnTo>
                  <a:lnTo>
                    <a:pt x="0" y="106794"/>
                  </a:lnTo>
                  <a:lnTo>
                    <a:pt x="11571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5417704" y="0"/>
                  </a:lnTo>
                  <a:lnTo>
                    <a:pt x="5460872" y="11572"/>
                  </a:lnTo>
                  <a:lnTo>
                    <a:pt x="5496328" y="38784"/>
                  </a:lnTo>
                  <a:lnTo>
                    <a:pt x="5518670" y="77492"/>
                  </a:lnTo>
                  <a:lnTo>
                    <a:pt x="5524500" y="106794"/>
                  </a:lnTo>
                  <a:lnTo>
                    <a:pt x="5524500" y="5836804"/>
                  </a:lnTo>
                  <a:lnTo>
                    <a:pt x="5512926" y="5879973"/>
                  </a:lnTo>
                  <a:lnTo>
                    <a:pt x="5485714" y="5915428"/>
                  </a:lnTo>
                  <a:lnTo>
                    <a:pt x="5447006" y="5937770"/>
                  </a:lnTo>
                  <a:lnTo>
                    <a:pt x="5425136" y="5942867"/>
                  </a:lnTo>
                  <a:lnTo>
                    <a:pt x="5417704" y="5943599"/>
                  </a:lnTo>
                  <a:close/>
                </a:path>
              </a:pathLst>
            </a:custGeom>
            <a:solidFill>
              <a:srgbClr val="1117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pic>
          <p:nvPicPr>
            <p:cNvPr id="369" name="object 120" descr=""/>
            <p:cNvPicPr/>
            <p:nvPr/>
          </p:nvPicPr>
          <p:blipFill>
            <a:blip r:embed="rId1"/>
            <a:stretch/>
          </p:blipFill>
          <p:spPr>
            <a:xfrm>
              <a:off x="420480" y="286920"/>
              <a:ext cx="327960" cy="17136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370" name="" descr=""/>
          <p:cNvPicPr/>
          <p:nvPr/>
        </p:nvPicPr>
        <p:blipFill>
          <a:blip r:embed="rId2"/>
          <a:stretch/>
        </p:blipFill>
        <p:spPr>
          <a:xfrm>
            <a:off x="205560" y="612000"/>
            <a:ext cx="5649120" cy="3958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1" name="" descr=""/>
          <p:cNvPicPr/>
          <p:nvPr/>
        </p:nvPicPr>
        <p:blipFill>
          <a:blip r:embed="rId3"/>
          <a:stretch/>
        </p:blipFill>
        <p:spPr>
          <a:xfrm>
            <a:off x="5940000" y="604800"/>
            <a:ext cx="6072120" cy="3965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2" name="" descr=""/>
          <p:cNvPicPr/>
          <p:nvPr/>
        </p:nvPicPr>
        <p:blipFill>
          <a:blip r:embed="rId4"/>
          <a:stretch/>
        </p:blipFill>
        <p:spPr>
          <a:xfrm>
            <a:off x="216000" y="4680000"/>
            <a:ext cx="11806560" cy="1922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object 162" descr=""/>
          <p:cNvPicPr/>
          <p:nvPr/>
        </p:nvPicPr>
        <p:blipFill>
          <a:blip r:embed="rId1"/>
          <a:stretch/>
        </p:blipFill>
        <p:spPr>
          <a:xfrm>
            <a:off x="457200" y="5400000"/>
            <a:ext cx="11275920" cy="140868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374" name="object 163"/>
          <p:cNvGrpSpPr/>
          <p:nvPr/>
        </p:nvGrpSpPr>
        <p:grpSpPr>
          <a:xfrm>
            <a:off x="457200" y="152280"/>
            <a:ext cx="455400" cy="455400"/>
            <a:chOff x="457200" y="152280"/>
            <a:chExt cx="455400" cy="455400"/>
          </a:xfrm>
        </p:grpSpPr>
        <p:pic>
          <p:nvPicPr>
            <p:cNvPr id="375" name="object 164" descr=""/>
            <p:cNvPicPr/>
            <p:nvPr/>
          </p:nvPicPr>
          <p:blipFill>
            <a:blip r:embed="rId2"/>
            <a:stretch/>
          </p:blipFill>
          <p:spPr>
            <a:xfrm>
              <a:off x="457200" y="152280"/>
              <a:ext cx="455400" cy="4554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376" name="object 165" descr=""/>
            <p:cNvPicPr/>
            <p:nvPr/>
          </p:nvPicPr>
          <p:blipFill>
            <a:blip r:embed="rId3"/>
            <a:stretch/>
          </p:blipFill>
          <p:spPr>
            <a:xfrm>
              <a:off x="581040" y="297360"/>
              <a:ext cx="207720" cy="16128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1054080" y="149400"/>
            <a:ext cx="5424480" cy="39996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1" lang="nl-BE" sz="2550" spc="-113" strike="noStrike" u="none">
                <a:solidFill>
                  <a:srgbClr val="1f2937"/>
                </a:solidFill>
                <a:uFillTx/>
                <a:latin typeface="Arial"/>
              </a:rPr>
              <a:t>Correlatie</a:t>
            </a:r>
            <a:r>
              <a:rPr b="1" lang="nl-BE" sz="2550" spc="-145" strike="noStrike" u="none">
                <a:solidFill>
                  <a:srgbClr val="1f2937"/>
                </a:solidFill>
                <a:uFillTx/>
                <a:latin typeface="Arial"/>
              </a:rPr>
              <a:t> </a:t>
            </a:r>
            <a:r>
              <a:rPr b="1" lang="nl-BE" sz="2450" spc="-156" strike="noStrike" u="none">
                <a:solidFill>
                  <a:srgbClr val="1f2937"/>
                </a:solidFill>
                <a:uFillTx/>
                <a:latin typeface="Century Gothic"/>
              </a:rPr>
              <a:t>&amp;</a:t>
            </a:r>
            <a:r>
              <a:rPr b="1" lang="nl-BE" sz="2450" spc="-119" strike="noStrike" u="none">
                <a:solidFill>
                  <a:srgbClr val="1f2937"/>
                </a:solidFill>
                <a:uFillTx/>
                <a:latin typeface="Century Gothic"/>
              </a:rPr>
              <a:t> </a:t>
            </a:r>
            <a:r>
              <a:rPr b="1" lang="nl-BE" sz="2550" spc="-111" strike="noStrike" u="none">
                <a:solidFill>
                  <a:srgbClr val="1f2937"/>
                </a:solidFill>
                <a:uFillTx/>
                <a:latin typeface="Arial"/>
              </a:rPr>
              <a:t>Scatter</a:t>
            </a:r>
            <a:r>
              <a:rPr b="1" lang="nl-BE" sz="2550" spc="-139" strike="noStrike" u="none">
                <a:solidFill>
                  <a:srgbClr val="1f2937"/>
                </a:solidFill>
                <a:uFillTx/>
                <a:latin typeface="Arial"/>
              </a:rPr>
              <a:t> </a:t>
            </a:r>
            <a:r>
              <a:rPr b="1" lang="nl-BE" sz="2550" spc="-150" strike="noStrike" u="none">
                <a:solidFill>
                  <a:srgbClr val="1f2937"/>
                </a:solidFill>
                <a:uFillTx/>
                <a:latin typeface="Arial"/>
              </a:rPr>
              <a:t>Plot</a:t>
            </a:r>
            <a:r>
              <a:rPr b="1" lang="nl-BE" sz="2550" spc="-145" strike="noStrike" u="none">
                <a:solidFill>
                  <a:srgbClr val="1f2937"/>
                </a:solidFill>
                <a:uFillTx/>
                <a:latin typeface="Arial"/>
              </a:rPr>
              <a:t> </a:t>
            </a:r>
            <a:r>
              <a:rPr b="1" lang="nl-BE" sz="2550" spc="-91" strike="noStrike" u="none">
                <a:solidFill>
                  <a:srgbClr val="1f2937"/>
                </a:solidFill>
                <a:uFillTx/>
                <a:latin typeface="Arial"/>
              </a:rPr>
              <a:t>Analyse</a:t>
            </a:r>
            <a:endParaRPr b="0" lang="nl-BE" sz="25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8" name="object 167"/>
          <p:cNvSpPr/>
          <p:nvPr/>
        </p:nvSpPr>
        <p:spPr>
          <a:xfrm>
            <a:off x="5940000" y="252000"/>
            <a:ext cx="5758560" cy="4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nl-BE" sz="1350" spc="-99" strike="noStrike" u="none">
                <a:solidFill>
                  <a:srgbClr val="4a5462"/>
                </a:solidFill>
                <a:uFillTx/>
                <a:latin typeface="DejaVu Sans"/>
              </a:rPr>
              <a:t>Gewicht</a:t>
            </a:r>
            <a:r>
              <a:rPr b="0" lang="nl-BE" sz="13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91" strike="noStrike" u="none">
                <a:solidFill>
                  <a:srgbClr val="4a5462"/>
                </a:solidFill>
                <a:uFillTx/>
                <a:latin typeface="DejaVu Sans"/>
              </a:rPr>
              <a:t>vs</a:t>
            </a:r>
            <a:r>
              <a:rPr b="0" lang="nl-BE" sz="13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74" strike="noStrike" u="none">
                <a:solidFill>
                  <a:srgbClr val="4a5462"/>
                </a:solidFill>
                <a:uFillTx/>
                <a:latin typeface="DejaVu Sans"/>
              </a:rPr>
              <a:t>Printtijd</a:t>
            </a:r>
            <a:r>
              <a:rPr b="0" lang="nl-BE" sz="13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85" strike="noStrike" u="none">
                <a:solidFill>
                  <a:srgbClr val="4a5462"/>
                </a:solidFill>
                <a:uFillTx/>
                <a:latin typeface="DejaVu Sans"/>
              </a:rPr>
              <a:t>correlatie</a:t>
            </a:r>
            <a:r>
              <a:rPr b="0" lang="nl-BE" sz="13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91" strike="noStrike" u="none">
                <a:solidFill>
                  <a:srgbClr val="4a5462"/>
                </a:solidFill>
                <a:uFillTx/>
                <a:latin typeface="DejaVu Sans"/>
              </a:rPr>
              <a:t>analyse</a:t>
            </a:r>
            <a:r>
              <a:rPr b="0" lang="nl-BE" sz="13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113" strike="noStrike" u="none">
                <a:solidFill>
                  <a:srgbClr val="4a5462"/>
                </a:solidFill>
                <a:uFillTx/>
                <a:latin typeface="DejaVu Sans"/>
              </a:rPr>
              <a:t>met</a:t>
            </a:r>
            <a:r>
              <a:rPr b="0" lang="nl-BE" sz="1350" spc="-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79" strike="noStrike" u="none">
                <a:solidFill>
                  <a:srgbClr val="4a5462"/>
                </a:solidFill>
                <a:uFillTx/>
                <a:latin typeface="DejaVu Sans"/>
              </a:rPr>
              <a:t>trendlijn</a:t>
            </a:r>
            <a:r>
              <a:rPr b="0" lang="nl-BE" sz="13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99" strike="noStrike" u="none">
                <a:solidFill>
                  <a:srgbClr val="4a5462"/>
                </a:solidFill>
                <a:uFillTx/>
                <a:latin typeface="DejaVu Sans"/>
              </a:rPr>
              <a:t>berekening</a:t>
            </a:r>
            <a:r>
              <a:rPr b="0" lang="nl-BE" sz="13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111" strike="noStrike" u="none">
                <a:solidFill>
                  <a:srgbClr val="4a5462"/>
                </a:solidFill>
                <a:uFillTx/>
                <a:latin typeface="DejaVu Sans"/>
              </a:rPr>
              <a:t>en</a:t>
            </a:r>
            <a:r>
              <a:rPr b="0" lang="nl-BE" sz="13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99" strike="noStrike" u="none">
                <a:solidFill>
                  <a:srgbClr val="4a5462"/>
                </a:solidFill>
                <a:uFillTx/>
                <a:latin typeface="DejaVu Sans"/>
              </a:rPr>
              <a:t>Python</a:t>
            </a:r>
            <a:r>
              <a:rPr b="0" lang="nl-BE" sz="135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350" spc="-34" strike="noStrike" u="none">
                <a:solidFill>
                  <a:srgbClr val="4a5462"/>
                </a:solidFill>
                <a:uFillTx/>
                <a:latin typeface="DejaVu Sans"/>
              </a:rPr>
              <a:t>implementatie</a:t>
            </a:r>
            <a:endParaRPr b="0" lang="nl-BE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9" name="object 169"/>
          <p:cNvSpPr/>
          <p:nvPr/>
        </p:nvSpPr>
        <p:spPr>
          <a:xfrm>
            <a:off x="882720" y="766800"/>
            <a:ext cx="235584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r>
              <a:rPr b="1" lang="nl-BE" sz="1650" spc="-105" strike="noStrike" u="none">
                <a:solidFill>
                  <a:srgbClr val="1f2937"/>
                </a:solidFill>
                <a:uFillTx/>
                <a:latin typeface="DejaVu Sans"/>
              </a:rPr>
              <a:t>Gewicht</a:t>
            </a:r>
            <a:r>
              <a:rPr b="1" lang="nl-BE" sz="1650" spc="-3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650" spc="-99" strike="noStrike" u="none">
                <a:solidFill>
                  <a:srgbClr val="1f2937"/>
                </a:solidFill>
                <a:uFillTx/>
                <a:latin typeface="DejaVu Sans"/>
              </a:rPr>
              <a:t>vs</a:t>
            </a:r>
            <a:r>
              <a:rPr b="1" lang="nl-BE" sz="1650" spc="-2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650" spc="-74" strike="noStrike" u="none">
                <a:solidFill>
                  <a:srgbClr val="1f2937"/>
                </a:solidFill>
                <a:uFillTx/>
                <a:latin typeface="DejaVu Sans"/>
              </a:rPr>
              <a:t>Printtijd</a:t>
            </a:r>
            <a:endParaRPr b="0" lang="nl-BE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0" name="object 170"/>
          <p:cNvSpPr/>
          <p:nvPr/>
        </p:nvSpPr>
        <p:spPr>
          <a:xfrm>
            <a:off x="4448160" y="812520"/>
            <a:ext cx="1341360" cy="226800"/>
          </a:xfrm>
          <a:custGeom>
            <a:avLst/>
            <a:gdLst>
              <a:gd name="textAreaLeft" fmla="*/ 0 w 1341360"/>
              <a:gd name="textAreaRight" fmla="*/ 1343160 w 1341360"/>
              <a:gd name="textAreaTop" fmla="*/ 0 h 226800"/>
              <a:gd name="textAreaBottom" fmla="*/ 228600 h 226800"/>
            </a:gdLst>
            <a:ahLst/>
            <a:rect l="textAreaLeft" t="textAreaTop" r="textAreaRight" b="textAreaBottom"/>
            <a:pathLst>
              <a:path w="1343025" h="228600">
                <a:moveTo>
                  <a:pt x="1236229" y="228599"/>
                </a:moveTo>
                <a:lnTo>
                  <a:pt x="106795" y="228599"/>
                </a:lnTo>
                <a:lnTo>
                  <a:pt x="99362" y="227867"/>
                </a:lnTo>
                <a:lnTo>
                  <a:pt x="57038" y="213506"/>
                </a:lnTo>
                <a:lnTo>
                  <a:pt x="23432" y="184041"/>
                </a:lnTo>
                <a:lnTo>
                  <a:pt x="3660" y="143959"/>
                </a:lnTo>
                <a:lnTo>
                  <a:pt x="0" y="121804"/>
                </a:lnTo>
                <a:lnTo>
                  <a:pt x="0" y="114299"/>
                </a:lnTo>
                <a:lnTo>
                  <a:pt x="0" y="106794"/>
                </a:lnTo>
                <a:lnTo>
                  <a:pt x="11572" y="63625"/>
                </a:lnTo>
                <a:lnTo>
                  <a:pt x="38784" y="28170"/>
                </a:lnTo>
                <a:lnTo>
                  <a:pt x="77492" y="5828"/>
                </a:lnTo>
                <a:lnTo>
                  <a:pt x="106795" y="0"/>
                </a:lnTo>
                <a:lnTo>
                  <a:pt x="1236229" y="0"/>
                </a:lnTo>
                <a:lnTo>
                  <a:pt x="1279398" y="11572"/>
                </a:lnTo>
                <a:lnTo>
                  <a:pt x="1314853" y="38784"/>
                </a:lnTo>
                <a:lnTo>
                  <a:pt x="1337195" y="77492"/>
                </a:lnTo>
                <a:lnTo>
                  <a:pt x="1343024" y="106794"/>
                </a:lnTo>
                <a:lnTo>
                  <a:pt x="1343024" y="121804"/>
                </a:lnTo>
                <a:lnTo>
                  <a:pt x="1331451" y="164974"/>
                </a:lnTo>
                <a:lnTo>
                  <a:pt x="1304239" y="200429"/>
                </a:lnTo>
                <a:lnTo>
                  <a:pt x="1265531" y="222771"/>
                </a:lnTo>
                <a:lnTo>
                  <a:pt x="1243663" y="227867"/>
                </a:lnTo>
                <a:lnTo>
                  <a:pt x="1236229" y="228599"/>
                </a:lnTo>
                <a:close/>
              </a:path>
            </a:pathLst>
          </a:custGeom>
          <a:solidFill>
            <a:srgbClr val="ece8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1" name="object 171"/>
          <p:cNvSpPr/>
          <p:nvPr/>
        </p:nvSpPr>
        <p:spPr>
          <a:xfrm>
            <a:off x="4515120" y="826200"/>
            <a:ext cx="1238400" cy="1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b="0" lang="nl-BE" sz="1000" spc="-79" strike="noStrike" u="none">
                <a:solidFill>
                  <a:srgbClr val="5b20b5"/>
                </a:solidFill>
                <a:uFillTx/>
                <a:latin typeface="DejaVu Sans"/>
              </a:rPr>
              <a:t>n</a:t>
            </a:r>
            <a:r>
              <a:rPr b="0" lang="nl-BE" sz="1000" spc="-34" strike="noStrike" u="none">
                <a:solidFill>
                  <a:srgbClr val="5b20b5"/>
                </a:solidFill>
                <a:uFillTx/>
                <a:latin typeface="DejaVu Sans"/>
              </a:rPr>
              <a:t> </a:t>
            </a:r>
            <a:r>
              <a:rPr b="0" lang="nl-BE" sz="1000" spc="-91" strike="noStrike" u="none">
                <a:solidFill>
                  <a:srgbClr val="5b20b5"/>
                </a:solidFill>
                <a:uFillTx/>
                <a:latin typeface="DejaVu Sans"/>
              </a:rPr>
              <a:t>=</a:t>
            </a:r>
            <a:r>
              <a:rPr b="0" lang="nl-BE" sz="1000" spc="-31" strike="noStrike" u="none">
                <a:solidFill>
                  <a:srgbClr val="5b20b5"/>
                </a:solidFill>
                <a:uFillTx/>
                <a:latin typeface="DejaVu Sans"/>
              </a:rPr>
              <a:t> </a:t>
            </a:r>
            <a:r>
              <a:rPr b="0" lang="nl-BE" sz="1000" spc="-79" strike="noStrike" u="none">
                <a:solidFill>
                  <a:srgbClr val="5b20b5"/>
                </a:solidFill>
                <a:uFillTx/>
                <a:latin typeface="DejaVu Sans"/>
              </a:rPr>
              <a:t>197</a:t>
            </a:r>
            <a:r>
              <a:rPr b="0" lang="nl-BE" sz="1000" spc="-34" strike="noStrike" u="none">
                <a:solidFill>
                  <a:srgbClr val="5b20b5"/>
                </a:solidFill>
                <a:uFillTx/>
                <a:latin typeface="DejaVu Sans"/>
              </a:rPr>
              <a:t> </a:t>
            </a:r>
            <a:r>
              <a:rPr b="0" lang="nl-BE" sz="1000" strike="noStrike" u="none">
                <a:solidFill>
                  <a:srgbClr val="5b20b5"/>
                </a:solidFill>
                <a:uFillTx/>
                <a:latin typeface="DejaVu Sans"/>
              </a:rPr>
              <a:t>|</a:t>
            </a:r>
            <a:r>
              <a:rPr b="0" lang="nl-BE" sz="1000" spc="-31" strike="noStrike" u="none">
                <a:solidFill>
                  <a:srgbClr val="5b20b5"/>
                </a:solidFill>
                <a:uFillTx/>
                <a:latin typeface="DejaVu Sans"/>
              </a:rPr>
              <a:t> </a:t>
            </a:r>
            <a:r>
              <a:rPr b="0" lang="nl-BE" sz="1000" spc="-51" strike="noStrike" u="none">
                <a:solidFill>
                  <a:srgbClr val="5b20b5"/>
                </a:solidFill>
                <a:uFillTx/>
                <a:latin typeface="DejaVu Sans"/>
              </a:rPr>
              <a:t>r</a:t>
            </a:r>
            <a:r>
              <a:rPr b="0" lang="nl-BE" sz="1000" spc="-31" strike="noStrike" u="none">
                <a:solidFill>
                  <a:srgbClr val="5b20b5"/>
                </a:solidFill>
                <a:uFillTx/>
                <a:latin typeface="DejaVu Sans"/>
              </a:rPr>
              <a:t> </a:t>
            </a:r>
            <a:r>
              <a:rPr b="0" lang="nl-BE" sz="1000" spc="-91" strike="noStrike" u="none">
                <a:solidFill>
                  <a:srgbClr val="5b20b5"/>
                </a:solidFill>
                <a:uFillTx/>
                <a:latin typeface="DejaVu Sans"/>
              </a:rPr>
              <a:t>=</a:t>
            </a:r>
            <a:r>
              <a:rPr b="0" lang="nl-BE" sz="1000" spc="-34" strike="noStrike" u="none">
                <a:solidFill>
                  <a:srgbClr val="5b20b5"/>
                </a:solidFill>
                <a:uFillTx/>
                <a:latin typeface="DejaVu Sans"/>
              </a:rPr>
              <a:t> </a:t>
            </a:r>
            <a:r>
              <a:rPr b="0" lang="nl-BE" sz="1000" spc="-40" strike="noStrike" u="none">
                <a:solidFill>
                  <a:srgbClr val="5b20b5"/>
                </a:solidFill>
                <a:uFillTx/>
                <a:latin typeface="DejaVu Sans"/>
              </a:rPr>
              <a:t>0.187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82" name="object 172" descr=""/>
          <p:cNvPicPr/>
          <p:nvPr/>
        </p:nvPicPr>
        <p:blipFill>
          <a:blip r:embed="rId4"/>
          <a:stretch/>
        </p:blipFill>
        <p:spPr>
          <a:xfrm>
            <a:off x="647640" y="1102680"/>
            <a:ext cx="5141520" cy="2665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3" name="object 173"/>
          <p:cNvSpPr/>
          <p:nvPr/>
        </p:nvSpPr>
        <p:spPr>
          <a:xfrm>
            <a:off x="647640" y="3812040"/>
            <a:ext cx="2493720" cy="455400"/>
          </a:xfrm>
          <a:custGeom>
            <a:avLst/>
            <a:gdLst>
              <a:gd name="textAreaLeft" fmla="*/ 0 w 2493720"/>
              <a:gd name="textAreaRight" fmla="*/ 2495520 w 2493720"/>
              <a:gd name="textAreaTop" fmla="*/ 0 h 455400"/>
              <a:gd name="textAreaBottom" fmla="*/ 457200 h 455400"/>
            </a:gdLst>
            <a:ahLst/>
            <a:rect l="textAreaLeft" t="textAreaTop" r="textAreaRight" b="textAreaBottom"/>
            <a:pathLst>
              <a:path w="2495550" h="457200">
                <a:moveTo>
                  <a:pt x="2462502" y="457199"/>
                </a:moveTo>
                <a:lnTo>
                  <a:pt x="33047" y="457199"/>
                </a:lnTo>
                <a:lnTo>
                  <a:pt x="28187" y="456232"/>
                </a:lnTo>
                <a:lnTo>
                  <a:pt x="966" y="429012"/>
                </a:lnTo>
                <a:lnTo>
                  <a:pt x="0" y="424152"/>
                </a:lnTo>
                <a:lnTo>
                  <a:pt x="0" y="4190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2462502" y="0"/>
                </a:lnTo>
                <a:lnTo>
                  <a:pt x="2494582" y="28186"/>
                </a:lnTo>
                <a:lnTo>
                  <a:pt x="2495549" y="33047"/>
                </a:lnTo>
                <a:lnTo>
                  <a:pt x="2495549" y="424152"/>
                </a:lnTo>
                <a:lnTo>
                  <a:pt x="2467362" y="456232"/>
                </a:lnTo>
                <a:lnTo>
                  <a:pt x="2462502" y="457199"/>
                </a:lnTo>
                <a:close/>
              </a:path>
            </a:pathLst>
          </a:custGeom>
          <a:solidFill>
            <a:srgbClr val="f9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4" name="object 174"/>
          <p:cNvSpPr/>
          <p:nvPr/>
        </p:nvSpPr>
        <p:spPr>
          <a:xfrm>
            <a:off x="711360" y="3861360"/>
            <a:ext cx="99144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1" lang="nl-BE" sz="1000" spc="-11" strike="noStrike" u="none">
                <a:solidFill>
                  <a:srgbClr val="374050"/>
                </a:solidFill>
                <a:uFillTx/>
                <a:latin typeface="DejaVu Sans"/>
              </a:rPr>
              <a:t>Trendlijn </a:t>
            </a: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0.0931</a:t>
            </a:r>
            <a:r>
              <a:rPr b="0" lang="nl-BE" sz="100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uur/gram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5" name="object 175"/>
          <p:cNvSpPr/>
          <p:nvPr/>
        </p:nvSpPr>
        <p:spPr>
          <a:xfrm>
            <a:off x="3295800" y="3812040"/>
            <a:ext cx="2493720" cy="455400"/>
          </a:xfrm>
          <a:custGeom>
            <a:avLst/>
            <a:gdLst>
              <a:gd name="textAreaLeft" fmla="*/ 0 w 2493720"/>
              <a:gd name="textAreaRight" fmla="*/ 2495520 w 2493720"/>
              <a:gd name="textAreaTop" fmla="*/ 0 h 455400"/>
              <a:gd name="textAreaBottom" fmla="*/ 457200 h 455400"/>
            </a:gdLst>
            <a:ahLst/>
            <a:rect l="textAreaLeft" t="textAreaTop" r="textAreaRight" b="textAreaBottom"/>
            <a:pathLst>
              <a:path w="2495550" h="457200">
                <a:moveTo>
                  <a:pt x="2462502" y="457199"/>
                </a:moveTo>
                <a:lnTo>
                  <a:pt x="33047" y="457199"/>
                </a:lnTo>
                <a:lnTo>
                  <a:pt x="28187" y="456232"/>
                </a:lnTo>
                <a:lnTo>
                  <a:pt x="966" y="429012"/>
                </a:lnTo>
                <a:lnTo>
                  <a:pt x="0" y="424152"/>
                </a:lnTo>
                <a:lnTo>
                  <a:pt x="0" y="4190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2462502" y="0"/>
                </a:lnTo>
                <a:lnTo>
                  <a:pt x="2494582" y="28186"/>
                </a:lnTo>
                <a:lnTo>
                  <a:pt x="2495549" y="33047"/>
                </a:lnTo>
                <a:lnTo>
                  <a:pt x="2495549" y="424152"/>
                </a:lnTo>
                <a:lnTo>
                  <a:pt x="2467361" y="456232"/>
                </a:lnTo>
                <a:lnTo>
                  <a:pt x="2462502" y="457199"/>
                </a:lnTo>
                <a:close/>
              </a:path>
            </a:pathLst>
          </a:custGeom>
          <a:solidFill>
            <a:srgbClr val="f9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6" name="object 176"/>
          <p:cNvSpPr/>
          <p:nvPr/>
        </p:nvSpPr>
        <p:spPr>
          <a:xfrm>
            <a:off x="3359160" y="3861360"/>
            <a:ext cx="185940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1" lang="nl-BE" sz="1000" spc="-11" strike="noStrike" u="none">
                <a:solidFill>
                  <a:srgbClr val="374050"/>
                </a:solidFill>
                <a:uFillTx/>
                <a:latin typeface="DejaVu Sans"/>
              </a:rPr>
              <a:t>Correlatie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nl-BE" sz="1000" spc="-79" strike="noStrike" u="none">
                <a:solidFill>
                  <a:srgbClr val="4a5462"/>
                </a:solidFill>
                <a:uFillTx/>
                <a:latin typeface="DejaVu Sans"/>
              </a:rPr>
              <a:t>Zwak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51" strike="noStrike" u="none">
                <a:solidFill>
                  <a:srgbClr val="4a5462"/>
                </a:solidFill>
                <a:uFillTx/>
                <a:latin typeface="DejaVu Sans"/>
              </a:rPr>
              <a:t>positief</a:t>
            </a:r>
            <a:r>
              <a:rPr b="0" lang="nl-BE" sz="100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45" strike="noStrike" u="none">
                <a:solidFill>
                  <a:srgbClr val="4a5462"/>
                </a:solidFill>
                <a:uFillTx/>
                <a:latin typeface="DejaVu Sans"/>
              </a:rPr>
              <a:t>(0.187)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87" name="object 177"/>
          <p:cNvGrpSpPr/>
          <p:nvPr/>
        </p:nvGrpSpPr>
        <p:grpSpPr>
          <a:xfrm>
            <a:off x="6120000" y="792000"/>
            <a:ext cx="5522760" cy="3634560"/>
            <a:chOff x="6120000" y="792000"/>
            <a:chExt cx="5522760" cy="3634560"/>
          </a:xfrm>
        </p:grpSpPr>
        <p:sp>
          <p:nvSpPr>
            <p:cNvPr id="388" name="object 178"/>
            <p:cNvSpPr/>
            <p:nvPr/>
          </p:nvSpPr>
          <p:spPr>
            <a:xfrm>
              <a:off x="6120000" y="792000"/>
              <a:ext cx="5522760" cy="3634560"/>
            </a:xfrm>
            <a:custGeom>
              <a:avLst/>
              <a:gdLst>
                <a:gd name="textAreaLeft" fmla="*/ 0 w 5522760"/>
                <a:gd name="textAreaRight" fmla="*/ 5524560 w 5522760"/>
                <a:gd name="textAreaTop" fmla="*/ 0 h 3634560"/>
                <a:gd name="textAreaBottom" fmla="*/ 3636360 h 3634560"/>
              </a:gdLst>
              <a:ahLst/>
              <a:rect l="textAreaLeft" t="textAreaTop" r="textAreaRight" b="textAreaBottom"/>
              <a:pathLst>
                <a:path w="5524500" h="5943600">
                  <a:moveTo>
                    <a:pt x="5417704" y="5943599"/>
                  </a:moveTo>
                  <a:lnTo>
                    <a:pt x="106795" y="5943599"/>
                  </a:lnTo>
                  <a:lnTo>
                    <a:pt x="99361" y="5942867"/>
                  </a:lnTo>
                  <a:lnTo>
                    <a:pt x="57037" y="5928505"/>
                  </a:lnTo>
                  <a:lnTo>
                    <a:pt x="23432" y="5899040"/>
                  </a:lnTo>
                  <a:lnTo>
                    <a:pt x="3660" y="5858958"/>
                  </a:lnTo>
                  <a:lnTo>
                    <a:pt x="0" y="5836804"/>
                  </a:lnTo>
                  <a:lnTo>
                    <a:pt x="0" y="5829299"/>
                  </a:lnTo>
                  <a:lnTo>
                    <a:pt x="0" y="106794"/>
                  </a:lnTo>
                  <a:lnTo>
                    <a:pt x="11571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5417704" y="0"/>
                  </a:lnTo>
                  <a:lnTo>
                    <a:pt x="5460872" y="11572"/>
                  </a:lnTo>
                  <a:lnTo>
                    <a:pt x="5496328" y="38784"/>
                  </a:lnTo>
                  <a:lnTo>
                    <a:pt x="5518670" y="77492"/>
                  </a:lnTo>
                  <a:lnTo>
                    <a:pt x="5524500" y="106794"/>
                  </a:lnTo>
                  <a:lnTo>
                    <a:pt x="5524500" y="5836804"/>
                  </a:lnTo>
                  <a:lnTo>
                    <a:pt x="5512926" y="5879973"/>
                  </a:lnTo>
                  <a:lnTo>
                    <a:pt x="5485714" y="5915428"/>
                  </a:lnTo>
                  <a:lnTo>
                    <a:pt x="5447006" y="5937770"/>
                  </a:lnTo>
                  <a:lnTo>
                    <a:pt x="5425136" y="5942867"/>
                  </a:lnTo>
                  <a:lnTo>
                    <a:pt x="5417704" y="5943599"/>
                  </a:lnTo>
                  <a:close/>
                </a:path>
              </a:pathLst>
            </a:custGeom>
            <a:solidFill>
              <a:srgbClr val="1117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pic>
          <p:nvPicPr>
            <p:cNvPr id="389" name="object 179" descr=""/>
            <p:cNvPicPr/>
            <p:nvPr/>
          </p:nvPicPr>
          <p:blipFill>
            <a:blip r:embed="rId5"/>
            <a:stretch/>
          </p:blipFill>
          <p:spPr>
            <a:xfrm>
              <a:off x="6310440" y="944280"/>
              <a:ext cx="147960" cy="900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390" name="object 180"/>
          <p:cNvSpPr/>
          <p:nvPr/>
        </p:nvSpPr>
        <p:spPr>
          <a:xfrm>
            <a:off x="6614280" y="886680"/>
            <a:ext cx="364428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1" lang="nl-BE" sz="1500" spc="-96" strike="noStrike" u="none">
                <a:solidFill>
                  <a:srgbClr val="ffffff"/>
                </a:solidFill>
                <a:uFillTx/>
                <a:latin typeface="DejaVu Sans"/>
              </a:rPr>
              <a:t>Correlatie</a:t>
            </a:r>
            <a:r>
              <a:rPr b="1" lang="nl-BE" sz="1500" spc="11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1" lang="nl-BE" sz="1500" spc="-105" strike="noStrike" u="none">
                <a:solidFill>
                  <a:srgbClr val="ffffff"/>
                </a:solidFill>
                <a:uFillTx/>
                <a:latin typeface="DejaVu Sans"/>
              </a:rPr>
              <a:t>Analyse</a:t>
            </a:r>
            <a:r>
              <a:rPr b="1" lang="nl-BE" sz="1500" spc="14" strike="noStrike" u="none">
                <a:solidFill>
                  <a:srgbClr val="ffffff"/>
                </a:solidFill>
                <a:uFillTx/>
                <a:latin typeface="DejaVu Sans"/>
              </a:rPr>
              <a:t> </a:t>
            </a:r>
            <a:r>
              <a:rPr b="1" lang="nl-BE" sz="1500" spc="-91" strike="noStrike" u="none">
                <a:solidFill>
                  <a:srgbClr val="ffffff"/>
                </a:solidFill>
                <a:uFillTx/>
                <a:latin typeface="DejaVu Sans"/>
              </a:rPr>
              <a:t>Implementation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1" name="object 181"/>
          <p:cNvSpPr/>
          <p:nvPr/>
        </p:nvSpPr>
        <p:spPr>
          <a:xfrm>
            <a:off x="6388200" y="1242720"/>
            <a:ext cx="5310360" cy="293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15000"/>
              </a:lnSpc>
              <a:spcBef>
                <a:spcPts val="96"/>
              </a:spcBef>
            </a:pPr>
            <a:r>
              <a:rPr b="0" lang="nl-BE" sz="800" strike="noStrike" u="none">
                <a:solidFill>
                  <a:srgbClr val="9ca2af"/>
                </a:solidFill>
                <a:uFillTx/>
                <a:latin typeface="Lucida Console"/>
              </a:rPr>
              <a:t>#</a:t>
            </a:r>
            <a:r>
              <a:rPr b="0" lang="nl-BE" sz="800" spc="-91" strike="noStrike" u="none">
                <a:solidFill>
                  <a:srgbClr val="9ca2af"/>
                </a:solidFill>
                <a:uFillTx/>
                <a:latin typeface="Lucida Console"/>
              </a:rPr>
              <a:t> </a:t>
            </a:r>
            <a:r>
              <a:rPr b="0" lang="nl-BE" sz="800" spc="-20" strike="noStrike" u="none">
                <a:solidFill>
                  <a:srgbClr val="9ca2af"/>
                </a:solidFill>
                <a:uFillTx/>
                <a:latin typeface="Lucida Console"/>
              </a:rPr>
              <a:t>Scatter</a:t>
            </a:r>
            <a:r>
              <a:rPr b="0" lang="nl-BE" sz="800" spc="-85" strike="noStrike" u="none">
                <a:solidFill>
                  <a:srgbClr val="9ca2af"/>
                </a:solidFill>
                <a:uFillTx/>
                <a:latin typeface="Lucida Console"/>
              </a:rPr>
              <a:t> </a:t>
            </a:r>
            <a:r>
              <a:rPr b="0" lang="nl-BE" sz="800" spc="-11" strike="noStrike" u="none">
                <a:solidFill>
                  <a:srgbClr val="9ca2af"/>
                </a:solidFill>
                <a:uFillTx/>
                <a:latin typeface="Lucida Console"/>
              </a:rPr>
              <a:t>plot</a:t>
            </a:r>
            <a:r>
              <a:rPr b="0" lang="nl-BE" sz="800" spc="-91" strike="noStrike" u="none">
                <a:solidFill>
                  <a:srgbClr val="9ca2af"/>
                </a:solidFill>
                <a:uFillTx/>
                <a:latin typeface="Lucida Console"/>
              </a:rPr>
              <a:t> </a:t>
            </a:r>
            <a:r>
              <a:rPr b="0" lang="nl-BE" sz="800" strike="noStrike" u="none">
                <a:solidFill>
                  <a:srgbClr val="9ca2af"/>
                </a:solidFill>
                <a:uFillTx/>
                <a:latin typeface="Lucida Console"/>
              </a:rPr>
              <a:t>en</a:t>
            </a:r>
            <a:r>
              <a:rPr b="0" lang="nl-BE" sz="800" spc="-85" strike="noStrike" u="none">
                <a:solidFill>
                  <a:srgbClr val="9ca2af"/>
                </a:solidFill>
                <a:uFillTx/>
                <a:latin typeface="Lucida Console"/>
              </a:rPr>
              <a:t> </a:t>
            </a:r>
            <a:r>
              <a:rPr b="0" lang="nl-BE" sz="800" spc="-26" strike="noStrike" u="none">
                <a:solidFill>
                  <a:srgbClr val="9ca2af"/>
                </a:solidFill>
                <a:uFillTx/>
                <a:latin typeface="Lucida Console"/>
              </a:rPr>
              <a:t>correlatie</a:t>
            </a:r>
            <a:r>
              <a:rPr b="0" lang="nl-BE" sz="800" spc="-85" strike="noStrike" u="none">
                <a:solidFill>
                  <a:srgbClr val="9ca2af"/>
                </a:solidFill>
                <a:uFillTx/>
                <a:latin typeface="Lucida Console"/>
              </a:rPr>
              <a:t> </a:t>
            </a:r>
            <a:r>
              <a:rPr b="0" lang="nl-BE" sz="800" spc="-71" strike="noStrike" u="none">
                <a:solidFill>
                  <a:srgbClr val="9ca2af"/>
                </a:solidFill>
                <a:uFillTx/>
                <a:latin typeface="Lucida Console"/>
              </a:rPr>
              <a:t>analyse </a:t>
            </a:r>
            <a:r>
              <a:rPr b="0" lang="nl-BE" sz="800" spc="-20" strike="noStrike" u="none">
                <a:solidFill>
                  <a:srgbClr val="60a5fa"/>
                </a:solidFill>
                <a:uFillTx/>
                <a:latin typeface="Lucida Console"/>
              </a:rPr>
              <a:t>import</a:t>
            </a:r>
            <a:r>
              <a:rPr b="0" lang="nl-BE" sz="800" spc="-105" strike="noStrike" u="none">
                <a:solidFill>
                  <a:srgbClr val="60a5fa"/>
                </a:solidFill>
                <a:uFillTx/>
                <a:latin typeface="Lucida Console"/>
              </a:rPr>
              <a:t> </a:t>
            </a: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</a:rPr>
              <a:t>numpy</a:t>
            </a:r>
            <a:r>
              <a:rPr b="0" lang="nl-BE" sz="800" spc="-105" strike="noStrike" u="none">
                <a:solidFill>
                  <a:srgbClr val="33d399"/>
                </a:solidFill>
                <a:uFillTx/>
                <a:latin typeface="Lucida Console"/>
              </a:rPr>
              <a:t> </a:t>
            </a:r>
            <a:r>
              <a:rPr b="0" lang="nl-BE" sz="800" strike="noStrike" u="none">
                <a:solidFill>
                  <a:srgbClr val="60a5fa"/>
                </a:solidFill>
                <a:uFillTx/>
                <a:latin typeface="Lucida Console"/>
              </a:rPr>
              <a:t>as</a:t>
            </a:r>
            <a:r>
              <a:rPr b="0" lang="nl-BE" sz="800" spc="-99" strike="noStrike" u="none">
                <a:solidFill>
                  <a:srgbClr val="60a5fa"/>
                </a:solidFill>
                <a:uFillTx/>
                <a:latin typeface="Lucida Console"/>
              </a:rPr>
              <a:t> </a:t>
            </a:r>
            <a:r>
              <a:rPr b="0" lang="nl-BE" sz="800" spc="-26" strike="noStrike" u="none">
                <a:solidFill>
                  <a:srgbClr val="33d399"/>
                </a:solidFill>
                <a:uFillTx/>
                <a:latin typeface="Lucida Console"/>
              </a:rPr>
              <a:t>np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15000"/>
              </a:lnSpc>
              <a:spcBef>
                <a:spcPts val="660"/>
              </a:spcBef>
            </a:pPr>
            <a:r>
              <a:rPr b="0" lang="nl-BE" sz="800" spc="-11" strike="noStrike" u="none">
                <a:solidFill>
                  <a:srgbClr val="60a5fa"/>
                </a:solidFill>
                <a:uFillTx/>
                <a:latin typeface="Lucida Console"/>
              </a:rPr>
              <a:t>from</a:t>
            </a:r>
            <a:r>
              <a:rPr b="0" lang="nl-BE" sz="800" spc="-96" strike="noStrike" u="none">
                <a:solidFill>
                  <a:srgbClr val="60a5fa"/>
                </a:solidFill>
                <a:uFillTx/>
                <a:latin typeface="Lucida Console"/>
              </a:rPr>
              <a:t> </a:t>
            </a:r>
            <a:r>
              <a:rPr b="0" lang="nl-BE" sz="800" spc="-26" strike="noStrike" u="none">
                <a:solidFill>
                  <a:srgbClr val="33d399"/>
                </a:solidFill>
                <a:uFillTx/>
                <a:latin typeface="Lucida Console"/>
              </a:rPr>
              <a:t>scipy.stats</a:t>
            </a:r>
            <a:r>
              <a:rPr b="0" lang="nl-BE" sz="800" spc="-91" strike="noStrike" u="none">
                <a:solidFill>
                  <a:srgbClr val="33d399"/>
                </a:solidFill>
                <a:uFillTx/>
                <a:latin typeface="Lucida Console"/>
              </a:rPr>
              <a:t> </a:t>
            </a:r>
            <a:r>
              <a:rPr b="0" lang="nl-BE" sz="800" spc="-20" strike="noStrike" u="none">
                <a:solidFill>
                  <a:srgbClr val="60a5fa"/>
                </a:solidFill>
                <a:uFillTx/>
                <a:latin typeface="Lucida Console"/>
              </a:rPr>
              <a:t>import</a:t>
            </a:r>
            <a:r>
              <a:rPr b="0" lang="nl-BE" sz="800" spc="-91" strike="noStrike" u="none">
                <a:solidFill>
                  <a:srgbClr val="60a5fa"/>
                </a:solidFill>
                <a:uFillTx/>
                <a:latin typeface="Lucida Console"/>
              </a:rPr>
              <a:t> </a:t>
            </a: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</a:rPr>
              <a:t>pearsonr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15000"/>
              </a:lnSpc>
              <a:spcBef>
                <a:spcPts val="660"/>
              </a:spcBef>
            </a:pPr>
            <a:r>
              <a:rPr b="0" lang="nl-BE" sz="800" spc="-11" strike="noStrike" u="none">
                <a:solidFill>
                  <a:srgbClr val="60a5fa"/>
                </a:solidFill>
                <a:uFillTx/>
                <a:latin typeface="Lucida Console"/>
              </a:rPr>
              <a:t>from</a:t>
            </a:r>
            <a:r>
              <a:rPr b="0" lang="nl-BE" sz="800" spc="-71" strike="noStrike" u="none">
                <a:solidFill>
                  <a:srgbClr val="60a5fa"/>
                </a:solidFill>
                <a:uFillTx/>
                <a:latin typeface="Lucida Console"/>
              </a:rPr>
              <a:t> </a:t>
            </a:r>
            <a:r>
              <a:rPr b="0" lang="nl-BE" sz="800" spc="-31" strike="noStrike" u="none">
                <a:solidFill>
                  <a:srgbClr val="33d399"/>
                </a:solidFill>
                <a:uFillTx/>
                <a:latin typeface="Lucida Console"/>
              </a:rPr>
              <a:t>sklearn.linear_model</a:t>
            </a:r>
            <a:r>
              <a:rPr b="0" lang="nl-BE" sz="800" spc="-71" strike="noStrike" u="none">
                <a:solidFill>
                  <a:srgbClr val="33d399"/>
                </a:solidFill>
                <a:uFillTx/>
                <a:latin typeface="Lucida Console"/>
              </a:rPr>
              <a:t> </a:t>
            </a:r>
            <a:r>
              <a:rPr b="0" lang="nl-BE" sz="800" spc="-20" strike="noStrike" u="none">
                <a:solidFill>
                  <a:srgbClr val="60a5fa"/>
                </a:solidFill>
                <a:uFillTx/>
                <a:latin typeface="Lucida Console"/>
              </a:rPr>
              <a:t>import</a:t>
            </a:r>
            <a:r>
              <a:rPr b="0" lang="nl-BE" sz="800" spc="-71" strike="noStrike" u="none">
                <a:solidFill>
                  <a:srgbClr val="60a5fa"/>
                </a:solidFill>
                <a:uFillTx/>
                <a:latin typeface="Lucida Console"/>
              </a:rPr>
              <a:t> </a:t>
            </a:r>
            <a:r>
              <a:rPr b="0" lang="nl-BE" sz="800" spc="-51" strike="noStrike" u="none">
                <a:solidFill>
                  <a:srgbClr val="33d399"/>
                </a:solidFill>
                <a:uFillTx/>
                <a:latin typeface="Lucida Console"/>
              </a:rPr>
              <a:t>LinearRegression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15000"/>
              </a:lnSpc>
            </a:pP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15000"/>
              </a:lnSpc>
              <a:spcBef>
                <a:spcPts val="6"/>
              </a:spcBef>
            </a:pPr>
            <a:r>
              <a:rPr b="0" lang="nl-BE" sz="800" spc="-11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class</a:t>
            </a:r>
            <a:r>
              <a:rPr b="0" lang="nl-BE" sz="800" spc="-130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11" strike="noStrike" u="none">
                <a:solidFill>
                  <a:srgbClr val="fabe24"/>
                </a:solidFill>
                <a:uFillTx/>
                <a:latin typeface="Lucida Console"/>
                <a:ea typeface="Microsoft YaHei"/>
              </a:rPr>
              <a:t>CorrelationAnalytics</a:t>
            </a: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: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360">
              <a:lnSpc>
                <a:spcPct val="115000"/>
              </a:lnSpc>
              <a:spcBef>
                <a:spcPts val="660"/>
              </a:spcBef>
            </a:pPr>
            <a:r>
              <a:rPr b="0" lang="nl-BE" sz="800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def</a:t>
            </a:r>
            <a:r>
              <a:rPr b="0" lang="nl-BE" sz="800" spc="-125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11" strike="noStrike" u="none">
                <a:solidFill>
                  <a:srgbClr val="fabe24"/>
                </a:solidFill>
                <a:uFillTx/>
                <a:latin typeface="Lucida Console"/>
                <a:ea typeface="Microsoft YaHei"/>
              </a:rPr>
              <a:t>analyze_correlation</a:t>
            </a: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(self):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0840">
              <a:lnSpc>
                <a:spcPct val="115000"/>
              </a:lnSpc>
            </a:pPr>
            <a:r>
              <a:rPr b="0" lang="nl-BE" sz="80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df</a:t>
            </a:r>
            <a:r>
              <a:rPr b="0" lang="nl-BE" sz="800" spc="-79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=</a:t>
            </a:r>
            <a:r>
              <a:rPr b="0" lang="nl-BE" sz="800" spc="-79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45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pd.read_csv(</a:t>
            </a:r>
            <a:r>
              <a:rPr b="0" lang="nl-BE" sz="800" spc="-45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'master_calculations.csv'</a:t>
            </a:r>
            <a:r>
              <a:rPr b="0" lang="nl-BE" sz="800" spc="-45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) 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0840">
              <a:lnSpc>
                <a:spcPct val="115000"/>
              </a:lnSpc>
            </a:pPr>
            <a:r>
              <a:rPr b="0" lang="nl-BE" sz="80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x,</a:t>
            </a:r>
            <a:r>
              <a:rPr b="0" lang="nl-BE" sz="800" spc="-6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y</a:t>
            </a:r>
            <a:r>
              <a:rPr b="0" lang="nl-BE" sz="800" spc="-6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=</a:t>
            </a:r>
            <a:r>
              <a:rPr b="0" lang="nl-BE" sz="800" spc="-6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3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df[</a:t>
            </a:r>
            <a:r>
              <a:rPr b="0" lang="nl-BE" sz="800" spc="-31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'weight'</a:t>
            </a:r>
            <a:r>
              <a:rPr b="0" lang="nl-BE" sz="800" spc="-3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],</a:t>
            </a:r>
            <a:r>
              <a:rPr b="0" lang="nl-BE" sz="800" spc="-6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df[</a:t>
            </a:r>
            <a:r>
              <a:rPr b="0" lang="nl-BE" sz="800" spc="-11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'print_time'</a:t>
            </a: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] </a:t>
            </a:r>
            <a:r>
              <a:rPr b="0" lang="nl-BE" sz="800" spc="-26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correlation,</a:t>
            </a:r>
            <a:r>
              <a:rPr b="0" lang="nl-BE" sz="800" spc="-79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2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p_value</a:t>
            </a:r>
            <a:r>
              <a:rPr b="0" lang="nl-BE" sz="800" spc="-79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=</a:t>
            </a:r>
            <a:r>
              <a:rPr b="0" lang="nl-BE" sz="800" spc="-79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26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pearsonr(x,</a:t>
            </a:r>
            <a:r>
              <a:rPr b="0" lang="nl-BE" sz="800" spc="-79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26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y)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40840">
              <a:lnSpc>
                <a:spcPct val="115000"/>
              </a:lnSpc>
              <a:spcBef>
                <a:spcPts val="295"/>
              </a:spcBef>
            </a:pP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15000"/>
              </a:lnSpc>
              <a:spcBef>
                <a:spcPts val="125"/>
              </a:spcBef>
              <a:tabLst>
                <a:tab algn="l" pos="0"/>
              </a:tabLst>
            </a:pPr>
            <a:r>
              <a:rPr b="0" lang="nl-BE" sz="800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    </a:t>
            </a:r>
            <a:r>
              <a:rPr b="0" lang="nl-BE" sz="800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def</a:t>
            </a:r>
            <a:r>
              <a:rPr b="0" lang="nl-BE" sz="800" spc="-74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31" strike="noStrike" u="none">
                <a:solidFill>
                  <a:srgbClr val="fabe24"/>
                </a:solidFill>
                <a:uFillTx/>
                <a:latin typeface="Lucida Console"/>
                <a:ea typeface="Microsoft YaHei"/>
              </a:rPr>
              <a:t>create_trendline</a:t>
            </a:r>
            <a:r>
              <a:rPr b="0" lang="nl-BE" sz="800" spc="-3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(self,</a:t>
            </a:r>
            <a:r>
              <a:rPr b="0" lang="nl-BE" sz="800" spc="-74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x,</a:t>
            </a:r>
            <a:r>
              <a:rPr b="0" lang="nl-BE" sz="800" spc="-74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105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y): 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15000"/>
              </a:lnSpc>
              <a:spcBef>
                <a:spcPts val="125"/>
              </a:spcBef>
              <a:tabLst>
                <a:tab algn="l" pos="0"/>
              </a:tabLst>
            </a:pPr>
            <a:r>
              <a:rPr b="0" lang="nl-BE" sz="800" spc="-105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    </a:t>
            </a: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model</a:t>
            </a:r>
            <a:r>
              <a:rPr b="0" lang="nl-BE" sz="800" spc="-99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=</a:t>
            </a:r>
            <a:r>
              <a:rPr b="0" lang="nl-BE" sz="800" spc="-96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LinearRegression()</a:t>
            </a:r>
            <a:r>
              <a:rPr b="0" lang="nl-BE" sz="800" spc="-34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model.fit(x.reshape(-</a:t>
            </a:r>
            <a:r>
              <a:rPr b="0" lang="nl-BE" sz="800" strike="noStrike" u="none">
                <a:solidFill>
                  <a:srgbClr val="a68bfa"/>
                </a:solidFill>
                <a:uFillTx/>
                <a:latin typeface="Courier New"/>
                <a:ea typeface="Microsoft YaHei"/>
              </a:rPr>
              <a:t>1</a:t>
            </a:r>
            <a:r>
              <a:rPr b="0" lang="nl-BE" sz="80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,</a:t>
            </a:r>
            <a:r>
              <a:rPr b="0" lang="nl-BE" sz="800" spc="-14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trike="noStrike" u="none">
                <a:solidFill>
                  <a:srgbClr val="a68bfa"/>
                </a:solidFill>
                <a:uFillTx/>
                <a:latin typeface="Courier New"/>
                <a:ea typeface="Microsoft YaHei"/>
              </a:rPr>
              <a:t>1</a:t>
            </a:r>
            <a:r>
              <a:rPr b="0" lang="nl-BE" sz="80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),</a:t>
            </a: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9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y) 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15000"/>
              </a:lnSpc>
              <a:spcBef>
                <a:spcPts val="125"/>
              </a:spcBef>
              <a:tabLst>
                <a:tab algn="l" pos="0"/>
              </a:tabLst>
            </a:pP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   </a:t>
            </a: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slope</a:t>
            </a:r>
            <a:r>
              <a:rPr b="0" lang="nl-BE" sz="800" spc="-79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=</a:t>
            </a:r>
            <a:r>
              <a:rPr b="0" lang="nl-BE" sz="800" spc="-79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26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model.coef_[</a:t>
            </a:r>
            <a:r>
              <a:rPr b="0" lang="nl-BE" sz="800" spc="-26" strike="noStrike" u="none">
                <a:solidFill>
                  <a:srgbClr val="a68bfa"/>
                </a:solidFill>
                <a:uFillTx/>
                <a:latin typeface="Courier New"/>
                <a:ea typeface="Microsoft YaHei"/>
              </a:rPr>
              <a:t>0</a:t>
            </a:r>
            <a:r>
              <a:rPr b="0" lang="nl-BE" sz="800" spc="-26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]</a:t>
            </a:r>
            <a:r>
              <a:rPr b="0" lang="nl-BE" sz="800" spc="-79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15000"/>
              </a:lnSpc>
              <a:spcBef>
                <a:spcPts val="125"/>
              </a:spcBef>
              <a:tabLst>
                <a:tab algn="l" pos="0"/>
              </a:tabLst>
            </a:pPr>
            <a:r>
              <a:rPr b="0" lang="nl-BE" sz="800" spc="-79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74" strike="noStrike" u="none">
                <a:solidFill>
                  <a:srgbClr val="9ca2af"/>
                </a:solidFill>
                <a:uFillTx/>
                <a:latin typeface="Lucida Console"/>
                <a:ea typeface="Microsoft YaHei"/>
              </a:rPr>
              <a:t>   </a:t>
            </a:r>
            <a:r>
              <a:rPr b="0" lang="nl-BE" sz="800" spc="-26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trend_line</a:t>
            </a:r>
            <a:r>
              <a:rPr b="0" lang="nl-BE" sz="800" spc="-14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=</a:t>
            </a:r>
            <a:r>
              <a:rPr b="0" lang="nl-BE" sz="800" spc="-14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34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model.predict(x.reshape(-</a:t>
            </a:r>
            <a:r>
              <a:rPr b="0" lang="nl-BE" sz="800" strike="noStrike" u="none">
                <a:solidFill>
                  <a:srgbClr val="a68bfa"/>
                </a:solidFill>
                <a:uFillTx/>
                <a:latin typeface="Courier New"/>
                <a:ea typeface="Microsoft YaHei"/>
              </a:rPr>
              <a:t>1</a:t>
            </a:r>
            <a:r>
              <a:rPr b="0" lang="nl-BE" sz="80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,</a:t>
            </a:r>
            <a:r>
              <a:rPr b="0" lang="nl-BE" sz="800" spc="-14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113" strike="noStrike" u="none">
                <a:solidFill>
                  <a:srgbClr val="a68bfa"/>
                </a:solidFill>
                <a:uFillTx/>
                <a:latin typeface="Courier New"/>
                <a:ea typeface="Microsoft YaHei"/>
              </a:rPr>
              <a:t>1</a:t>
            </a:r>
            <a:r>
              <a:rPr b="0" lang="nl-BE" sz="800" spc="-113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)) 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15000"/>
              </a:lnSpc>
              <a:spcBef>
                <a:spcPts val="125"/>
              </a:spcBef>
              <a:tabLst>
                <a:tab algn="l" pos="0"/>
              </a:tabLst>
            </a:pPr>
            <a:r>
              <a:rPr b="0" lang="nl-BE" sz="800" spc="-20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    </a:t>
            </a:r>
            <a:r>
              <a:rPr b="0" lang="nl-BE" sz="800" spc="-20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return</a:t>
            </a:r>
            <a:r>
              <a:rPr b="0" lang="nl-BE" sz="800" spc="-85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26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trend_line,</a:t>
            </a:r>
            <a:r>
              <a:rPr b="0" lang="nl-BE" sz="800" spc="-79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2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slope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360">
              <a:lnSpc>
                <a:spcPct val="115000"/>
              </a:lnSpc>
              <a:spcBef>
                <a:spcPts val="295"/>
              </a:spcBef>
              <a:tabLst>
                <a:tab algn="l" pos="0"/>
              </a:tabLst>
            </a:pP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360" indent="-114480">
              <a:lnSpc>
                <a:spcPct val="115000"/>
              </a:lnSpc>
              <a:spcBef>
                <a:spcPts val="6"/>
              </a:spcBef>
              <a:tabLst>
                <a:tab algn="l" pos="0"/>
              </a:tabLst>
            </a:pPr>
            <a:r>
              <a:rPr b="0" lang="nl-BE" sz="800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    </a:t>
            </a:r>
            <a:r>
              <a:rPr b="0" lang="nl-BE" sz="800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def</a:t>
            </a:r>
            <a:r>
              <a:rPr b="0" lang="nl-BE" sz="800" spc="-125" strike="noStrike" u="none">
                <a:solidFill>
                  <a:srgbClr val="60a5fa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45" strike="noStrike" u="none">
                <a:solidFill>
                  <a:srgbClr val="fabe24"/>
                </a:solidFill>
                <a:uFillTx/>
                <a:latin typeface="Lucida Console"/>
                <a:ea typeface="Microsoft YaHei"/>
              </a:rPr>
              <a:t>categorize_materials</a:t>
            </a:r>
            <a:r>
              <a:rPr b="0" lang="nl-BE" sz="800" spc="-45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(self): 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360" indent="-114480">
              <a:lnSpc>
                <a:spcPct val="115000"/>
              </a:lnSpc>
              <a:spcBef>
                <a:spcPts val="6"/>
              </a:spcBef>
              <a:tabLst>
                <a:tab algn="l" pos="0"/>
              </a:tabLst>
            </a:pPr>
            <a:r>
              <a:rPr b="0" lang="nl-BE" sz="800" spc="-45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	</a:t>
            </a:r>
            <a:r>
              <a:rPr b="0" lang="nl-BE" sz="800" spc="-45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 </a:t>
            </a:r>
            <a:r>
              <a:rPr b="0" lang="nl-BE" sz="800" spc="-26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categories</a:t>
            </a:r>
            <a:r>
              <a:rPr b="0" lang="nl-BE" sz="800" spc="-7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=</a:t>
            </a:r>
            <a:r>
              <a:rPr b="0" lang="nl-BE" sz="800" spc="-7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5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{</a:t>
            </a:r>
            <a:r>
              <a:rPr b="0" lang="nl-BE" sz="800" spc="-11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'PLA</a:t>
            </a:r>
            <a:r>
              <a:rPr b="0" lang="nl-BE" sz="800" spc="-105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26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Varianten'</a:t>
            </a:r>
            <a:r>
              <a:rPr b="0" lang="nl-BE" sz="800" spc="-26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:</a:t>
            </a:r>
            <a:r>
              <a:rPr b="0" lang="nl-BE" sz="800" spc="-105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[</a:t>
            </a:r>
            <a:r>
              <a:rPr b="0" lang="nl-BE" sz="800" spc="-11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'PLA</a:t>
            </a:r>
            <a:r>
              <a:rPr b="0" lang="nl-BE" sz="800" spc="-105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20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Basic'</a:t>
            </a:r>
            <a:r>
              <a:rPr b="0" lang="nl-BE" sz="800" spc="-2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,</a:t>
            </a:r>
            <a:r>
              <a:rPr b="0" lang="nl-BE" sz="800" spc="-105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11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'PLA</a:t>
            </a:r>
            <a:r>
              <a:rPr b="0" lang="nl-BE" sz="800" spc="-105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74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Silk'</a:t>
            </a:r>
            <a:r>
              <a:rPr b="0" lang="nl-BE" sz="800" spc="-74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], </a:t>
            </a:r>
            <a:r>
              <a:rPr b="0" lang="nl-BE" sz="800" spc="-26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'Technisch' </a:t>
            </a:r>
            <a:r>
              <a:rPr b="0" lang="nl-BE" sz="800" spc="-26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[</a:t>
            </a:r>
            <a:r>
              <a:rPr b="0" lang="nl-BE" sz="800" spc="-26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'PETG'</a:t>
            </a:r>
            <a:r>
              <a:rPr b="0" lang="nl-BE" sz="800" spc="-26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,</a:t>
            </a:r>
            <a:r>
              <a:rPr b="0" lang="nl-BE" sz="800" spc="-74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20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'ASA'</a:t>
            </a:r>
            <a:r>
              <a:rPr b="0" lang="nl-BE" sz="800" spc="-2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,</a:t>
            </a:r>
            <a:r>
              <a:rPr b="0" lang="nl-BE" sz="800" spc="-79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11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'PC'</a:t>
            </a:r>
            <a:r>
              <a:rPr b="0" lang="nl-BE" sz="800" spc="-1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],</a:t>
            </a:r>
            <a:r>
              <a:rPr b="0" lang="nl-BE" sz="800" spc="-26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'Composiet' </a:t>
            </a:r>
            <a:r>
              <a:rPr b="0" lang="nl-BE" sz="800" spc="-2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[</a:t>
            </a:r>
            <a:r>
              <a:rPr b="0" lang="nl-BE" sz="800" spc="-20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'CF'</a:t>
            </a:r>
            <a:r>
              <a:rPr b="0" lang="nl-BE" sz="800" spc="-2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,</a:t>
            </a:r>
            <a:r>
              <a:rPr b="0" lang="nl-BE" sz="800" spc="-85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 </a:t>
            </a:r>
            <a:r>
              <a:rPr b="0" lang="nl-BE" sz="800" spc="-20" strike="noStrike" u="none">
                <a:solidFill>
                  <a:srgbClr val="6ee7b6"/>
                </a:solidFill>
                <a:uFillTx/>
                <a:latin typeface="Lucida Console"/>
                <a:ea typeface="Microsoft YaHei"/>
              </a:rPr>
              <a:t>'GF'</a:t>
            </a:r>
            <a:r>
              <a:rPr b="0" lang="nl-BE" sz="800" spc="-20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]</a:t>
            </a:r>
            <a:r>
              <a:rPr b="0" lang="nl-BE" sz="800" spc="-51" strike="noStrike" u="none">
                <a:solidFill>
                  <a:srgbClr val="33d399"/>
                </a:solidFill>
                <a:uFillTx/>
                <a:latin typeface="Lucida Console"/>
                <a:ea typeface="Microsoft YaHei"/>
              </a:rPr>
              <a:t>}</a:t>
            </a:r>
            <a:endParaRPr b="0" lang="nl-BE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2" name="object 182"/>
          <p:cNvSpPr/>
          <p:nvPr/>
        </p:nvSpPr>
        <p:spPr>
          <a:xfrm>
            <a:off x="7457040" y="5095080"/>
            <a:ext cx="20815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endParaRPr b="0" lang="nl-B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93" name="object 185" descr=""/>
          <p:cNvPicPr/>
          <p:nvPr/>
        </p:nvPicPr>
        <p:blipFill>
          <a:blip r:embed="rId6"/>
          <a:stretch/>
        </p:blipFill>
        <p:spPr>
          <a:xfrm>
            <a:off x="571680" y="4582800"/>
            <a:ext cx="131400" cy="114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4" name="object 186"/>
          <p:cNvSpPr/>
          <p:nvPr/>
        </p:nvSpPr>
        <p:spPr>
          <a:xfrm>
            <a:off x="768240" y="4526280"/>
            <a:ext cx="211032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nl-BE" sz="1150" spc="-60" strike="noStrike" u="none">
                <a:solidFill>
                  <a:srgbClr val="1f2937"/>
                </a:solidFill>
                <a:uFillTx/>
                <a:latin typeface="DejaVu Sans"/>
              </a:rPr>
              <a:t>Correlatie</a:t>
            </a:r>
            <a:r>
              <a:rPr b="1" lang="nl-BE" sz="1150" spc="-40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51" strike="noStrike" u="none">
                <a:solidFill>
                  <a:srgbClr val="1f2937"/>
                </a:solidFill>
                <a:uFillTx/>
                <a:latin typeface="DejaVu Sans"/>
              </a:rPr>
              <a:t>Sterkte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5" name="object 187"/>
          <p:cNvSpPr/>
          <p:nvPr/>
        </p:nvSpPr>
        <p:spPr>
          <a:xfrm>
            <a:off x="558720" y="4677480"/>
            <a:ext cx="213984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040" bIns="0" anchor="t">
            <a:spAutoFit/>
          </a:bodyPr>
          <a:p>
            <a:pPr marL="117000" indent="-104040">
              <a:lnSpc>
                <a:spcPct val="100000"/>
              </a:lnSpc>
              <a:spcBef>
                <a:spcPts val="394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51" strike="noStrike" u="none">
                <a:solidFill>
                  <a:srgbClr val="4a5462"/>
                </a:solidFill>
                <a:uFillTx/>
                <a:latin typeface="DejaVu Sans"/>
              </a:rPr>
              <a:t>r</a:t>
            </a:r>
            <a:r>
              <a:rPr b="0" lang="nl-BE" sz="10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91" strike="noStrike" u="none">
                <a:solidFill>
                  <a:srgbClr val="4a5462"/>
                </a:solidFill>
                <a:uFillTx/>
                <a:latin typeface="DejaVu Sans"/>
              </a:rPr>
              <a:t>=</a:t>
            </a:r>
            <a:r>
              <a:rPr b="0" lang="nl-BE" sz="10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71" strike="noStrike" u="none">
                <a:solidFill>
                  <a:srgbClr val="4a5462"/>
                </a:solidFill>
                <a:uFillTx/>
                <a:latin typeface="DejaVu Sans"/>
              </a:rPr>
              <a:t>0.187</a:t>
            </a:r>
            <a:r>
              <a:rPr b="0" lang="nl-BE" sz="10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71" strike="noStrike" u="none">
                <a:solidFill>
                  <a:srgbClr val="4a5462"/>
                </a:solidFill>
                <a:uFillTx/>
                <a:latin typeface="DejaVu Sans"/>
              </a:rPr>
              <a:t>(zwak</a:t>
            </a:r>
            <a:r>
              <a:rPr b="0" lang="nl-BE" sz="10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positief)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51" strike="noStrike" u="none">
                <a:solidFill>
                  <a:srgbClr val="4a5462"/>
                </a:solidFill>
                <a:uFillTx/>
                <a:latin typeface="DejaVu Sans"/>
              </a:rPr>
              <a:t>Statistically</a:t>
            </a:r>
            <a:r>
              <a:rPr b="0" lang="nl-BE" sz="1000" spc="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signi</a:t>
            </a:r>
            <a:r>
              <a:rPr b="0" lang="nl-BE" sz="900" spc="-11" strike="noStrike" u="none">
                <a:solidFill>
                  <a:srgbClr val="4a5462"/>
                </a:solidFill>
                <a:uFillTx/>
                <a:latin typeface="Arial"/>
              </a:rPr>
              <a:t>ﬁ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cant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74" strike="noStrike" u="none">
                <a:solidFill>
                  <a:srgbClr val="4a5462"/>
                </a:solidFill>
                <a:uFillTx/>
                <a:latin typeface="DejaVu Sans"/>
              </a:rPr>
              <a:t>3.5%</a:t>
            </a:r>
            <a:r>
              <a:rPr b="0" lang="nl-BE" sz="10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0" strike="noStrike" u="none">
                <a:solidFill>
                  <a:srgbClr val="4a5462"/>
                </a:solidFill>
                <a:uFillTx/>
                <a:latin typeface="DejaVu Sans"/>
              </a:rPr>
              <a:t>verklaarde</a:t>
            </a:r>
            <a:r>
              <a:rPr b="0" lang="nl-BE" sz="10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40" strike="noStrike" u="none">
                <a:solidFill>
                  <a:srgbClr val="4a5462"/>
                </a:solidFill>
                <a:uFillTx/>
                <a:latin typeface="DejaVu Sans"/>
              </a:rPr>
              <a:t>variantie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96" name="object 188" descr=""/>
          <p:cNvPicPr/>
          <p:nvPr/>
        </p:nvPicPr>
        <p:blipFill>
          <a:blip r:embed="rId7"/>
          <a:stretch/>
        </p:blipFill>
        <p:spPr>
          <a:xfrm>
            <a:off x="3431160" y="4576680"/>
            <a:ext cx="127080" cy="127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7" name="object 189"/>
          <p:cNvSpPr/>
          <p:nvPr/>
        </p:nvSpPr>
        <p:spPr>
          <a:xfrm>
            <a:off x="3625920" y="4526280"/>
            <a:ext cx="135072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nl-BE" sz="1150" spc="-79" strike="noStrike" u="none">
                <a:solidFill>
                  <a:srgbClr val="1f2937"/>
                </a:solidFill>
                <a:uFillTx/>
                <a:latin typeface="DejaVu Sans"/>
              </a:rPr>
              <a:t>Trendlijn</a:t>
            </a:r>
            <a:r>
              <a:rPr b="1" lang="nl-BE" sz="1150" spc="3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54" strike="noStrike" u="none">
                <a:solidFill>
                  <a:srgbClr val="1f2937"/>
                </a:solidFill>
                <a:uFillTx/>
                <a:latin typeface="DejaVu Sans"/>
              </a:rPr>
              <a:t>Analysis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object 190"/>
          <p:cNvSpPr/>
          <p:nvPr/>
        </p:nvSpPr>
        <p:spPr>
          <a:xfrm>
            <a:off x="3416400" y="4713480"/>
            <a:ext cx="180216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040" bIns="0" anchor="t">
            <a:spAutoFit/>
          </a:bodyPr>
          <a:p>
            <a:pPr marL="117000" indent="-104040">
              <a:lnSpc>
                <a:spcPct val="100000"/>
              </a:lnSpc>
              <a:spcBef>
                <a:spcPts val="394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54" strike="noStrike" u="none">
                <a:solidFill>
                  <a:srgbClr val="4a5462"/>
                </a:solidFill>
                <a:uFillTx/>
                <a:latin typeface="DejaVu Sans"/>
              </a:rPr>
              <a:t>Slope:</a:t>
            </a:r>
            <a:r>
              <a:rPr b="0" lang="nl-BE" sz="100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0.0931</a:t>
            </a:r>
            <a:r>
              <a:rPr b="0" lang="nl-BE" sz="100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26" strike="noStrike" u="none">
                <a:solidFill>
                  <a:srgbClr val="4a5462"/>
                </a:solidFill>
                <a:uFillTx/>
                <a:latin typeface="DejaVu Sans"/>
              </a:rPr>
              <a:t>u/g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54" strike="noStrike" u="none">
                <a:solidFill>
                  <a:srgbClr val="4a5462"/>
                </a:solidFill>
                <a:uFillTx/>
                <a:latin typeface="DejaVu Sans"/>
              </a:rPr>
              <a:t>Linear</a:t>
            </a:r>
            <a:r>
              <a:rPr b="0" lang="nl-BE" sz="100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regression</a:t>
            </a:r>
            <a:r>
              <a:rPr b="0" lang="nl-BE" sz="10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45" strike="noStrike" u="none">
                <a:solidFill>
                  <a:srgbClr val="4a5462"/>
                </a:solidFill>
                <a:uFillTx/>
                <a:latin typeface="DejaVu Sans"/>
              </a:rPr>
              <a:t>model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60" strike="noStrike" u="none">
                <a:solidFill>
                  <a:srgbClr val="4a5462"/>
                </a:solidFill>
                <a:uFillTx/>
                <a:latin typeface="DejaVu Sans"/>
              </a:rPr>
              <a:t>R²</a:t>
            </a:r>
            <a:r>
              <a:rPr b="0" lang="nl-BE" sz="100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91" strike="noStrike" u="none">
                <a:solidFill>
                  <a:srgbClr val="4a5462"/>
                </a:solidFill>
                <a:uFillTx/>
                <a:latin typeface="DejaVu Sans"/>
              </a:rPr>
              <a:t>=</a:t>
            </a:r>
            <a:r>
              <a:rPr b="0" lang="nl-BE" sz="1000" spc="-3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0.035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99" name="object 191" descr=""/>
          <p:cNvPicPr/>
          <p:nvPr/>
        </p:nvPicPr>
        <p:blipFill>
          <a:blip r:embed="rId8"/>
          <a:stretch/>
        </p:blipFill>
        <p:spPr>
          <a:xfrm>
            <a:off x="6294960" y="4574160"/>
            <a:ext cx="131400" cy="132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0" name="object 192"/>
          <p:cNvSpPr/>
          <p:nvPr/>
        </p:nvSpPr>
        <p:spPr>
          <a:xfrm>
            <a:off x="6500160" y="4526280"/>
            <a:ext cx="195840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nl-BE" sz="1150" spc="-74" strike="noStrike" u="none">
                <a:solidFill>
                  <a:srgbClr val="1f2937"/>
                </a:solidFill>
                <a:uFillTx/>
                <a:latin typeface="DejaVu Sans"/>
              </a:rPr>
              <a:t>Materiaal</a:t>
            </a:r>
            <a:r>
              <a:rPr b="1" lang="nl-BE" sz="1150" spc="45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54" strike="noStrike" u="none">
                <a:solidFill>
                  <a:srgbClr val="1f2937"/>
                </a:solidFill>
                <a:uFillTx/>
                <a:latin typeface="DejaVu Sans"/>
              </a:rPr>
              <a:t>Clustering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1" name="object 193"/>
          <p:cNvSpPr/>
          <p:nvPr/>
        </p:nvSpPr>
        <p:spPr>
          <a:xfrm>
            <a:off x="6273720" y="4713480"/>
            <a:ext cx="209952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040" bIns="0" anchor="t">
            <a:spAutoFit/>
          </a:bodyPr>
          <a:p>
            <a:pPr marL="117000" indent="-104040">
              <a:lnSpc>
                <a:spcPct val="100000"/>
              </a:lnSpc>
              <a:spcBef>
                <a:spcPts val="394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60" strike="noStrike" u="none">
                <a:solidFill>
                  <a:srgbClr val="4a5462"/>
                </a:solidFill>
                <a:uFillTx/>
                <a:latin typeface="DejaVu Sans"/>
              </a:rPr>
              <a:t>PLA: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0" strike="noStrike" u="none">
                <a:solidFill>
                  <a:srgbClr val="4a5462"/>
                </a:solidFill>
                <a:uFillTx/>
                <a:latin typeface="DejaVu Sans"/>
              </a:rPr>
              <a:t>lage</a:t>
            </a:r>
            <a:r>
              <a:rPr b="0" lang="nl-BE" sz="100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54" strike="noStrike" u="none">
                <a:solidFill>
                  <a:srgbClr val="4a5462"/>
                </a:solidFill>
                <a:uFillTx/>
                <a:latin typeface="DejaVu Sans"/>
              </a:rPr>
              <a:t>tijd/gewicht</a:t>
            </a:r>
            <a:r>
              <a:rPr b="0" lang="nl-BE" sz="100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20" strike="noStrike" u="none">
                <a:solidFill>
                  <a:srgbClr val="4a5462"/>
                </a:solidFill>
                <a:uFillTx/>
                <a:latin typeface="DejaVu Sans"/>
              </a:rPr>
              <a:t>ratio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Composieten:</a:t>
            </a:r>
            <a:r>
              <a:rPr b="0" lang="nl-BE" sz="1000" spc="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74" strike="noStrike" u="none">
                <a:solidFill>
                  <a:srgbClr val="4a5462"/>
                </a:solidFill>
                <a:uFillTx/>
                <a:latin typeface="DejaVu Sans"/>
              </a:rPr>
              <a:t>hogere</a:t>
            </a:r>
            <a:r>
              <a:rPr b="0" lang="nl-BE" sz="1000" spc="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51" strike="noStrike" u="none">
                <a:solidFill>
                  <a:srgbClr val="4a5462"/>
                </a:solidFill>
                <a:uFillTx/>
                <a:latin typeface="DejaVu Sans"/>
              </a:rPr>
              <a:t>complexiteit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74" strike="noStrike" u="none">
                <a:solidFill>
                  <a:srgbClr val="4a5462"/>
                </a:solidFill>
                <a:uFillTx/>
                <a:latin typeface="DejaVu Sans"/>
              </a:rPr>
              <a:t>Technisch:</a:t>
            </a:r>
            <a:r>
              <a:rPr b="0" lang="nl-BE" sz="10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5" strike="noStrike" u="none">
                <a:solidFill>
                  <a:srgbClr val="4a5462"/>
                </a:solidFill>
                <a:uFillTx/>
                <a:latin typeface="DejaVu Sans"/>
              </a:rPr>
              <a:t>gemiddelde</a:t>
            </a:r>
            <a:r>
              <a:rPr b="0" lang="nl-BE" sz="10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range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02" name="object 194" descr=""/>
          <p:cNvPicPr/>
          <p:nvPr/>
        </p:nvPicPr>
        <p:blipFill>
          <a:blip r:embed="rId9"/>
          <a:stretch/>
        </p:blipFill>
        <p:spPr>
          <a:xfrm>
            <a:off x="9144000" y="4574520"/>
            <a:ext cx="98280" cy="131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3" name="object 195"/>
          <p:cNvSpPr/>
          <p:nvPr/>
        </p:nvSpPr>
        <p:spPr>
          <a:xfrm>
            <a:off x="9307440" y="4526280"/>
            <a:ext cx="1671120" cy="1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nl-BE" sz="1150" spc="-60" strike="noStrike" u="none">
                <a:solidFill>
                  <a:srgbClr val="1f2937"/>
                </a:solidFill>
                <a:uFillTx/>
                <a:latin typeface="DejaVu Sans"/>
              </a:rPr>
              <a:t>Pricing</a:t>
            </a:r>
            <a:r>
              <a:rPr b="1" lang="nl-BE" sz="1150" spc="-40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60" strike="noStrike" u="none">
                <a:solidFill>
                  <a:srgbClr val="1f2937"/>
                </a:solidFill>
                <a:uFillTx/>
                <a:latin typeface="DejaVu Sans"/>
              </a:rPr>
              <a:t>Impact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4" name="object 196"/>
          <p:cNvSpPr/>
          <p:nvPr/>
        </p:nvSpPr>
        <p:spPr>
          <a:xfrm>
            <a:off x="9131400" y="4713480"/>
            <a:ext cx="238716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040" bIns="0" anchor="t">
            <a:spAutoFit/>
          </a:bodyPr>
          <a:p>
            <a:pPr marL="117000" indent="-104040">
              <a:lnSpc>
                <a:spcPct val="100000"/>
              </a:lnSpc>
              <a:spcBef>
                <a:spcPts val="394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60" strike="noStrike" u="none">
                <a:solidFill>
                  <a:srgbClr val="4a5462"/>
                </a:solidFill>
                <a:uFillTx/>
                <a:latin typeface="DejaVu Sans"/>
              </a:rPr>
              <a:t>Tijd-gewicht</a:t>
            </a:r>
            <a:r>
              <a:rPr b="0" lang="nl-BE" sz="100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60" strike="noStrike" u="none">
                <a:solidFill>
                  <a:srgbClr val="4a5462"/>
                </a:solidFill>
                <a:uFillTx/>
                <a:latin typeface="DejaVu Sans"/>
              </a:rPr>
              <a:t>factor</a:t>
            </a:r>
            <a:r>
              <a:rPr b="0" lang="nl-BE" sz="100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54" strike="noStrike" u="none">
                <a:solidFill>
                  <a:srgbClr val="4a5462"/>
                </a:solidFill>
                <a:uFillTx/>
                <a:latin typeface="DejaVu Sans"/>
              </a:rPr>
              <a:t>in</a:t>
            </a:r>
            <a:r>
              <a:rPr b="0" lang="nl-BE" sz="100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pricing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60" strike="noStrike" u="none">
                <a:solidFill>
                  <a:srgbClr val="4a5462"/>
                </a:solidFill>
                <a:uFillTx/>
                <a:latin typeface="DejaVu Sans"/>
              </a:rPr>
              <a:t>Materiaal-</a:t>
            </a:r>
            <a:r>
              <a:rPr b="0" lang="nl-BE" sz="1000" spc="-45" strike="noStrike" u="none">
                <a:solidFill>
                  <a:srgbClr val="4a5462"/>
                </a:solidFill>
                <a:uFillTx/>
                <a:latin typeface="DejaVu Sans"/>
              </a:rPr>
              <a:t>speci</a:t>
            </a:r>
            <a:r>
              <a:rPr b="0" lang="nl-BE" sz="900" spc="-45" strike="noStrike" u="none">
                <a:solidFill>
                  <a:srgbClr val="4a5462"/>
                </a:solidFill>
                <a:uFillTx/>
                <a:latin typeface="Arial"/>
              </a:rPr>
              <a:t>ﬁ</a:t>
            </a:r>
            <a:r>
              <a:rPr b="0" lang="nl-BE" sz="1000" spc="-45" strike="noStrike" u="none">
                <a:solidFill>
                  <a:srgbClr val="4a5462"/>
                </a:solidFill>
                <a:uFillTx/>
                <a:latin typeface="DejaVu Sans"/>
              </a:rPr>
              <a:t>eke</a:t>
            </a:r>
            <a:r>
              <a:rPr b="0" lang="nl-BE" sz="1000" spc="65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45" strike="noStrike" u="none">
                <a:solidFill>
                  <a:srgbClr val="4a5462"/>
                </a:solidFill>
                <a:uFillTx/>
                <a:latin typeface="DejaVu Sans"/>
              </a:rPr>
              <a:t>tarieven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7000" indent="-104040">
              <a:lnSpc>
                <a:spcPct val="100000"/>
              </a:lnSpc>
              <a:spcBef>
                <a:spcPts val="300"/>
              </a:spcBef>
              <a:buClr>
                <a:srgbClr val="4a5462"/>
              </a:buClr>
              <a:buSzPct val="85000"/>
              <a:buFont typeface="Arial"/>
              <a:buChar char="•"/>
              <a:tabLst>
                <a:tab algn="l" pos="117000"/>
              </a:tabLst>
            </a:pPr>
            <a:r>
              <a:rPr b="0" lang="nl-BE" sz="1000" spc="-54" strike="noStrike" u="none">
                <a:solidFill>
                  <a:srgbClr val="4a5462"/>
                </a:solidFill>
                <a:uFillTx/>
                <a:latin typeface="DejaVu Sans"/>
              </a:rPr>
              <a:t>Outlier</a:t>
            </a:r>
            <a:r>
              <a:rPr b="0" lang="nl-BE" sz="10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54" strike="noStrike" u="none">
                <a:solidFill>
                  <a:srgbClr val="4a5462"/>
                </a:solidFill>
                <a:uFillTx/>
                <a:latin typeface="DejaVu Sans"/>
              </a:rPr>
              <a:t>detectie</a:t>
            </a:r>
            <a:r>
              <a:rPr b="0" lang="nl-BE" sz="100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000" spc="-11" strike="noStrike" u="none">
                <a:solidFill>
                  <a:srgbClr val="4a5462"/>
                </a:solidFill>
                <a:uFillTx/>
                <a:latin typeface="DejaVu Sans"/>
              </a:rPr>
              <a:t>belangrijk</a:t>
            </a:r>
            <a:endParaRPr b="0" lang="nl-BE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05" name="object 197" descr=""/>
          <p:cNvPicPr/>
          <p:nvPr/>
        </p:nvPicPr>
        <p:blipFill>
          <a:blip r:embed="rId10"/>
          <a:stretch/>
        </p:blipFill>
        <p:spPr>
          <a:xfrm>
            <a:off x="609480" y="5596920"/>
            <a:ext cx="169560" cy="169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6" name="object 198"/>
          <p:cNvSpPr/>
          <p:nvPr/>
        </p:nvSpPr>
        <p:spPr>
          <a:xfrm>
            <a:off x="844560" y="5534280"/>
            <a:ext cx="3294000" cy="2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1" lang="nl-BE" sz="1500" spc="-96" strike="noStrike" u="none">
                <a:solidFill>
                  <a:srgbClr val="1f2937"/>
                </a:solidFill>
                <a:uFillTx/>
                <a:latin typeface="DejaVu Sans"/>
              </a:rPr>
              <a:t>Correlatie</a:t>
            </a:r>
            <a:r>
              <a:rPr b="1" lang="nl-BE" sz="1500" spc="11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500" spc="-105" strike="noStrike" u="none">
                <a:solidFill>
                  <a:srgbClr val="1f2937"/>
                </a:solidFill>
                <a:uFillTx/>
                <a:latin typeface="DejaVu Sans"/>
              </a:rPr>
              <a:t>Analyse</a:t>
            </a:r>
            <a:r>
              <a:rPr b="1" lang="nl-BE" sz="1500" spc="1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500" spc="-71" strike="noStrike" u="none">
                <a:solidFill>
                  <a:srgbClr val="1f2937"/>
                </a:solidFill>
                <a:uFillTx/>
                <a:latin typeface="DejaVu Sans"/>
              </a:rPr>
              <a:t>Insights</a:t>
            </a:r>
            <a:endParaRPr b="0" lang="nl-BE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7" name="object 199"/>
          <p:cNvSpPr/>
          <p:nvPr/>
        </p:nvSpPr>
        <p:spPr>
          <a:xfrm>
            <a:off x="596880" y="5789880"/>
            <a:ext cx="3541680" cy="84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5520" bIns="0" anchor="t">
            <a:spAutoFit/>
          </a:bodyPr>
          <a:p>
            <a:pPr marL="12600">
              <a:lnSpc>
                <a:spcPct val="100000"/>
              </a:lnSpc>
              <a:spcBef>
                <a:spcPts val="516"/>
              </a:spcBef>
            </a:pPr>
            <a:r>
              <a:rPr b="1" lang="nl-BE" sz="1150" spc="-91" strike="noStrike" u="none">
                <a:solidFill>
                  <a:srgbClr val="1f2937"/>
                </a:solidFill>
                <a:uFillTx/>
                <a:latin typeface="DejaVu Sans"/>
              </a:rPr>
              <a:t>Zwakke</a:t>
            </a:r>
            <a:r>
              <a:rPr b="1" lang="nl-BE" sz="1150" spc="-1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85" strike="noStrike" u="none">
                <a:solidFill>
                  <a:srgbClr val="1f2937"/>
                </a:solidFill>
                <a:uFillTx/>
                <a:latin typeface="DejaVu Sans"/>
              </a:rPr>
              <a:t>maar</a:t>
            </a:r>
            <a:r>
              <a:rPr b="1" lang="nl-BE" sz="1150" spc="-1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45" strike="noStrike" u="none">
                <a:solidFill>
                  <a:srgbClr val="1f2937"/>
                </a:solidFill>
                <a:uFillTx/>
                <a:latin typeface="DejaVu Sans"/>
              </a:rPr>
              <a:t>Signi</a:t>
            </a:r>
            <a:r>
              <a:rPr b="1" lang="nl-BE" sz="1050" spc="-45" strike="noStrike" u="none">
                <a:solidFill>
                  <a:srgbClr val="1f2937"/>
                </a:solidFill>
                <a:uFillTx/>
                <a:latin typeface="Arial"/>
              </a:rPr>
              <a:t>ﬁ</a:t>
            </a:r>
            <a:r>
              <a:rPr b="1" lang="nl-BE" sz="1150" spc="-45" strike="noStrike" u="none">
                <a:solidFill>
                  <a:srgbClr val="1f2937"/>
                </a:solidFill>
                <a:uFillTx/>
                <a:latin typeface="DejaVu Sans"/>
              </a:rPr>
              <a:t>cante</a:t>
            </a:r>
            <a:r>
              <a:rPr b="1" lang="nl-BE" sz="1150" spc="-11" strike="noStrike" u="none">
                <a:solidFill>
                  <a:srgbClr val="1f2937"/>
                </a:solidFill>
                <a:uFillTx/>
                <a:latin typeface="DejaVu Sans"/>
              </a:rPr>
              <a:t> Correlatie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8000"/>
              </a:lnSpc>
              <a:spcBef>
                <a:spcPts val="295"/>
              </a:spcBef>
            </a:pPr>
            <a:r>
              <a:rPr b="0" lang="nl-BE" sz="1150" spc="-105" strike="noStrike" u="none">
                <a:solidFill>
                  <a:srgbClr val="4a5462"/>
                </a:solidFill>
                <a:uFillTx/>
                <a:latin typeface="DejaVu Sans"/>
              </a:rPr>
              <a:t>De</a:t>
            </a:r>
            <a:r>
              <a:rPr b="0" lang="nl-BE" sz="1150" spc="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correlatie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74" strike="noStrike" u="none">
                <a:solidFill>
                  <a:srgbClr val="4a5462"/>
                </a:solidFill>
                <a:uFillTx/>
                <a:latin typeface="DejaVu Sans"/>
              </a:rPr>
              <a:t>van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0.187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toont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dat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gewicht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26" strike="noStrike" u="none">
                <a:solidFill>
                  <a:srgbClr val="4a5462"/>
                </a:solidFill>
                <a:uFillTx/>
                <a:latin typeface="DejaVu Sans"/>
              </a:rPr>
              <a:t>slechts </a:t>
            </a: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beperkt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</a:rPr>
              <a:t>printtijd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voorspelt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74" strike="noStrike" u="none">
                <a:solidFill>
                  <a:srgbClr val="4a5462"/>
                </a:solidFill>
                <a:uFillTx/>
                <a:latin typeface="DejaVu Sans"/>
              </a:rPr>
              <a:t>andere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factoren</a:t>
            </a:r>
            <a:r>
              <a:rPr b="0" lang="nl-BE" sz="1150" spc="-14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31" strike="noStrike" u="none">
                <a:solidFill>
                  <a:srgbClr val="4a5462"/>
                </a:solidFill>
                <a:uFillTx/>
                <a:latin typeface="DejaVu Sans"/>
              </a:rPr>
              <a:t>zoals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complexiteit</a:t>
            </a:r>
            <a:r>
              <a:rPr b="0" lang="nl-BE" sz="1150" spc="-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71" strike="noStrike" u="none">
                <a:solidFill>
                  <a:srgbClr val="4a5462"/>
                </a:solidFill>
                <a:uFillTx/>
                <a:latin typeface="DejaVu Sans"/>
              </a:rPr>
              <a:t>en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</a:rPr>
              <a:t>in</a:t>
            </a:r>
            <a:r>
              <a:rPr b="0" lang="nl-BE" sz="1050" strike="noStrike" u="none">
                <a:solidFill>
                  <a:srgbClr val="4a5462"/>
                </a:solidFill>
                <a:uFillTx/>
                <a:latin typeface="Arial"/>
              </a:rPr>
              <a:t>ﬁ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</a:rPr>
              <a:t>ll</a:t>
            </a:r>
            <a:r>
              <a:rPr b="0" lang="nl-BE" sz="1150" spc="-2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</a:rPr>
              <a:t>zijn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belangrijker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8" name="object 200"/>
          <p:cNvSpPr/>
          <p:nvPr/>
        </p:nvSpPr>
        <p:spPr>
          <a:xfrm>
            <a:off x="4305240" y="5789880"/>
            <a:ext cx="3474360" cy="84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5520" bIns="0" anchor="t">
            <a:spAutoFit/>
          </a:bodyPr>
          <a:p>
            <a:pPr marL="12600">
              <a:lnSpc>
                <a:spcPct val="100000"/>
              </a:lnSpc>
              <a:spcBef>
                <a:spcPts val="516"/>
              </a:spcBef>
            </a:pPr>
            <a:r>
              <a:rPr b="1" lang="nl-BE" sz="1150" spc="-71" strike="noStrike" u="none">
                <a:solidFill>
                  <a:srgbClr val="1f2937"/>
                </a:solidFill>
                <a:uFillTx/>
                <a:latin typeface="DejaVu Sans"/>
              </a:rPr>
              <a:t>Materiaal-</a:t>
            </a:r>
            <a:r>
              <a:rPr b="1" lang="nl-BE" sz="1150" spc="-45" strike="noStrike" u="none">
                <a:solidFill>
                  <a:srgbClr val="1f2937"/>
                </a:solidFill>
                <a:uFillTx/>
                <a:latin typeface="DejaVu Sans"/>
              </a:rPr>
              <a:t>speci</a:t>
            </a:r>
            <a:r>
              <a:rPr b="1" lang="nl-BE" sz="1050" spc="-45" strike="noStrike" u="none">
                <a:solidFill>
                  <a:srgbClr val="1f2937"/>
                </a:solidFill>
                <a:uFillTx/>
                <a:latin typeface="Arial"/>
              </a:rPr>
              <a:t>ﬁ</a:t>
            </a:r>
            <a:r>
              <a:rPr b="1" lang="nl-BE" sz="1150" spc="-45" strike="noStrike" u="none">
                <a:solidFill>
                  <a:srgbClr val="1f2937"/>
                </a:solidFill>
                <a:uFillTx/>
                <a:latin typeface="DejaVu Sans"/>
              </a:rPr>
              <a:t>eke</a:t>
            </a:r>
            <a:r>
              <a:rPr b="1" lang="nl-BE" sz="1150" spc="14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11" strike="noStrike" u="none">
                <a:solidFill>
                  <a:srgbClr val="1f2937"/>
                </a:solidFill>
                <a:uFillTx/>
                <a:latin typeface="DejaVu Sans"/>
              </a:rPr>
              <a:t>Patterns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8000"/>
              </a:lnSpc>
              <a:spcBef>
                <a:spcPts val="295"/>
              </a:spcBef>
            </a:pP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Composiet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materialen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</a:rPr>
              <a:t>tonen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79" strike="noStrike" u="none">
                <a:solidFill>
                  <a:srgbClr val="4a5462"/>
                </a:solidFill>
                <a:uFillTx/>
                <a:latin typeface="DejaVu Sans"/>
              </a:rPr>
              <a:t>meer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spreiding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door </a:t>
            </a:r>
            <a:r>
              <a:rPr b="0" lang="nl-BE" sz="1150" spc="-74" strike="noStrike" u="none">
                <a:solidFill>
                  <a:srgbClr val="4a5462"/>
                </a:solidFill>
                <a:uFillTx/>
                <a:latin typeface="DejaVu Sans"/>
              </a:rPr>
              <a:t>hogere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print</a:t>
            </a:r>
            <a:r>
              <a:rPr b="0" lang="nl-BE" sz="1150" spc="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complexiteit,</a:t>
            </a:r>
            <a:r>
              <a:rPr b="0" lang="nl-BE" sz="1150" spc="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terwijl</a:t>
            </a:r>
            <a:r>
              <a:rPr b="0" lang="nl-BE" sz="1150" spc="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PLA</a:t>
            </a:r>
            <a:r>
              <a:rPr b="0" lang="nl-BE" sz="1150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</a:rPr>
              <a:t>variants</a:t>
            </a:r>
            <a:r>
              <a:rPr b="0" lang="nl-BE" sz="1150" spc="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51" strike="noStrike" u="none">
                <a:solidFill>
                  <a:srgbClr val="4a5462"/>
                </a:solidFill>
                <a:uFillTx/>
                <a:latin typeface="DejaVu Sans"/>
              </a:rPr>
              <a:t>meer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</a:rPr>
              <a:t>predictabel</a:t>
            </a:r>
            <a:r>
              <a:rPr b="0" lang="nl-BE" sz="1150" spc="6" strike="noStrike" u="none">
                <a:solidFill>
                  <a:srgbClr val="4a5462"/>
                </a:solidFill>
                <a:uFillTx/>
                <a:latin typeface="DejaVu Sans"/>
              </a:rPr>
              <a:t> </a:t>
            </a:r>
            <a:r>
              <a:rPr b="0" lang="nl-BE" sz="1150" spc="-20" strike="noStrike" u="none">
                <a:solidFill>
                  <a:srgbClr val="4a5462"/>
                </a:solidFill>
                <a:uFillTx/>
                <a:latin typeface="DejaVu Sans"/>
              </a:rPr>
              <a:t>zijn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9" name="object 201"/>
          <p:cNvSpPr/>
          <p:nvPr/>
        </p:nvSpPr>
        <p:spPr>
          <a:xfrm>
            <a:off x="7920000" y="5796000"/>
            <a:ext cx="3379680" cy="78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5520" bIns="0" anchor="t">
            <a:spAutoFit/>
          </a:bodyPr>
          <a:p>
            <a:pPr marL="12600">
              <a:lnSpc>
                <a:spcPct val="100000"/>
              </a:lnSpc>
              <a:spcBef>
                <a:spcPts val="516"/>
              </a:spcBef>
            </a:pPr>
            <a:r>
              <a:rPr b="1" lang="nl-BE" sz="1150" spc="-60" strike="noStrike" u="none">
                <a:solidFill>
                  <a:srgbClr val="1f2937"/>
                </a:solidFill>
                <a:uFillTx/>
                <a:latin typeface="DejaVu Sans"/>
              </a:rPr>
              <a:t>Pricing</a:t>
            </a:r>
            <a:r>
              <a:rPr b="1" lang="nl-BE" sz="1150" spc="-6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74" strike="noStrike" u="none">
                <a:solidFill>
                  <a:srgbClr val="1f2937"/>
                </a:solidFill>
                <a:uFillTx/>
                <a:latin typeface="DejaVu Sans"/>
              </a:rPr>
              <a:t>Algorithm</a:t>
            </a:r>
            <a:r>
              <a:rPr b="1" lang="nl-BE" sz="1150" strike="noStrike" u="none">
                <a:solidFill>
                  <a:srgbClr val="1f2937"/>
                </a:solidFill>
                <a:uFillTx/>
                <a:latin typeface="DejaVu Sans"/>
              </a:rPr>
              <a:t> </a:t>
            </a:r>
            <a:r>
              <a:rPr b="1" lang="nl-BE" sz="1150" spc="-11" strike="noStrike" u="none">
                <a:solidFill>
                  <a:srgbClr val="1f2937"/>
                </a:solidFill>
                <a:uFillTx/>
                <a:latin typeface="DejaVu Sans"/>
              </a:rPr>
              <a:t>Optimization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0" lang="nl-BE" sz="1150" spc="-85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De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trendlijn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(0.0931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u/g)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biedt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74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een</a:t>
            </a:r>
            <a:r>
              <a:rPr b="0" lang="nl-BE" sz="1150" spc="-6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54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baseline,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maar materiaal-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speci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Arial"/>
                <a:ea typeface="Microsoft YaHei"/>
              </a:rPr>
              <a:t>ﬁ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eke</a:t>
            </a:r>
            <a:r>
              <a:rPr b="0" lang="nl-BE" sz="1150" spc="11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correctiefactoren</a:t>
            </a:r>
            <a:r>
              <a:rPr b="0" lang="nl-BE" sz="1150" spc="14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zijn</a:t>
            </a:r>
            <a:r>
              <a:rPr b="0" lang="nl-BE" sz="1150" spc="11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11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nodig </a:t>
            </a:r>
            <a:r>
              <a:rPr b="0" lang="nl-BE" sz="1150" spc="-60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voor</a:t>
            </a:r>
            <a:r>
              <a:rPr b="0" lang="nl-BE" sz="1150" spc="6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65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accurate</a:t>
            </a:r>
            <a:r>
              <a:rPr b="0" lang="nl-BE" sz="1150" spc="6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 </a:t>
            </a:r>
            <a:r>
              <a:rPr b="0" lang="nl-BE" sz="1150" spc="-45" strike="noStrike" u="none">
                <a:solidFill>
                  <a:srgbClr val="4a5462"/>
                </a:solidFill>
                <a:uFillTx/>
                <a:latin typeface="DejaVu Sans"/>
                <a:ea typeface="Microsoft YaHei"/>
              </a:rPr>
              <a:t>pricing</a:t>
            </a:r>
            <a:endParaRPr b="0" lang="nl-BE" sz="1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object 86"/>
          <p:cNvGrpSpPr/>
          <p:nvPr/>
        </p:nvGrpSpPr>
        <p:grpSpPr>
          <a:xfrm>
            <a:off x="360" y="0"/>
            <a:ext cx="12190680" cy="6856560"/>
            <a:chOff x="360" y="0"/>
            <a:chExt cx="12190680" cy="6856560"/>
          </a:xfrm>
        </p:grpSpPr>
        <p:sp>
          <p:nvSpPr>
            <p:cNvPr id="411" name="object 126"/>
            <p:cNvSpPr/>
            <p:nvPr/>
          </p:nvSpPr>
          <p:spPr>
            <a:xfrm>
              <a:off x="360" y="0"/>
              <a:ext cx="12190680" cy="6856560"/>
            </a:xfrm>
            <a:custGeom>
              <a:avLst/>
              <a:gdLst>
                <a:gd name="textAreaLeft" fmla="*/ 0 w 12190680"/>
                <a:gd name="textAreaRight" fmla="*/ 12192480 w 12190680"/>
                <a:gd name="textAreaTop" fmla="*/ 0 h 6856560"/>
                <a:gd name="textAreaBottom" fmla="*/ 6858360 h 6856560"/>
              </a:gdLst>
              <a:ahLst/>
              <a:rect l="textAreaLeft" t="textAreaTop" r="textAreaRight" b="textAreaBottom"/>
              <a:pathLst>
                <a:path w="5524500" h="5943600">
                  <a:moveTo>
                    <a:pt x="5417704" y="5943599"/>
                  </a:moveTo>
                  <a:lnTo>
                    <a:pt x="106795" y="5943599"/>
                  </a:lnTo>
                  <a:lnTo>
                    <a:pt x="99361" y="5942867"/>
                  </a:lnTo>
                  <a:lnTo>
                    <a:pt x="57037" y="5928505"/>
                  </a:lnTo>
                  <a:lnTo>
                    <a:pt x="23432" y="5899040"/>
                  </a:lnTo>
                  <a:lnTo>
                    <a:pt x="3660" y="5858958"/>
                  </a:lnTo>
                  <a:lnTo>
                    <a:pt x="0" y="5836804"/>
                  </a:lnTo>
                  <a:lnTo>
                    <a:pt x="0" y="5829299"/>
                  </a:lnTo>
                  <a:lnTo>
                    <a:pt x="0" y="106794"/>
                  </a:lnTo>
                  <a:lnTo>
                    <a:pt x="11571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5417704" y="0"/>
                  </a:lnTo>
                  <a:lnTo>
                    <a:pt x="5460872" y="11572"/>
                  </a:lnTo>
                  <a:lnTo>
                    <a:pt x="5496328" y="38784"/>
                  </a:lnTo>
                  <a:lnTo>
                    <a:pt x="5518670" y="77492"/>
                  </a:lnTo>
                  <a:lnTo>
                    <a:pt x="5524500" y="106794"/>
                  </a:lnTo>
                  <a:lnTo>
                    <a:pt x="5524500" y="5836804"/>
                  </a:lnTo>
                  <a:lnTo>
                    <a:pt x="5512926" y="5879973"/>
                  </a:lnTo>
                  <a:lnTo>
                    <a:pt x="5485714" y="5915428"/>
                  </a:lnTo>
                  <a:lnTo>
                    <a:pt x="5447006" y="5937770"/>
                  </a:lnTo>
                  <a:lnTo>
                    <a:pt x="5425136" y="5942867"/>
                  </a:lnTo>
                  <a:lnTo>
                    <a:pt x="5417704" y="5943599"/>
                  </a:lnTo>
                  <a:close/>
                </a:path>
              </a:pathLst>
            </a:custGeom>
            <a:solidFill>
              <a:srgbClr val="1117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nl-BE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pic>
          <p:nvPicPr>
            <p:cNvPr id="412" name="object 166" descr=""/>
            <p:cNvPicPr/>
            <p:nvPr/>
          </p:nvPicPr>
          <p:blipFill>
            <a:blip r:embed="rId1"/>
            <a:stretch/>
          </p:blipFill>
          <p:spPr>
            <a:xfrm>
              <a:off x="420840" y="286920"/>
              <a:ext cx="327960" cy="17136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413" name="" descr=""/>
          <p:cNvPicPr/>
          <p:nvPr/>
        </p:nvPicPr>
        <p:blipFill>
          <a:blip r:embed="rId2"/>
          <a:stretch/>
        </p:blipFill>
        <p:spPr>
          <a:xfrm>
            <a:off x="179640" y="216360"/>
            <a:ext cx="3805200" cy="3168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14" name="" descr=""/>
          <p:cNvPicPr/>
          <p:nvPr/>
        </p:nvPicPr>
        <p:blipFill>
          <a:blip r:embed="rId3"/>
          <a:stretch/>
        </p:blipFill>
        <p:spPr>
          <a:xfrm>
            <a:off x="176040" y="3359520"/>
            <a:ext cx="3775680" cy="3299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15" name="" descr=""/>
          <p:cNvPicPr/>
          <p:nvPr/>
        </p:nvPicPr>
        <p:blipFill>
          <a:blip r:embed="rId4"/>
          <a:stretch/>
        </p:blipFill>
        <p:spPr>
          <a:xfrm>
            <a:off x="4003920" y="231840"/>
            <a:ext cx="4084920" cy="3142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16" name="" descr=""/>
          <p:cNvPicPr/>
          <p:nvPr/>
        </p:nvPicPr>
        <p:blipFill>
          <a:blip r:embed="rId5"/>
          <a:stretch/>
        </p:blipFill>
        <p:spPr>
          <a:xfrm>
            <a:off x="3985920" y="3359520"/>
            <a:ext cx="4102920" cy="3166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17" name="" descr=""/>
          <p:cNvPicPr/>
          <p:nvPr/>
        </p:nvPicPr>
        <p:blipFill>
          <a:blip r:embed="rId6"/>
          <a:stretch/>
        </p:blipFill>
        <p:spPr>
          <a:xfrm>
            <a:off x="8123040" y="212040"/>
            <a:ext cx="3899880" cy="3539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18" name="" descr=""/>
          <p:cNvPicPr/>
          <p:nvPr/>
        </p:nvPicPr>
        <p:blipFill>
          <a:blip r:embed="rId7"/>
          <a:stretch/>
        </p:blipFill>
        <p:spPr>
          <a:xfrm>
            <a:off x="8354880" y="3752640"/>
            <a:ext cx="2911320" cy="830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a5462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a5462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a5462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a5462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a5462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a5462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a5462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a5462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a5462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a5462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a5462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a5462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Application>LibreOffice/24.8.6.2$Windows_X86_64 LibreOffice_project/6d98ba145e9a8a39fc57bcc76981d1fb1316c60c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2025-06-03T22:59:48Z</dcterms:created>
  <dc:creator/>
  <dc:description/>
  <dc:language>nl-BE</dc:language>
  <cp:lastModifiedBy/>
  <dcterms:modified xsi:type="dcterms:W3CDTF">2025-06-07T15:06:11Z</dcterms:modified>
  <cp:revision>46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2025-06-03T00:00:00Z</vt:filetime>
  </property>
  <property fmtid="{D5CDD505-2E9C-101B-9397-08002B2CF9AE}" pid="3" name="LastSaved">
    <vt:filetime>2025-06-03T00:00:00Z</vt:filetime>
  </property>
  <property fmtid="{D5CDD505-2E9C-101B-9397-08002B2CF9AE}" pid="4" name="PresentationFormat">
    <vt:lpwstr>On-screen Show (4:3)</vt:lpwstr>
  </property>
  <property fmtid="{D5CDD505-2E9C-101B-9397-08002B2CF9AE}" pid="5" name="Producer">
    <vt:lpwstr>pypdf</vt:lpwstr>
  </property>
</Properties>
</file>