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60" r:id="rId6"/>
    <p:sldId id="264" r:id="rId7"/>
    <p:sldId id="267" r:id="rId8"/>
    <p:sldId id="263" r:id="rId9"/>
    <p:sldId id="265" r:id="rId10"/>
    <p:sldId id="276" r:id="rId11"/>
    <p:sldId id="262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Game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Shahnawaz 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61557" cy="3416300"/>
          </a:xfrm>
        </p:spPr>
        <p:txBody>
          <a:bodyPr/>
          <a:lstStyle/>
          <a:p>
            <a:r>
              <a:rPr lang="en-IN" dirty="0" smtClean="0"/>
              <a:t>There are two types of optimizations possible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CPU Optimization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1. “draw </a:t>
            </a:r>
            <a:r>
              <a:rPr lang="en-IN" dirty="0"/>
              <a:t>call </a:t>
            </a:r>
            <a:r>
              <a:rPr lang="en-IN" dirty="0" smtClean="0"/>
              <a:t>counts” - CPU computes the light, shader parameters and creates 			    drawing commands for GPU for every object created in frame.</a:t>
            </a:r>
            <a:r>
              <a:rPr lang="en-IN" dirty="0"/>
              <a:t>	</a:t>
            </a: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2. Lower the draw call counts better the performance.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GPU Optimization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/>
              <a:t>1. </a:t>
            </a:r>
            <a:r>
              <a:rPr lang="en-IN" dirty="0" smtClean="0"/>
              <a:t>Use minimum number of triangles (vertices) per frame.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		2. </a:t>
            </a:r>
            <a:r>
              <a:rPr lang="en-IN" dirty="0" smtClean="0"/>
              <a:t>Try to keep number of UV mappings (</a:t>
            </a:r>
            <a:r>
              <a:rPr lang="en-US" dirty="0"/>
              <a:t>2D image representation of a 3D model's </a:t>
            </a:r>
            <a:r>
              <a:rPr lang="en-US" dirty="0" smtClean="0"/>
              <a:t>			    surface</a:t>
            </a:r>
            <a:r>
              <a:rPr lang="en-IN" dirty="0" smtClean="0"/>
              <a:t>)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Graphics programming (including shader development)</a:t>
            </a:r>
          </a:p>
          <a:p>
            <a:r>
              <a:rPr lang="en-US" dirty="0"/>
              <a:t>Animation</a:t>
            </a:r>
          </a:p>
          <a:p>
            <a:pPr fontAlgn="base"/>
            <a:r>
              <a:rPr lang="en-US" dirty="0"/>
              <a:t>Physics simulation</a:t>
            </a:r>
          </a:p>
          <a:p>
            <a:pPr fontAlgn="base"/>
            <a:r>
              <a:rPr lang="en-US" dirty="0"/>
              <a:t>AI and </a:t>
            </a:r>
            <a:r>
              <a:rPr lang="en-US" dirty="0" smtClean="0"/>
              <a:t>Gameplay</a:t>
            </a:r>
            <a:endParaRPr lang="en-US" dirty="0"/>
          </a:p>
          <a:p>
            <a:r>
              <a:rPr lang="en-US" dirty="0"/>
              <a:t>Audio</a:t>
            </a:r>
          </a:p>
          <a:p>
            <a:pPr fontAlgn="base"/>
            <a:r>
              <a:rPr lang="en-US" dirty="0" smtClean="0"/>
              <a:t>Networking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5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Game Engines, a framework which has inbuilt physics engine and rendering mechanism.</a:t>
            </a:r>
          </a:p>
          <a:p>
            <a:r>
              <a:rPr lang="en-IN" dirty="0" smtClean="0"/>
              <a:t>Simplification of complex game making procedure in optimized way.</a:t>
            </a:r>
          </a:p>
          <a:p>
            <a:r>
              <a:rPr lang="en-IN" dirty="0" smtClean="0"/>
              <a:t>Rendering systems are built upon API such as OpenGL and Direct3D which provide software abstraction of the graphics card.</a:t>
            </a:r>
          </a:p>
          <a:p>
            <a:r>
              <a:rPr lang="en-IN" dirty="0" smtClean="0"/>
              <a:t>Some of the advanced game engines are Unity3D, UDK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7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various applications of mathematics in game programming,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Single and Multiple Point Collision Detection,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Computational Geometry,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Matrix Transformations,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3D Rotation are to name few.</a:t>
            </a:r>
          </a:p>
          <a:p>
            <a:pPr marL="0" indent="0">
              <a:buNone/>
            </a:pP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1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7" cy="3416300"/>
          </a:xfrm>
        </p:spPr>
        <p:txBody>
          <a:bodyPr/>
          <a:lstStyle/>
          <a:p>
            <a:r>
              <a:rPr lang="en-IN" dirty="0" smtClean="0"/>
              <a:t>It involves laws of physics into the game for making it appear more realistic to the observer.</a:t>
            </a:r>
          </a:p>
          <a:p>
            <a:r>
              <a:rPr lang="en-IN" dirty="0" smtClean="0"/>
              <a:t>Physics plays a vital role in process of game creation, though majorly engines have inbuilt physics engines, sometimes tweaking the physics is necessary for some special effects.</a:t>
            </a:r>
          </a:p>
          <a:p>
            <a:r>
              <a:rPr lang="en-IN" dirty="0" smtClean="0"/>
              <a:t>Physics Simulations (Rigid Body), Particle Systems, and Projectiles are a major part of the physics.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0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Major targeted platforms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Personal Computers </a:t>
            </a:r>
          </a:p>
          <a:p>
            <a:pPr marL="0" indent="0">
              <a:buNone/>
            </a:pPr>
            <a:r>
              <a:rPr lang="en-IN" dirty="0" smtClean="0"/>
              <a:t>	Consoles (Xbox, PS) </a:t>
            </a:r>
          </a:p>
          <a:p>
            <a:pPr marL="0" indent="0">
              <a:buNone/>
            </a:pPr>
            <a:r>
              <a:rPr lang="en-IN" dirty="0" smtClean="0"/>
              <a:t>	Mobiles (iOS, Android, WP)</a:t>
            </a:r>
          </a:p>
          <a:p>
            <a:pPr marL="0" indent="0">
              <a:buNone/>
            </a:pPr>
            <a:r>
              <a:rPr lang="en-IN" dirty="0" smtClean="0"/>
              <a:t>	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Monetization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Advertisements</a:t>
            </a:r>
          </a:p>
          <a:p>
            <a:r>
              <a:rPr lang="en-IN" dirty="0" smtClean="0"/>
              <a:t>In-App Purchase</a:t>
            </a:r>
          </a:p>
          <a:p>
            <a:r>
              <a:rPr lang="en-IN" dirty="0" smtClean="0"/>
              <a:t>Sell your game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1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Ratings and Censorship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rating </a:t>
            </a:r>
            <a:r>
              <a:rPr lang="en-US" dirty="0"/>
              <a:t>system is a system used for the classification of video games into suitability-related groups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Entertainment </a:t>
            </a:r>
            <a:r>
              <a:rPr lang="en-US" b="1" dirty="0"/>
              <a:t>Software Rating Board</a:t>
            </a:r>
            <a:r>
              <a:rPr lang="en-US" dirty="0"/>
              <a:t> (</a:t>
            </a:r>
            <a:r>
              <a:rPr lang="en-US" b="1" dirty="0"/>
              <a:t>ESRB</a:t>
            </a:r>
            <a:r>
              <a:rPr lang="en-US" dirty="0" smtClean="0"/>
              <a:t>) – for USA, Canada etc.</a:t>
            </a:r>
          </a:p>
          <a:p>
            <a:r>
              <a:rPr lang="it-IT" b="1" dirty="0"/>
              <a:t>Pan European Game Information</a:t>
            </a:r>
            <a:r>
              <a:rPr lang="it-IT" dirty="0"/>
              <a:t> (</a:t>
            </a:r>
            <a:r>
              <a:rPr lang="it-IT" b="1" dirty="0"/>
              <a:t>PEGI</a:t>
            </a:r>
            <a:r>
              <a:rPr lang="it-IT" dirty="0" smtClean="0"/>
              <a:t>) – for European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7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Publishing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889504"/>
            <a:ext cx="8761412" cy="3130296"/>
          </a:xfrm>
        </p:spPr>
        <p:txBody>
          <a:bodyPr/>
          <a:lstStyle/>
          <a:p>
            <a:r>
              <a:rPr lang="en-IN" dirty="0" smtClean="0"/>
              <a:t>Publishing games can be done in two ways - either by self or via publishing companies.</a:t>
            </a:r>
          </a:p>
          <a:p>
            <a:r>
              <a:rPr lang="en-IN" dirty="0" smtClean="0"/>
              <a:t>Self publishing is majorly done on mobile platforms (iOS, Windows Phone, Android, Mozilla etc.)</a:t>
            </a:r>
          </a:p>
        </p:txBody>
      </p:sp>
    </p:spTree>
    <p:extLst>
      <p:ext uri="{BB962C8B-B14F-4D97-AF65-F5344CB8AC3E}">
        <p14:creationId xmlns:p14="http://schemas.microsoft.com/office/powerpoint/2010/main" val="263816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Any Questions?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Contact me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email: </a:t>
            </a:r>
            <a:r>
              <a:rPr lang="en-IN" dirty="0" smtClean="0">
                <a:solidFill>
                  <a:srgbClr val="FF0000"/>
                </a:solidFill>
              </a:rPr>
              <a:t>shaan@outlook.com</a:t>
            </a:r>
          </a:p>
          <a:p>
            <a:pPr marL="0" indent="0">
              <a:buNone/>
            </a:pPr>
            <a:r>
              <a:rPr lang="en-IN" dirty="0" smtClean="0"/>
              <a:t> 	facebook: </a:t>
            </a:r>
            <a:r>
              <a:rPr lang="en-IN" dirty="0" smtClean="0">
                <a:solidFill>
                  <a:srgbClr val="FF0000"/>
                </a:solidFill>
              </a:rPr>
              <a:t>shaan.shahnawazalam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3450336"/>
            <a:ext cx="8761412" cy="2569464"/>
          </a:xfrm>
        </p:spPr>
        <p:txBody>
          <a:bodyPr/>
          <a:lstStyle/>
          <a:p>
            <a:r>
              <a:rPr lang="en-IN" dirty="0" smtClean="0"/>
              <a:t>Shahnawaz Alam</a:t>
            </a:r>
          </a:p>
          <a:p>
            <a:pPr marL="0" indent="0">
              <a:buNone/>
            </a:pPr>
            <a:r>
              <a:rPr lang="en-IN" dirty="0" smtClean="0"/>
              <a:t>	Developer, TCS Research (Kolkata)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Hobbyist Game Programmer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926080"/>
            <a:ext cx="8761412" cy="3093720"/>
          </a:xfrm>
        </p:spPr>
        <p:txBody>
          <a:bodyPr/>
          <a:lstStyle/>
          <a:p>
            <a:r>
              <a:rPr lang="en-US" dirty="0" smtClean="0"/>
              <a:t>What do you mean by Game, technically?  </a:t>
            </a:r>
          </a:p>
          <a:p>
            <a:r>
              <a:rPr lang="en-IN" dirty="0" smtClean="0"/>
              <a:t>Game Trivia : Science, Art and Business.  </a:t>
            </a:r>
            <a:endParaRPr lang="en-US" dirty="0" smtClean="0"/>
          </a:p>
          <a:p>
            <a:r>
              <a:rPr lang="en-IN" dirty="0"/>
              <a:t>D</a:t>
            </a:r>
            <a:r>
              <a:rPr lang="en-IN" dirty="0" smtClean="0"/>
              <a:t>ifference between Application Software, Movie and Game?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Avatar vs GTA 5 (Equal Revenue Generator).</a:t>
            </a:r>
          </a:p>
          <a:p>
            <a:r>
              <a:rPr lang="en-IN" dirty="0" smtClean="0"/>
              <a:t>Video Game market </a:t>
            </a:r>
            <a:r>
              <a:rPr lang="en-IN" dirty="0" smtClean="0"/>
              <a:t>is highest in </a:t>
            </a:r>
            <a:r>
              <a:rPr lang="en-IN" dirty="0" smtClean="0"/>
              <a:t>entertainment industry </a:t>
            </a:r>
            <a:r>
              <a:rPr lang="en-IN" dirty="0" smtClean="0"/>
              <a:t>(</a:t>
            </a:r>
            <a:r>
              <a:rPr lang="en-IN" dirty="0" smtClean="0"/>
              <a:t>More than Film Industry).</a:t>
            </a:r>
          </a:p>
          <a:p>
            <a:r>
              <a:rPr lang="en-IN" dirty="0" smtClean="0"/>
              <a:t>Games are simply complex.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94" y="4072128"/>
            <a:ext cx="6437604" cy="25664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1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Game: Behind the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7173" cy="3416300"/>
          </a:xfrm>
        </p:spPr>
        <p:txBody>
          <a:bodyPr/>
          <a:lstStyle/>
          <a:p>
            <a:r>
              <a:rPr lang="en-IN" dirty="0" smtClean="0"/>
              <a:t>Game works in loop (Programmatically)</a:t>
            </a:r>
          </a:p>
          <a:p>
            <a:pPr marL="0" indent="0">
              <a:buNone/>
            </a:pPr>
            <a:r>
              <a:rPr lang="en-IN" dirty="0" smtClean="0"/>
              <a:t>	Initialization			//Initializing game assets and components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Loop			//Loop with condition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Updates()	//Updates the game parameters and component values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Render()	//Draw frames on display (using on board graphics or GPU)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Loop ends		//Loop ends with condition failing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Destroy				//Destroying game objects to free the allocated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 </a:t>
            </a:r>
            <a:r>
              <a:rPr lang="en-IN" dirty="0"/>
              <a:t>Game: Behind the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element is a GameObject in a scene possessing different functionality and components.</a:t>
            </a:r>
          </a:p>
          <a:p>
            <a:r>
              <a:rPr lang="en-IN" dirty="0" smtClean="0"/>
              <a:t>Games are rendered in frame per second depending upon the computing power of the device (Higher the GPU clock and </a:t>
            </a:r>
            <a:r>
              <a:rPr lang="en-IN" dirty="0" smtClean="0"/>
              <a:t>graphics memory </a:t>
            </a:r>
            <a:r>
              <a:rPr lang="en-IN" dirty="0" smtClean="0"/>
              <a:t>better the frame rate thus better </a:t>
            </a:r>
            <a:r>
              <a:rPr lang="en-IN" dirty="0" smtClean="0"/>
              <a:t>performance).</a:t>
            </a:r>
            <a:endParaRPr lang="en-IN" dirty="0" smtClean="0"/>
          </a:p>
          <a:p>
            <a:r>
              <a:rPr lang="en-IN" dirty="0" smtClean="0"/>
              <a:t>We can visualize the scene using any one of the 2 views : Perspective and Orthogonal view.</a:t>
            </a:r>
          </a:p>
          <a:p>
            <a:r>
              <a:rPr lang="en-IN" dirty="0" smtClean="0"/>
              <a:t>Direct3D and/or OpenGL APIs are required for communication between game and graphics card, it is highly optimized for millions of computing per second.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3D vs 2D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2619"/>
            <a:ext cx="8761412" cy="3416300"/>
          </a:xfrm>
        </p:spPr>
        <p:txBody>
          <a:bodyPr/>
          <a:lstStyle/>
          <a:p>
            <a:r>
              <a:rPr lang="en-IN" dirty="0" smtClean="0"/>
              <a:t>3D games are made up of 3D Models while 2D ones with Sprites.</a:t>
            </a:r>
          </a:p>
          <a:p>
            <a:r>
              <a:rPr lang="en-IN" dirty="0" smtClean="0"/>
              <a:t>3D games have depth visualization using 3D perspective projection.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4" y="3255264"/>
            <a:ext cx="4663345" cy="327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9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Concept of Polygon, Texture </a:t>
            </a:r>
            <a:r>
              <a:rPr lang="en-IN" dirty="0"/>
              <a:t>and </a:t>
            </a:r>
            <a:r>
              <a:rPr lang="en-IN" dirty="0" smtClean="0"/>
              <a:t>Sprites </a:t>
            </a:r>
            <a:r>
              <a:rPr lang="en-IN" dirty="0"/>
              <a:t>(</a:t>
            </a:r>
            <a:r>
              <a:rPr lang="en-IN" dirty="0" smtClean="0"/>
              <a:t>Visual aspects of game)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Polygons are made up of vertex(smallest unit of graphics). They (Generally triangle) make up the 3D Models creating a mesh.</a:t>
            </a:r>
            <a:endParaRPr lang="en-US" dirty="0" smtClean="0"/>
          </a:p>
          <a:p>
            <a:r>
              <a:rPr lang="en-IN" dirty="0" smtClean="0"/>
              <a:t>Texture is a 2D image scaled down for optimization of game. Textures are applied on 3D objects for visuals.</a:t>
            </a:r>
          </a:p>
          <a:p>
            <a:r>
              <a:rPr lang="en-IN" dirty="0" smtClean="0"/>
              <a:t>Sprites are also scaled down version of a 2D image but they are only used for 2D assets.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068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Vertex stores the xyz location in 3D space and pixel-light value.</a:t>
            </a:r>
          </a:p>
          <a:p>
            <a:r>
              <a:rPr lang="en-IN" dirty="0" smtClean="0"/>
              <a:t>Complex mathematical calculations which are part of physics engine are executed by GPU only and not by CPU</a:t>
            </a:r>
            <a:r>
              <a:rPr lang="en-IN" dirty="0"/>
              <a:t> (</a:t>
            </a:r>
            <a:r>
              <a:rPr lang="en-IN" dirty="0" smtClean="0"/>
              <a:t>Direct3D/OpenGL </a:t>
            </a:r>
            <a:r>
              <a:rPr lang="en-IN" dirty="0"/>
              <a:t>helps here)</a:t>
            </a:r>
            <a:r>
              <a:rPr lang="en-IN" dirty="0" smtClean="0"/>
              <a:t>.</a:t>
            </a:r>
          </a:p>
          <a:p>
            <a:r>
              <a:rPr lang="en-IN" dirty="0" smtClean="0"/>
              <a:t>GPU also computes the Projection Matrix of 3D objects(3D vertex array) from scene to form a 2D frame to be displayed on screen.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583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945</TotalTime>
  <Words>573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Introduction to Game Development</vt:lpstr>
      <vt:lpstr>About Me</vt:lpstr>
      <vt:lpstr>Introduction to Games</vt:lpstr>
      <vt:lpstr>Game Facts</vt:lpstr>
      <vt:lpstr>Game: Behind the scene</vt:lpstr>
      <vt:lpstr>Cont. Game: Behind the scene</vt:lpstr>
      <vt:lpstr>3D vs 2D Games</vt:lpstr>
      <vt:lpstr>Concept of Polygon, Texture and Sprites (Visual aspects of game)</vt:lpstr>
      <vt:lpstr>Computing Graphics</vt:lpstr>
      <vt:lpstr>Game Optimizations</vt:lpstr>
      <vt:lpstr>Game Programming</vt:lpstr>
      <vt:lpstr>Game Engines</vt:lpstr>
      <vt:lpstr>Game Mathematics</vt:lpstr>
      <vt:lpstr>Game Physics</vt:lpstr>
      <vt:lpstr>Platforms</vt:lpstr>
      <vt:lpstr>Game Monetization</vt:lpstr>
      <vt:lpstr>Game Ratings and Censorship</vt:lpstr>
      <vt:lpstr>Game Publishing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Shahnawaz Alam</dc:creator>
  <cp:lastModifiedBy>shaan</cp:lastModifiedBy>
  <cp:revision>59</cp:revision>
  <dcterms:created xsi:type="dcterms:W3CDTF">2014-10-19T10:54:24Z</dcterms:created>
  <dcterms:modified xsi:type="dcterms:W3CDTF">2014-10-20T16:58:52Z</dcterms:modified>
</cp:coreProperties>
</file>