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2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339" r:id="rId4"/>
    <p:sldId id="372" r:id="rId5"/>
    <p:sldId id="357" r:id="rId6"/>
    <p:sldId id="358" r:id="rId7"/>
    <p:sldId id="373" r:id="rId8"/>
    <p:sldId id="374" r:id="rId9"/>
    <p:sldId id="359" r:id="rId10"/>
    <p:sldId id="360" r:id="rId11"/>
    <p:sldId id="361" r:id="rId12"/>
    <p:sldId id="364" r:id="rId13"/>
    <p:sldId id="365" r:id="rId14"/>
    <p:sldId id="362" r:id="rId15"/>
    <p:sldId id="367" r:id="rId16"/>
    <p:sldId id="366" r:id="rId17"/>
    <p:sldId id="368" r:id="rId18"/>
    <p:sldId id="369" r:id="rId19"/>
    <p:sldId id="370" r:id="rId20"/>
    <p:sldId id="371" r:id="rId21"/>
    <p:sldId id="355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 panose="020F0502020204030204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158E0B1-1C9D-468B-B33B-58D213CB7135}">
          <p14:sldIdLst>
            <p14:sldId id="256"/>
            <p14:sldId id="257"/>
            <p14:sldId id="339"/>
            <p14:sldId id="372"/>
            <p14:sldId id="357"/>
            <p14:sldId id="358"/>
            <p14:sldId id="373"/>
            <p14:sldId id="374"/>
            <p14:sldId id="359"/>
            <p14:sldId id="360"/>
            <p14:sldId id="361"/>
            <p14:sldId id="364"/>
            <p14:sldId id="365"/>
            <p14:sldId id="362"/>
            <p14:sldId id="367"/>
            <p14:sldId id="366"/>
            <p14:sldId id="368"/>
            <p14:sldId id="369"/>
            <p14:sldId id="370"/>
            <p14:sldId id="371"/>
            <p14:sldId id="3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0613"/>
    <a:srgbClr val="A32F3C"/>
    <a:srgbClr val="E1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37CE84F3-28C3-443E-9E96-99CF82512B78}" styleName="深色样式 1 - 强调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Estilo temático 2 - Énfasis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 panose="020F0502020204030204"/>
      </a:defRPr>
    </a:lvl1pPr>
    <a:lvl2pPr indent="228600" latinLnBrk="0">
      <a:defRPr sz="1200">
        <a:latin typeface="+mn-lt"/>
        <a:ea typeface="+mn-ea"/>
        <a:cs typeface="+mn-cs"/>
        <a:sym typeface="Calibri" panose="020F0502020204030204"/>
      </a:defRPr>
    </a:lvl2pPr>
    <a:lvl3pPr indent="457200" latinLnBrk="0">
      <a:defRPr sz="1200">
        <a:latin typeface="+mn-lt"/>
        <a:ea typeface="+mn-ea"/>
        <a:cs typeface="+mn-cs"/>
        <a:sym typeface="Calibri" panose="020F0502020204030204"/>
      </a:defRPr>
    </a:lvl3pPr>
    <a:lvl4pPr indent="685800" latinLnBrk="0">
      <a:defRPr sz="1200">
        <a:latin typeface="+mn-lt"/>
        <a:ea typeface="+mn-ea"/>
        <a:cs typeface="+mn-cs"/>
        <a:sym typeface="Calibri" panose="020F0502020204030204"/>
      </a:defRPr>
    </a:lvl4pPr>
    <a:lvl5pPr indent="914400" latinLnBrk="0">
      <a:defRPr sz="1200">
        <a:latin typeface="+mn-lt"/>
        <a:ea typeface="+mn-ea"/>
        <a:cs typeface="+mn-cs"/>
        <a:sym typeface="Calibri" panose="020F0502020204030204"/>
      </a:defRPr>
    </a:lvl5pPr>
    <a:lvl6pPr indent="1143000" latinLnBrk="0">
      <a:defRPr sz="1200">
        <a:latin typeface="+mn-lt"/>
        <a:ea typeface="+mn-ea"/>
        <a:cs typeface="+mn-cs"/>
        <a:sym typeface="Calibri" panose="020F0502020204030204"/>
      </a:defRPr>
    </a:lvl6pPr>
    <a:lvl7pPr indent="1371600" latinLnBrk="0">
      <a:defRPr sz="1200">
        <a:latin typeface="+mn-lt"/>
        <a:ea typeface="+mn-ea"/>
        <a:cs typeface="+mn-cs"/>
        <a:sym typeface="Calibri" panose="020F0502020204030204"/>
      </a:defRPr>
    </a:lvl7pPr>
    <a:lvl8pPr indent="1600200" latinLnBrk="0">
      <a:defRPr sz="1200">
        <a:latin typeface="+mn-lt"/>
        <a:ea typeface="+mn-ea"/>
        <a:cs typeface="+mn-cs"/>
        <a:sym typeface="Calibri" panose="020F0502020204030204"/>
      </a:defRPr>
    </a:lvl8pPr>
    <a:lvl9pPr indent="1828800" latinLnBrk="0">
      <a:defRPr sz="1200">
        <a:latin typeface="+mn-lt"/>
        <a:ea typeface="+mn-ea"/>
        <a:cs typeface="+mn-cs"/>
        <a:sym typeface="Calibri" panose="020F050202020403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5620239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102436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9302205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022757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8130039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038199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0499489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8875495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2811908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395941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09815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73243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00851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41804479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567415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DO" dirty="0"/>
          </a:p>
        </p:txBody>
      </p:sp>
    </p:spTree>
    <p:extLst>
      <p:ext uri="{BB962C8B-B14F-4D97-AF65-F5344CB8AC3E}">
        <p14:creationId xmlns:p14="http://schemas.microsoft.com/office/powerpoint/2010/main" val="1511331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>
            <a:spLocks noGrp="1"/>
          </p:cNvSpPr>
          <p:nvPr>
            <p:ph type="title" hasCustomPrompt="1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Texto del título</a:t>
            </a:r>
          </a:p>
        </p:txBody>
      </p:sp>
      <p:sp>
        <p:nvSpPr>
          <p:cNvPr id="12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Texto del título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solidFill>
            <a:srgbClr val="000000"/>
          </a:solidFill>
          <a:uFillTx/>
          <a:latin typeface="Calibri Light" panose="020F0302020204030204"/>
          <a:ea typeface="Calibri Light" panose="020F0302020204030204"/>
          <a:cs typeface="Calibri Light" panose="020F0302020204030204"/>
          <a:sym typeface="Calibri Light" panose="020F030202020403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1234440" marR="0" indent="-3200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 panose="020F050202020403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 panose="020F050202020403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DEPARTAMENTO"/>
          <p:cNvSpPr txBox="1"/>
          <p:nvPr/>
        </p:nvSpPr>
        <p:spPr>
          <a:xfrm>
            <a:off x="4070555" y="2796295"/>
            <a:ext cx="7654413" cy="17019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 fontScale="70000" lnSpcReduction="20000"/>
          </a:bodyPr>
          <a:lstStyle>
            <a:lvl1pPr algn="ctr" defTabSz="895985">
              <a:lnSpc>
                <a:spcPct val="90000"/>
              </a:lnSpc>
              <a:defRPr sz="578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>
              <a:lnSpc>
                <a:spcPct val="120000"/>
              </a:lnSpc>
              <a:defRPr/>
            </a:pPr>
            <a:r>
              <a:rPr lang="es-DO" sz="4800" dirty="0"/>
              <a:t>METODOLOGIA PARA MEJORAR LA EFICIENCIA EN EL SERVICIO DE VIGILANCIA FÍSICA</a:t>
            </a:r>
            <a:endParaRPr lang="es-ES" sz="48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938918" y="5594811"/>
            <a:ext cx="3137095" cy="707884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DO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 panose="020F0502020204030204"/>
              </a:rPr>
              <a:t>Preparado por: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US" sz="2000" dirty="0" err="1">
                <a:latin typeface="Calibri"/>
                <a:cs typeface="Calibri"/>
              </a:rPr>
              <a:t>Ángel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err="1">
                <a:latin typeface="Calibri"/>
                <a:cs typeface="Calibri"/>
              </a:rPr>
              <a:t>Féliz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8853267" y="5748699"/>
            <a:ext cx="3137095" cy="400108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>
              <a:defRPr/>
            </a:pPr>
            <a:r>
              <a:rPr lang="es-DO" sz="2000" dirty="0">
                <a:latin typeface="Calibri"/>
                <a:cs typeface="Calibri"/>
              </a:rPr>
              <a:t>27 de octubre de </a:t>
            </a:r>
            <a:r>
              <a:rPr kumimoji="0" lang="es-DO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cs typeface="Calibri"/>
                <a:sym typeface="Calibri" panose="020F0502020204030204"/>
              </a:rPr>
              <a:t>2020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Calibri"/>
              <a:sym typeface="Calibri" panose="020F0502020204030204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"/>
          <p:cNvSpPr txBox="1">
            <a:spLocks noGrp="1"/>
          </p:cNvSpPr>
          <p:nvPr>
            <p:ph type="ctrTitle"/>
          </p:nvPr>
        </p:nvSpPr>
        <p:spPr>
          <a:xfrm>
            <a:off x="540221" y="447220"/>
            <a:ext cx="9518180" cy="897255"/>
          </a:xfrm>
          <a:prstGeom prst="rect">
            <a:avLst/>
          </a:prstGeom>
        </p:spPr>
        <p:txBody>
          <a:bodyPr lIns="45719" tIns="45720" rIns="45719" bIns="45720" anchor="b">
            <a:noAutofit/>
          </a:bodyPr>
          <a:lstStyle>
            <a:lvl1pPr defTabSz="895985">
              <a:defRPr sz="578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s-DO" sz="4000" dirty="0">
                <a:solidFill>
                  <a:srgbClr val="C00000"/>
                </a:solidFill>
              </a:rPr>
              <a:t>3. 8 PASOS EN LA SOLUCIÓN DE UN PROBLEMA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39FC925-8736-42FF-9C18-03054F500EBD}"/>
              </a:ext>
            </a:extLst>
          </p:cNvPr>
          <p:cNvSpPr txBox="1"/>
          <p:nvPr/>
        </p:nvSpPr>
        <p:spPr>
          <a:xfrm>
            <a:off x="392736" y="1534835"/>
            <a:ext cx="6627495" cy="458586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DO" sz="3200" dirty="0"/>
              <a:t>3. Investigar cuál es la causa o el factor más importante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DO" sz="2800" dirty="0"/>
          </a:p>
          <a:p>
            <a:pPr marL="1082675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s-DO" sz="2800" dirty="0"/>
              <a:t>Diagrama de Pareto</a:t>
            </a:r>
          </a:p>
          <a:p>
            <a:pPr marL="1082675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000000"/>
                </a:solidFill>
                <a:effectLst/>
                <a:latin typeface="WordVisi_MSFontService"/>
              </a:rPr>
              <a:t>Diagrama de dispersión</a:t>
            </a:r>
          </a:p>
          <a:p>
            <a:pPr marL="1082675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s-ES" sz="2800" dirty="0">
                <a:latin typeface="WordVisi_MSFontService"/>
              </a:rPr>
              <a:t>Prueba de hipótesis</a:t>
            </a:r>
          </a:p>
          <a:p>
            <a:pPr marL="1082675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000000"/>
                </a:solidFill>
                <a:effectLst/>
                <a:latin typeface="WordVisi_MSFontService"/>
              </a:rPr>
              <a:t>Carta de control</a:t>
            </a:r>
            <a:endParaRPr lang="es-DO" sz="2800" b="0" i="0" dirty="0">
              <a:solidFill>
                <a:srgbClr val="000000"/>
              </a:solidFill>
              <a:effectLst/>
              <a:latin typeface="WordVisi_MSFontService"/>
            </a:endParaRPr>
          </a:p>
          <a:p>
            <a:pPr marL="1082675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s-DO" sz="2800" dirty="0">
                <a:latin typeface="WordVisi_MSFontService"/>
              </a:rPr>
              <a:t>Diseño de experimentos</a:t>
            </a:r>
          </a:p>
          <a:p>
            <a:pPr marL="1082675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s-DO" sz="2800" dirty="0">
                <a:latin typeface="WordVisi_MSFontService"/>
              </a:rPr>
              <a:t>Algoritmos de aprendizaje supervisado</a:t>
            </a:r>
          </a:p>
        </p:txBody>
      </p:sp>
      <p:pic>
        <p:nvPicPr>
          <p:cNvPr id="2054" name="Picture 6" descr="Data mining icon monochrome style design from big Vector Image">
            <a:extLst>
              <a:ext uri="{FF2B5EF4-FFF2-40B4-BE49-F238E27FC236}">
                <a16:creationId xmlns:a16="http://schemas.microsoft.com/office/drawing/2014/main" id="{23AADF91-7481-4D26-B3E3-F3F71BA774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2" t="8947" r="29751" b="41461"/>
          <a:stretch/>
        </p:blipFill>
        <p:spPr bwMode="auto">
          <a:xfrm flipH="1">
            <a:off x="7793683" y="1975832"/>
            <a:ext cx="2485942" cy="3167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49565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"/>
          <p:cNvSpPr txBox="1">
            <a:spLocks noGrp="1"/>
          </p:cNvSpPr>
          <p:nvPr>
            <p:ph type="ctrTitle"/>
          </p:nvPr>
        </p:nvSpPr>
        <p:spPr>
          <a:xfrm>
            <a:off x="540221" y="447220"/>
            <a:ext cx="9518180" cy="897255"/>
          </a:xfrm>
          <a:prstGeom prst="rect">
            <a:avLst/>
          </a:prstGeom>
        </p:spPr>
        <p:txBody>
          <a:bodyPr lIns="45719" tIns="45720" rIns="45719" bIns="45720" anchor="b">
            <a:noAutofit/>
          </a:bodyPr>
          <a:lstStyle>
            <a:lvl1pPr defTabSz="895985">
              <a:defRPr sz="578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s-DO" sz="4000" dirty="0">
                <a:solidFill>
                  <a:srgbClr val="C00000"/>
                </a:solidFill>
              </a:rPr>
              <a:t>3. 8 PASOS EN LA SOLUCIÓN DE UN PROBLEMA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39FC925-8736-42FF-9C18-03054F500EBD}"/>
              </a:ext>
            </a:extLst>
          </p:cNvPr>
          <p:cNvSpPr txBox="1"/>
          <p:nvPr/>
        </p:nvSpPr>
        <p:spPr>
          <a:xfrm>
            <a:off x="540221" y="1549583"/>
            <a:ext cx="6229289" cy="507831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DO" sz="3200" dirty="0"/>
              <a:t>4. Considerar las medidas remedio para las causas más importantes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DO" sz="2800" dirty="0"/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000000"/>
                </a:solidFill>
                <a:effectLst/>
              </a:rPr>
              <a:t>Diseño de experimentos (diseñ</a:t>
            </a:r>
            <a:r>
              <a:rPr lang="es-ES" sz="2800" dirty="0"/>
              <a:t>o robusto</a:t>
            </a:r>
            <a:r>
              <a:rPr lang="es-ES" sz="2800" b="0" i="0" dirty="0">
                <a:solidFill>
                  <a:srgbClr val="000000"/>
                </a:solidFill>
                <a:effectLst/>
              </a:rPr>
              <a:t>) </a:t>
            </a:r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000000"/>
                </a:solidFill>
                <a:effectLst/>
              </a:rPr>
              <a:t>Lluvia de ideas </a:t>
            </a:r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000000"/>
                </a:solidFill>
                <a:effectLst/>
              </a:rPr>
              <a:t>Poka-yoke </a:t>
            </a:r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000000"/>
                </a:solidFill>
                <a:effectLst/>
              </a:rPr>
              <a:t>Creación de fixtures </a:t>
            </a:r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000000"/>
                </a:solidFill>
                <a:effectLst/>
              </a:rPr>
              <a:t>Cambios de procedimiento </a:t>
            </a:r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r>
              <a:rPr lang="es-ES" sz="2800" b="0" i="0" dirty="0">
                <a:solidFill>
                  <a:srgbClr val="000000"/>
                </a:solidFill>
                <a:effectLst/>
              </a:rPr>
              <a:t>Automatización de actividades 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DO" sz="3200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1BEBD839-C079-42BC-838C-FBB32145C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" t="1867" r="1841" b="1897"/>
          <a:stretch/>
        </p:blipFill>
        <p:spPr bwMode="auto">
          <a:xfrm>
            <a:off x="6833937" y="2069431"/>
            <a:ext cx="4319337" cy="317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891538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"/>
          <p:cNvSpPr txBox="1">
            <a:spLocks noGrp="1"/>
          </p:cNvSpPr>
          <p:nvPr>
            <p:ph type="ctrTitle"/>
          </p:nvPr>
        </p:nvSpPr>
        <p:spPr>
          <a:xfrm>
            <a:off x="540221" y="447220"/>
            <a:ext cx="9518180" cy="897255"/>
          </a:xfrm>
          <a:prstGeom prst="rect">
            <a:avLst/>
          </a:prstGeom>
        </p:spPr>
        <p:txBody>
          <a:bodyPr lIns="45719" tIns="45720" rIns="45719" bIns="45720" anchor="b">
            <a:noAutofit/>
          </a:bodyPr>
          <a:lstStyle>
            <a:lvl1pPr defTabSz="895985">
              <a:defRPr sz="578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s-DO" sz="4000" dirty="0">
                <a:solidFill>
                  <a:srgbClr val="C00000"/>
                </a:solidFill>
              </a:rPr>
              <a:t>3. 8 PASOS EN LA SOLUCIÓN DE UN PROBLEMA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39FC925-8736-42FF-9C18-03054F500EBD}"/>
              </a:ext>
            </a:extLst>
          </p:cNvPr>
          <p:cNvSpPr txBox="1"/>
          <p:nvPr/>
        </p:nvSpPr>
        <p:spPr>
          <a:xfrm>
            <a:off x="540221" y="1344475"/>
            <a:ext cx="6229289" cy="48936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DO" sz="3200" dirty="0"/>
              <a:t>4. Considerar las medidas remedio para las causas más importantes</a:t>
            </a:r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endParaRPr lang="es-DO" sz="2400" b="0" i="0" dirty="0">
              <a:solidFill>
                <a:srgbClr val="000000"/>
              </a:solidFill>
              <a:effectLst/>
            </a:endParaRPr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r>
              <a:rPr lang="es-DO" sz="2800" b="0" i="0" dirty="0">
                <a:solidFill>
                  <a:srgbClr val="000000"/>
                </a:solidFill>
                <a:effectLst/>
              </a:rPr>
              <a:t>Identificar la necesidad de la solución necesidad, su objetivo, dónde se implementarán, cuánto tiempo llevará establecerlas, cuánto costará, quién lo hará y cómo.</a:t>
            </a:r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r>
              <a:rPr lang="es-DO" sz="2800" dirty="0"/>
              <a:t>Elaborar </a:t>
            </a:r>
            <a:r>
              <a:rPr lang="es-DO" sz="2800" b="0" i="0" dirty="0">
                <a:solidFill>
                  <a:srgbClr val="000000"/>
                </a:solidFill>
                <a:effectLst/>
              </a:rPr>
              <a:t>de manera detallada el plan con el que se implementarán las medidas correctivas o de mejora.</a:t>
            </a:r>
          </a:p>
        </p:txBody>
      </p:sp>
      <p:pic>
        <p:nvPicPr>
          <p:cNvPr id="4098" name="Picture 2" descr="Las mejores prácticas del diagrama de Gantt en la gestión de proyectos">
            <a:extLst>
              <a:ext uri="{FF2B5EF4-FFF2-40B4-BE49-F238E27FC236}">
                <a16:creationId xmlns:a16="http://schemas.microsoft.com/office/drawing/2014/main" id="{97F4A16D-C1FF-43F7-BD0C-2685B96141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008" y="2365575"/>
            <a:ext cx="4815771" cy="2993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8032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"/>
          <p:cNvSpPr txBox="1">
            <a:spLocks noGrp="1"/>
          </p:cNvSpPr>
          <p:nvPr>
            <p:ph type="ctrTitle"/>
          </p:nvPr>
        </p:nvSpPr>
        <p:spPr>
          <a:xfrm>
            <a:off x="540221" y="447220"/>
            <a:ext cx="9518180" cy="897255"/>
          </a:xfrm>
          <a:prstGeom prst="rect">
            <a:avLst/>
          </a:prstGeom>
        </p:spPr>
        <p:txBody>
          <a:bodyPr lIns="45719" tIns="45720" rIns="45719" bIns="45720" anchor="b">
            <a:noAutofit/>
          </a:bodyPr>
          <a:lstStyle>
            <a:lvl1pPr defTabSz="895985">
              <a:defRPr sz="578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s-DO" sz="4000" dirty="0">
                <a:solidFill>
                  <a:srgbClr val="C00000"/>
                </a:solidFill>
              </a:rPr>
              <a:t>3. 8 PASOS EN LA SOLUCIÓN DE UN PROBLEMA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39FC925-8736-42FF-9C18-03054F500EBD}"/>
              </a:ext>
            </a:extLst>
          </p:cNvPr>
          <p:cNvSpPr txBox="1"/>
          <p:nvPr/>
        </p:nvSpPr>
        <p:spPr>
          <a:xfrm>
            <a:off x="540220" y="1761010"/>
            <a:ext cx="6096554" cy="310854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DO" sz="3200" dirty="0"/>
              <a:t>4. Considerar las medidas remedio para las causas más importantes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DO" sz="2400" b="0" i="0" dirty="0">
              <a:solidFill>
                <a:srgbClr val="000000"/>
              </a:solidFill>
              <a:effectLst/>
            </a:endParaRP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DO" sz="2400" b="0" i="0" dirty="0">
              <a:solidFill>
                <a:srgbClr val="000000"/>
              </a:solidFill>
              <a:effectLst/>
            </a:endParaRPr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r>
              <a:rPr lang="es-DO" sz="2800" dirty="0"/>
              <a:t>Analizar si las medidas remedio no generan efectos secundarios y como se puede minimizar los riesgos.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B3DD7F0-2498-4A35-BDEB-67B7A407FD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6521"/>
          <a:stretch/>
        </p:blipFill>
        <p:spPr>
          <a:xfrm>
            <a:off x="6813755" y="1480791"/>
            <a:ext cx="4403602" cy="434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6360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"/>
          <p:cNvSpPr txBox="1">
            <a:spLocks noGrp="1"/>
          </p:cNvSpPr>
          <p:nvPr>
            <p:ph type="ctrTitle"/>
          </p:nvPr>
        </p:nvSpPr>
        <p:spPr>
          <a:xfrm>
            <a:off x="540221" y="447220"/>
            <a:ext cx="9518180" cy="897255"/>
          </a:xfrm>
          <a:prstGeom prst="rect">
            <a:avLst/>
          </a:prstGeom>
        </p:spPr>
        <p:txBody>
          <a:bodyPr lIns="45719" tIns="45720" rIns="45719" bIns="45720" anchor="b">
            <a:noAutofit/>
          </a:bodyPr>
          <a:lstStyle>
            <a:lvl1pPr defTabSz="895985">
              <a:defRPr sz="578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s-DO" sz="4000" dirty="0">
                <a:solidFill>
                  <a:srgbClr val="C00000"/>
                </a:solidFill>
              </a:rPr>
              <a:t>3. 8 PASOS EN LA SOLUCIÓN DE UN PROBLEMA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39FC925-8736-42FF-9C18-03054F500EBD}"/>
              </a:ext>
            </a:extLst>
          </p:cNvPr>
          <p:cNvSpPr txBox="1"/>
          <p:nvPr/>
        </p:nvSpPr>
        <p:spPr>
          <a:xfrm>
            <a:off x="540221" y="1549583"/>
            <a:ext cx="6686489" cy="440120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DO" sz="3200" dirty="0"/>
              <a:t>5. Poner en práctica los métodos de remedio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DO" sz="2000" dirty="0"/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r>
              <a:rPr lang="es-DO" sz="2800" dirty="0"/>
              <a:t>S</a:t>
            </a:r>
            <a:r>
              <a:rPr lang="es-DO" sz="2800" b="0" i="0" dirty="0">
                <a:solidFill>
                  <a:srgbClr val="000000"/>
                </a:solidFill>
                <a:effectLst/>
              </a:rPr>
              <a:t>e debe seguir al pie de la letra el plan elaborado.</a:t>
            </a:r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r>
              <a:rPr lang="es-DO" sz="2800" dirty="0"/>
              <a:t>Se  de involucrar a los afectados y explicarles la importancia del problema y los objetivos que se persiguen.</a:t>
            </a:r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r>
              <a:rPr lang="es-DO" sz="2800" dirty="0"/>
              <a:t>Las medidas remedio primero se hacen a </a:t>
            </a:r>
            <a:r>
              <a:rPr lang="es-DO" sz="2800" b="1" i="1" dirty="0"/>
              <a:t>pequeña escala</a:t>
            </a:r>
          </a:p>
        </p:txBody>
      </p:sp>
      <p:pic>
        <p:nvPicPr>
          <p:cNvPr id="1028" name="Picture 4" descr="Assessment: What's Your Game Plan? | Asia Society">
            <a:extLst>
              <a:ext uri="{FF2B5EF4-FFF2-40B4-BE49-F238E27FC236}">
                <a16:creationId xmlns:a16="http://schemas.microsoft.com/office/drawing/2014/main" id="{5917980C-78B8-4479-B079-C5D12F1FC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3076" y="2256564"/>
            <a:ext cx="4229208" cy="317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52131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"/>
          <p:cNvSpPr txBox="1">
            <a:spLocks noGrp="1"/>
          </p:cNvSpPr>
          <p:nvPr>
            <p:ph type="ctrTitle"/>
          </p:nvPr>
        </p:nvSpPr>
        <p:spPr>
          <a:xfrm>
            <a:off x="540221" y="447220"/>
            <a:ext cx="9518180" cy="897255"/>
          </a:xfrm>
          <a:prstGeom prst="rect">
            <a:avLst/>
          </a:prstGeom>
        </p:spPr>
        <p:txBody>
          <a:bodyPr lIns="45719" tIns="45720" rIns="45719" bIns="45720" anchor="b">
            <a:noAutofit/>
          </a:bodyPr>
          <a:lstStyle>
            <a:lvl1pPr defTabSz="895985">
              <a:defRPr sz="578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s-DO" sz="4000" dirty="0">
                <a:solidFill>
                  <a:srgbClr val="C00000"/>
                </a:solidFill>
              </a:rPr>
              <a:t>3. 8 PASOS EN LA SOLUCIÓN DE UN PROBLEMA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39FC925-8736-42FF-9C18-03054F500EBD}"/>
              </a:ext>
            </a:extLst>
          </p:cNvPr>
          <p:cNvSpPr txBox="1"/>
          <p:nvPr/>
        </p:nvSpPr>
        <p:spPr>
          <a:xfrm>
            <a:off x="540221" y="1652822"/>
            <a:ext cx="6229289" cy="243143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DO" sz="3200" dirty="0"/>
              <a:t>6. Revisar los resultados obtenidos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DO" sz="32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DO" sz="3200" dirty="0"/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r>
              <a:rPr lang="es-DO" sz="2800" dirty="0"/>
              <a:t>E</a:t>
            </a:r>
            <a:r>
              <a:rPr lang="es-DO" sz="2800" b="0" i="0" dirty="0">
                <a:solidFill>
                  <a:srgbClr val="000000"/>
                </a:solidFill>
                <a:effectLst/>
              </a:rPr>
              <a:t>s importante dejar funcionar el proceso un tiempo prudente.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F490592-489A-478B-99EF-F257D678F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510" y="1802705"/>
            <a:ext cx="4351328" cy="3610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68879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"/>
          <p:cNvSpPr txBox="1">
            <a:spLocks noGrp="1"/>
          </p:cNvSpPr>
          <p:nvPr>
            <p:ph type="ctrTitle"/>
          </p:nvPr>
        </p:nvSpPr>
        <p:spPr>
          <a:xfrm>
            <a:off x="540221" y="447220"/>
            <a:ext cx="9518180" cy="897255"/>
          </a:xfrm>
          <a:prstGeom prst="rect">
            <a:avLst/>
          </a:prstGeom>
        </p:spPr>
        <p:txBody>
          <a:bodyPr lIns="45719" tIns="45720" rIns="45719" bIns="45720" anchor="b">
            <a:noAutofit/>
          </a:bodyPr>
          <a:lstStyle>
            <a:lvl1pPr defTabSz="895985">
              <a:defRPr sz="578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s-DO" sz="4000" dirty="0">
                <a:solidFill>
                  <a:srgbClr val="C00000"/>
                </a:solidFill>
              </a:rPr>
              <a:t>3. 8 PASOS EN LA SOLUCIÓN DE UN PROBLEMA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39FC925-8736-42FF-9C18-03054F500EBD}"/>
              </a:ext>
            </a:extLst>
          </p:cNvPr>
          <p:cNvSpPr txBox="1"/>
          <p:nvPr/>
        </p:nvSpPr>
        <p:spPr>
          <a:xfrm>
            <a:off x="201009" y="2051029"/>
            <a:ext cx="6105832" cy="2308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DO" sz="3200" dirty="0"/>
              <a:t>6. Revisar los resultados obtenidos: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DO" sz="28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DO" sz="2800" dirty="0"/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r>
              <a:rPr lang="es-DO" sz="2800" dirty="0"/>
              <a:t>Comprobar el cambio mediante prueba estadística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458896-3AFB-4232-884E-C1E952099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167" y="2307301"/>
            <a:ext cx="6105833" cy="309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600622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"/>
          <p:cNvSpPr txBox="1">
            <a:spLocks noGrp="1"/>
          </p:cNvSpPr>
          <p:nvPr>
            <p:ph type="ctrTitle"/>
          </p:nvPr>
        </p:nvSpPr>
        <p:spPr>
          <a:xfrm>
            <a:off x="540221" y="447220"/>
            <a:ext cx="9518180" cy="897255"/>
          </a:xfrm>
          <a:prstGeom prst="rect">
            <a:avLst/>
          </a:prstGeom>
        </p:spPr>
        <p:txBody>
          <a:bodyPr lIns="45719" tIns="45720" rIns="45719" bIns="45720" anchor="b">
            <a:noAutofit/>
          </a:bodyPr>
          <a:lstStyle>
            <a:lvl1pPr defTabSz="895985">
              <a:defRPr sz="578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s-DO" sz="4000" dirty="0">
                <a:solidFill>
                  <a:srgbClr val="C00000"/>
                </a:solidFill>
              </a:rPr>
              <a:t>3. 8 PASOS EN LA SOLUCIÓN DE UN PROBLEMA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39FC925-8736-42FF-9C18-03054F500EBD}"/>
              </a:ext>
            </a:extLst>
          </p:cNvPr>
          <p:cNvSpPr txBox="1"/>
          <p:nvPr/>
        </p:nvSpPr>
        <p:spPr>
          <a:xfrm>
            <a:off x="344304" y="2110022"/>
            <a:ext cx="6229289" cy="230832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DO" sz="3200" dirty="0"/>
              <a:t>6. Revisar los resultados obtenidos</a:t>
            </a:r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DO" sz="28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DO" sz="2800" dirty="0"/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r>
              <a:rPr lang="es-DO" sz="2800" dirty="0"/>
              <a:t>Evaluar el impacto directo de la solución términos monetarios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9563CD0-4EDA-4915-8977-14759A3778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033" y="2261953"/>
            <a:ext cx="5284663" cy="233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34343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"/>
          <p:cNvSpPr txBox="1">
            <a:spLocks noGrp="1"/>
          </p:cNvSpPr>
          <p:nvPr>
            <p:ph type="ctrTitle"/>
          </p:nvPr>
        </p:nvSpPr>
        <p:spPr>
          <a:xfrm>
            <a:off x="540221" y="447220"/>
            <a:ext cx="9518180" cy="897255"/>
          </a:xfrm>
          <a:prstGeom prst="rect">
            <a:avLst/>
          </a:prstGeom>
        </p:spPr>
        <p:txBody>
          <a:bodyPr lIns="45719" tIns="45720" rIns="45719" bIns="45720" anchor="b">
            <a:noAutofit/>
          </a:bodyPr>
          <a:lstStyle>
            <a:lvl1pPr defTabSz="895985">
              <a:defRPr sz="578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s-DO" sz="4000" dirty="0">
                <a:solidFill>
                  <a:srgbClr val="C00000"/>
                </a:solidFill>
              </a:rPr>
              <a:t>3. 8 PASOS EN LA SOLUCIÓN DE UN PROBLEMA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39FC925-8736-42FF-9C18-03054F500EBD}"/>
              </a:ext>
            </a:extLst>
          </p:cNvPr>
          <p:cNvSpPr txBox="1"/>
          <p:nvPr/>
        </p:nvSpPr>
        <p:spPr>
          <a:xfrm>
            <a:off x="540221" y="1652822"/>
            <a:ext cx="6229289" cy="495520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DO" sz="3200" dirty="0"/>
              <a:t>7. Prevenir la recurrencia del problema</a:t>
            </a:r>
            <a:endParaRPr lang="es-DO" sz="28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DO" sz="2800" dirty="0"/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r>
              <a:rPr lang="es-DO" sz="2800" dirty="0"/>
              <a:t>Estandarizar las soluciones a nivel proceso, los procedimientos y los documentos correspondientes.</a:t>
            </a:r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r>
              <a:rPr lang="es-DO" sz="2800" dirty="0"/>
              <a:t>Comunicar y justificar las medidas preventivas.</a:t>
            </a:r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r>
              <a:rPr lang="es-DO" sz="2800" dirty="0"/>
              <a:t>Entrenar a los responsables de cumplirlas</a:t>
            </a:r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endParaRPr lang="es-DO" sz="2800" dirty="0"/>
          </a:p>
        </p:txBody>
      </p:sp>
      <p:pic>
        <p:nvPicPr>
          <p:cNvPr id="2050" name="Picture 2" descr="Gestión de Proyectos: cómo documentar - Garrido Fresh Mentoring">
            <a:extLst>
              <a:ext uri="{FF2B5EF4-FFF2-40B4-BE49-F238E27FC236}">
                <a16:creationId xmlns:a16="http://schemas.microsoft.com/office/drawing/2014/main" id="{18A87498-7C74-461B-A2A3-C33696610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0452" y="1973980"/>
            <a:ext cx="3571414" cy="3571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020651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"/>
          <p:cNvSpPr txBox="1">
            <a:spLocks noGrp="1"/>
          </p:cNvSpPr>
          <p:nvPr>
            <p:ph type="ctrTitle"/>
          </p:nvPr>
        </p:nvSpPr>
        <p:spPr>
          <a:xfrm>
            <a:off x="540221" y="447220"/>
            <a:ext cx="9518180" cy="897255"/>
          </a:xfrm>
          <a:prstGeom prst="rect">
            <a:avLst/>
          </a:prstGeom>
        </p:spPr>
        <p:txBody>
          <a:bodyPr lIns="45719" tIns="45720" rIns="45719" bIns="45720" anchor="b">
            <a:noAutofit/>
          </a:bodyPr>
          <a:lstStyle>
            <a:lvl1pPr defTabSz="895985">
              <a:defRPr sz="578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s-DO" sz="4000" dirty="0">
                <a:solidFill>
                  <a:srgbClr val="C00000"/>
                </a:solidFill>
              </a:rPr>
              <a:t>3. 8 PASOS EN LA SOLUCIÓN DE UN PROBLEMA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39FC925-8736-42FF-9C18-03054F500EBD}"/>
              </a:ext>
            </a:extLst>
          </p:cNvPr>
          <p:cNvSpPr txBox="1"/>
          <p:nvPr/>
        </p:nvSpPr>
        <p:spPr>
          <a:xfrm>
            <a:off x="540221" y="1697067"/>
            <a:ext cx="6730734" cy="273920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DO" sz="3200" dirty="0"/>
              <a:t>7. Prevenir la recurrencia del problema</a:t>
            </a:r>
            <a:endParaRPr lang="es-DO" sz="28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DO" sz="28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DO" sz="28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DO" sz="2800" dirty="0"/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r>
              <a:rPr lang="es-DO" sz="2800" dirty="0"/>
              <a:t>Establecer mecanismos o métodos de prevención y monitoreo</a:t>
            </a:r>
          </a:p>
        </p:txBody>
      </p:sp>
      <p:pic>
        <p:nvPicPr>
          <p:cNvPr id="3074" name="Picture 2" descr="Aprenda elegir software de control de procesos administrativos">
            <a:extLst>
              <a:ext uri="{FF2B5EF4-FFF2-40B4-BE49-F238E27FC236}">
                <a16:creationId xmlns:a16="http://schemas.microsoft.com/office/drawing/2014/main" id="{92070607-6DEF-4202-8043-7479286C0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9664" y="2424679"/>
            <a:ext cx="4247535" cy="2389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0957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"/>
          <p:cNvSpPr txBox="1">
            <a:spLocks noGrp="1"/>
          </p:cNvSpPr>
          <p:nvPr>
            <p:ph type="ctrTitle"/>
          </p:nvPr>
        </p:nvSpPr>
        <p:spPr>
          <a:xfrm>
            <a:off x="889001" y="418465"/>
            <a:ext cx="9603104" cy="897255"/>
          </a:xfrm>
          <a:prstGeom prst="rect">
            <a:avLst/>
          </a:prstGeom>
        </p:spPr>
        <p:txBody>
          <a:bodyPr>
            <a:noAutofit/>
          </a:bodyPr>
          <a:lstStyle>
            <a:lvl1pPr defTabSz="895985">
              <a:defRPr sz="578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 algn="l"/>
            <a:r>
              <a:rPr lang="es-ES" sz="4000" dirty="0">
                <a:solidFill>
                  <a:srgbClr val="C00000"/>
                </a:solidFill>
              </a:rPr>
              <a:t>CONTENIDO</a:t>
            </a:r>
            <a:endParaRPr lang="es-DO" sz="4000" dirty="0">
              <a:solidFill>
                <a:srgbClr val="C00000"/>
              </a:solidFill>
            </a:endParaRPr>
          </a:p>
        </p:txBody>
      </p:sp>
      <p:sp>
        <p:nvSpPr>
          <p:cNvPr id="2" name="Cuadro de texto 1"/>
          <p:cNvSpPr txBox="1"/>
          <p:nvPr/>
        </p:nvSpPr>
        <p:spPr>
          <a:xfrm>
            <a:off x="1818045" y="2079289"/>
            <a:ext cx="8674060" cy="243143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lstStyle/>
          <a:p>
            <a:pPr marL="457200" indent="-457200">
              <a:buAutoNum type="arabicPeriod"/>
            </a:pPr>
            <a:r>
              <a:rPr lang="es-DO" sz="3200" dirty="0">
                <a:ea typeface="+mn-lt"/>
                <a:cs typeface="+mn-lt"/>
              </a:rPr>
              <a:t>Importancia del control estadístico de procesos.</a:t>
            </a:r>
            <a:endParaRPr lang="es-ES" altLang="en-US" sz="3200" dirty="0"/>
          </a:p>
          <a:p>
            <a:pPr marL="457200" indent="-457200">
              <a:buAutoNum type="arabicPeriod"/>
            </a:pPr>
            <a:r>
              <a:rPr lang="es-DO" altLang="en-US" sz="3200" dirty="0"/>
              <a:t>Causas especiales vs causas comunes</a:t>
            </a:r>
          </a:p>
          <a:p>
            <a:pPr marL="457200" indent="-457200">
              <a:buAutoNum type="arabicPeriod"/>
            </a:pPr>
            <a:r>
              <a:rPr lang="es-DO" altLang="en-US" sz="3200" dirty="0"/>
              <a:t>8 pasos en la solución de un problema</a:t>
            </a:r>
            <a:endParaRPr lang="es-ES" altLang="en-US" sz="3200" dirty="0"/>
          </a:p>
          <a:p>
            <a:pPr marL="457200" indent="-457200">
              <a:buAutoNum type="arabicPeriod"/>
            </a:pPr>
            <a:endParaRPr lang="es-ES" altLang="en-US" sz="2800" dirty="0"/>
          </a:p>
          <a:p>
            <a:pPr marL="457200" lvl="1">
              <a:buAutoNum type="arabicPeriod"/>
            </a:pPr>
            <a:endParaRPr lang="es-ES" altLang="en-US" sz="2800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"/>
          <p:cNvSpPr txBox="1">
            <a:spLocks noGrp="1"/>
          </p:cNvSpPr>
          <p:nvPr>
            <p:ph type="ctrTitle"/>
          </p:nvPr>
        </p:nvSpPr>
        <p:spPr>
          <a:xfrm>
            <a:off x="540221" y="447220"/>
            <a:ext cx="9518180" cy="897255"/>
          </a:xfrm>
          <a:prstGeom prst="rect">
            <a:avLst/>
          </a:prstGeom>
        </p:spPr>
        <p:txBody>
          <a:bodyPr lIns="45719" tIns="45720" rIns="45719" bIns="45720" anchor="b">
            <a:noAutofit/>
          </a:bodyPr>
          <a:lstStyle>
            <a:lvl1pPr defTabSz="895985">
              <a:defRPr sz="578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s-DO" sz="4000" dirty="0">
                <a:solidFill>
                  <a:srgbClr val="C00000"/>
                </a:solidFill>
              </a:rPr>
              <a:t>3. 8 PASOS EN LA SOLUCIÓN DE UN PROBLEMA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39FC925-8736-42FF-9C18-03054F500EBD}"/>
              </a:ext>
            </a:extLst>
          </p:cNvPr>
          <p:cNvSpPr txBox="1"/>
          <p:nvPr/>
        </p:nvSpPr>
        <p:spPr>
          <a:xfrm>
            <a:off x="540221" y="1344475"/>
            <a:ext cx="6730734" cy="489364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s-DO" sz="3200" dirty="0"/>
              <a:t>8. Conclusión</a:t>
            </a:r>
            <a:endParaRPr lang="es-DO" sz="2800" dirty="0"/>
          </a:p>
          <a:p>
            <a:pPr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lang="es-DO" sz="2800" dirty="0"/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r>
              <a:rPr lang="es-DO" sz="2800" dirty="0"/>
              <a:t>Elaborar una lista de los problemas que persisten y señalar algunas indicaciones de lo que puede hacerse para resolverlos.</a:t>
            </a:r>
          </a:p>
          <a:p>
            <a:pPr marL="633413" indent="-279400" algn="l" rtl="0" fontAlgn="base">
              <a:buFont typeface="Arial" panose="020B0604020202020204" pitchFamily="34" charset="0"/>
              <a:buChar char="•"/>
            </a:pPr>
            <a:r>
              <a:rPr lang="es-DO" sz="2800" dirty="0"/>
              <a:t>Reflexionar sobre todo lo hecho, documentarlo y aprender de ello, para que las acciones futuras sean mejores y cuenten con un expediente o documento del cual partir.</a:t>
            </a:r>
          </a:p>
        </p:txBody>
      </p:sp>
      <p:pic>
        <p:nvPicPr>
          <p:cNvPr id="5122" name="Picture 2" descr="Vector Premium | Hombre de negocios que busca la visión inteligente para un  buen futuro - concepto de negocio">
            <a:extLst>
              <a:ext uri="{FF2B5EF4-FFF2-40B4-BE49-F238E27FC236}">
                <a16:creationId xmlns:a16="http://schemas.microsoft.com/office/drawing/2014/main" id="{0ED5A145-F4E2-404C-B234-5947B616E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227" y="1753776"/>
            <a:ext cx="3984552" cy="4188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414553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DEPARTAMENTO"/>
          <p:cNvSpPr txBox="1"/>
          <p:nvPr/>
        </p:nvSpPr>
        <p:spPr>
          <a:xfrm>
            <a:off x="4564215" y="2825792"/>
            <a:ext cx="7249167" cy="1206415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normAutofit/>
          </a:bodyPr>
          <a:lstStyle>
            <a:lvl1pPr algn="ctr" defTabSz="895985">
              <a:lnSpc>
                <a:spcPct val="90000"/>
              </a:lnSpc>
              <a:defRPr sz="578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pPr>
              <a:defRPr/>
            </a:pPr>
            <a:r>
              <a:rPr lang="es-ES" sz="4800" dirty="0"/>
              <a:t>Muchas gracias</a:t>
            </a:r>
          </a:p>
        </p:txBody>
      </p:sp>
    </p:spTree>
    <p:extLst>
      <p:ext uri="{BB962C8B-B14F-4D97-AF65-F5344CB8AC3E}">
        <p14:creationId xmlns:p14="http://schemas.microsoft.com/office/powerpoint/2010/main" val="72366049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"/>
          <p:cNvSpPr txBox="1">
            <a:spLocks noGrp="1"/>
          </p:cNvSpPr>
          <p:nvPr>
            <p:ph type="ctrTitle"/>
          </p:nvPr>
        </p:nvSpPr>
        <p:spPr>
          <a:xfrm>
            <a:off x="540221" y="447220"/>
            <a:ext cx="9518180" cy="897255"/>
          </a:xfrm>
          <a:prstGeom prst="rect">
            <a:avLst/>
          </a:prstGeom>
        </p:spPr>
        <p:txBody>
          <a:bodyPr lIns="45719" tIns="45720" rIns="45719" bIns="45720" anchor="b">
            <a:noAutofit/>
          </a:bodyPr>
          <a:lstStyle>
            <a:lvl1pPr defTabSz="895985">
              <a:defRPr sz="578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s-DO" sz="4000" dirty="0">
                <a:solidFill>
                  <a:srgbClr val="C00000"/>
                </a:solidFill>
              </a:rPr>
              <a:t>1. IMPORTANCIA DEL CONTROL ESTADÍSTICO DE PROCESOS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69BB853B-43BB-4E29-9501-1F7FDD933D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217" y="2473043"/>
            <a:ext cx="9559565" cy="191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B4EE8F47-B81D-4A80-A608-A9EC4E1D9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9311" y="5388163"/>
            <a:ext cx="687705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6602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"/>
          <p:cNvSpPr txBox="1">
            <a:spLocks noGrp="1"/>
          </p:cNvSpPr>
          <p:nvPr>
            <p:ph type="ctrTitle"/>
          </p:nvPr>
        </p:nvSpPr>
        <p:spPr>
          <a:xfrm>
            <a:off x="540221" y="447220"/>
            <a:ext cx="9518180" cy="897255"/>
          </a:xfrm>
          <a:prstGeom prst="rect">
            <a:avLst/>
          </a:prstGeom>
        </p:spPr>
        <p:txBody>
          <a:bodyPr lIns="45719" tIns="45720" rIns="45719" bIns="45720" anchor="b">
            <a:noAutofit/>
          </a:bodyPr>
          <a:lstStyle>
            <a:lvl1pPr defTabSz="895985">
              <a:defRPr sz="578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s-DO" sz="4000" dirty="0">
                <a:solidFill>
                  <a:srgbClr val="C00000"/>
                </a:solidFill>
              </a:rPr>
              <a:t>1. IMPORTANCIA DEL CONTROL ESTADÍSTICO DE PROCESOS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0F10AD7-742B-43D4-A8DF-D3F4CA7D6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0703" y="2067427"/>
            <a:ext cx="3648075" cy="32385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9784617-4CF1-43D4-A5BD-54C0AFE33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585" y="1776518"/>
            <a:ext cx="5539460" cy="382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4041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"/>
          <p:cNvSpPr txBox="1">
            <a:spLocks noGrp="1"/>
          </p:cNvSpPr>
          <p:nvPr>
            <p:ph type="ctrTitle"/>
          </p:nvPr>
        </p:nvSpPr>
        <p:spPr>
          <a:xfrm>
            <a:off x="0" y="402975"/>
            <a:ext cx="11120283" cy="897255"/>
          </a:xfrm>
          <a:prstGeom prst="rect">
            <a:avLst/>
          </a:prstGeom>
        </p:spPr>
        <p:txBody>
          <a:bodyPr lIns="45719" tIns="45720" rIns="45719" bIns="45720" anchor="b">
            <a:noAutofit/>
          </a:bodyPr>
          <a:lstStyle>
            <a:lvl1pPr defTabSz="895985">
              <a:defRPr sz="578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s-DO" sz="3600" dirty="0">
                <a:solidFill>
                  <a:srgbClr val="C00000"/>
                </a:solidFill>
              </a:rPr>
              <a:t>2. CAUSAS ESPECIALES VS CAUSAS COMUNES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CBB69C1-29A6-46A4-85BC-3E7232A590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221" y="2923673"/>
            <a:ext cx="4528120" cy="168442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360F98ED-E70B-49FB-B777-45BB6CCFE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2180" y="1900738"/>
            <a:ext cx="4681940" cy="3369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3412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"/>
          <p:cNvSpPr txBox="1">
            <a:spLocks noGrp="1"/>
          </p:cNvSpPr>
          <p:nvPr>
            <p:ph type="ctrTitle"/>
          </p:nvPr>
        </p:nvSpPr>
        <p:spPr>
          <a:xfrm>
            <a:off x="540221" y="447220"/>
            <a:ext cx="9518180" cy="897255"/>
          </a:xfrm>
          <a:prstGeom prst="rect">
            <a:avLst/>
          </a:prstGeom>
        </p:spPr>
        <p:txBody>
          <a:bodyPr lIns="45719" tIns="45720" rIns="45719" bIns="45720" anchor="b">
            <a:noAutofit/>
          </a:bodyPr>
          <a:lstStyle>
            <a:lvl1pPr defTabSz="895985">
              <a:defRPr sz="578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s-DO" sz="4000" dirty="0">
                <a:solidFill>
                  <a:srgbClr val="C00000"/>
                </a:solidFill>
              </a:rPr>
              <a:t>3. 8 PASOS EN LA SOLUCIÓN DE UN PROBLEMA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39FC925-8736-42FF-9C18-03054F500EBD}"/>
              </a:ext>
            </a:extLst>
          </p:cNvPr>
          <p:cNvSpPr txBox="1"/>
          <p:nvPr/>
        </p:nvSpPr>
        <p:spPr>
          <a:xfrm>
            <a:off x="540222" y="1293287"/>
            <a:ext cx="6702790" cy="5078311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s-DO" sz="3200" dirty="0"/>
              <a:t>0. El problema debe ser importante, medible y repetitivo.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s-DO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 panose="020F0502020204030204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s-DO" sz="3200" dirty="0"/>
              <a:t>1. Definir, delimitar y analizar la magnitud del problema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s-DO" sz="2400" dirty="0"/>
          </a:p>
          <a:p>
            <a:pPr marL="11557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s-DO" sz="2800" dirty="0"/>
              <a:t>Establecer el marco del proyecto </a:t>
            </a:r>
          </a:p>
          <a:p>
            <a:pPr marL="11557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s-DO" sz="2800" dirty="0"/>
              <a:t>Realizar el diagrama de proceso </a:t>
            </a:r>
          </a:p>
          <a:p>
            <a:pPr marL="11557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s-DO" sz="2800" dirty="0"/>
              <a:t>Se mide la situación actual para clarificar el punto de arranque del proyecto respecto a las </a:t>
            </a:r>
            <a:r>
              <a:rPr lang="es-DO" sz="2800" dirty="0" err="1"/>
              <a:t>Ys</a:t>
            </a:r>
            <a:r>
              <a:rPr lang="es-DO" sz="2800" dirty="0"/>
              <a:t>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1F6CBF-1563-4F74-9F1B-A725FBF82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574" y="2733808"/>
            <a:ext cx="4271426" cy="2135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6942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E220C3CF-9876-2AC7-EDB7-F61A2E911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51" y="777794"/>
            <a:ext cx="10999459" cy="510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74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568BAD9-DBC4-48C9-DC8B-6AB5BEACDA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95" y="391295"/>
            <a:ext cx="11089161" cy="5936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821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"/>
          <p:cNvSpPr txBox="1">
            <a:spLocks noGrp="1"/>
          </p:cNvSpPr>
          <p:nvPr>
            <p:ph type="ctrTitle"/>
          </p:nvPr>
        </p:nvSpPr>
        <p:spPr>
          <a:xfrm>
            <a:off x="540221" y="447220"/>
            <a:ext cx="9518180" cy="897255"/>
          </a:xfrm>
          <a:prstGeom prst="rect">
            <a:avLst/>
          </a:prstGeom>
        </p:spPr>
        <p:txBody>
          <a:bodyPr lIns="45719" tIns="45720" rIns="45719" bIns="45720" anchor="b">
            <a:noAutofit/>
          </a:bodyPr>
          <a:lstStyle>
            <a:lvl1pPr defTabSz="895985">
              <a:defRPr sz="578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</a:lstStyle>
          <a:p>
            <a:r>
              <a:rPr lang="es-DO" sz="4000" dirty="0">
                <a:solidFill>
                  <a:srgbClr val="C00000"/>
                </a:solidFill>
              </a:rPr>
              <a:t>3. 8 PASOS EN LA SOLUCIÓN DE UN PROBLEMA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39FC925-8736-42FF-9C18-03054F500EBD}"/>
              </a:ext>
            </a:extLst>
          </p:cNvPr>
          <p:cNvSpPr txBox="1"/>
          <p:nvPr/>
        </p:nvSpPr>
        <p:spPr>
          <a:xfrm>
            <a:off x="540221" y="2059395"/>
            <a:ext cx="6669506" cy="32316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s-DO" sz="3200" dirty="0"/>
              <a:t>2. Buscar todas las posibles causas</a:t>
            </a: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es-DO" sz="2800" dirty="0"/>
          </a:p>
          <a:p>
            <a:pPr marL="11557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s-DO" sz="2800" dirty="0"/>
              <a:t>Mapeo de procesos</a:t>
            </a:r>
          </a:p>
          <a:p>
            <a:pPr marL="11557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s-DO" sz="2800" dirty="0"/>
              <a:t>Lluvia de ideas </a:t>
            </a:r>
          </a:p>
          <a:p>
            <a:pPr marL="11557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s-DO" sz="2800" dirty="0"/>
              <a:t>Cinco porqués (diagrama de árbol) </a:t>
            </a:r>
          </a:p>
          <a:p>
            <a:pPr marL="1155700" marR="0" indent="-45720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s-DO" sz="2800" dirty="0"/>
              <a:t>Estratificación (Pareto de segundo nivel)</a:t>
            </a:r>
          </a:p>
        </p:txBody>
      </p:sp>
      <p:pic>
        <p:nvPicPr>
          <p:cNvPr id="1026" name="Picture 2" descr="La solución a los problemas de tu negocio puede estar en una tormenta de  ideas (Brainstorm) | Dineroclub.net - Medio Digital Internacional">
            <a:extLst>
              <a:ext uri="{FF2B5EF4-FFF2-40B4-BE49-F238E27FC236}">
                <a16:creationId xmlns:a16="http://schemas.microsoft.com/office/drawing/2014/main" id="{7AD1BD33-0FAC-4D1F-8385-EEAEBC83D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727" y="2521423"/>
            <a:ext cx="4181726" cy="249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37087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Tema de Offic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618</Words>
  <Application>Microsoft Office PowerPoint</Application>
  <PresentationFormat>Widescreen</PresentationFormat>
  <Paragraphs>93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WordVisi_MSFontService</vt:lpstr>
      <vt:lpstr>Tema de Office</vt:lpstr>
      <vt:lpstr>PowerPoint Presentation</vt:lpstr>
      <vt:lpstr>CONTENIDO</vt:lpstr>
      <vt:lpstr>1. IMPORTANCIA DEL CONTROL ESTADÍSTICO DE PROCESOS</vt:lpstr>
      <vt:lpstr>1. IMPORTANCIA DEL CONTROL ESTADÍSTICO DE PROCESOS</vt:lpstr>
      <vt:lpstr>2. CAUSAS ESPECIALES VS CAUSAS COMUNES</vt:lpstr>
      <vt:lpstr>3. 8 PASOS EN LA SOLUCIÓN DE UN PROBLEMA</vt:lpstr>
      <vt:lpstr>PowerPoint Presentation</vt:lpstr>
      <vt:lpstr>PowerPoint Presentation</vt:lpstr>
      <vt:lpstr>3. 8 PASOS EN LA SOLUCIÓN DE UN PROBLEMA</vt:lpstr>
      <vt:lpstr>3. 8 PASOS EN LA SOLUCIÓN DE UN PROBLEMA</vt:lpstr>
      <vt:lpstr>3. 8 PASOS EN LA SOLUCIÓN DE UN PROBLEMA</vt:lpstr>
      <vt:lpstr>3. 8 PASOS EN LA SOLUCIÓN DE UN PROBLEMA</vt:lpstr>
      <vt:lpstr>3. 8 PASOS EN LA SOLUCIÓN DE UN PROBLEMA</vt:lpstr>
      <vt:lpstr>3. 8 PASOS EN LA SOLUCIÓN DE UN PROBLEMA</vt:lpstr>
      <vt:lpstr>3. 8 PASOS EN LA SOLUCIÓN DE UN PROBLEMA</vt:lpstr>
      <vt:lpstr>3. 8 PASOS EN LA SOLUCIÓN DE UN PROBLEMA</vt:lpstr>
      <vt:lpstr>3. 8 PASOS EN LA SOLUCIÓN DE UN PROBLEMA</vt:lpstr>
      <vt:lpstr>3. 8 PASOS EN LA SOLUCIÓN DE UN PROBLEMA</vt:lpstr>
      <vt:lpstr>3. 8 PASOS EN LA SOLUCIÓN DE UN PROBLEMA</vt:lpstr>
      <vt:lpstr>3. 8 PASOS EN LA SOLUCIÓN DE UN PROBLEMA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Dalton</dc:creator>
  <cp:lastModifiedBy>Angel Feliz</cp:lastModifiedBy>
  <cp:revision>117</cp:revision>
  <dcterms:created xsi:type="dcterms:W3CDTF">2019-09-30T14:10:00Z</dcterms:created>
  <dcterms:modified xsi:type="dcterms:W3CDTF">2022-05-02T04:03:00Z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3082-11.2.0.9070</vt:lpwstr>
  </property>
</Properties>
</file>