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60" y="-3240"/>
            <a:ext cx="10078920" cy="5668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7720" y="1942200"/>
            <a:ext cx="6077520" cy="16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S-PLUS: An atlas of integrated H</a:t>
            </a:r>
            <a:r>
              <a:rPr b="1" i="1" lang="pt-BR" sz="2600" spc="-1" strike="noStrike">
                <a:solidFill>
                  <a:srgbClr val="000000"/>
                </a:solidFill>
                <a:latin typeface="Arial"/>
                <a:ea typeface="Arial"/>
              </a:rPr>
              <a:t>α fluxes for planetary nebulae in the Magellanic Clouds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78" name="Line 2"/>
          <p:cNvSpPr/>
          <p:nvPr/>
        </p:nvSpPr>
        <p:spPr>
          <a:xfrm>
            <a:off x="176760" y="3268080"/>
            <a:ext cx="60318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164520" y="3774600"/>
            <a:ext cx="97110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pt-BR" sz="1800" spc="-1" strike="noStrike">
                <a:solidFill>
                  <a:srgbClr val="000000"/>
                </a:solidFill>
                <a:latin typeface="Arial"/>
                <a:ea typeface="DejaVu LGC Sans"/>
              </a:rPr>
              <a:t>L. A. Gutiérrez-Soto, A. R. Lopes, A. V. Smith Castelli &amp; F. R. Faifer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LGC Sans"/>
              </a:rPr>
              <a:t>Instituto de Astrofísica de La Plata, CONICET-UNLP, Argentina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54440" y="4811400"/>
            <a:ext cx="427176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Galaxies Groups and Clusters III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May 15 - 19 2023, La Serena, Chile 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rcRect l="0" t="0" r="9038" b="17"/>
          <a:stretch/>
        </p:blipFill>
        <p:spPr>
          <a:xfrm>
            <a:off x="7858080" y="3600"/>
            <a:ext cx="1987560" cy="18781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5698080" y="327600"/>
            <a:ext cx="2028600" cy="916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4"/>
          <a:stretch/>
        </p:blipFill>
        <p:spPr>
          <a:xfrm>
            <a:off x="3384000" y="74160"/>
            <a:ext cx="1920960" cy="175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 flipV="1">
            <a:off x="248760" y="366840"/>
            <a:ext cx="7562520" cy="13320"/>
          </a:xfrm>
          <a:prstGeom prst="line">
            <a:avLst/>
          </a:prstGeom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59120" y="-20520"/>
            <a:ext cx="526860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8080"/>
                </a:solidFill>
                <a:latin typeface="LM Sans 10"/>
                <a:ea typeface="DejaVu Sans"/>
              </a:rPr>
              <a:t>Context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563960" y="0"/>
            <a:ext cx="2515320" cy="18471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2480" y="485640"/>
            <a:ext cx="1828800" cy="18680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41920" y="522360"/>
            <a:ext cx="1495080" cy="5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Arial"/>
                <a:ea typeface="DejaVu Sans"/>
              </a:rPr>
              <a:t>Ring Nebula (Messier 57)</a:t>
            </a:r>
            <a:endParaRPr b="0" lang="pt-BR" sz="9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00" y="2792880"/>
            <a:ext cx="4787640" cy="23936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5095440" y="1883880"/>
            <a:ext cx="4811040" cy="240516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2160000" y="517680"/>
            <a:ext cx="2247480" cy="325440"/>
          </a:xfrm>
          <a:prstGeom prst="rect">
            <a:avLst/>
          </a:prstGeom>
          <a:solidFill>
            <a:srgbClr val="bf0041">
              <a:alpha val="74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LM Sans 10"/>
                <a:ea typeface="DejaVu Sans"/>
              </a:rPr>
              <a:t> 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ffffff"/>
                </a:solidFill>
                <a:latin typeface="LM Sans 10"/>
                <a:ea typeface="DejaVu Sans"/>
              </a:rPr>
              <a:t>What are planetary nebulae?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2124000" y="991800"/>
            <a:ext cx="267372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i="1" lang="pt-BR" sz="1400" spc="-1" strike="noStrike">
                <a:solidFill>
                  <a:srgbClr val="000000"/>
                </a:solidFill>
                <a:latin typeface="LM SANS"/>
                <a:ea typeface="DejaVu Sans"/>
              </a:rPr>
              <a:t>Planetary nebulae (PNe) are emission line nebulae that represent a short phase in the late evolution of low- and intermediate-mass stars.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16000" y="2461680"/>
            <a:ext cx="2241360" cy="325440"/>
          </a:xfrm>
          <a:prstGeom prst="rect">
            <a:avLst/>
          </a:prstGeom>
          <a:solidFill>
            <a:srgbClr val="bf0041">
              <a:alpha val="74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LM Sans 10"/>
                <a:ea typeface="DejaVu Sans"/>
              </a:rPr>
              <a:t> 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35"/>
              </a:spcBef>
            </a:pPr>
            <a:r>
              <a:rPr b="1" i="1" lang="en-US" sz="1200" spc="-1" strike="noStrike">
                <a:solidFill>
                  <a:srgbClr val="ffffff"/>
                </a:solidFill>
                <a:latin typeface="LM Sans 10"/>
                <a:ea typeface="DejaVu Sans"/>
              </a:rPr>
              <a:t>PNe in the Magellanic Clouds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01600" y="5131440"/>
            <a:ext cx="46220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Aft>
                <a:spcPts val="283"/>
              </a:spcAft>
            </a:pPr>
            <a:r>
              <a:rPr b="0" i="1" lang="pt-BR" sz="1300" spc="-1" strike="noStrike">
                <a:solidFill>
                  <a:srgbClr val="000000"/>
                </a:solidFill>
                <a:latin typeface="LM SANS"/>
                <a:ea typeface="Noto Sans CJK SC Regular"/>
              </a:rPr>
              <a:t>The distribution of the planetary nebulae from the literature (green circles) in the Magellanic Clouds. 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5225040" y="4284000"/>
            <a:ext cx="4655520" cy="11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i="1" lang="pt-BR" sz="1400" spc="-1" strike="noStrike">
                <a:solidFill>
                  <a:srgbClr val="000000"/>
                </a:solidFill>
                <a:latin typeface="LM SANS"/>
                <a:ea typeface="Noto Sans CJK SC"/>
              </a:rPr>
              <a:t>As part of its effort to map 9,000 square degrees of the Southern Hemisphere, the S-PLUS project </a:t>
            </a:r>
            <a:r>
              <a:rPr b="0" i="1" lang="pt-BR" sz="1400" spc="-1" strike="noStrike">
                <a:solidFill>
                  <a:srgbClr val="000000"/>
                </a:solidFill>
                <a:latin typeface="LM SANS"/>
                <a:ea typeface="DejaVu Sans"/>
              </a:rPr>
              <a:t>(Mendes de Oliveira et al. 2019) has a crucial feature: images of the entire field captured using the Hα narrow-band </a:t>
            </a:r>
            <a:r>
              <a:rPr b="1" i="1" lang="pt-BR" sz="1400" spc="-1" strike="noStrike">
                <a:solidFill>
                  <a:srgbClr val="000000"/>
                </a:solidFill>
                <a:latin typeface="LM SANS"/>
                <a:ea typeface="DejaVu Sans"/>
              </a:rPr>
              <a:t>J0660</a:t>
            </a:r>
            <a:r>
              <a:rPr b="0" i="1" lang="pt-BR" sz="1400" spc="-1" strike="noStrike">
                <a:solidFill>
                  <a:srgbClr val="000000"/>
                </a:solidFill>
                <a:latin typeface="LM SANS"/>
                <a:ea typeface="DejaVu Sans"/>
              </a:rPr>
              <a:t> filter.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5472000" y="517680"/>
            <a:ext cx="1320120" cy="325440"/>
          </a:xfrm>
          <a:prstGeom prst="rect">
            <a:avLst/>
          </a:prstGeom>
          <a:solidFill>
            <a:srgbClr val="bf0041">
              <a:alpha val="74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LM Sans 10"/>
                <a:ea typeface="DejaVu Sans"/>
              </a:rPr>
              <a:t> 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ffffff"/>
                </a:solidFill>
                <a:latin typeface="LM Sans 10"/>
                <a:ea typeface="DejaVu Sans"/>
              </a:rPr>
              <a:t>About S-PLUS: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97" name="Line 10"/>
          <p:cNvSpPr/>
          <p:nvPr/>
        </p:nvSpPr>
        <p:spPr>
          <a:xfrm>
            <a:off x="5001120" y="524520"/>
            <a:ext cx="12240" cy="5014800"/>
          </a:xfrm>
          <a:prstGeom prst="line">
            <a:avLst/>
          </a:prstGeom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5073120" y="1022400"/>
            <a:ext cx="4413240" cy="7837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5527440" y="1160280"/>
            <a:ext cx="36442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i="1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Typical spectrum of a PN: the H</a:t>
            </a:r>
            <a:r>
              <a:rPr b="0" i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α and [N II] emission lines are detected by J0660 filter for sources with a redshift up to 0.015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20195640" y="9476640"/>
            <a:ext cx="4715280" cy="9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12 S-PLUS survey filter curves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1" name="Line 14"/>
          <p:cNvSpPr/>
          <p:nvPr/>
        </p:nvSpPr>
        <p:spPr>
          <a:xfrm>
            <a:off x="7074000" y="1806840"/>
            <a:ext cx="344880" cy="2108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850800" y="5060520"/>
            <a:ext cx="667800" cy="92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159480" y="-19800"/>
            <a:ext cx="526860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8080"/>
                </a:solidFill>
                <a:latin typeface="Arial"/>
                <a:ea typeface="DejaVu Sans"/>
              </a:rPr>
              <a:t>H</a:t>
            </a:r>
            <a:r>
              <a:rPr b="1" lang="en-US" sz="2000" spc="-1" strike="noStrike">
                <a:solidFill>
                  <a:srgbClr val="808080"/>
                </a:solidFill>
                <a:latin typeface="Arial"/>
                <a:ea typeface="Arial"/>
              </a:rPr>
              <a:t>α flux PNe with S-PLUS data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692120" y="0"/>
            <a:ext cx="2387520" cy="17532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645200" y="1109520"/>
            <a:ext cx="2432520" cy="1490040"/>
          </a:xfrm>
          <a:prstGeom prst="rect">
            <a:avLst/>
          </a:prstGeom>
          <a:ln>
            <a:noFill/>
          </a:ln>
        </p:spPr>
      </p:pic>
      <p:sp>
        <p:nvSpPr>
          <p:cNvPr id="106" name="Line 3"/>
          <p:cNvSpPr/>
          <p:nvPr/>
        </p:nvSpPr>
        <p:spPr>
          <a:xfrm flipV="1">
            <a:off x="932040" y="1591200"/>
            <a:ext cx="1492560" cy="1445400"/>
          </a:xfrm>
          <a:prstGeom prst="line">
            <a:avLst/>
          </a:prstGeom>
          <a:ln w="12600">
            <a:solidFill>
              <a:srgbClr val="1e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3"/>
          <a:srcRect l="66399" t="12591" r="0" b="0"/>
          <a:stretch/>
        </p:blipFill>
        <p:spPr>
          <a:xfrm>
            <a:off x="20485440" y="1940760"/>
            <a:ext cx="5327280" cy="46191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rcRect l="66399" t="11795" r="0" b="0"/>
          <a:stretch/>
        </p:blipFill>
        <p:spPr>
          <a:xfrm>
            <a:off x="20485440" y="6596640"/>
            <a:ext cx="5307120" cy="46440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rcRect l="66664" t="12591" r="0" b="0"/>
          <a:stretch/>
        </p:blipFill>
        <p:spPr>
          <a:xfrm>
            <a:off x="20485440" y="11348640"/>
            <a:ext cx="5305680" cy="45072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6"/>
          <a:stretch/>
        </p:blipFill>
        <p:spPr>
          <a:xfrm>
            <a:off x="4188240" y="1009800"/>
            <a:ext cx="1822320" cy="15987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7"/>
          <a:stretch/>
        </p:blipFill>
        <p:spPr>
          <a:xfrm>
            <a:off x="4186800" y="2500920"/>
            <a:ext cx="1820880" cy="15710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8"/>
          <a:stretch/>
        </p:blipFill>
        <p:spPr>
          <a:xfrm>
            <a:off x="4186800" y="4014000"/>
            <a:ext cx="1820160" cy="153216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4790880" y="736200"/>
            <a:ext cx="103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M Sans 10"/>
                <a:ea typeface="DejaVu Sans"/>
              </a:rPr>
              <a:t>RGB image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19477440" y="12177000"/>
            <a:ext cx="2231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bf0041"/>
                </a:solidFill>
                <a:highlight>
                  <a:srgbClr val="eeeeee"/>
                </a:highlight>
                <a:latin typeface="Arial"/>
                <a:ea typeface="DejaVu Sans"/>
              </a:rPr>
              <a:t>SMP SMC 4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9"/>
          <a:srcRect l="66399" t="12591" r="0" b="0"/>
          <a:stretch/>
        </p:blipFill>
        <p:spPr>
          <a:xfrm>
            <a:off x="6195960" y="1014840"/>
            <a:ext cx="1749600" cy="15170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10"/>
          <a:srcRect l="66399" t="11795" r="0" b="0"/>
          <a:stretch/>
        </p:blipFill>
        <p:spPr>
          <a:xfrm>
            <a:off x="6195600" y="2496600"/>
            <a:ext cx="1748160" cy="15296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11"/>
          <a:srcRect l="66664" t="12591" r="0" b="0"/>
          <a:stretch/>
        </p:blipFill>
        <p:spPr>
          <a:xfrm>
            <a:off x="6195600" y="3990960"/>
            <a:ext cx="1748880" cy="1488960"/>
          </a:xfrm>
          <a:prstGeom prst="rect">
            <a:avLst/>
          </a:prstGeom>
          <a:ln>
            <a:noFill/>
          </a:ln>
        </p:spPr>
      </p:pic>
      <p:sp>
        <p:nvSpPr>
          <p:cNvPr id="118" name="CustomShape 6"/>
          <p:cNvSpPr/>
          <p:nvPr/>
        </p:nvSpPr>
        <p:spPr>
          <a:xfrm>
            <a:off x="5579640" y="1309320"/>
            <a:ext cx="1106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000" spc="-1" strike="noStrike">
                <a:solidFill>
                  <a:srgbClr val="bf0041"/>
                </a:solidFill>
                <a:highlight>
                  <a:srgbClr val="eeeeee"/>
                </a:highlight>
                <a:latin typeface="Arial"/>
                <a:ea typeface="DejaVu Sans"/>
              </a:rPr>
              <a:t>LHA 115-N 44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5651640" y="2748960"/>
            <a:ext cx="112788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000" spc="-1" strike="noStrike">
                <a:solidFill>
                  <a:srgbClr val="bf0041"/>
                </a:solidFill>
                <a:highlight>
                  <a:srgbClr val="eeeeee"/>
                </a:highlight>
                <a:latin typeface="Arial"/>
                <a:ea typeface="DejaVu Sans"/>
              </a:rPr>
              <a:t>LHA 115-N 5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5672520" y="4261320"/>
            <a:ext cx="96768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000" spc="-1" strike="noStrike">
                <a:solidFill>
                  <a:srgbClr val="bf0041"/>
                </a:solidFill>
                <a:highlight>
                  <a:srgbClr val="eeeeee"/>
                </a:highlight>
                <a:latin typeface="Arial"/>
                <a:ea typeface="DejaVu Sans"/>
              </a:rPr>
              <a:t>SMP SMC 4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3276000" y="445680"/>
            <a:ext cx="3099960" cy="325440"/>
          </a:xfrm>
          <a:prstGeom prst="rect">
            <a:avLst/>
          </a:prstGeom>
          <a:solidFill>
            <a:srgbClr val="bf0041">
              <a:alpha val="74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LM Sans 10"/>
                <a:ea typeface="DejaVu Sans"/>
              </a:rPr>
              <a:t> 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i="1" lang="en-US" sz="1200" spc="-1" strike="noStrike">
                <a:solidFill>
                  <a:srgbClr val="ffffff"/>
                </a:solidFill>
                <a:latin typeface="LM Sans 10"/>
                <a:ea typeface="DejaVu Sans"/>
              </a:rPr>
              <a:t>Extracting Hα flux from photometric data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6411240" y="736200"/>
            <a:ext cx="103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M Sans 10"/>
                <a:ea typeface="DejaVu Sans"/>
              </a:rPr>
              <a:t>H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α</a:t>
            </a:r>
            <a:r>
              <a:rPr b="1" lang="en-US" sz="1100" spc="-1" strike="noStrike">
                <a:solidFill>
                  <a:srgbClr val="000000"/>
                </a:solidFill>
                <a:latin typeface="LM Sans 10"/>
                <a:ea typeface="Arial"/>
              </a:rPr>
              <a:t> flux map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>
            <a:off x="2415600" y="735840"/>
            <a:ext cx="125316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M Sans 10"/>
                <a:ea typeface="DejaVu Sans"/>
              </a:rPr>
              <a:t>Photoespectra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4" name="Line 12"/>
          <p:cNvSpPr/>
          <p:nvPr/>
        </p:nvSpPr>
        <p:spPr>
          <a:xfrm flipV="1">
            <a:off x="249120" y="367200"/>
            <a:ext cx="7562520" cy="13320"/>
          </a:xfrm>
          <a:prstGeom prst="line">
            <a:avLst/>
          </a:prstGeom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2"/>
          <a:stretch/>
        </p:blipFill>
        <p:spPr>
          <a:xfrm>
            <a:off x="1645560" y="2572200"/>
            <a:ext cx="2432880" cy="14540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13"/>
          <a:stretch/>
        </p:blipFill>
        <p:spPr>
          <a:xfrm>
            <a:off x="1645560" y="4026960"/>
            <a:ext cx="2432880" cy="1478160"/>
          </a:xfrm>
          <a:prstGeom prst="rect">
            <a:avLst/>
          </a:prstGeom>
          <a:ln>
            <a:noFill/>
          </a:ln>
        </p:spPr>
      </p:pic>
      <p:sp>
        <p:nvSpPr>
          <p:cNvPr id="127" name="Line 13"/>
          <p:cNvSpPr/>
          <p:nvPr/>
        </p:nvSpPr>
        <p:spPr>
          <a:xfrm>
            <a:off x="3057120" y="1134000"/>
            <a:ext cx="0" cy="4144680"/>
          </a:xfrm>
          <a:prstGeom prst="line">
            <a:avLst/>
          </a:prstGeom>
          <a:ln w="10080">
            <a:solidFill>
              <a:srgbClr val="d62e4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4"/>
          <p:cNvSpPr/>
          <p:nvPr/>
        </p:nvSpPr>
        <p:spPr>
          <a:xfrm>
            <a:off x="2469600" y="1129320"/>
            <a:ext cx="0" cy="4136760"/>
          </a:xfrm>
          <a:prstGeom prst="line">
            <a:avLst/>
          </a:prstGeom>
          <a:ln w="10080">
            <a:solidFill>
              <a:srgbClr val="1682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5"/>
          <p:cNvSpPr/>
          <p:nvPr/>
        </p:nvSpPr>
        <p:spPr>
          <a:xfrm>
            <a:off x="43200" y="3036600"/>
            <a:ext cx="15494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168253"/>
                </a:solidFill>
                <a:latin typeface="Arial"/>
                <a:ea typeface="DejaVu Sans"/>
              </a:rPr>
              <a:t>g filter: [O III] is detected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0" name="Line 16"/>
          <p:cNvSpPr/>
          <p:nvPr/>
        </p:nvSpPr>
        <p:spPr>
          <a:xfrm flipV="1">
            <a:off x="1517040" y="3036600"/>
            <a:ext cx="904320" cy="133920"/>
          </a:xfrm>
          <a:prstGeom prst="line">
            <a:avLst/>
          </a:prstGeom>
          <a:ln w="12600">
            <a:solidFill>
              <a:srgbClr val="1e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7"/>
          <p:cNvSpPr/>
          <p:nvPr/>
        </p:nvSpPr>
        <p:spPr>
          <a:xfrm>
            <a:off x="877680" y="3388320"/>
            <a:ext cx="1591920" cy="1176840"/>
          </a:xfrm>
          <a:prstGeom prst="line">
            <a:avLst/>
          </a:prstGeom>
          <a:ln w="12600">
            <a:solidFill>
              <a:srgbClr val="1e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8"/>
          <p:cNvSpPr/>
          <p:nvPr/>
        </p:nvSpPr>
        <p:spPr>
          <a:xfrm>
            <a:off x="3420000" y="2898720"/>
            <a:ext cx="1069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bf0041"/>
                </a:solidFill>
                <a:latin typeface="Arial"/>
                <a:ea typeface="DejaVu Sans"/>
              </a:rPr>
              <a:t>J0660 filter: H</a:t>
            </a:r>
            <a:r>
              <a:rPr b="1" i="1" lang="en-US" sz="1200" spc="-1" strike="noStrike">
                <a:solidFill>
                  <a:srgbClr val="bf0041"/>
                </a:solidFill>
                <a:latin typeface="Arial"/>
                <a:ea typeface="Arial"/>
              </a:rPr>
              <a:t>α + [N II]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3" name="Line 19"/>
          <p:cNvSpPr/>
          <p:nvPr/>
        </p:nvSpPr>
        <p:spPr>
          <a:xfrm flipH="1" flipV="1">
            <a:off x="3071520" y="2651040"/>
            <a:ext cx="411840" cy="437760"/>
          </a:xfrm>
          <a:prstGeom prst="line">
            <a:avLst/>
          </a:prstGeom>
          <a:ln w="1260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20"/>
          <p:cNvSpPr/>
          <p:nvPr/>
        </p:nvSpPr>
        <p:spPr>
          <a:xfrm flipH="1">
            <a:off x="3109320" y="3300120"/>
            <a:ext cx="836640" cy="795600"/>
          </a:xfrm>
          <a:prstGeom prst="line">
            <a:avLst/>
          </a:prstGeom>
          <a:ln w="1260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1"/>
          <p:cNvSpPr/>
          <p:nvPr/>
        </p:nvSpPr>
        <p:spPr>
          <a:xfrm flipH="1" flipV="1">
            <a:off x="3071520" y="1211400"/>
            <a:ext cx="877680" cy="1690920"/>
          </a:xfrm>
          <a:prstGeom prst="line">
            <a:avLst/>
          </a:prstGeom>
          <a:ln w="1260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2018-07-26T13:06:20Z</dcterms:created>
  <dc:creator/>
  <dc:description/>
  <dc:language>pt-BR</dc:language>
  <cp:lastModifiedBy/>
  <dcterms:modified xsi:type="dcterms:W3CDTF">2023-06-05T18:18:52Z</dcterms:modified>
  <cp:revision>1323</cp:revision>
  <dc:subject/>
  <dc:title/>
</cp:coreProperties>
</file>