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wmf" ContentType="image/x-wmf"/>
  <Override PartName="/ppt/media/image2.png" ContentType="image/png"/>
  <Override PartName="/ppt/media/image15.png" ContentType="image/png"/>
  <Override PartName="/ppt/media/image3.jpeg" ContentType="image/jpe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43891200"/>
  <p:notesSz cx="6715125" cy="9239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8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035CB3D-9788-4A80-A6EF-91AF92A3710D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3760" y="8775720"/>
            <a:ext cx="2909520" cy="46152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E9D880-7022-49D8-B701-ECAE4EBD59AF}" type="slidenum">
              <a:rPr b="0" lang="en-US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2058840" y="692280"/>
            <a:ext cx="2598480" cy="346500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71400" y="4389480"/>
            <a:ext cx="5371920" cy="415728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rcRect l="0" t="0" r="38729" b="0"/>
          <a:stretch/>
        </p:blipFill>
        <p:spPr>
          <a:xfrm>
            <a:off x="24904080" y="43215480"/>
            <a:ext cx="4141440" cy="212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9057400" y="43138440"/>
            <a:ext cx="2360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www.postersession.com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154080" y="43781400"/>
            <a:ext cx="4784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" spc="-1" strike="noStrike">
                <a:solidFill>
                  <a:srgbClr val="003064"/>
                </a:solidFill>
                <a:latin typeface="Arial"/>
              </a:rPr>
              <a:t>www.postersession.com</a:t>
            </a:r>
            <a:endParaRPr b="0" lang="pt-BR" sz="2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8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8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114800" y="30111840"/>
            <a:ext cx="7372080" cy="14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300"/>
              </a:spcBef>
            </a:pP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Methods</a:t>
            </a:r>
            <a:endParaRPr b="0" lang="pt-BR" sz="86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0631240" y="31186440"/>
            <a:ext cx="7372080" cy="14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300"/>
              </a:spcBef>
            </a:pP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Conclu</a:t>
            </a: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sions</a:t>
            </a:r>
            <a:endParaRPr b="0" lang="pt-BR" sz="86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14440" y="2946240"/>
            <a:ext cx="4114440" cy="200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300"/>
              </a:spcBef>
            </a:pP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Logo</a:t>
            </a:r>
            <a:endParaRPr b="0" lang="pt-BR" sz="8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endParaRPr b="0" lang="pt-BR" sz="8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1196440" y="36956880"/>
            <a:ext cx="6229080" cy="108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3251"/>
              </a:spcBef>
            </a:pPr>
            <a:r>
              <a:rPr b="0" lang="en-US" sz="6500" spc="-1" strike="noStrike">
                <a:solidFill>
                  <a:srgbClr val="000000"/>
                </a:solidFill>
                <a:latin typeface="Arial"/>
              </a:rPr>
              <a:t>Bibliography</a:t>
            </a:r>
            <a:endParaRPr b="0" lang="pt-BR" sz="65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933480" y="31902480"/>
            <a:ext cx="14382360" cy="829764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61200" rIns="61200" tIns="30600" bIns="30600">
            <a:spAutoFit/>
          </a:bodyPr>
          <a:p>
            <a:pPr>
              <a:lnSpc>
                <a:spcPct val="95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17341920" y="37963440"/>
            <a:ext cx="13861800" cy="413244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61200" rIns="61200" tIns="30600" bIns="30600">
            <a:spAutoFit/>
          </a:bodyPr>
          <a:p>
            <a:pPr marL="343080" indent="-342720">
              <a:lnSpc>
                <a:spcPct val="95000"/>
              </a:lnSpc>
              <a:tabLst>
                <a:tab algn="l" pos="0"/>
              </a:tabLst>
            </a:pPr>
            <a:endParaRPr b="0" lang="pt-BR" sz="8600" spc="-1" strike="noStrike">
              <a:latin typeface="Arial"/>
            </a:endParaRPr>
          </a:p>
          <a:p>
            <a:pPr marL="343080" indent="-342720">
              <a:lnSpc>
                <a:spcPct val="9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Xxxxxxxxxxxxxxxxxxxxxxxxxxxxxxxxxxxxxxxxxxxxxxxxxxxxxxxxxxxxxxxxxxxxxxxxxxxxxxxxxxxxxxxxxxx</a:t>
            </a:r>
            <a:endParaRPr b="0" lang="pt-BR" sz="2800" spc="-1" strike="noStrike">
              <a:latin typeface="Arial"/>
            </a:endParaRPr>
          </a:p>
          <a:p>
            <a:pPr marL="343080" indent="-342720">
              <a:lnSpc>
                <a:spcPct val="9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Xxxxxxxxxxxxxxxxxxxxxxxxxxxxxxxxxxxxxxxxxxxxxxxxxxxxxxxxxxxxxxxxxxxxxxxxxxxxxxxxxxxxxxxxxxxx</a:t>
            </a:r>
            <a:endParaRPr b="0" lang="pt-BR" sz="2800" spc="-1" strike="noStrike">
              <a:latin typeface="Arial"/>
            </a:endParaRPr>
          </a:p>
          <a:p>
            <a:pPr marL="343080" indent="-342720">
              <a:lnSpc>
                <a:spcPct val="9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Xxxxxxxxxxxxxxxxxxxxxxxxxxxxxxxxxxxxxxxxxxxxxxxxxxxxxxxxxxxxxxxxxxxxxxxxxxxxxxxxxxxxxxxxxxxxxxxxxxxxxxxxxxxxxxxxxxxxxxx</a:t>
            </a:r>
            <a:endParaRPr b="0" lang="pt-BR" sz="2800" spc="-1" strike="noStrike">
              <a:latin typeface="Arial"/>
            </a:endParaRPr>
          </a:p>
          <a:p>
            <a:pPr marL="343080" indent="-342720">
              <a:lnSpc>
                <a:spcPct val="95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7164080" y="32899320"/>
            <a:ext cx="14525280" cy="359100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61200" rIns="61200" tIns="30600" bIns="30600">
            <a:spAutoFit/>
          </a:bodyPr>
          <a:p>
            <a:pPr>
              <a:lnSpc>
                <a:spcPct val="9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4400640" y="8737560"/>
            <a:ext cx="7372080" cy="14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300"/>
              </a:spcBef>
            </a:pP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pt-BR" sz="8600" spc="-1" strike="noStrike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20631240" y="8751960"/>
            <a:ext cx="7372080" cy="14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300"/>
              </a:spcBef>
            </a:pPr>
            <a:r>
              <a:rPr b="1" lang="en-US" sz="86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pt-BR" sz="8600" spc="-1" strike="noStrike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8883440" y="15019200"/>
            <a:ext cx="9575280" cy="2284920"/>
          </a:xfrm>
          <a:prstGeom prst="rect">
            <a:avLst/>
          </a:prstGeom>
          <a:noFill/>
          <a:ln w="9360">
            <a:noFill/>
          </a:ln>
          <a:effectLst>
            <a:outerShdw dist="37674" dir="2700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1" i="1" lang="en-US" sz="7200" spc="-1" strike="noStrike">
                <a:solidFill>
                  <a:srgbClr val="fc8004"/>
                </a:solidFill>
                <a:latin typeface="Arial"/>
              </a:rPr>
              <a:t>Why buy from postersession.com?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8135720" y="17725680"/>
            <a:ext cx="13068000" cy="1209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Files here by noon ship the same day!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Premium materials!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Foldable fabric, laminated, and paper posters!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Sizes to 4’ x 20’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Every file gets reviewed by an experienced graphic designer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Free phone support</a:t>
            </a:r>
            <a:endParaRPr b="0" lang="pt-BR" sz="6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149"/>
              </a:spcBef>
              <a:buClr>
                <a:srgbClr val="fc8004"/>
              </a:buClr>
              <a:buFont typeface="Arial"/>
              <a:buChar char="•"/>
            </a:pPr>
            <a:r>
              <a:rPr b="1" i="1" lang="en-US" sz="6300" spc="-1" strike="noStrike">
                <a:solidFill>
                  <a:srgbClr val="fc8004"/>
                </a:solidFill>
                <a:latin typeface="Arial"/>
              </a:rPr>
              <a:t>Secure online ordering</a:t>
            </a:r>
            <a:endParaRPr b="0" lang="pt-BR" sz="6300" spc="-1" strike="noStrike">
              <a:latin typeface="Arial"/>
            </a:endParaRPr>
          </a:p>
        </p:txBody>
      </p:sp>
      <p:pic>
        <p:nvPicPr>
          <p:cNvPr id="58" name="Picture 2" descr="poster from our template"/>
          <p:cNvPicPr/>
          <p:nvPr/>
        </p:nvPicPr>
        <p:blipFill>
          <a:blip r:embed="rId1"/>
          <a:stretch/>
        </p:blipFill>
        <p:spPr>
          <a:xfrm>
            <a:off x="20477160" y="9439200"/>
            <a:ext cx="4526280" cy="4509000"/>
          </a:xfrm>
          <a:prstGeom prst="rect">
            <a:avLst/>
          </a:prstGeom>
          <a:ln>
            <a:noFill/>
          </a:ln>
        </p:spPr>
      </p:pic>
      <p:pic>
        <p:nvPicPr>
          <p:cNvPr id="59" name="Picture 25" descr=""/>
          <p:cNvPicPr/>
          <p:nvPr/>
        </p:nvPicPr>
        <p:blipFill>
          <a:blip r:embed="rId2"/>
          <a:srcRect l="12787" t="0" r="0" b="0"/>
          <a:stretch/>
        </p:blipFill>
        <p:spPr>
          <a:xfrm>
            <a:off x="24696720" y="11040840"/>
            <a:ext cx="5114520" cy="43981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32918400" cy="43891200"/>
          </a:xfrm>
          <a:prstGeom prst="rect">
            <a:avLst/>
          </a:prstGeom>
          <a:ln>
            <a:noFill/>
          </a:ln>
        </p:spPr>
      </p:pic>
      <p:sp>
        <p:nvSpPr>
          <p:cNvPr id="61" name="CustomShape 12"/>
          <p:cNvSpPr/>
          <p:nvPr/>
        </p:nvSpPr>
        <p:spPr>
          <a:xfrm>
            <a:off x="284040" y="16560000"/>
            <a:ext cx="16048800" cy="27072000"/>
          </a:xfrm>
          <a:prstGeom prst="roundRect">
            <a:avLst>
              <a:gd name="adj" fmla="val 7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3"/>
          <p:cNvSpPr/>
          <p:nvPr/>
        </p:nvSpPr>
        <p:spPr>
          <a:xfrm>
            <a:off x="16639560" y="16560000"/>
            <a:ext cx="16048440" cy="27072000"/>
          </a:xfrm>
          <a:prstGeom prst="roundRect">
            <a:avLst>
              <a:gd name="adj" fmla="val 7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780480" y="3874320"/>
            <a:ext cx="10955520" cy="62640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432000" y="177480"/>
            <a:ext cx="9432000" cy="3490920"/>
          </a:xfrm>
          <a:prstGeom prst="rect">
            <a:avLst/>
          </a:prstGeom>
          <a:ln>
            <a:noFill/>
          </a:ln>
        </p:spPr>
      </p:pic>
      <p:sp>
        <p:nvSpPr>
          <p:cNvPr id="65" name="TextShape 14"/>
          <p:cNvSpPr txBox="1"/>
          <p:nvPr/>
        </p:nvSpPr>
        <p:spPr>
          <a:xfrm>
            <a:off x="792000" y="4173840"/>
            <a:ext cx="31536000" cy="417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i="1" lang="pt-BR" sz="9600" spc="-1" strike="noStrike">
                <a:solidFill>
                  <a:srgbClr val="ffffff"/>
                </a:solidFill>
                <a:latin typeface="Arial"/>
              </a:rPr>
              <a:t>S-PLUS: An atlas of integrated H</a:t>
            </a:r>
            <a:r>
              <a:rPr b="1" i="1" lang="pt-BR" sz="9600" spc="-1" strike="noStrike">
                <a:solidFill>
                  <a:srgbClr val="ffffff"/>
                </a:solidFill>
                <a:latin typeface="Arial"/>
                <a:ea typeface="Arial"/>
              </a:rPr>
              <a:t>α</a:t>
            </a:r>
            <a:r>
              <a:rPr b="1" i="1" lang="pt-BR" sz="9600" spc="-1" strike="noStrike">
                <a:solidFill>
                  <a:srgbClr val="ffffff"/>
                </a:solidFill>
                <a:latin typeface="Arial"/>
              </a:rPr>
              <a:t> fluxes for planetary nebulae in the Magellanic Clouds</a:t>
            </a:r>
            <a:endParaRPr b="0" lang="pt-BR" sz="9600" spc="-1" strike="noStrike">
              <a:latin typeface="Arial"/>
            </a:endParaRPr>
          </a:p>
        </p:txBody>
      </p:sp>
      <p:sp>
        <p:nvSpPr>
          <p:cNvPr id="66" name="TextShape 15"/>
          <p:cNvSpPr txBox="1"/>
          <p:nvPr/>
        </p:nvSpPr>
        <p:spPr>
          <a:xfrm>
            <a:off x="0" y="6960600"/>
            <a:ext cx="32918400" cy="493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i="1" lang="pt-BR" sz="4800" spc="-1" strike="noStrike">
                <a:solidFill>
                  <a:srgbClr val="ffffff"/>
                </a:solidFill>
                <a:latin typeface="Arial"/>
                <a:ea typeface="DejaVu LGC Sans"/>
              </a:rPr>
              <a:t>L. A. Gutiérrez-Soto, A. R. Lopes, A. V. Smith Castelli &amp; F. R. Faifer</a:t>
            </a:r>
            <a:endParaRPr b="0" lang="pt-BR" sz="4800" spc="-1" strike="noStrike">
              <a:latin typeface="Arial"/>
            </a:endParaRPr>
          </a:p>
          <a:p>
            <a:pPr algn="ctr"/>
            <a:r>
              <a:rPr b="0" lang="pt-BR" sz="4800" spc="-1" strike="noStrike">
                <a:solidFill>
                  <a:srgbClr val="ffffff"/>
                </a:solidFill>
                <a:latin typeface="Arial"/>
                <a:ea typeface="DejaVu LGC Sans"/>
              </a:rPr>
              <a:t>Instituto de Astrofísica de La Plata, CONICET-UNLP, Argentina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7" name="CustomShape 16"/>
          <p:cNvSpPr/>
          <p:nvPr/>
        </p:nvSpPr>
        <p:spPr>
          <a:xfrm>
            <a:off x="313920" y="8695080"/>
            <a:ext cx="32230080" cy="71848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17"/>
          <p:cNvSpPr txBox="1"/>
          <p:nvPr/>
        </p:nvSpPr>
        <p:spPr>
          <a:xfrm>
            <a:off x="531720" y="8818560"/>
            <a:ext cx="31904280" cy="706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4800" spc="-1" strike="noStrike">
                <a:solidFill>
                  <a:srgbClr val="ffffff"/>
                </a:solidFill>
                <a:latin typeface="Avenir Heavy"/>
              </a:rPr>
              <a:t>ABSTRACT</a:t>
            </a:r>
            <a:endParaRPr b="0" lang="pt-BR" sz="4800" spc="-1" strike="noStrike">
              <a:latin typeface="Arial"/>
            </a:endParaRPr>
          </a:p>
          <a:p>
            <a:pPr algn="just"/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We present an atlas of H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  <a:ea typeface="Arial"/>
              </a:rPr>
              <a:t>α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 fluxes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for planetary nebulae of the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Magellanic Clouds (MC PNe) with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measurements from the Southern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Photometric Local Universe Survey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(S-PLUS), a 12 band (7 narrow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and 5 broad) imaging survey that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allows us to perform an spatial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analysis of the H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  <a:ea typeface="Arial"/>
              </a:rPr>
              <a:t>α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 emission.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Aperture photometry on the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continuum-subtracted images was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performed to extract H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  <a:ea typeface="Arial"/>
              </a:rPr>
              <a:t>α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 + [N II]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fluxes of the MC PNe observed by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S-PLUS. The dust attenuation and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[N II] contribution was corrected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with empirical relations. Amongst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its many applications, it can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provide baseline data for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photoionization and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hydrodynamical modelling, and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allow better estimates of Zanstra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temperatures for PN central stars </a:t>
            </a:r>
            <a:r>
              <a:rPr b="0" i="1" lang="pt-BR" sz="4800" spc="-1" strike="noStrike">
                <a:solidFill>
                  <a:srgbClr val="ffffff"/>
                </a:solidFill>
                <a:latin typeface="LM Sans 10"/>
              </a:rPr>
              <a:t>with accurate optical photometry.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9" name="TextShape 18"/>
          <p:cNvSpPr txBox="1"/>
          <p:nvPr/>
        </p:nvSpPr>
        <p:spPr>
          <a:xfrm>
            <a:off x="7668000" y="18986040"/>
            <a:ext cx="8190000" cy="47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i="1" lang="pt-BR" sz="4800" spc="-1" strike="noStrike">
                <a:latin typeface="LM Sans 10"/>
              </a:rPr>
              <a:t>Planetary nebulae (PNe) are emission line nebula that represent a short phase on the late evolution of low- and intermediate-mass stars.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2232000" y="25452000"/>
            <a:ext cx="12024000" cy="5634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tretch/>
        </p:blipFill>
        <p:spPr>
          <a:xfrm>
            <a:off x="1008000" y="17496000"/>
            <a:ext cx="5976000" cy="61041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8"/>
          <a:stretch/>
        </p:blipFill>
        <p:spPr>
          <a:xfrm>
            <a:off x="19008000" y="21772080"/>
            <a:ext cx="6768000" cy="4147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9"/>
          <a:stretch/>
        </p:blipFill>
        <p:spPr>
          <a:xfrm>
            <a:off x="18360000" y="25776000"/>
            <a:ext cx="5544000" cy="48510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10"/>
          <a:srcRect l="8489" t="0" r="0" b="0"/>
          <a:stretch/>
        </p:blipFill>
        <p:spPr>
          <a:xfrm>
            <a:off x="25272000" y="25626240"/>
            <a:ext cx="5472000" cy="44848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25898760" y="504000"/>
            <a:ext cx="5421240" cy="24508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2"/>
          <a:stretch/>
        </p:blipFill>
        <p:spPr>
          <a:xfrm>
            <a:off x="24696000" y="34704000"/>
            <a:ext cx="6624360" cy="4968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13"/>
          <a:stretch/>
        </p:blipFill>
        <p:spPr>
          <a:xfrm>
            <a:off x="18216000" y="34993440"/>
            <a:ext cx="5579280" cy="4894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14"/>
          <a:stretch/>
        </p:blipFill>
        <p:spPr>
          <a:xfrm>
            <a:off x="19440000" y="30773520"/>
            <a:ext cx="6412680" cy="3930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5"/>
          <a:stretch/>
        </p:blipFill>
        <p:spPr>
          <a:xfrm>
            <a:off x="15617880" y="-320400"/>
            <a:ext cx="4902120" cy="48441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6"/>
          <a:stretch/>
        </p:blipFill>
        <p:spPr>
          <a:xfrm>
            <a:off x="17397720" y="42843240"/>
            <a:ext cx="890280" cy="668520"/>
          </a:xfrm>
          <a:prstGeom prst="rect">
            <a:avLst/>
          </a:prstGeom>
          <a:ln>
            <a:noFill/>
          </a:ln>
        </p:spPr>
      </p:pic>
      <p:sp>
        <p:nvSpPr>
          <p:cNvPr id="81" name="TextShape 19"/>
          <p:cNvSpPr txBox="1"/>
          <p:nvPr/>
        </p:nvSpPr>
        <p:spPr>
          <a:xfrm>
            <a:off x="18420840" y="42804000"/>
            <a:ext cx="8363160" cy="15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4000" spc="-1" strike="noStrike">
                <a:latin typeface="Arial"/>
              </a:rPr>
              <a:t>gsotoangel@fcaglp.unlp.edu.</a:t>
            </a:r>
            <a:r>
              <a:rPr b="1" lang="pt-BR" sz="4000" spc="-1" strike="noStrike">
                <a:latin typeface="Arial"/>
              </a:rPr>
              <a:t>ar</a:t>
            </a:r>
            <a:endParaRPr b="0" lang="pt-BR" sz="4000" spc="-1" strike="noStrike">
              <a:latin typeface="Arial"/>
            </a:endParaRPr>
          </a:p>
          <a:p>
            <a:endParaRPr b="0" lang="pt-BR" sz="40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7"/>
          <a:stretch/>
        </p:blipFill>
        <p:spPr>
          <a:xfrm>
            <a:off x="1872000" y="35208000"/>
            <a:ext cx="11880000" cy="5940000"/>
          </a:xfrm>
          <a:prstGeom prst="rect">
            <a:avLst/>
          </a:prstGeom>
          <a:ln>
            <a:noFill/>
          </a:ln>
        </p:spPr>
      </p:pic>
      <p:sp>
        <p:nvSpPr>
          <p:cNvPr id="83" name="TextShape 20"/>
          <p:cNvSpPr txBox="1"/>
          <p:nvPr/>
        </p:nvSpPr>
        <p:spPr>
          <a:xfrm>
            <a:off x="17208000" y="40428000"/>
            <a:ext cx="14184000" cy="30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4000" spc="-1" strike="noStrike">
                <a:latin typeface="LM Sans 10"/>
              </a:rPr>
              <a:t>References</a:t>
            </a:r>
            <a:endParaRPr b="0" lang="pt-BR" sz="4000" spc="-1" strike="noStrike">
              <a:latin typeface="LM Sans 10"/>
            </a:endParaRPr>
          </a:p>
          <a:p>
            <a:r>
              <a:rPr b="0" lang="pt-BR" sz="4000" spc="-1" strike="noStrike">
                <a:latin typeface="LM Sans 10"/>
              </a:rPr>
              <a:t>Mendes de Oliveira C. et al., 2019, MNRAS, 489, 241</a:t>
            </a:r>
            <a:endParaRPr b="0" lang="pt-BR" sz="4000" spc="-1" strike="noStrike">
              <a:latin typeface="LM Sans 10"/>
            </a:endParaRPr>
          </a:p>
          <a:p>
            <a:r>
              <a:rPr b="0" lang="pt-BR" sz="4000" spc="-1" strike="noStrike">
                <a:latin typeface="LM Sans 10"/>
              </a:rPr>
              <a:t>Vilella-Rojo, G. et al. 2015, A&amp;A, 580, A47</a:t>
            </a:r>
            <a:endParaRPr b="0" lang="pt-BR" sz="4000" spc="-1" strike="noStrike">
              <a:latin typeface="LM Sans 10"/>
            </a:endParaRPr>
          </a:p>
          <a:p>
            <a:endParaRPr b="0" lang="pt-BR" sz="4000" spc="-1" strike="noStrike">
              <a:latin typeface="LM Sans 10"/>
            </a:endParaRPr>
          </a:p>
        </p:txBody>
      </p:sp>
      <p:sp>
        <p:nvSpPr>
          <p:cNvPr id="84" name="TextShape 21"/>
          <p:cNvSpPr txBox="1"/>
          <p:nvPr/>
        </p:nvSpPr>
        <p:spPr>
          <a:xfrm>
            <a:off x="1609920" y="16903440"/>
            <a:ext cx="7246080" cy="55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3200" spc="-1" strike="noStrike">
                <a:latin typeface="Arial"/>
              </a:rPr>
              <a:t>Ring Nebula (Messier 57)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5" name="CustomShape 22"/>
          <p:cNvSpPr/>
          <p:nvPr/>
        </p:nvSpPr>
        <p:spPr>
          <a:xfrm>
            <a:off x="7992000" y="17856000"/>
            <a:ext cx="7920000" cy="792000"/>
          </a:xfrm>
          <a:prstGeom prst="rect">
            <a:avLst/>
          </a:prstGeom>
          <a:solidFill>
            <a:srgbClr val="0066ff">
              <a:alpha val="74000"/>
            </a:srgbClr>
          </a:solidFill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2200" spc="-1" strike="noStrike">
                <a:solidFill>
                  <a:srgbClr val="ffffff"/>
                </a:solidFill>
                <a:latin typeface="LM Sans 10"/>
              </a:rPr>
              <a:t> </a:t>
            </a:r>
            <a:endParaRPr b="1" lang="en-US" sz="22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r>
              <a:rPr b="1" i="1" lang="en-US" sz="4400" spc="-1" strike="noStrike">
                <a:solidFill>
                  <a:srgbClr val="ffffff"/>
                </a:solidFill>
                <a:latin typeface="LM Sans 10"/>
              </a:rPr>
              <a:t>What are planetary nebulae?</a:t>
            </a:r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</p:txBody>
      </p:sp>
      <p:sp>
        <p:nvSpPr>
          <p:cNvPr id="86" name="CustomShape 23"/>
          <p:cNvSpPr/>
          <p:nvPr/>
        </p:nvSpPr>
        <p:spPr>
          <a:xfrm>
            <a:off x="1116000" y="24552000"/>
            <a:ext cx="4320000" cy="792000"/>
          </a:xfrm>
          <a:prstGeom prst="rect">
            <a:avLst/>
          </a:prstGeom>
          <a:solidFill>
            <a:srgbClr val="0066ff">
              <a:alpha val="74000"/>
            </a:srgbClr>
          </a:solidFill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2200" spc="-1" strike="noStrike">
                <a:solidFill>
                  <a:srgbClr val="ffffff"/>
                </a:solidFill>
                <a:latin typeface="LM Sans 10"/>
              </a:rPr>
              <a:t> </a:t>
            </a:r>
            <a:endParaRPr b="1" lang="en-US" sz="22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r>
              <a:rPr b="1" i="1" lang="en-US" sz="4400" spc="-1" strike="noStrike">
                <a:solidFill>
                  <a:srgbClr val="ffffff"/>
                </a:solidFill>
                <a:latin typeface="LM Sans 10"/>
              </a:rPr>
              <a:t>About S-PLUS:</a:t>
            </a:r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</p:txBody>
      </p:sp>
      <p:sp>
        <p:nvSpPr>
          <p:cNvPr id="87" name="TextShape 24"/>
          <p:cNvSpPr txBox="1"/>
          <p:nvPr/>
        </p:nvSpPr>
        <p:spPr>
          <a:xfrm>
            <a:off x="936000" y="30784680"/>
            <a:ext cx="14832000" cy="36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i="1" lang="pt-BR" sz="4800" spc="-1" strike="noStrike">
                <a:latin typeface="LM Sans 10"/>
              </a:rPr>
              <a:t>As part of its effort to map 9,000 square degrees of the Southern Hemisphere, the S-PLUS project has a crucial feature: images of the entire field captured using the Hα narrow-band </a:t>
            </a:r>
            <a:r>
              <a:rPr b="1" i="1" lang="pt-BR" sz="4800" spc="-1" strike="noStrike">
                <a:latin typeface="LM Sans 10"/>
              </a:rPr>
              <a:t>J0660</a:t>
            </a:r>
            <a:r>
              <a:rPr b="0" i="1" lang="pt-BR" sz="4800" spc="-1" strike="noStrike">
                <a:latin typeface="LM Sans 10"/>
              </a:rPr>
              <a:t> filter.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8" name="Line 25"/>
          <p:cNvSpPr/>
          <p:nvPr/>
        </p:nvSpPr>
        <p:spPr>
          <a:xfrm flipH="1">
            <a:off x="8784000" y="25560000"/>
            <a:ext cx="2664000" cy="46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6"/>
          <p:cNvSpPr txBox="1"/>
          <p:nvPr/>
        </p:nvSpPr>
        <p:spPr>
          <a:xfrm>
            <a:off x="8208000" y="24480000"/>
            <a:ext cx="7632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pt-BR" sz="2800" spc="-1" strike="noStrike">
                <a:latin typeface="Arial"/>
              </a:rPr>
              <a:t>Typical spectrum of a PN: the H</a:t>
            </a:r>
            <a:r>
              <a:rPr b="0" i="1" lang="pt-BR" sz="2800" spc="-1" strike="noStrike">
                <a:latin typeface="Arial"/>
                <a:ea typeface="Arial"/>
              </a:rPr>
              <a:t>α</a:t>
            </a:r>
            <a:r>
              <a:rPr b="0" i="1" lang="pt-BR" sz="2800" spc="-1" strike="noStrike">
                <a:latin typeface="Arial"/>
                <a:ea typeface="Arial"/>
              </a:rPr>
              <a:t> and [N II] emission lines are detected by J0660 filter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0" name="CustomShape 27"/>
          <p:cNvSpPr/>
          <p:nvPr/>
        </p:nvSpPr>
        <p:spPr>
          <a:xfrm>
            <a:off x="1152000" y="34488000"/>
            <a:ext cx="8244000" cy="792000"/>
          </a:xfrm>
          <a:prstGeom prst="rect">
            <a:avLst/>
          </a:prstGeom>
          <a:solidFill>
            <a:srgbClr val="0066ff">
              <a:alpha val="74000"/>
            </a:srgbClr>
          </a:solidFill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2200" spc="-1" strike="noStrike">
                <a:solidFill>
                  <a:srgbClr val="ffffff"/>
                </a:solidFill>
                <a:latin typeface="LM Sans 10"/>
              </a:rPr>
              <a:t> </a:t>
            </a:r>
            <a:endParaRPr b="1" lang="en-US" sz="22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r>
              <a:rPr b="1" i="1" lang="en-US" sz="4400" spc="-1" strike="noStrike">
                <a:solidFill>
                  <a:srgbClr val="ffffff"/>
                </a:solidFill>
                <a:latin typeface="LM Sans 10"/>
              </a:rPr>
              <a:t>PNe in the Magellanic Clouds</a:t>
            </a:r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</p:txBody>
      </p:sp>
      <p:sp>
        <p:nvSpPr>
          <p:cNvPr id="91" name="TextShape 28"/>
          <p:cNvSpPr txBox="1"/>
          <p:nvPr/>
        </p:nvSpPr>
        <p:spPr>
          <a:xfrm>
            <a:off x="987480" y="40744080"/>
            <a:ext cx="14888520" cy="27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i="1" lang="pt-BR" sz="4800" spc="-1" strike="noStrike">
                <a:latin typeface="LM Sans 10"/>
              </a:rPr>
              <a:t>Distribution of the PNe (green circles) of Magellanic clouds. The big gray squares represent the area observed by S-PLUS in this region of the sky.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2" name="CustomShape 29"/>
          <p:cNvSpPr/>
          <p:nvPr/>
        </p:nvSpPr>
        <p:spPr>
          <a:xfrm>
            <a:off x="7200000" y="24156000"/>
            <a:ext cx="8640000" cy="1404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0"/>
          <p:cNvSpPr/>
          <p:nvPr/>
        </p:nvSpPr>
        <p:spPr>
          <a:xfrm>
            <a:off x="17568000" y="16933680"/>
            <a:ext cx="11592000" cy="792000"/>
          </a:xfrm>
          <a:prstGeom prst="rect">
            <a:avLst/>
          </a:prstGeom>
          <a:solidFill>
            <a:srgbClr val="0066ff">
              <a:alpha val="74000"/>
            </a:srgbClr>
          </a:solidFill>
          <a:ln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2200" spc="-1" strike="noStrike">
                <a:solidFill>
                  <a:srgbClr val="ffffff"/>
                </a:solidFill>
                <a:latin typeface="LM Sans 10"/>
              </a:rPr>
              <a:t> </a:t>
            </a:r>
            <a:endParaRPr b="1" lang="en-US" sz="2200" spc="-1" strike="noStrike">
              <a:solidFill>
                <a:srgbClr val="ffffff"/>
              </a:solidFill>
              <a:latin typeface="LM Sans 10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4400" spc="-1" strike="noStrike">
                <a:solidFill>
                  <a:srgbClr val="ffffff"/>
                </a:solidFill>
                <a:latin typeface="LM Sans 10"/>
              </a:rPr>
              <a:t>Extracting Hα flux from photometric data</a:t>
            </a:r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  <a:p>
            <a:pPr algn="just"/>
            <a:endParaRPr b="1" lang="en-US" sz="4400" spc="-1" strike="noStrike">
              <a:solidFill>
                <a:srgbClr val="ffffff"/>
              </a:solidFill>
              <a:latin typeface="LM Sans 10"/>
            </a:endParaRPr>
          </a:p>
        </p:txBody>
      </p:sp>
      <p:sp>
        <p:nvSpPr>
          <p:cNvPr id="94" name="TextShape 31"/>
          <p:cNvSpPr txBox="1"/>
          <p:nvPr/>
        </p:nvSpPr>
        <p:spPr>
          <a:xfrm>
            <a:off x="17568000" y="17906040"/>
            <a:ext cx="14688000" cy="47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i="1" lang="pt-BR" sz="4800" spc="-1" strike="noStrike">
                <a:latin typeface="LM Sans 10"/>
              </a:rPr>
              <a:t>The H</a:t>
            </a:r>
            <a:r>
              <a:rPr b="0" i="1" lang="pt-BR" sz="4800" spc="-1" strike="noStrike">
                <a:latin typeface="Arial"/>
                <a:ea typeface="Arial"/>
              </a:rPr>
              <a:t>α</a:t>
            </a:r>
            <a:r>
              <a:rPr b="0" i="1" lang="pt-BR" sz="4800" spc="-1" strike="noStrike">
                <a:latin typeface="LM Sans 10"/>
                <a:ea typeface="Arial"/>
              </a:rPr>
              <a:t> flux for the MC PNe observed by S-PLUS were extrated using the two broad-band and one narrow -band filters (r, i and J0660)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5" name="Line 32"/>
          <p:cNvSpPr/>
          <p:nvPr/>
        </p:nvSpPr>
        <p:spPr>
          <a:xfrm>
            <a:off x="1008000" y="23909400"/>
            <a:ext cx="14904000" cy="6660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3"/>
          <p:cNvSpPr/>
          <p:nvPr/>
        </p:nvSpPr>
        <p:spPr>
          <a:xfrm>
            <a:off x="900000" y="34349760"/>
            <a:ext cx="14904000" cy="6660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4"/>
          <p:cNvSpPr/>
          <p:nvPr/>
        </p:nvSpPr>
        <p:spPr>
          <a:xfrm>
            <a:off x="17280000" y="42702120"/>
            <a:ext cx="14904000" cy="6660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5"/>
          <p:cNvSpPr/>
          <p:nvPr/>
        </p:nvSpPr>
        <p:spPr>
          <a:xfrm>
            <a:off x="17280000" y="40614480"/>
            <a:ext cx="14904000" cy="66600"/>
          </a:xfrm>
          <a:prstGeom prst="line">
            <a:avLst/>
          </a:prstGeom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Application>LibreOffice/6.4.7.2$Linux_X86_64 LibreOffice_project/40$Build-2</Application>
  <Company>MegaPrint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2008-12-04T00:20:37Z</dcterms:created>
  <dc:creator>Ethan Shulda;www.postersession.com</dc:creator>
  <dc:description>©MegaPrint Inc. 2009</dc:description>
  <cp:keywords>www.postersession.com</cp:keywords>
  <dc:language>pt-BR</dc:language>
  <cp:lastModifiedBy/>
  <dcterms:modified xsi:type="dcterms:W3CDTF">2023-04-06T23:50:02Z</dcterms:modified>
  <cp:revision>128</cp:revision>
  <dc:subject/>
  <dc:title>36x48 Vertical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MegaPrint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Research Poster</vt:lpwstr>
  </property>
</Properties>
</file>