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43891200"/>
  <p:notesSz cx="6715125" cy="9239250"/>
  <p:defaultTextStyle>
    <a:defPPr>
      <a:defRPr lang="en-US"/>
    </a:defPPr>
    <a:lvl1pPr algn="ctr" rtl="0" fontAlgn="base">
      <a:spcBef>
        <a:spcPct val="0"/>
      </a:spcBef>
      <a:spcAft>
        <a:spcPct val="0"/>
      </a:spcAft>
      <a:defRPr sz="8600" kern="1200">
        <a:solidFill>
          <a:schemeClr val="tx1"/>
        </a:solidFill>
        <a:latin typeface="Arial" charset="0"/>
        <a:ea typeface="+mn-ea"/>
        <a:cs typeface="+mn-cs"/>
      </a:defRPr>
    </a:lvl1pPr>
    <a:lvl2pPr marL="457200" algn="ctr" rtl="0" fontAlgn="base">
      <a:spcBef>
        <a:spcPct val="0"/>
      </a:spcBef>
      <a:spcAft>
        <a:spcPct val="0"/>
      </a:spcAft>
      <a:defRPr sz="8600" kern="1200">
        <a:solidFill>
          <a:schemeClr val="tx1"/>
        </a:solidFill>
        <a:latin typeface="Arial" charset="0"/>
        <a:ea typeface="+mn-ea"/>
        <a:cs typeface="+mn-cs"/>
      </a:defRPr>
    </a:lvl2pPr>
    <a:lvl3pPr marL="914400" algn="ctr" rtl="0" fontAlgn="base">
      <a:spcBef>
        <a:spcPct val="0"/>
      </a:spcBef>
      <a:spcAft>
        <a:spcPct val="0"/>
      </a:spcAft>
      <a:defRPr sz="8600" kern="1200">
        <a:solidFill>
          <a:schemeClr val="tx1"/>
        </a:solidFill>
        <a:latin typeface="Arial" charset="0"/>
        <a:ea typeface="+mn-ea"/>
        <a:cs typeface="+mn-cs"/>
      </a:defRPr>
    </a:lvl3pPr>
    <a:lvl4pPr marL="1371600" algn="ctr" rtl="0" fontAlgn="base">
      <a:spcBef>
        <a:spcPct val="0"/>
      </a:spcBef>
      <a:spcAft>
        <a:spcPct val="0"/>
      </a:spcAft>
      <a:defRPr sz="8600" kern="1200">
        <a:solidFill>
          <a:schemeClr val="tx1"/>
        </a:solidFill>
        <a:latin typeface="Arial" charset="0"/>
        <a:ea typeface="+mn-ea"/>
        <a:cs typeface="+mn-cs"/>
      </a:defRPr>
    </a:lvl4pPr>
    <a:lvl5pPr marL="1828800" algn="ctr"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3900">
          <p15:clr>
            <a:srgbClr val="A4A3A4"/>
          </p15:clr>
        </p15:guide>
        <p15:guide id="2" orient="horz" pos="26928">
          <p15:clr>
            <a:srgbClr val="A4A3A4"/>
          </p15:clr>
        </p15:guide>
        <p15:guide id="3"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C4FF"/>
    <a:srgbClr val="EAEAEA"/>
    <a:srgbClr val="C0C0C0"/>
    <a:srgbClr val="0046D2"/>
    <a:srgbClr val="FF0000"/>
    <a:srgbClr val="698ED9"/>
    <a:srgbClr val="003064"/>
    <a:srgbClr val="003399"/>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731" autoAdjust="0"/>
    <p:restoredTop sz="94660"/>
  </p:normalViewPr>
  <p:slideViewPr>
    <p:cSldViewPr snapToGrid="0">
      <p:cViewPr varScale="1">
        <p:scale>
          <a:sx n="17" d="100"/>
          <a:sy n="17" d="100"/>
        </p:scale>
        <p:origin x="3258" y="24"/>
      </p:cViewPr>
      <p:guideLst>
        <p:guide orient="horz" pos="13900"/>
        <p:guide orient="horz" pos="26928"/>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3075" name="Rectangle 3"/>
          <p:cNvSpPr>
            <a:spLocks noGrp="1" noChangeArrowheads="1"/>
          </p:cNvSpPr>
          <p:nvPr>
            <p:ph type="dt" idx="1"/>
          </p:nvPr>
        </p:nvSpPr>
        <p:spPr bwMode="auto">
          <a:xfrm>
            <a:off x="380365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2058988" y="692150"/>
            <a:ext cx="2598737" cy="3465513"/>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645BAB7-E9F9-435A-B8BD-F70ADBBCBAF6}" type="slidenum">
              <a:rPr lang="en-US"/>
              <a:pPr/>
              <a:t>‹#›</a:t>
            </a:fld>
            <a:endParaRPr lang="en-US"/>
          </a:p>
        </p:txBody>
      </p:sp>
    </p:spTree>
    <p:extLst>
      <p:ext uri="{BB962C8B-B14F-4D97-AF65-F5344CB8AC3E}">
        <p14:creationId xmlns:p14="http://schemas.microsoft.com/office/powerpoint/2010/main" val="119347436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2C7B9C-DA46-4FE0-B590-97F24EE1DB0E}" type="slidenum">
              <a:rPr lang="en-US"/>
              <a:pPr/>
              <a:t>1</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megaprint.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5" name="Picture 4">
            <a:hlinkClick r:id="rId3"/>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24904006" y="43215386"/>
            <a:ext cx="4141787" cy="212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1"/>
          <p:cNvSpPr txBox="1"/>
          <p:nvPr userDrawn="1"/>
        </p:nvSpPr>
        <p:spPr>
          <a:xfrm>
            <a:off x="29045793" y="43138551"/>
            <a:ext cx="2383858" cy="338554"/>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600" dirty="0">
                <a:solidFill>
                  <a:schemeClr val="bg1"/>
                </a:solidFill>
              </a:rPr>
              <a:t>www.postersession.com</a:t>
            </a:r>
          </a:p>
        </p:txBody>
      </p:sp>
      <p:sp>
        <p:nvSpPr>
          <p:cNvPr id="4" name="TextBox 3">
            <a:extLst>
              <a:ext uri="{FF2B5EF4-FFF2-40B4-BE49-F238E27FC236}">
                <a16:creationId xmlns:a16="http://schemas.microsoft.com/office/drawing/2014/main" id="{6FDC70A7-D2F1-4488-9AB9-7757FFE6E9FF}"/>
              </a:ext>
            </a:extLst>
          </p:cNvPr>
          <p:cNvSpPr txBox="1"/>
          <p:nvPr userDrawn="1"/>
        </p:nvSpPr>
        <p:spPr>
          <a:xfrm>
            <a:off x="152180" y="43781455"/>
            <a:ext cx="482824" cy="123111"/>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200" b="1" dirty="0">
                <a:solidFill>
                  <a:srgbClr val="003064"/>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ostersession.com/orde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rgbClr val="EAEAEA"/>
            </a:gs>
            <a:gs pos="100000">
              <a:srgbClr val="003064"/>
            </a:gs>
          </a:gsLst>
          <a:lin ang="5400000" scaled="1"/>
        </a:gradFill>
        <a:effectLst/>
      </p:bgPr>
    </p:bg>
    <p:spTree>
      <p:nvGrpSpPr>
        <p:cNvPr id="1" name=""/>
        <p:cNvGrpSpPr/>
        <p:nvPr/>
      </p:nvGrpSpPr>
      <p:grpSpPr>
        <a:xfrm>
          <a:off x="0" y="0"/>
          <a:ext cx="0" cy="0"/>
          <a:chOff x="0" y="0"/>
          <a:chExt cx="0" cy="0"/>
        </a:xfrm>
      </p:grpSpPr>
      <p:sp>
        <p:nvSpPr>
          <p:cNvPr id="2098" name="AutoShape 50"/>
          <p:cNvSpPr>
            <a:spLocks noChangeArrowheads="1"/>
          </p:cNvSpPr>
          <p:nvPr/>
        </p:nvSpPr>
        <p:spPr bwMode="auto">
          <a:xfrm>
            <a:off x="16783050" y="8166100"/>
            <a:ext cx="15487650" cy="346456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a:p>
        </p:txBody>
      </p:sp>
      <p:sp>
        <p:nvSpPr>
          <p:cNvPr id="2052" name="AutoShape 4"/>
          <p:cNvSpPr>
            <a:spLocks noChangeArrowheads="1"/>
          </p:cNvSpPr>
          <p:nvPr/>
        </p:nvSpPr>
        <p:spPr bwMode="auto">
          <a:xfrm>
            <a:off x="571500" y="8128000"/>
            <a:ext cx="15487650" cy="346456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a:p>
        </p:txBody>
      </p:sp>
      <p:sp>
        <p:nvSpPr>
          <p:cNvPr id="2057" name="Text Box 9"/>
          <p:cNvSpPr txBox="1">
            <a:spLocks noChangeArrowheads="1"/>
          </p:cNvSpPr>
          <p:nvPr/>
        </p:nvSpPr>
        <p:spPr bwMode="auto">
          <a:xfrm>
            <a:off x="790575" y="10348913"/>
            <a:ext cx="14935200" cy="18103417"/>
          </a:xfrm>
          <a:prstGeom prst="rect">
            <a:avLst/>
          </a:prstGeom>
          <a:noFill/>
          <a:ln w="9525">
            <a:noFill/>
            <a:miter lim="800000"/>
            <a:headEnd/>
            <a:tailEnd/>
          </a:ln>
          <a:effectLst/>
        </p:spPr>
        <p:txBody>
          <a:bodyPr>
            <a:spAutoFit/>
          </a:bodyPr>
          <a:lstStyle/>
          <a:p>
            <a:pPr algn="l" defTabSz="4389438" eaLnBrk="0" hangingPunct="0">
              <a:lnSpc>
                <a:spcPct val="95000"/>
              </a:lnSpc>
            </a:pPr>
            <a:r>
              <a:rPr lang="en-US" sz="2800" dirty="0">
                <a:latin typeface="Times New Roman" pitchFamily="18" charset="0"/>
              </a:rPr>
              <a:t>We hope you find this template useful! This one is set up to yield a 36x48” (3x4’) vertical poster.</a:t>
            </a: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2800" dirty="0">
                <a:latin typeface="Times New Roman" pitchFamily="18" charset="0"/>
              </a:rPr>
              <a:t>We’ve put in the headings we usually see in these posters, you can copy and paste and change to your heart’s content! We suggest you use black text against a light background so that it is easy to read. Background color can be changed in the design tab, background drop down menu.</a:t>
            </a: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2800" dirty="0">
                <a:latin typeface="Times New Roman" pitchFamily="18" charset="0"/>
              </a:rPr>
              <a:t>The boxes around the text will automatically fit the text you type, and if you click on the text, you can use the little handles that appear to stretch or squeeze the text boxes to whatever size you want. If you need just a little more room for your type, change the line spacing to a multiple of .90 or even .85 in home &gt;paragraph &gt;line spacing. The type in your poster’s text boxes should be at least 24 point. </a:t>
            </a: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2800" dirty="0">
                <a:latin typeface="Times New Roman" pitchFamily="18" charset="0"/>
              </a:rPr>
              <a:t>The dotted lines through the center of the piece will not print, they are for alignment. You can move them around by clicking and holding them, and a little box will tell you where they are on the page. Use them to get your pictures or text boxes aligned together. </a:t>
            </a: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2800" dirty="0">
                <a:latin typeface="Times New Roman" pitchFamily="18" charset="0"/>
              </a:rPr>
              <a:t>You can add a guideline by holding the control key down as you move one. It can also help to turn on Snap to Guides by right clicking the background and going to Grid and Guides. That will make images and text boxes “magnetically” snap to the guidelines.</a:t>
            </a: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2800" b="1" dirty="0">
                <a:latin typeface="Times New Roman" pitchFamily="18" charset="0"/>
              </a:rPr>
              <a:t>How to bring things in from Excel® and Word®</a:t>
            </a:r>
            <a:endParaRPr lang="en-US" sz="2800" dirty="0">
              <a:latin typeface="Times New Roman" pitchFamily="18" charset="0"/>
            </a:endParaRP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2800" b="1" dirty="0">
                <a:latin typeface="Times New Roman" pitchFamily="18" charset="0"/>
              </a:rPr>
              <a:t>Excel</a:t>
            </a:r>
            <a:r>
              <a:rPr lang="en-US" sz="2800" dirty="0">
                <a:latin typeface="Times New Roman" pitchFamily="18" charset="0"/>
              </a:rPr>
              <a:t>- select the chart, then copy (</a:t>
            </a:r>
            <a:r>
              <a:rPr lang="en-US" sz="2800" dirty="0" err="1">
                <a:latin typeface="Times New Roman" pitchFamily="18" charset="0"/>
              </a:rPr>
              <a:t>ctl+C</a:t>
            </a:r>
            <a:r>
              <a:rPr lang="en-US" sz="2800" dirty="0">
                <a:latin typeface="Times New Roman" pitchFamily="18" charset="0"/>
              </a:rPr>
              <a:t>), and paste (</a:t>
            </a:r>
            <a:r>
              <a:rPr lang="en-US" sz="2800" dirty="0" err="1">
                <a:latin typeface="Times New Roman" pitchFamily="18" charset="0"/>
              </a:rPr>
              <a:t>ctl+V</a:t>
            </a:r>
            <a:r>
              <a:rPr lang="en-US" sz="2800" dirty="0">
                <a:latin typeface="Times New Roman" pitchFamily="18" charset="0"/>
              </a:rPr>
              <a:t>) into PowerPoint®. The chart can then be stretched to fit or edited as required. </a:t>
            </a:r>
            <a:r>
              <a:rPr lang="en-US" sz="2800" b="1" i="1" u="sng" dirty="0">
                <a:latin typeface="Times New Roman" pitchFamily="18" charset="0"/>
              </a:rPr>
              <a:t>Watch out</a:t>
            </a:r>
            <a:r>
              <a:rPr lang="en-US" sz="2800" dirty="0">
                <a:latin typeface="Times New Roman" pitchFamily="18" charset="0"/>
              </a:rPr>
              <a:t> for scientific symbols used in imported charts, which PowerPoint will not recognize as a used font and may print improperly if we don’t have the font installed on our system. It is best to use the Symbol font for scientific characters, we always have that installed.</a:t>
            </a: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2800" b="1" dirty="0">
                <a:latin typeface="Times New Roman" pitchFamily="18" charset="0"/>
              </a:rPr>
              <a:t>Word</a:t>
            </a:r>
            <a:r>
              <a:rPr lang="en-US" sz="2800" dirty="0">
                <a:latin typeface="Times New Roman" pitchFamily="18" charset="0"/>
              </a:rPr>
              <a:t>- select the text to be brought into PowerPoint, copy, then paste the text into a new or existing text block. This text is editable. You can change the size, color, etc. in home &gt;font. We suggest you not put shadows on smaller text. Stick with Arial and Times New Roman fonts so your collaborators will have them. </a:t>
            </a: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2800" b="1" dirty="0">
                <a:latin typeface="Times New Roman" pitchFamily="18" charset="0"/>
              </a:rPr>
              <a:t>Tables</a:t>
            </a:r>
            <a:r>
              <a:rPr lang="en-US" sz="2800" dirty="0">
                <a:latin typeface="Times New Roman" pitchFamily="18" charset="0"/>
              </a:rPr>
              <a:t> that come in funny can often be fixed by doing paste &gt;special &gt;enhanced metafile.</a:t>
            </a:r>
          </a:p>
          <a:p>
            <a:pPr algn="l" defTabSz="4389438" eaLnBrk="0" hangingPunct="0">
              <a:lnSpc>
                <a:spcPct val="95000"/>
              </a:lnSpc>
            </a:pPr>
            <a:endParaRPr lang="en-US" sz="2800" b="1" dirty="0">
              <a:latin typeface="Times New Roman" pitchFamily="18" charset="0"/>
            </a:endParaRPr>
          </a:p>
          <a:p>
            <a:pPr algn="l" defTabSz="4389438" eaLnBrk="0" hangingPunct="0">
              <a:lnSpc>
                <a:spcPct val="95000"/>
              </a:lnSpc>
            </a:pPr>
            <a:r>
              <a:rPr lang="en-US" sz="2800" b="1" dirty="0">
                <a:latin typeface="Times New Roman" pitchFamily="18" charset="0"/>
              </a:rPr>
              <a:t>Photos</a:t>
            </a:r>
            <a:endParaRPr lang="en-US" sz="2800" dirty="0">
              <a:latin typeface="Times New Roman" pitchFamily="18" charset="0"/>
            </a:endParaRP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2800" dirty="0">
                <a:latin typeface="Times New Roman" pitchFamily="18" charset="0"/>
              </a:rPr>
              <a:t>We need images to be 72 to 100 dpi in their </a:t>
            </a:r>
            <a:r>
              <a:rPr lang="en-US" sz="2800" u="sng" dirty="0">
                <a:latin typeface="Times New Roman" pitchFamily="18" charset="0"/>
              </a:rPr>
              <a:t>final size</a:t>
            </a:r>
            <a:r>
              <a:rPr lang="en-US" sz="2800" dirty="0">
                <a:latin typeface="Times New Roman" pitchFamily="18" charset="0"/>
              </a:rPr>
              <a:t>, a rough rule of thumb that a  500 kb jpg (2 megapixel) image file can go up to 12x16” on your poster. Do insert &gt;from file to import them.</a:t>
            </a:r>
          </a:p>
          <a:p>
            <a:pPr algn="l" defTabSz="4389438" eaLnBrk="0" hangingPunct="0">
              <a:lnSpc>
                <a:spcPct val="95000"/>
              </a:lnSpc>
            </a:pPr>
            <a:endParaRPr lang="en-US" sz="2800" b="1" dirty="0">
              <a:latin typeface="Times New Roman" pitchFamily="18" charset="0"/>
            </a:endParaRPr>
          </a:p>
          <a:p>
            <a:pPr algn="l" defTabSz="4389438" eaLnBrk="0" hangingPunct="0">
              <a:lnSpc>
                <a:spcPct val="95000"/>
              </a:lnSpc>
            </a:pPr>
            <a:r>
              <a:rPr lang="en-US" sz="2800" b="1" dirty="0">
                <a:latin typeface="Times New Roman" pitchFamily="18" charset="0"/>
              </a:rPr>
              <a:t>Preview: </a:t>
            </a:r>
            <a:r>
              <a:rPr lang="en-US" sz="2800" dirty="0">
                <a:latin typeface="Times New Roman" pitchFamily="18" charset="0"/>
              </a:rPr>
              <a:t>To see your in poster in actual size, go to view-zoom-100%. It’s important to walk through your poster viewing it at 100% to be sure it’s going to look OK.</a:t>
            </a: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2800" b="1" dirty="0">
                <a:latin typeface="Times New Roman" pitchFamily="18" charset="0"/>
              </a:rPr>
              <a:t>Feedback:</a:t>
            </a:r>
            <a:r>
              <a:rPr lang="en-US" sz="2800" dirty="0">
                <a:latin typeface="Times New Roman" pitchFamily="18" charset="0"/>
              </a:rPr>
              <a:t> If you have comments about how this template worked for you, email to sales@megaprint.com. We listen! Call us at 800-590-7850 if we can help in any way.</a:t>
            </a:r>
            <a:endParaRPr lang="en-US" sz="2800" b="1" dirty="0">
              <a:latin typeface="Times New Roman" pitchFamily="18" charset="0"/>
            </a:endParaRPr>
          </a:p>
        </p:txBody>
      </p:sp>
      <p:sp>
        <p:nvSpPr>
          <p:cNvPr id="2058" name="Text Box 10"/>
          <p:cNvSpPr txBox="1">
            <a:spLocks noChangeArrowheads="1"/>
          </p:cNvSpPr>
          <p:nvPr/>
        </p:nvSpPr>
        <p:spPr bwMode="auto">
          <a:xfrm>
            <a:off x="4114800" y="30111700"/>
            <a:ext cx="7372350" cy="1403350"/>
          </a:xfrm>
          <a:prstGeom prst="rect">
            <a:avLst/>
          </a:prstGeom>
          <a:noFill/>
          <a:ln w="9525">
            <a:noFill/>
            <a:miter lim="800000"/>
            <a:headEnd/>
            <a:tailEnd/>
          </a:ln>
          <a:effectLst/>
        </p:spPr>
        <p:txBody>
          <a:bodyPr>
            <a:spAutoFit/>
          </a:bodyPr>
          <a:lstStyle/>
          <a:p>
            <a:pPr defTabSz="4389438">
              <a:spcBef>
                <a:spcPct val="50000"/>
              </a:spcBef>
            </a:pPr>
            <a:r>
              <a:rPr lang="en-US" b="1"/>
              <a:t>Methods</a:t>
            </a:r>
          </a:p>
        </p:txBody>
      </p:sp>
      <p:sp>
        <p:nvSpPr>
          <p:cNvPr id="2059" name="Text Box 11"/>
          <p:cNvSpPr txBox="1">
            <a:spLocks noChangeArrowheads="1"/>
          </p:cNvSpPr>
          <p:nvPr/>
        </p:nvSpPr>
        <p:spPr bwMode="auto">
          <a:xfrm>
            <a:off x="20631150" y="31186438"/>
            <a:ext cx="7372350" cy="1403350"/>
          </a:xfrm>
          <a:prstGeom prst="rect">
            <a:avLst/>
          </a:prstGeom>
          <a:noFill/>
          <a:ln w="9525">
            <a:noFill/>
            <a:miter lim="800000"/>
            <a:headEnd/>
            <a:tailEnd/>
          </a:ln>
          <a:effectLst/>
        </p:spPr>
        <p:txBody>
          <a:bodyPr>
            <a:spAutoFit/>
          </a:bodyPr>
          <a:lstStyle/>
          <a:p>
            <a:pPr defTabSz="4389438">
              <a:spcBef>
                <a:spcPct val="50000"/>
              </a:spcBef>
            </a:pPr>
            <a:r>
              <a:rPr lang="en-US" b="1"/>
              <a:t>Conclusions</a:t>
            </a:r>
          </a:p>
        </p:txBody>
      </p:sp>
      <p:sp>
        <p:nvSpPr>
          <p:cNvPr id="2061" name="AutoShape 13"/>
          <p:cNvSpPr>
            <a:spLocks noChangeArrowheads="1"/>
          </p:cNvSpPr>
          <p:nvPr/>
        </p:nvSpPr>
        <p:spPr bwMode="auto">
          <a:xfrm>
            <a:off x="514350" y="508000"/>
            <a:ext cx="31889700" cy="7010400"/>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p:spPr>
        <p:txBody>
          <a:bodyPr wrap="none" anchor="ctr"/>
          <a:lstStyle/>
          <a:p>
            <a:pPr defTabSz="4389438"/>
            <a:endParaRPr lang="en-US">
              <a:solidFill>
                <a:schemeClr val="bg1"/>
              </a:solidFill>
            </a:endParaRPr>
          </a:p>
        </p:txBody>
      </p:sp>
      <p:sp>
        <p:nvSpPr>
          <p:cNvPr id="2062" name="Text Box 14"/>
          <p:cNvSpPr txBox="1">
            <a:spLocks noChangeArrowheads="1"/>
          </p:cNvSpPr>
          <p:nvPr/>
        </p:nvSpPr>
        <p:spPr bwMode="auto">
          <a:xfrm>
            <a:off x="1085850" y="1778000"/>
            <a:ext cx="30689550" cy="4040188"/>
          </a:xfrm>
          <a:prstGeom prst="rect">
            <a:avLst/>
          </a:prstGeom>
          <a:noFill/>
          <a:ln w="9525">
            <a:noFill/>
            <a:miter lim="800000"/>
            <a:headEnd/>
            <a:tailEnd/>
          </a:ln>
          <a:effectLst/>
        </p:spPr>
        <p:txBody>
          <a:bodyPr>
            <a:spAutoFit/>
          </a:bodyPr>
          <a:lstStyle/>
          <a:p>
            <a:pPr defTabSz="4389438">
              <a:spcBef>
                <a:spcPct val="50000"/>
              </a:spcBef>
            </a:pPr>
            <a:r>
              <a:rPr lang="en-US" sz="12500" b="1"/>
              <a:t>Title of the Research Study</a:t>
            </a:r>
          </a:p>
          <a:p>
            <a:pPr defTabSz="4389438"/>
            <a:r>
              <a:rPr lang="en-US" b="1"/>
              <a:t>PEOPLE WHO DID THE STUDY</a:t>
            </a:r>
          </a:p>
          <a:p>
            <a:pPr defTabSz="4389438"/>
            <a:r>
              <a:rPr lang="en-US" sz="4800" b="1" i="1"/>
              <a:t>UNIVERSITIES AND/OR  HOSPITALS THEY ARE AFFILIATED WITH</a:t>
            </a:r>
            <a:endParaRPr lang="en-US"/>
          </a:p>
        </p:txBody>
      </p:sp>
      <p:sp>
        <p:nvSpPr>
          <p:cNvPr id="2064" name="Text Box 16"/>
          <p:cNvSpPr txBox="1">
            <a:spLocks noChangeArrowheads="1"/>
          </p:cNvSpPr>
          <p:nvPr/>
        </p:nvSpPr>
        <p:spPr bwMode="auto">
          <a:xfrm>
            <a:off x="514350" y="2946400"/>
            <a:ext cx="4114800" cy="2044700"/>
          </a:xfrm>
          <a:prstGeom prst="rect">
            <a:avLst/>
          </a:prstGeom>
          <a:noFill/>
          <a:ln w="9525">
            <a:noFill/>
            <a:miter lim="800000"/>
            <a:headEnd/>
            <a:tailEnd/>
          </a:ln>
          <a:effectLst/>
        </p:spPr>
        <p:txBody>
          <a:bodyPr>
            <a:spAutoFit/>
          </a:bodyPr>
          <a:lstStyle/>
          <a:p>
            <a:pPr defTabSz="4389438">
              <a:spcBef>
                <a:spcPct val="50000"/>
              </a:spcBef>
            </a:pPr>
            <a:r>
              <a:rPr lang="en-US" b="1"/>
              <a:t>Logo</a:t>
            </a:r>
          </a:p>
          <a:p>
            <a:pPr defTabSz="4389438">
              <a:spcBef>
                <a:spcPct val="50000"/>
              </a:spcBef>
            </a:pPr>
            <a:endParaRPr lang="en-US" sz="2800">
              <a:solidFill>
                <a:srgbClr val="FF0000"/>
              </a:solidFill>
            </a:endParaRPr>
          </a:p>
        </p:txBody>
      </p:sp>
      <p:sp>
        <p:nvSpPr>
          <p:cNvPr id="2075" name="Text Box 27"/>
          <p:cNvSpPr txBox="1">
            <a:spLocks noChangeArrowheads="1"/>
          </p:cNvSpPr>
          <p:nvPr/>
        </p:nvSpPr>
        <p:spPr bwMode="auto">
          <a:xfrm>
            <a:off x="21196300" y="36957000"/>
            <a:ext cx="6229350" cy="1082675"/>
          </a:xfrm>
          <a:prstGeom prst="rect">
            <a:avLst/>
          </a:prstGeom>
          <a:noFill/>
          <a:ln w="9525">
            <a:noFill/>
            <a:miter lim="800000"/>
            <a:headEnd/>
            <a:tailEnd/>
          </a:ln>
          <a:effectLst/>
        </p:spPr>
        <p:txBody>
          <a:bodyPr>
            <a:spAutoFit/>
          </a:bodyPr>
          <a:lstStyle/>
          <a:p>
            <a:pPr defTabSz="4389438">
              <a:spcBef>
                <a:spcPct val="50000"/>
              </a:spcBef>
            </a:pPr>
            <a:r>
              <a:rPr lang="en-US" sz="6500"/>
              <a:t>Bibliography</a:t>
            </a:r>
          </a:p>
        </p:txBody>
      </p:sp>
      <p:sp>
        <p:nvSpPr>
          <p:cNvPr id="2084" name="Text Box 36"/>
          <p:cNvSpPr txBox="1">
            <a:spLocks noChangeArrowheads="1"/>
          </p:cNvSpPr>
          <p:nvPr/>
        </p:nvSpPr>
        <p:spPr bwMode="auto">
          <a:xfrm>
            <a:off x="933450" y="31902400"/>
            <a:ext cx="14382750" cy="8305800"/>
          </a:xfrm>
          <a:prstGeom prst="rect">
            <a:avLst/>
          </a:prstGeom>
          <a:noFill/>
          <a:ln w="57150" cmpd="thinThick">
            <a:noFill/>
            <a:miter lim="800000"/>
            <a:headEnd/>
            <a:tailEnd/>
          </a:ln>
          <a:effectLst/>
        </p:spPr>
        <p:txBody>
          <a:bodyPr lIns="61170" tIns="30584" rIns="61170" bIns="30584">
            <a:spAutoFit/>
          </a:bodyPr>
          <a:lstStyle/>
          <a:p>
            <a:pPr algn="l" defTabSz="612775" eaLnBrk="0" hangingPunct="0">
              <a:lnSpc>
                <a:spcPct val="95000"/>
              </a:lnSpc>
            </a:pPr>
            <a:r>
              <a:rPr lang="en-US" sz="320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p>
          <a:p>
            <a:pPr algn="l" defTabSz="612775" eaLnBrk="0" hangingPunct="0">
              <a:lnSpc>
                <a:spcPct val="95000"/>
              </a:lnSpc>
            </a:pPr>
            <a:endParaRPr lang="en-US" sz="3200">
              <a:latin typeface="Times New Roman" pitchFamily="18" charset="0"/>
            </a:endParaRPr>
          </a:p>
          <a:p>
            <a:pPr algn="l" defTabSz="612775" eaLnBrk="0" hangingPunct="0">
              <a:lnSpc>
                <a:spcPct val="95000"/>
              </a:lnSpc>
            </a:pPr>
            <a:r>
              <a:rPr lang="en-US" sz="3200">
                <a:latin typeface="Times New Roman" pitchFamily="18" charset="0"/>
              </a:rPr>
              <a:t>YyyyyyyyyyyyyyyyyyyyyyyyyyyyyyyyyyyyyyyyyyyyyyyyyyyyyyyyyyyyyyyyyyyyyyyyyyyyyyyyyyyyyyyyyyyyyyyyyyyyyyyyyyyyyyyyyyyyyyyyyyyyyyyyyyyyyyyyyyyyyyyyyyyyyyyyyyyyyyyYyyyyyyyyyyyyyyyyyyyyyyyyyyyyyyyyyyyyyyyyyyyyyyyyyyyyyyyyyyyyyy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endParaRPr lang="en-US" sz="3200" b="1">
              <a:latin typeface="Times New Roman" pitchFamily="18" charset="0"/>
            </a:endParaRPr>
          </a:p>
          <a:p>
            <a:pPr algn="l" defTabSz="612775" eaLnBrk="0" hangingPunct="0"/>
            <a:endParaRPr lang="en-US" sz="2400">
              <a:latin typeface="Times New Roman" pitchFamily="18" charset="0"/>
            </a:endParaRPr>
          </a:p>
        </p:txBody>
      </p:sp>
      <p:sp>
        <p:nvSpPr>
          <p:cNvPr id="2086" name="Text Box 38"/>
          <p:cNvSpPr txBox="1">
            <a:spLocks noChangeArrowheads="1"/>
          </p:cNvSpPr>
          <p:nvPr/>
        </p:nvSpPr>
        <p:spPr bwMode="auto">
          <a:xfrm>
            <a:off x="17341850" y="37963475"/>
            <a:ext cx="13862050" cy="4124325"/>
          </a:xfrm>
          <a:prstGeom prst="rect">
            <a:avLst/>
          </a:prstGeom>
          <a:noFill/>
          <a:ln w="57150" cmpd="thinThick">
            <a:noFill/>
            <a:miter lim="800000"/>
            <a:headEnd/>
            <a:tailEnd/>
          </a:ln>
          <a:effectLst/>
        </p:spPr>
        <p:txBody>
          <a:bodyPr lIns="61170" tIns="30584" rIns="61170" bIns="30584">
            <a:spAutoFit/>
          </a:bodyPr>
          <a:lstStyle/>
          <a:p>
            <a:pPr marL="342900" indent="-342900" algn="l" defTabSz="612775" eaLnBrk="0" hangingPunct="0">
              <a:lnSpc>
                <a:spcPct val="95000"/>
              </a:lnSpc>
            </a:pPr>
            <a:endParaRPr lang="en-US" sz="2800" b="1" u="sng">
              <a:latin typeface="Times New Roman" pitchFamily="18" charset="0"/>
            </a:endParaRPr>
          </a:p>
          <a:p>
            <a:pPr marL="342900" indent="-342900" algn="l" defTabSz="612775" eaLnBrk="0" hangingPunct="0">
              <a:lnSpc>
                <a:spcPct val="95000"/>
              </a:lnSpc>
              <a:buFontTx/>
              <a:buAutoNum type="arabicPeriod"/>
            </a:pPr>
            <a:r>
              <a:rPr lang="en-US" sz="2800" b="1">
                <a:latin typeface="Times New Roman" pitchFamily="18" charset="0"/>
              </a:rPr>
              <a:t>Xxxxxxxxxxxxxxxxxxxxxxxxxxxxxxxxxxxxxxxxxxxxxxxxxxxxxxxxxxxxxxxxxxxxxxxxxxxxxxxxxxxxxxxxxxx</a:t>
            </a:r>
          </a:p>
          <a:p>
            <a:pPr marL="342900" indent="-342900" algn="l" defTabSz="612775" eaLnBrk="0" hangingPunct="0">
              <a:lnSpc>
                <a:spcPct val="95000"/>
              </a:lnSpc>
              <a:buFontTx/>
              <a:buAutoNum type="arabicPeriod"/>
            </a:pPr>
            <a:r>
              <a:rPr lang="en-US" sz="2800" b="1">
                <a:latin typeface="Times New Roman" pitchFamily="18" charset="0"/>
              </a:rPr>
              <a:t>Xxxxxxxxxxxxxxxxxxxxxxxxxxxxxxxxxxxxxxxxxxxxxxxxxxxxxxxxxxxxxxxxxxxxxxxxxxxxxxxxxxxxxxxxxxxx</a:t>
            </a:r>
          </a:p>
          <a:p>
            <a:pPr marL="342900" indent="-342900" algn="l" defTabSz="612775" eaLnBrk="0" hangingPunct="0">
              <a:lnSpc>
                <a:spcPct val="95000"/>
              </a:lnSpc>
              <a:buFont typeface="Symbol" pitchFamily="18" charset="2"/>
              <a:buAutoNum type="arabicPeriod"/>
            </a:pPr>
            <a:r>
              <a:rPr lang="en-US" sz="2800" b="1">
                <a:latin typeface="Times New Roman" pitchFamily="18" charset="0"/>
              </a:rPr>
              <a:t>Xxxxxxxxxxxxxxxxxxxxxxxxxxxxxxxxxxxxxxxxxxxxxxxxxxxxxxxxxxxxxxxxxxxxxxxxxxxxxxxxxxxxxxxxxxxxxxxxxxxxxxxxxxxxxxxxxxxxxxx</a:t>
            </a:r>
          </a:p>
          <a:p>
            <a:pPr marL="342900" indent="-342900" algn="l" defTabSz="612775" eaLnBrk="0" hangingPunct="0">
              <a:lnSpc>
                <a:spcPct val="95000"/>
              </a:lnSpc>
              <a:buFont typeface="Symbol" pitchFamily="18" charset="2"/>
              <a:buAutoNum type="arabicPeriod"/>
            </a:pPr>
            <a:r>
              <a:rPr lang="en-US" sz="2800" b="1">
                <a:latin typeface="Times New Roman" pitchFamily="18" charset="0"/>
              </a:rPr>
              <a:t>Xxxxxxxxxxxxxxxxxxxxxxxxxxxxxxxxxxxxxxxxxxxxxxxxxxxxxxxxxxxxxxxxxxxxxxxxxxxxxxxxxxx</a:t>
            </a:r>
          </a:p>
          <a:p>
            <a:pPr marL="342900" indent="-342900" algn="l" defTabSz="612775" eaLnBrk="0" hangingPunct="0">
              <a:lnSpc>
                <a:spcPct val="95000"/>
              </a:lnSpc>
              <a:buFont typeface="Symbol" pitchFamily="18" charset="2"/>
              <a:buAutoNum type="arabicPeriod"/>
            </a:pPr>
            <a:endParaRPr lang="en-US" sz="2800" b="1">
              <a:latin typeface="Times New Roman" pitchFamily="18" charset="0"/>
            </a:endParaRPr>
          </a:p>
        </p:txBody>
      </p:sp>
      <p:sp>
        <p:nvSpPr>
          <p:cNvPr id="2088" name="Text Box 40"/>
          <p:cNvSpPr txBox="1">
            <a:spLocks noChangeArrowheads="1"/>
          </p:cNvSpPr>
          <p:nvPr/>
        </p:nvSpPr>
        <p:spPr bwMode="auto">
          <a:xfrm>
            <a:off x="17164050" y="32899350"/>
            <a:ext cx="14525625" cy="3628896"/>
          </a:xfrm>
          <a:prstGeom prst="rect">
            <a:avLst/>
          </a:prstGeom>
          <a:noFill/>
          <a:ln w="57150" cmpd="thinThick">
            <a:noFill/>
            <a:miter lim="800000"/>
            <a:headEnd/>
            <a:tailEnd/>
          </a:ln>
          <a:effectLst/>
        </p:spPr>
        <p:txBody>
          <a:bodyPr lIns="61170" tIns="30584" rIns="61170" bIns="30584">
            <a:spAutoFit/>
          </a:bodyPr>
          <a:lstStyle/>
          <a:p>
            <a:pPr algn="l" defTabSz="612775" eaLnBrk="0" hangingPunct="0">
              <a:lnSpc>
                <a:spcPct val="95000"/>
              </a:lnSpc>
            </a:pPr>
            <a:r>
              <a:rPr lang="en-US" sz="2800" dirty="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p>
          <a:p>
            <a:pPr algn="l" defTabSz="612775" eaLnBrk="0" hangingPunct="0">
              <a:lnSpc>
                <a:spcPct val="95000"/>
              </a:lnSpc>
            </a:pPr>
            <a:endParaRPr lang="en-US" sz="2800" dirty="0">
              <a:latin typeface="Times New Roman" pitchFamily="18" charset="0"/>
            </a:endParaRPr>
          </a:p>
          <a:p>
            <a:pPr algn="l" defTabSz="612775" eaLnBrk="0" hangingPunct="0">
              <a:lnSpc>
                <a:spcPct val="95000"/>
              </a:lnSpc>
            </a:pPr>
            <a:endParaRPr lang="en-US" sz="2000" dirty="0">
              <a:latin typeface="Times New Roman" pitchFamily="18" charset="0"/>
            </a:endParaRPr>
          </a:p>
        </p:txBody>
      </p:sp>
      <p:sp>
        <p:nvSpPr>
          <p:cNvPr id="2090" name="Text Box 42"/>
          <p:cNvSpPr txBox="1">
            <a:spLocks noChangeArrowheads="1"/>
          </p:cNvSpPr>
          <p:nvPr/>
        </p:nvSpPr>
        <p:spPr bwMode="auto">
          <a:xfrm>
            <a:off x="4400550" y="8737600"/>
            <a:ext cx="7372350" cy="1403350"/>
          </a:xfrm>
          <a:prstGeom prst="rect">
            <a:avLst/>
          </a:prstGeom>
          <a:noFill/>
          <a:ln w="9525">
            <a:noFill/>
            <a:miter lim="800000"/>
            <a:headEnd/>
            <a:tailEnd/>
          </a:ln>
          <a:effectLst/>
        </p:spPr>
        <p:txBody>
          <a:bodyPr>
            <a:spAutoFit/>
          </a:bodyPr>
          <a:lstStyle/>
          <a:p>
            <a:pPr defTabSz="4389438">
              <a:spcBef>
                <a:spcPct val="50000"/>
              </a:spcBef>
            </a:pPr>
            <a:r>
              <a:rPr lang="en-US" b="1"/>
              <a:t>Introduction</a:t>
            </a:r>
          </a:p>
        </p:txBody>
      </p:sp>
      <p:sp>
        <p:nvSpPr>
          <p:cNvPr id="2091" name="Text Box 43"/>
          <p:cNvSpPr txBox="1">
            <a:spLocks noChangeArrowheads="1"/>
          </p:cNvSpPr>
          <p:nvPr/>
        </p:nvSpPr>
        <p:spPr bwMode="auto">
          <a:xfrm>
            <a:off x="20631150" y="8751888"/>
            <a:ext cx="7372350" cy="1403350"/>
          </a:xfrm>
          <a:prstGeom prst="rect">
            <a:avLst/>
          </a:prstGeom>
          <a:noFill/>
          <a:ln w="9525">
            <a:noFill/>
            <a:miter lim="800000"/>
            <a:headEnd/>
            <a:tailEnd/>
          </a:ln>
          <a:effectLst/>
        </p:spPr>
        <p:txBody>
          <a:bodyPr>
            <a:spAutoFit/>
          </a:bodyPr>
          <a:lstStyle/>
          <a:p>
            <a:pPr defTabSz="4389438">
              <a:spcBef>
                <a:spcPct val="50000"/>
              </a:spcBef>
            </a:pPr>
            <a:r>
              <a:rPr lang="en-US" b="1"/>
              <a:t>Results</a:t>
            </a:r>
          </a:p>
        </p:txBody>
      </p:sp>
      <p:sp>
        <p:nvSpPr>
          <p:cNvPr id="2097" name="Text Box 49"/>
          <p:cNvSpPr txBox="1">
            <a:spLocks noChangeArrowheads="1"/>
          </p:cNvSpPr>
          <p:nvPr/>
        </p:nvSpPr>
        <p:spPr bwMode="auto">
          <a:xfrm>
            <a:off x="28459113" y="2984500"/>
            <a:ext cx="3829050" cy="2044700"/>
          </a:xfrm>
          <a:prstGeom prst="rect">
            <a:avLst/>
          </a:prstGeom>
          <a:noFill/>
          <a:ln w="9525">
            <a:noFill/>
            <a:miter lim="800000"/>
            <a:headEnd/>
            <a:tailEnd/>
          </a:ln>
          <a:effectLst/>
        </p:spPr>
        <p:txBody>
          <a:bodyPr>
            <a:spAutoFit/>
          </a:bodyPr>
          <a:lstStyle/>
          <a:p>
            <a:pPr defTabSz="4389438">
              <a:spcBef>
                <a:spcPct val="50000"/>
              </a:spcBef>
            </a:pPr>
            <a:r>
              <a:rPr lang="en-US" b="1"/>
              <a:t>Logo</a:t>
            </a:r>
          </a:p>
          <a:p>
            <a:pPr defTabSz="4389438">
              <a:spcBef>
                <a:spcPct val="50000"/>
              </a:spcBef>
            </a:pPr>
            <a:endParaRPr lang="en-US" sz="2800">
              <a:solidFill>
                <a:srgbClr val="FF0000"/>
              </a:solidFill>
            </a:endParaRPr>
          </a:p>
        </p:txBody>
      </p:sp>
      <p:sp>
        <p:nvSpPr>
          <p:cNvPr id="22" name="Text Box 19"/>
          <p:cNvSpPr txBox="1">
            <a:spLocks noChangeArrowheads="1"/>
          </p:cNvSpPr>
          <p:nvPr/>
        </p:nvSpPr>
        <p:spPr bwMode="auto">
          <a:xfrm>
            <a:off x="18883313" y="15019335"/>
            <a:ext cx="9575800" cy="2308324"/>
          </a:xfrm>
          <a:prstGeom prst="rect">
            <a:avLst/>
          </a:prstGeom>
          <a:noFill/>
          <a:ln w="9525">
            <a:noFill/>
            <a:miter lim="800000"/>
            <a:headEnd/>
            <a:tailEnd/>
          </a:ln>
          <a:effectLst>
            <a:outerShdw blurRad="50800" dist="38100" dir="2700000" algn="tl" rotWithShape="0">
              <a:prstClr val="black">
                <a:alpha val="25000"/>
              </a:prstClr>
            </a:outerShdw>
          </a:effectLst>
        </p:spPr>
        <p:txBody>
          <a:bodyPr wrap="square">
            <a:spAutoFit/>
          </a:bodyPr>
          <a:lstStyle/>
          <a:p>
            <a:pPr algn="l" defTabSz="4389438">
              <a:spcBef>
                <a:spcPct val="50000"/>
              </a:spcBef>
            </a:pPr>
            <a:r>
              <a:rPr lang="en-US" sz="7200" b="1" i="1" dirty="0">
                <a:solidFill>
                  <a:srgbClr val="FC8004"/>
                </a:solidFill>
              </a:rPr>
              <a:t>Why buy from postersession.com?</a:t>
            </a:r>
          </a:p>
        </p:txBody>
      </p:sp>
      <p:sp>
        <p:nvSpPr>
          <p:cNvPr id="23" name="Text Box 19"/>
          <p:cNvSpPr txBox="1">
            <a:spLocks noChangeArrowheads="1"/>
          </p:cNvSpPr>
          <p:nvPr/>
        </p:nvSpPr>
        <p:spPr bwMode="auto">
          <a:xfrm>
            <a:off x="18135600" y="17725712"/>
            <a:ext cx="13068300" cy="13180531"/>
          </a:xfrm>
          <a:prstGeom prst="rect">
            <a:avLst/>
          </a:prstGeom>
          <a:noFill/>
          <a:ln w="9525">
            <a:noFill/>
            <a:miter lim="800000"/>
            <a:headEnd/>
            <a:tailEnd/>
          </a:ln>
          <a:effectLst/>
        </p:spPr>
        <p:txBody>
          <a:bodyPr wrap="square">
            <a:spAutoFit/>
          </a:bodyPr>
          <a:lstStyle/>
          <a:p>
            <a:pPr marL="457200" indent="-457200" algn="l" defTabSz="4389438">
              <a:spcBef>
                <a:spcPct val="50000"/>
              </a:spcBef>
              <a:buFont typeface="Arial" panose="020B0604020202020204" pitchFamily="34" charset="0"/>
              <a:buChar char="•"/>
            </a:pPr>
            <a:r>
              <a:rPr lang="en-US" sz="6300" b="1" i="1" dirty="0">
                <a:solidFill>
                  <a:srgbClr val="FC8004"/>
                </a:solidFill>
              </a:rPr>
              <a:t>Files here by noon ship the same day!</a:t>
            </a:r>
          </a:p>
          <a:p>
            <a:pPr marL="457200" indent="-457200" algn="l" defTabSz="4389438">
              <a:spcBef>
                <a:spcPct val="50000"/>
              </a:spcBef>
              <a:buFont typeface="Arial" panose="020B0604020202020204" pitchFamily="34" charset="0"/>
              <a:buChar char="•"/>
            </a:pPr>
            <a:r>
              <a:rPr lang="en-US" sz="6300" b="1" i="1" dirty="0">
                <a:solidFill>
                  <a:srgbClr val="FC8004"/>
                </a:solidFill>
              </a:rPr>
              <a:t>Premium materials!</a:t>
            </a:r>
          </a:p>
          <a:p>
            <a:pPr marL="457200" indent="-457200" algn="l" defTabSz="4389438">
              <a:spcBef>
                <a:spcPct val="50000"/>
              </a:spcBef>
              <a:buFont typeface="Arial" panose="020B0604020202020204" pitchFamily="34" charset="0"/>
              <a:buChar char="•"/>
            </a:pPr>
            <a:r>
              <a:rPr lang="en-US" sz="6300" b="1" i="1">
                <a:solidFill>
                  <a:srgbClr val="FC8004"/>
                </a:solidFill>
              </a:rPr>
              <a:t>Foldable fabric</a:t>
            </a:r>
            <a:r>
              <a:rPr lang="en-US" sz="6300" b="1" i="1" dirty="0">
                <a:solidFill>
                  <a:srgbClr val="FC8004"/>
                </a:solidFill>
              </a:rPr>
              <a:t>, laminated, and paper posters!</a:t>
            </a:r>
          </a:p>
          <a:p>
            <a:pPr marL="457200" indent="-457200" algn="l" defTabSz="4389438">
              <a:spcBef>
                <a:spcPct val="50000"/>
              </a:spcBef>
              <a:buFont typeface="Arial" panose="020B0604020202020204" pitchFamily="34" charset="0"/>
              <a:buChar char="•"/>
            </a:pPr>
            <a:r>
              <a:rPr lang="en-US" sz="6300" b="1" i="1" dirty="0">
                <a:solidFill>
                  <a:srgbClr val="FC8004"/>
                </a:solidFill>
              </a:rPr>
              <a:t>Sizes to 4’ x 20’</a:t>
            </a:r>
          </a:p>
          <a:p>
            <a:pPr marL="457200" indent="-457200" algn="l" defTabSz="4389438">
              <a:spcBef>
                <a:spcPct val="50000"/>
              </a:spcBef>
              <a:buFont typeface="Arial" panose="020B0604020202020204" pitchFamily="34" charset="0"/>
              <a:buChar char="•"/>
            </a:pPr>
            <a:r>
              <a:rPr lang="en-US" sz="6300" b="1" i="1" dirty="0">
                <a:solidFill>
                  <a:srgbClr val="FC8004"/>
                </a:solidFill>
              </a:rPr>
              <a:t>Every file gets reviewed by an experienced graphic designer</a:t>
            </a:r>
          </a:p>
          <a:p>
            <a:pPr marL="457200" indent="-457200" algn="l" defTabSz="4389438">
              <a:spcBef>
                <a:spcPct val="50000"/>
              </a:spcBef>
              <a:buFont typeface="Arial" panose="020B0604020202020204" pitchFamily="34" charset="0"/>
              <a:buChar char="•"/>
            </a:pPr>
            <a:r>
              <a:rPr lang="en-US" sz="6300" b="1" i="1" dirty="0">
                <a:solidFill>
                  <a:srgbClr val="FC8004"/>
                </a:solidFill>
              </a:rPr>
              <a:t>Free phone support</a:t>
            </a:r>
          </a:p>
          <a:p>
            <a:pPr marL="457200" indent="-457200" algn="l" defTabSz="4389438">
              <a:spcBef>
                <a:spcPct val="50000"/>
              </a:spcBef>
              <a:buFont typeface="Arial" panose="020B0604020202020204" pitchFamily="34" charset="0"/>
              <a:buChar char="•"/>
            </a:pPr>
            <a:r>
              <a:rPr lang="en-US" sz="6300" b="1" i="1" dirty="0">
                <a:solidFill>
                  <a:srgbClr val="FC8004"/>
                </a:solidFill>
              </a:rPr>
              <a:t>Secure online ordering</a:t>
            </a:r>
            <a:endParaRPr lang="en-US" sz="6300" b="1" i="1" dirty="0"/>
          </a:p>
        </p:txBody>
      </p:sp>
      <p:sp>
        <p:nvSpPr>
          <p:cNvPr id="24" name="Text Box 19">
            <a:hlinkClick r:id="rId3"/>
          </p:cNvPr>
          <p:cNvSpPr txBox="1">
            <a:spLocks noChangeArrowheads="1"/>
          </p:cNvSpPr>
          <p:nvPr/>
        </p:nvSpPr>
        <p:spPr bwMode="auto">
          <a:xfrm>
            <a:off x="-37306" y="43881362"/>
            <a:ext cx="32955706" cy="1015663"/>
          </a:xfrm>
          <a:prstGeom prst="rect">
            <a:avLst/>
          </a:prstGeom>
          <a:noFill/>
          <a:ln w="9525">
            <a:noFill/>
            <a:miter lim="800000"/>
            <a:headEnd/>
            <a:tailEnd/>
          </a:ln>
          <a:effectLst/>
        </p:spPr>
        <p:txBody>
          <a:bodyPr wrap="square">
            <a:spAutoFit/>
          </a:bodyPr>
          <a:lstStyle/>
          <a:p>
            <a:pPr defTabSz="4389438">
              <a:spcBef>
                <a:spcPct val="50000"/>
              </a:spcBef>
            </a:pPr>
            <a:r>
              <a:rPr lang="en-US" sz="6000" b="1" i="1" dirty="0">
                <a:solidFill>
                  <a:srgbClr val="0046D2"/>
                </a:solidFill>
              </a:rPr>
              <a:t>Order online at    https://www.postersession.com/order/</a:t>
            </a:r>
          </a:p>
        </p:txBody>
      </p:sp>
      <p:pic>
        <p:nvPicPr>
          <p:cNvPr id="25" name="Picture 2" descr="poster from our templat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77002" y="9439275"/>
            <a:ext cx="4526598" cy="450945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hlinkClick r:id="rId3"/>
          </p:cNvPr>
          <p:cNvPicPr>
            <a:picLocks noChangeAspect="1"/>
          </p:cNvPicPr>
          <p:nvPr/>
        </p:nvPicPr>
        <p:blipFill rotWithShape="1">
          <a:blip r:embed="rId5">
            <a:extLst>
              <a:ext uri="{28A0092B-C50C-407E-A947-70E740481C1C}">
                <a14:useLocalDpi xmlns:a14="http://schemas.microsoft.com/office/drawing/2010/main" val="0"/>
              </a:ext>
            </a:extLst>
          </a:blip>
          <a:srcRect l="12787"/>
          <a:stretch/>
        </p:blipFill>
        <p:spPr>
          <a:xfrm>
            <a:off x="24696555" y="11040750"/>
            <a:ext cx="5114948" cy="4398641"/>
          </a:xfrm>
          <a:prstGeom prst="rect">
            <a:avLst/>
          </a:prstGeom>
        </p:spPr>
      </p:pic>
    </p:spTree>
  </p:cSld>
  <p:clrMapOvr>
    <a:masterClrMapping/>
  </p:clrMapOvr>
</p:sld>
</file>

<file path=ppt/theme/theme1.xml><?xml version="1.0" encoding="utf-8"?>
<a:theme xmlns:a="http://schemas.openxmlformats.org/drawingml/2006/main" name="Default Design">
  <a:themeElements>
    <a:clrScheme name="Custom 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212167"/>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479</TotalTime>
  <Words>686</Words>
  <Application>Microsoft Office PowerPoint</Application>
  <PresentationFormat>Custom</PresentationFormat>
  <Paragraphs>54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Symbol</vt:lpstr>
      <vt:lpstr>Times New Roman</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Vertical Poster</dc:title>
  <dc:creator>Ethan Shulda;www.postersession.com</dc:creator>
  <cp:keywords>www.postersession.com</cp:keywords>
  <dc:description>©MegaPrint Inc. 2009</dc:description>
  <cp:lastModifiedBy>Gail Bean</cp:lastModifiedBy>
  <cp:revision>36</cp:revision>
  <dcterms:created xsi:type="dcterms:W3CDTF">2008-12-04T00:20:37Z</dcterms:created>
  <dcterms:modified xsi:type="dcterms:W3CDTF">2017-12-15T19:35:38Z</dcterms:modified>
  <cp:category>Research Poster</cp:category>
</cp:coreProperties>
</file>