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457" r:id="rId4"/>
    <p:sldId id="458" r:id="rId5"/>
    <p:sldId id="480" r:id="rId6"/>
    <p:sldId id="481" r:id="rId7"/>
    <p:sldId id="459" r:id="rId8"/>
    <p:sldId id="460" r:id="rId9"/>
    <p:sldId id="461" r:id="rId10"/>
    <p:sldId id="462" r:id="rId11"/>
    <p:sldId id="463" r:id="rId12"/>
    <p:sldId id="464" r:id="rId13"/>
    <p:sldId id="482" r:id="rId14"/>
    <p:sldId id="465" r:id="rId15"/>
    <p:sldId id="467" r:id="rId16"/>
    <p:sldId id="468" r:id="rId17"/>
    <p:sldId id="469" r:id="rId18"/>
    <p:sldId id="466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2543"/>
  </p:normalViewPr>
  <p:slideViewPr>
    <p:cSldViewPr snapToGrid="0" snapToObjects="1">
      <p:cViewPr varScale="1">
        <p:scale>
          <a:sx n="109" d="100"/>
          <a:sy n="109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750CE-C9C4-E64D-A49C-551907EBB59E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A22FD-3E22-C44E-9B50-6E69BE7E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9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3CF-43B7-1D4D-B47E-B9AA149F34E1}" type="datetime1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3C19-AD4C-F74E-856F-7A98D386A7ED}" type="datetime1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8767-5C15-A14D-8474-858A3E7A53A2}" type="datetime1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A469-0B10-2046-B255-60287FB19202}" type="datetime1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7D52-A377-0749-BC0D-CE88FB154891}" type="datetime1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CD12-4F5D-1646-B16D-E573B02830B2}" type="datetime1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4C40-D174-8A45-B968-F987D9233F5C}" type="datetime1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2EAC-706C-0348-ABE0-AA4F68C61735}" type="datetime1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BB38-6F06-0748-898E-47B25B7B6FA6}" type="datetime1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503E-AAC3-1F43-9826-71545043FA53}" type="datetime1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B02A-CC1E-EC49-93FA-D7E59BC2E162}" type="datetime1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CEF73-D6AA-004F-8129-0D88B2968F0D}" type="datetime1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030" y="2087159"/>
            <a:ext cx="6607445" cy="1029319"/>
          </a:xfrm>
        </p:spPr>
        <p:txBody>
          <a:bodyPr>
            <a:noAutofit/>
          </a:bodyPr>
          <a:lstStyle/>
          <a:p>
            <a:r>
              <a:rPr lang="en-US" sz="6600" b="1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502" y="420647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Advanced Relational </a:t>
            </a:r>
          </a:p>
          <a:p>
            <a:r>
              <a:rPr lang="en-US" sz="4800" dirty="0"/>
              <a:t>Algebra and SQL</a:t>
            </a:r>
          </a:p>
        </p:txBody>
      </p:sp>
      <p:sp>
        <p:nvSpPr>
          <p:cNvPr id="4" name="Can 3"/>
          <p:cNvSpPr/>
          <p:nvPr/>
        </p:nvSpPr>
        <p:spPr>
          <a:xfrm>
            <a:off x="1193370" y="987357"/>
            <a:ext cx="2774196" cy="26392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01858" y="3812583"/>
            <a:ext cx="9391973" cy="309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487838" y="2073557"/>
            <a:ext cx="2185260" cy="1038387"/>
            <a:chOff x="2076773" y="5393409"/>
            <a:chExt cx="2185260" cy="1038387"/>
          </a:xfrm>
        </p:grpSpPr>
        <p:sp>
          <p:nvSpPr>
            <p:cNvPr id="7" name="Rectangle 6"/>
            <p:cNvSpPr/>
            <p:nvPr/>
          </p:nvSpPr>
          <p:spPr>
            <a:xfrm>
              <a:off x="207677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0519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33613" y="5393409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677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0519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33613" y="573437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77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519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33613" y="609083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58543" y="3071625"/>
            <a:ext cx="44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Manuel Rodriguez-Martinez, Ph.D.</a:t>
            </a:r>
          </a:p>
        </p:txBody>
      </p:sp>
    </p:spTree>
    <p:extLst>
      <p:ext uri="{BB962C8B-B14F-4D97-AF65-F5344CB8AC3E}">
        <p14:creationId xmlns:p14="http://schemas.microsoft.com/office/powerpoint/2010/main" val="130443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count()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count(*) or count(column) will count all occurrences of the values in a column</a:t>
            </a:r>
          </a:p>
          <a:p>
            <a:pPr marL="457200" lvl="1" indent="0">
              <a:buNone/>
            </a:pPr>
            <a:r>
              <a:rPr lang="en-US" dirty="0"/>
              <a:t>select count(</a:t>
            </a:r>
            <a:r>
              <a:rPr lang="en-US" dirty="0" err="1"/>
              <a:t>scity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supplier</a:t>
            </a:r>
          </a:p>
          <a:p>
            <a:pPr lvl="1"/>
            <a:r>
              <a:rPr lang="en-US" dirty="0"/>
              <a:t>Produces 6 tuples </a:t>
            </a:r>
            <a:r>
              <a:rPr lang="mr-IN" dirty="0"/>
              <a:t>–</a:t>
            </a:r>
            <a:r>
              <a:rPr lang="en-US" dirty="0"/>
              <a:t> one count per city found in column </a:t>
            </a:r>
            <a:r>
              <a:rPr lang="en-US" dirty="0" err="1"/>
              <a:t>scity</a:t>
            </a:r>
            <a:endParaRPr lang="en-US" dirty="0"/>
          </a:p>
          <a:p>
            <a:r>
              <a:rPr lang="en-US" dirty="0"/>
              <a:t>If you only want distinct copies, then you need to use the keyword </a:t>
            </a:r>
            <a:r>
              <a:rPr lang="en-US" b="1" dirty="0"/>
              <a:t>distinct</a:t>
            </a:r>
          </a:p>
          <a:p>
            <a:pPr marL="457200" lvl="1" indent="0">
              <a:buNone/>
            </a:pPr>
            <a:r>
              <a:rPr lang="en-US" dirty="0"/>
              <a:t>select count(distinct </a:t>
            </a:r>
            <a:r>
              <a:rPr lang="en-US" dirty="0" err="1"/>
              <a:t>scity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supplier</a:t>
            </a:r>
          </a:p>
          <a:p>
            <a:pPr lvl="1"/>
            <a:r>
              <a:rPr lang="en-US" dirty="0"/>
              <a:t>Produces 3 tuples </a:t>
            </a:r>
            <a:r>
              <a:rPr lang="mr-IN" dirty="0"/>
              <a:t>–</a:t>
            </a:r>
            <a:r>
              <a:rPr lang="en-US" dirty="0"/>
              <a:t> only 3 different city names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+ Joins +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do filtering with a where clause</a:t>
            </a:r>
          </a:p>
          <a:p>
            <a:r>
              <a:rPr lang="en-US" dirty="0"/>
              <a:t>Also you can aggregate over join results</a:t>
            </a:r>
          </a:p>
          <a:p>
            <a:r>
              <a:rPr lang="en-US" dirty="0"/>
              <a:t>Ex1: Find the total number of suppliers from SJU</a:t>
            </a:r>
          </a:p>
          <a:p>
            <a:pPr marL="914400" lvl="2" indent="0">
              <a:buNone/>
            </a:pPr>
            <a:r>
              <a:rPr lang="en-US" sz="2800" dirty="0"/>
              <a:t>select count(*)</a:t>
            </a:r>
          </a:p>
          <a:p>
            <a:pPr marL="914400" lvl="2" indent="0">
              <a:buNone/>
            </a:pPr>
            <a:r>
              <a:rPr lang="en-US" sz="2800" dirty="0"/>
              <a:t>from supplier</a:t>
            </a:r>
          </a:p>
          <a:p>
            <a:pPr marL="914400" lvl="2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scity</a:t>
            </a:r>
            <a:r>
              <a:rPr lang="en-US" sz="2800" dirty="0"/>
              <a:t> = 'SJU'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Ex2: Find the total number of suppliers for part 1</a:t>
            </a:r>
          </a:p>
          <a:p>
            <a:pPr marL="457200" lvl="1" indent="0">
              <a:buNone/>
            </a:pPr>
            <a:r>
              <a:rPr lang="en-US" dirty="0"/>
              <a:t>select count(*)</a:t>
            </a:r>
          </a:p>
          <a:p>
            <a:pPr marL="457200" lvl="1" indent="0">
              <a:buNone/>
            </a:pPr>
            <a:r>
              <a:rPr lang="en-US" dirty="0"/>
              <a:t>from supplies natural inner join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pid</a:t>
            </a:r>
            <a:r>
              <a:rPr lang="en-US" dirty="0"/>
              <a:t> = 1</a:t>
            </a:r>
          </a:p>
          <a:p>
            <a:r>
              <a:rPr lang="en-US" dirty="0"/>
              <a:t>Ex3: Find maximum price of a grey part</a:t>
            </a:r>
          </a:p>
          <a:p>
            <a:pPr marL="457200" lvl="1" indent="0">
              <a:buNone/>
            </a:pPr>
            <a:r>
              <a:rPr lang="en-US" dirty="0"/>
              <a:t>select max(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pcolor</a:t>
            </a:r>
            <a:r>
              <a:rPr lang="en-US" dirty="0"/>
              <a:t> = ‘grey'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with Group by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very import to find aggregates of groups of related/similar items. Ex: </a:t>
            </a:r>
            <a:r>
              <a:rPr lang="en-US" i="1" dirty="0"/>
              <a:t>Find avg price of ACME parts</a:t>
            </a:r>
          </a:p>
          <a:p>
            <a:r>
              <a:rPr lang="en-US" dirty="0"/>
              <a:t>SQL provides the </a:t>
            </a:r>
            <a:r>
              <a:rPr lang="en-US" b="1" dirty="0"/>
              <a:t>Group by </a:t>
            </a:r>
            <a:r>
              <a:rPr lang="en-US" dirty="0"/>
              <a:t>clause for this</a:t>
            </a:r>
          </a:p>
          <a:p>
            <a:r>
              <a:rPr lang="en-US" dirty="0"/>
              <a:t>Group by partitions the data by one or more column</a:t>
            </a:r>
          </a:p>
          <a:p>
            <a:r>
              <a:rPr lang="en-US" dirty="0"/>
              <a:t>Then the aggregate are computed based on those values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712" y="4474369"/>
            <a:ext cx="2567123" cy="19279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5666" y="4970403"/>
            <a:ext cx="6283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Group by partitions the data into disjoint groups</a:t>
            </a:r>
          </a:p>
          <a:p>
            <a:r>
              <a:rPr lang="en-US" sz="2400" dirty="0"/>
              <a:t>Separate aggregate is computed over each group</a:t>
            </a:r>
          </a:p>
        </p:txBody>
      </p:sp>
    </p:spTree>
    <p:extLst>
      <p:ext uri="{BB962C8B-B14F-4D97-AF65-F5344CB8AC3E}">
        <p14:creationId xmlns:p14="http://schemas.microsoft.com/office/powerpoint/2010/main" val="138091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E57A-C82A-024D-8492-04C82CDB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uses of Group by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61FEC-DBA8-B74E-9A7C-D239ACBF4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average price of parts per supplier city</a:t>
            </a:r>
          </a:p>
          <a:p>
            <a:r>
              <a:rPr lang="en-US" dirty="0"/>
              <a:t>Find the min price of red parts supplied from SF</a:t>
            </a:r>
          </a:p>
          <a:p>
            <a:r>
              <a:rPr lang="en-US" dirty="0"/>
              <a:t>Find the min, max, and average price for all aluminum parts costing over $10.</a:t>
            </a:r>
          </a:p>
          <a:p>
            <a:r>
              <a:rPr lang="en-US" dirty="0"/>
              <a:t>Find the average price of red plastic parts purchased by a customer in SF from a supplier in LA.</a:t>
            </a:r>
          </a:p>
          <a:p>
            <a:r>
              <a:rPr lang="en-US" dirty="0"/>
              <a:t>Find the total amount of sales per store, city, and country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0A1E8-6800-E14B-8B4B-597EFF0E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07772-965C-9041-AAAE-9DB7DA02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with Group by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minimum price of parts per color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pcolor</a:t>
            </a:r>
            <a:r>
              <a:rPr lang="en-US" dirty="0"/>
              <a:t>, min(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pcolor</a:t>
            </a:r>
            <a:endParaRPr lang="en-US" dirty="0"/>
          </a:p>
          <a:p>
            <a:r>
              <a:rPr lang="en-US" dirty="0"/>
              <a:t>Find the total number of suppliers per city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scity</a:t>
            </a:r>
            <a:r>
              <a:rPr lang="en-US" dirty="0"/>
              <a:t>, count(*)</a:t>
            </a:r>
          </a:p>
          <a:p>
            <a:pPr marL="457200" lvl="1" indent="0">
              <a:buNone/>
            </a:pPr>
            <a:r>
              <a:rPr lang="en-US" dirty="0"/>
              <a:t>from supplier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scity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with Group by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average price of available parts per color and city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pcolor</a:t>
            </a:r>
            <a:r>
              <a:rPr lang="en-US" dirty="0"/>
              <a:t> as color, </a:t>
            </a:r>
            <a:r>
              <a:rPr lang="en-US" dirty="0" err="1"/>
              <a:t>scity</a:t>
            </a:r>
            <a:r>
              <a:rPr lang="en-US" dirty="0"/>
              <a:t> as city,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pprice</a:t>
            </a:r>
            <a:r>
              <a:rPr lang="en-US" dirty="0"/>
              <a:t>) as </a:t>
            </a:r>
            <a:r>
              <a:rPr lang="en-US" dirty="0" err="1"/>
              <a:t>avg_price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Parts natural inner join Supplies natural inner join Supplier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pcolor</a:t>
            </a:r>
            <a:r>
              <a:rPr lang="en-US" dirty="0"/>
              <a:t>, </a:t>
            </a:r>
            <a:r>
              <a:rPr lang="en-US" dirty="0" err="1"/>
              <a:t>scity</a:t>
            </a:r>
            <a:endParaRPr lang="en-US" dirty="0"/>
          </a:p>
          <a:p>
            <a:r>
              <a:rPr lang="en-US" dirty="0"/>
              <a:t>Notice that we can have multiple columns in the group by clause</a:t>
            </a:r>
          </a:p>
          <a:p>
            <a:r>
              <a:rPr lang="en-US" b="1" dirty="0"/>
              <a:t>NOTE</a:t>
            </a:r>
            <a:r>
              <a:rPr lang="en-US" dirty="0"/>
              <a:t>: columns projected must be included in group by clause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the data </a:t>
            </a:r>
            <a:r>
              <a:rPr lang="mr-IN" dirty="0"/>
              <a:t>–</a:t>
            </a:r>
            <a:r>
              <a:rPr lang="en-US" dirty="0"/>
              <a:t> ordered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useful to sort the data along one or more columns </a:t>
            </a:r>
          </a:p>
          <a:p>
            <a:r>
              <a:rPr lang="en-US" dirty="0"/>
              <a:t>SQL provides the </a:t>
            </a:r>
            <a:r>
              <a:rPr lang="en-US" b="1" dirty="0"/>
              <a:t>order by </a:t>
            </a:r>
            <a:r>
              <a:rPr lang="en-US" dirty="0"/>
              <a:t>clause</a:t>
            </a:r>
          </a:p>
          <a:p>
            <a:r>
              <a:rPr lang="en-US" dirty="0"/>
              <a:t>Consider this query: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pcolor</a:t>
            </a:r>
            <a:r>
              <a:rPr lang="en-US" dirty="0"/>
              <a:t>, min(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pcolor</a:t>
            </a:r>
            <a:endParaRPr lang="en-US" dirty="0"/>
          </a:p>
          <a:p>
            <a:r>
              <a:rPr lang="en-US" dirty="0"/>
              <a:t>Suppose </a:t>
            </a:r>
            <a:r>
              <a:rPr lang="en-US"/>
              <a:t>we want </a:t>
            </a:r>
            <a:r>
              <a:rPr lang="en-US" dirty="0"/>
              <a:t>to sort by </a:t>
            </a:r>
            <a:r>
              <a:rPr lang="en-US" dirty="0" err="1"/>
              <a:t>pcolor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new query would be: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pcolor</a:t>
            </a:r>
            <a:r>
              <a:rPr lang="en-US" dirty="0"/>
              <a:t>, min(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pcolor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order by </a:t>
            </a:r>
            <a:r>
              <a:rPr lang="en-US" dirty="0" err="1"/>
              <a:t>pcolor</a:t>
            </a:r>
            <a:endParaRPr lang="en-US" dirty="0"/>
          </a:p>
          <a:p>
            <a:r>
              <a:rPr lang="en-US" dirty="0"/>
              <a:t>By default sorting is ascending</a:t>
            </a:r>
          </a:p>
          <a:p>
            <a:r>
              <a:rPr lang="en-US" dirty="0"/>
              <a:t>Can be modified to </a:t>
            </a:r>
            <a:r>
              <a:rPr lang="en-US" dirty="0" err="1"/>
              <a:t>descening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pcolor</a:t>
            </a:r>
            <a:r>
              <a:rPr lang="en-US" dirty="0"/>
              <a:t>, min(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pcolor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order by </a:t>
            </a:r>
            <a:r>
              <a:rPr lang="en-US" dirty="0" err="1"/>
              <a:t>pcolor</a:t>
            </a:r>
            <a:r>
              <a:rPr lang="en-US" dirty="0"/>
              <a:t> </a:t>
            </a:r>
            <a:r>
              <a:rPr lang="en-US" dirty="0" err="1"/>
              <a:t>desc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8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by multiple attributes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 is possible to sort data by multiple attributes</a:t>
            </a:r>
          </a:p>
          <a:p>
            <a:r>
              <a:rPr lang="en-US" dirty="0"/>
              <a:t>Ex. Find the information about parts, sorted by material and color:</a:t>
            </a:r>
          </a:p>
          <a:p>
            <a:pPr marL="457200" lvl="1" indent="0">
              <a:buNone/>
            </a:pPr>
            <a:r>
              <a:rPr lang="en-US" dirty="0"/>
              <a:t>select * 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order by </a:t>
            </a:r>
            <a:r>
              <a:rPr lang="en-US" dirty="0" err="1"/>
              <a:t>pmaterial</a:t>
            </a:r>
            <a:r>
              <a:rPr lang="en-US" dirty="0"/>
              <a:t>, </a:t>
            </a:r>
            <a:r>
              <a:rPr lang="en-US" dirty="0" err="1"/>
              <a:t>pcolor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Find the average price of available parts per city and color, ordered by city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scity</a:t>
            </a:r>
            <a:r>
              <a:rPr lang="en-US" dirty="0"/>
              <a:t> as city, </a:t>
            </a:r>
            <a:r>
              <a:rPr lang="en-US" dirty="0" err="1"/>
              <a:t>pcolor</a:t>
            </a:r>
            <a:r>
              <a:rPr lang="en-US" dirty="0"/>
              <a:t> as color,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pprice</a:t>
            </a:r>
            <a:r>
              <a:rPr lang="en-US" dirty="0"/>
              <a:t>) as </a:t>
            </a:r>
            <a:r>
              <a:rPr lang="en-US" dirty="0" err="1"/>
              <a:t>avg_price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Parts natural inner join Supplies natural inner join Supplier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scity</a:t>
            </a:r>
            <a:r>
              <a:rPr lang="en-US" dirty="0"/>
              <a:t>, </a:t>
            </a:r>
            <a:r>
              <a:rPr lang="en-US" dirty="0" err="1"/>
              <a:t>pcolor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order by </a:t>
            </a:r>
            <a:r>
              <a:rPr lang="en-US" dirty="0" err="1"/>
              <a:t>scity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3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Aggregates and group by are the bread and butter of data warehousing </a:t>
            </a:r>
          </a:p>
          <a:p>
            <a:pPr lvl="1"/>
            <a:r>
              <a:rPr lang="en-US" dirty="0"/>
              <a:t>Online Analytical Processing </a:t>
            </a:r>
            <a:r>
              <a:rPr lang="mr-IN" dirty="0"/>
              <a:t>–</a:t>
            </a:r>
            <a:r>
              <a:rPr lang="en-US" dirty="0"/>
              <a:t> OLAP</a:t>
            </a:r>
          </a:p>
          <a:p>
            <a:r>
              <a:rPr lang="en-US" dirty="0"/>
              <a:t>The attributes in the group by are often called </a:t>
            </a:r>
            <a:r>
              <a:rPr lang="en-US" b="1" dirty="0"/>
              <a:t>dimensions</a:t>
            </a:r>
          </a:p>
          <a:p>
            <a:r>
              <a:rPr lang="en-US" dirty="0"/>
              <a:t>The statistics are called </a:t>
            </a:r>
            <a:r>
              <a:rPr lang="en-US" b="1" dirty="0"/>
              <a:t>measures</a:t>
            </a:r>
          </a:p>
          <a:p>
            <a:r>
              <a:rPr lang="en-US" b="1" dirty="0"/>
              <a:t>Data cube operator</a:t>
            </a:r>
            <a:r>
              <a:rPr lang="en-US" dirty="0"/>
              <a:t>: computes combinations of aggregates and group by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22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Cube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case the dimensions are</a:t>
            </a:r>
          </a:p>
          <a:p>
            <a:pPr lvl="1"/>
            <a:r>
              <a:rPr lang="en-US" dirty="0"/>
              <a:t>Supplier</a:t>
            </a:r>
          </a:p>
          <a:p>
            <a:pPr lvl="1"/>
            <a:r>
              <a:rPr lang="en-US" dirty="0"/>
              <a:t>City</a:t>
            </a:r>
          </a:p>
          <a:p>
            <a:pPr lvl="1"/>
            <a:r>
              <a:rPr lang="en-US" dirty="0"/>
              <a:t>Material</a:t>
            </a:r>
          </a:p>
          <a:p>
            <a:r>
              <a:rPr lang="en-US" dirty="0"/>
              <a:t>Measure can be average price</a:t>
            </a:r>
          </a:p>
          <a:p>
            <a:pPr lvl="1"/>
            <a:r>
              <a:rPr lang="en-US" dirty="0"/>
              <a:t>Can be more than one</a:t>
            </a:r>
          </a:p>
          <a:p>
            <a:r>
              <a:rPr lang="en-US" dirty="0"/>
              <a:t>Measure is stored in the cell of the cube</a:t>
            </a:r>
          </a:p>
          <a:p>
            <a:r>
              <a:rPr lang="en-US" dirty="0"/>
              <a:t>Dimensions index the cells in cube</a:t>
            </a:r>
          </a:p>
          <a:p>
            <a:pPr lvl="1"/>
            <a:r>
              <a:rPr lang="en-US" dirty="0"/>
              <a:t>C[Sears, Mayaguez, Steel]=19.98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738" y="2122727"/>
            <a:ext cx="4553324" cy="42336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47487" y="278354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19.98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2044" y="27835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33689" y="279339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2.34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38929" y="381662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200.50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2554" y="381368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1.99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75179" y="3813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16924" y="4870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44842" y="487007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465.23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53174" y="485368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89.23</a:t>
            </a:r>
          </a:p>
        </p:txBody>
      </p:sp>
    </p:spTree>
    <p:extLst>
      <p:ext uri="{BB962C8B-B14F-4D97-AF65-F5344CB8AC3E}">
        <p14:creationId xmlns:p14="http://schemas.microsoft.com/office/powerpoint/2010/main" val="13508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4000" dirty="0"/>
              <a:t>Describe more advanced operators for relational algebra and SQL</a:t>
            </a:r>
          </a:p>
          <a:p>
            <a:pPr lvl="1"/>
            <a:r>
              <a:rPr lang="en-US" sz="3600" dirty="0"/>
              <a:t>Aggregates</a:t>
            </a:r>
          </a:p>
          <a:p>
            <a:pPr lvl="1"/>
            <a:r>
              <a:rPr lang="en-US" sz="3600" dirty="0"/>
              <a:t>Ordering</a:t>
            </a:r>
          </a:p>
          <a:p>
            <a:pPr lvl="1"/>
            <a:r>
              <a:rPr lang="en-US" sz="3600" dirty="0"/>
              <a:t>Generalized Projections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results after aggregation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provides having clause to filter results after aggregation</a:t>
            </a:r>
          </a:p>
          <a:p>
            <a:pPr lvl="1"/>
            <a:r>
              <a:rPr lang="en-US" dirty="0"/>
              <a:t>Think of it as a type of “where” clause applied to measures</a:t>
            </a:r>
          </a:p>
          <a:p>
            <a:r>
              <a:rPr lang="en-US" dirty="0"/>
              <a:t>Find all the number of parts supplied by suppliers who supply at least 2 parts: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sid</a:t>
            </a:r>
            <a:r>
              <a:rPr lang="en-US" dirty="0"/>
              <a:t> as supplier, count(*) as </a:t>
            </a:r>
            <a:r>
              <a:rPr lang="en-US" dirty="0" err="1"/>
              <a:t>part_count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supplies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sid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having count(*) &gt;= 2</a:t>
            </a:r>
          </a:p>
          <a:p>
            <a:r>
              <a:rPr lang="en-US" b="1" dirty="0"/>
              <a:t>Note</a:t>
            </a:r>
            <a:r>
              <a:rPr lang="en-US" dirty="0"/>
              <a:t>: having must compare aggregate expression not the alias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in relational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notation for aggregation is:</a:t>
            </a:r>
          </a:p>
          <a:p>
            <a:endParaRPr lang="en-US" dirty="0"/>
          </a:p>
          <a:p>
            <a:r>
              <a:rPr lang="en-US" dirty="0"/>
              <a:t>Find the minimum price of parts per color:</a:t>
            </a:r>
          </a:p>
          <a:p>
            <a:endParaRPr lang="en-US" dirty="0"/>
          </a:p>
          <a:p>
            <a:r>
              <a:rPr lang="en-US" dirty="0"/>
              <a:t>Find the average price of available parts per color and city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0" y="2387226"/>
            <a:ext cx="4483100" cy="46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3569075"/>
            <a:ext cx="4813300" cy="52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0" y="4995863"/>
            <a:ext cx="75438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6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in relational algebra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dimensions means aggregate is run on full table </a:t>
            </a:r>
          </a:p>
          <a:p>
            <a:r>
              <a:rPr lang="en-US" dirty="0"/>
              <a:t>Ex: Find the total number of parts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the min and max prices for parts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0" y="3168650"/>
            <a:ext cx="3175000" cy="520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380" y="4876426"/>
            <a:ext cx="5905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1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in relational algebra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is done as a selection</a:t>
            </a:r>
          </a:p>
          <a:p>
            <a:r>
              <a:rPr lang="en-US" dirty="0"/>
              <a:t>Ex: Find all the number of parts supplied by suppliers who supply at least 2 parts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971" y="3798328"/>
            <a:ext cx="75438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15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Generalized projection allows you to project an expression or the result of a custom-built value </a:t>
            </a:r>
          </a:p>
          <a:p>
            <a:r>
              <a:rPr lang="en-US" dirty="0"/>
              <a:t>Find the id, name, price, and 10% discount price for all parts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pprice</a:t>
            </a:r>
            <a:r>
              <a:rPr lang="en-US" dirty="0"/>
              <a:t>, 0.10*</a:t>
            </a:r>
            <a:r>
              <a:rPr lang="en-US" dirty="0" err="1"/>
              <a:t>pprice</a:t>
            </a:r>
            <a:r>
              <a:rPr lang="en-US" dirty="0"/>
              <a:t> as discount</a:t>
            </a:r>
          </a:p>
          <a:p>
            <a:pPr marL="457200" lvl="1" indent="0">
              <a:buNone/>
            </a:pPr>
            <a:r>
              <a:rPr lang="en-US" dirty="0"/>
              <a:t>from parts;</a:t>
            </a:r>
          </a:p>
          <a:p>
            <a:r>
              <a:rPr lang="en-US" dirty="0"/>
              <a:t>You can also create your own functions, if available</a:t>
            </a:r>
          </a:p>
          <a:p>
            <a:pPr lvl="1"/>
            <a:r>
              <a:rPr lang="en-US" dirty="0"/>
              <a:t>PostgreSQL has PL/</a:t>
            </a:r>
            <a:r>
              <a:rPr lang="en-US"/>
              <a:t>PGSQL, a </a:t>
            </a:r>
            <a:r>
              <a:rPr lang="en-US" dirty="0"/>
              <a:t>SQL-based language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73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 is </a:t>
            </a:r>
            <a:r>
              <a:rPr lang="en-US" dirty="0" err="1"/>
              <a:t>pl</a:t>
            </a:r>
            <a:r>
              <a:rPr lang="en-US" dirty="0"/>
              <a:t>/</a:t>
            </a:r>
            <a:r>
              <a:rPr lang="en-US" dirty="0" err="1"/>
              <a:t>pgsql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Suppose we need to create a function that computes </a:t>
            </a:r>
            <a:r>
              <a:rPr lang="en-US" dirty="0" err="1"/>
              <a:t>ivu</a:t>
            </a:r>
            <a:r>
              <a:rPr lang="en-US" dirty="0"/>
              <a:t> of parts but steel parts are exempt:</a:t>
            </a:r>
          </a:p>
          <a:p>
            <a:r>
              <a:rPr lang="en-US" dirty="0"/>
              <a:t>Use the create or replace function operation</a:t>
            </a:r>
          </a:p>
          <a:p>
            <a:pPr marL="457200" lvl="1" indent="0">
              <a:buNone/>
            </a:pPr>
            <a:r>
              <a:rPr lang="en-US" dirty="0"/>
              <a:t>create or replace function </a:t>
            </a:r>
            <a:r>
              <a:rPr lang="en-US" dirty="0" err="1"/>
              <a:t>compute_ivu</a:t>
            </a:r>
            <a:r>
              <a:rPr lang="en-US" dirty="0"/>
              <a:t> (</a:t>
            </a:r>
            <a:r>
              <a:rPr lang="en-US" dirty="0" err="1"/>
              <a:t>pmaterial</a:t>
            </a:r>
            <a:r>
              <a:rPr lang="en-US" dirty="0"/>
              <a:t> varchar(10) , </a:t>
            </a:r>
            <a:r>
              <a:rPr lang="en-US" dirty="0" err="1"/>
              <a:t>pprice</a:t>
            </a:r>
            <a:r>
              <a:rPr lang="en-US" dirty="0"/>
              <a:t> float) 	returns float as $$</a:t>
            </a:r>
          </a:p>
          <a:p>
            <a:pPr marL="457200" lvl="1" indent="0">
              <a:buNone/>
            </a:pPr>
            <a:r>
              <a:rPr lang="en-US" dirty="0"/>
              <a:t>begin</a:t>
            </a:r>
          </a:p>
          <a:p>
            <a:pPr marL="457200" lvl="1" indent="0">
              <a:buNone/>
            </a:pPr>
            <a:r>
              <a:rPr lang="en-US" dirty="0"/>
              <a:t>	if (</a:t>
            </a:r>
            <a:r>
              <a:rPr lang="en-US" dirty="0" err="1"/>
              <a:t>pmaterial</a:t>
            </a:r>
            <a:r>
              <a:rPr lang="en-US" dirty="0"/>
              <a:t> = 'steel') then </a:t>
            </a:r>
          </a:p>
          <a:p>
            <a:pPr marL="457200" lvl="1" indent="0">
              <a:buNone/>
            </a:pPr>
            <a:r>
              <a:rPr lang="en-US" dirty="0"/>
              <a:t> 		return 0.0;</a:t>
            </a:r>
          </a:p>
          <a:p>
            <a:pPr marL="457200" lvl="1" indent="0">
              <a:buNone/>
            </a:pPr>
            <a:r>
              <a:rPr lang="en-US" dirty="0"/>
              <a:t> 	else </a:t>
            </a:r>
          </a:p>
          <a:p>
            <a:pPr marL="457200" lvl="1" indent="0">
              <a:buNone/>
            </a:pPr>
            <a:r>
              <a:rPr lang="en-US" dirty="0"/>
              <a:t> 		return 0.115*</a:t>
            </a:r>
            <a:r>
              <a:rPr lang="en-US" dirty="0" err="1"/>
              <a:t>pprice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	end if;</a:t>
            </a:r>
          </a:p>
          <a:p>
            <a:pPr marL="457200" lvl="1" indent="0">
              <a:buNone/>
            </a:pPr>
            <a:r>
              <a:rPr lang="en-US" dirty="0"/>
              <a:t> end;</a:t>
            </a:r>
          </a:p>
          <a:p>
            <a:pPr marL="457200" lvl="1" indent="0">
              <a:buNone/>
            </a:pPr>
            <a:r>
              <a:rPr lang="en-US" dirty="0"/>
              <a:t>$$ language </a:t>
            </a:r>
            <a:r>
              <a:rPr lang="en-US" dirty="0" err="1"/>
              <a:t>plpgsql</a:t>
            </a:r>
            <a:r>
              <a:rPr lang="en-US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56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 is </a:t>
            </a:r>
            <a:r>
              <a:rPr lang="en-US" dirty="0" err="1"/>
              <a:t>pl</a:t>
            </a:r>
            <a:r>
              <a:rPr lang="en-US" dirty="0"/>
              <a:t>/</a:t>
            </a:r>
            <a:r>
              <a:rPr lang="en-US" dirty="0" err="1"/>
              <a:t>pgsql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type of function is called user-defined (UDF)</a:t>
            </a:r>
          </a:p>
          <a:p>
            <a:r>
              <a:rPr lang="en-US" dirty="0"/>
              <a:t>You need to specify</a:t>
            </a:r>
          </a:p>
          <a:p>
            <a:pPr lvl="1"/>
            <a:r>
              <a:rPr lang="en-US" dirty="0"/>
              <a:t>Name </a:t>
            </a:r>
          </a:p>
          <a:p>
            <a:pPr lvl="1"/>
            <a:r>
              <a:rPr lang="en-US" dirty="0"/>
              <a:t>Parameters and types</a:t>
            </a:r>
          </a:p>
          <a:p>
            <a:pPr lvl="1"/>
            <a:r>
              <a:rPr lang="en-US" dirty="0"/>
              <a:t>Return type</a:t>
            </a:r>
          </a:p>
          <a:p>
            <a:pPr lvl="1"/>
            <a:r>
              <a:rPr lang="en-US" dirty="0"/>
              <a:t>Language </a:t>
            </a:r>
          </a:p>
          <a:p>
            <a:r>
              <a:rPr lang="en-US" dirty="0"/>
              <a:t>Once defined, you can use them in the queries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5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function is </a:t>
            </a:r>
            <a:r>
              <a:rPr lang="en-US" dirty="0" err="1"/>
              <a:t>pl</a:t>
            </a:r>
            <a:r>
              <a:rPr lang="en-US" dirty="0"/>
              <a:t>/</a:t>
            </a:r>
            <a:r>
              <a:rPr lang="en-US" dirty="0" err="1"/>
              <a:t>pgsql</a:t>
            </a:r>
            <a:r>
              <a:rPr lang="en-US" dirty="0"/>
              <a:t>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Ex. Get the id, name, price and </a:t>
            </a:r>
            <a:r>
              <a:rPr lang="en-US" dirty="0" err="1"/>
              <a:t>ivu</a:t>
            </a:r>
            <a:r>
              <a:rPr lang="en-US" dirty="0"/>
              <a:t> for all parts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pprice</a:t>
            </a:r>
            <a:r>
              <a:rPr lang="en-US" dirty="0"/>
              <a:t>, </a:t>
            </a:r>
            <a:r>
              <a:rPr lang="en-US" dirty="0" err="1"/>
              <a:t>compute_ivu</a:t>
            </a:r>
            <a:r>
              <a:rPr lang="en-US" dirty="0"/>
              <a:t>(</a:t>
            </a:r>
            <a:r>
              <a:rPr lang="en-US" dirty="0" err="1"/>
              <a:t>pmaterial</a:t>
            </a:r>
            <a:r>
              <a:rPr lang="en-US" dirty="0"/>
              <a:t>, 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parts;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395" y="4001294"/>
            <a:ext cx="6515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0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projections in relational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projections are expressed as projections</a:t>
            </a:r>
          </a:p>
          <a:p>
            <a:r>
              <a:rPr lang="en-US" dirty="0"/>
              <a:t>Find the id, name, price, and 10% discount price for all parts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 the id, name, price and </a:t>
            </a:r>
            <a:r>
              <a:rPr lang="en-US" dirty="0" err="1"/>
              <a:t>ivu</a:t>
            </a:r>
            <a:r>
              <a:rPr lang="en-US" dirty="0"/>
              <a:t> for all parts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3187700"/>
            <a:ext cx="6604000" cy="48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35" y="5032375"/>
            <a:ext cx="10022168" cy="5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1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</a:p>
          <a:p>
            <a:pPr lvl="1"/>
            <a:r>
              <a:rPr lang="en-US" dirty="0"/>
              <a:t>manuel.rodriguez7@upr.edu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2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expressions tend to become long and complex</a:t>
            </a:r>
          </a:p>
          <a:p>
            <a:r>
              <a:rPr lang="en-US" dirty="0"/>
              <a:t>Assignment operators allows you to write query in steps</a:t>
            </a:r>
          </a:p>
          <a:p>
            <a:r>
              <a:rPr lang="en-US" dirty="0"/>
              <a:t>Consider this query: </a:t>
            </a:r>
          </a:p>
          <a:p>
            <a:r>
              <a:rPr lang="en-US" dirty="0"/>
              <a:t>We can use assignment        to write as follows: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Assignment enables the use of temporary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56" y="3697896"/>
            <a:ext cx="419100" cy="3421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930" y="3014944"/>
            <a:ext cx="4318000" cy="48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860" y="4174986"/>
            <a:ext cx="2776070" cy="147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9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name and Id for suppliers from Ponce that supply a gray part: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865" y="2931458"/>
            <a:ext cx="6386373" cy="21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0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7E44-5112-6043-B7AF-98B781ED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E32C-DBB7-1A4B-BA93-D2436B58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test: Get the id, name and price for all parts that are in stock in San Juan.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5C40E-6974-1643-9008-5BD8AA52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24A43-6CE2-F749-A1FF-9360E59F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1564-7EB6-2447-8A50-32AD4030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B95F-3830-2C44-B086-74991288B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id, and name for suppliers from San Juan that supply blue or </a:t>
            </a:r>
            <a:r>
              <a:rPr lang="en-US"/>
              <a:t>red plastic parts </a:t>
            </a:r>
            <a:r>
              <a:rPr lang="en-US" dirty="0"/>
              <a:t>that cost less than $2.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C4A52-E1F5-2947-9B64-3ADBD929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C5EDE-06CE-9249-8043-AAA69B69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6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25671" cy="4351338"/>
          </a:xfrm>
        </p:spPr>
        <p:txBody>
          <a:bodyPr/>
          <a:lstStyle/>
          <a:p>
            <a:r>
              <a:rPr lang="en-US" dirty="0"/>
              <a:t>Very often, we need to perform summary statistics on the data</a:t>
            </a:r>
          </a:p>
          <a:p>
            <a:r>
              <a:rPr lang="en-US" dirty="0"/>
              <a:t>These statistics are displayed in tabular reports or in charts </a:t>
            </a:r>
          </a:p>
          <a:p>
            <a:pPr lvl="1"/>
            <a:r>
              <a:rPr lang="en-US" dirty="0"/>
              <a:t>Get the top 10 selling products</a:t>
            </a:r>
          </a:p>
          <a:p>
            <a:pPr lvl="1"/>
            <a:r>
              <a:rPr lang="en-US" dirty="0"/>
              <a:t>Get the worst selling car</a:t>
            </a:r>
          </a:p>
          <a:p>
            <a:pPr lvl="1"/>
            <a:r>
              <a:rPr lang="en-US" dirty="0"/>
              <a:t>Get the average amount of money spent by customers</a:t>
            </a:r>
          </a:p>
          <a:p>
            <a:r>
              <a:rPr lang="en-US" dirty="0"/>
              <a:t>Aggregates help you gets these statistics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7</a:t>
            </a:fld>
            <a:endParaRPr lang="en-US"/>
          </a:p>
        </p:txBody>
      </p:sp>
      <p:pic>
        <p:nvPicPr>
          <p:cNvPr id="1028" name="Picture 4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790" y="1731357"/>
            <a:ext cx="4324010" cy="345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24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 in SQL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provides six built-in aggregate functions</a:t>
            </a:r>
          </a:p>
          <a:p>
            <a:pPr lvl="1"/>
            <a:r>
              <a:rPr lang="en-US" b="1" dirty="0"/>
              <a:t>Min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computes the minimum value over a column</a:t>
            </a:r>
          </a:p>
          <a:p>
            <a:pPr lvl="1"/>
            <a:r>
              <a:rPr lang="en-US" b="1" dirty="0"/>
              <a:t>Max</a:t>
            </a:r>
            <a:r>
              <a:rPr lang="en-US" dirty="0"/>
              <a:t> - computes the maximum value over a column</a:t>
            </a:r>
          </a:p>
          <a:p>
            <a:pPr lvl="1"/>
            <a:r>
              <a:rPr lang="en-US" b="1" dirty="0"/>
              <a:t>Average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computes average value over a column</a:t>
            </a:r>
          </a:p>
          <a:p>
            <a:pPr lvl="1"/>
            <a:r>
              <a:rPr lang="en-US" b="1" dirty="0"/>
              <a:t>Sum</a:t>
            </a:r>
            <a:r>
              <a:rPr lang="en-US" dirty="0"/>
              <a:t> - computes the sum of values over a column</a:t>
            </a:r>
          </a:p>
          <a:p>
            <a:pPr lvl="2"/>
            <a:r>
              <a:rPr lang="en-US" dirty="0"/>
              <a:t>Must be an additive column (e.g., </a:t>
            </a:r>
            <a:r>
              <a:rPr lang="en-US" dirty="0" err="1"/>
              <a:t>int</a:t>
            </a:r>
            <a:r>
              <a:rPr lang="en-US" dirty="0"/>
              <a:t> or float)</a:t>
            </a:r>
          </a:p>
          <a:p>
            <a:pPr lvl="1"/>
            <a:r>
              <a:rPr lang="en-US" b="1" dirty="0"/>
              <a:t>Count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count the number of items in a column or in table</a:t>
            </a:r>
          </a:p>
          <a:p>
            <a:r>
              <a:rPr lang="en-US" dirty="0"/>
              <a:t>A query can have a mix of these aggregates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4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Aggregates over whole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Find the minimum price for a part</a:t>
            </a:r>
          </a:p>
          <a:p>
            <a:pPr marL="457200" lvl="1" indent="0">
              <a:buNone/>
            </a:pPr>
            <a:r>
              <a:rPr lang="en-US" dirty="0"/>
              <a:t>select min(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parts;</a:t>
            </a:r>
          </a:p>
          <a:p>
            <a:r>
              <a:rPr lang="en-US" dirty="0"/>
              <a:t>Find the minimum, maximum, and average price for parts</a:t>
            </a:r>
          </a:p>
          <a:p>
            <a:pPr marL="457200" lvl="1" indent="0">
              <a:buNone/>
            </a:pPr>
            <a:r>
              <a:rPr lang="en-US" dirty="0"/>
              <a:t>select min(</a:t>
            </a:r>
            <a:r>
              <a:rPr lang="en-US" dirty="0" err="1"/>
              <a:t>pprice</a:t>
            </a:r>
            <a:r>
              <a:rPr lang="en-US" dirty="0"/>
              <a:t>), max(</a:t>
            </a:r>
            <a:r>
              <a:rPr lang="en-US" dirty="0" err="1"/>
              <a:t>pprice</a:t>
            </a:r>
            <a:r>
              <a:rPr lang="en-US" dirty="0"/>
              <a:t>),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parts;</a:t>
            </a:r>
          </a:p>
          <a:p>
            <a:r>
              <a:rPr lang="en-US" dirty="0"/>
              <a:t>Find the total number of suppliers</a:t>
            </a:r>
          </a:p>
          <a:p>
            <a:pPr marL="457200" lvl="1" indent="0">
              <a:buNone/>
            </a:pPr>
            <a:r>
              <a:rPr lang="en-US" dirty="0"/>
              <a:t>select count(*)</a:t>
            </a:r>
          </a:p>
          <a:p>
            <a:pPr marL="457200" lvl="1" indent="0">
              <a:buNone/>
            </a:pPr>
            <a:r>
              <a:rPr lang="en-US" dirty="0"/>
              <a:t>from supplier</a:t>
            </a:r>
          </a:p>
          <a:p>
            <a:r>
              <a:rPr lang="en-US" dirty="0"/>
              <a:t>Notice that in each the result is a single tuple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3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9255</TotalTime>
  <Words>1605</Words>
  <Application>Microsoft Macintosh PowerPoint</Application>
  <PresentationFormat>Widescreen</PresentationFormat>
  <Paragraphs>285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Database Systems</vt:lpstr>
      <vt:lpstr>Objectives</vt:lpstr>
      <vt:lpstr>Assignment Operator</vt:lpstr>
      <vt:lpstr>Example:</vt:lpstr>
      <vt:lpstr>Example 2:</vt:lpstr>
      <vt:lpstr>Example 3: </vt:lpstr>
      <vt:lpstr>Aggregates</vt:lpstr>
      <vt:lpstr>Aggregates in SQL </vt:lpstr>
      <vt:lpstr>Examples: Aggregates over whole table</vt:lpstr>
      <vt:lpstr>Handling count()</vt:lpstr>
      <vt:lpstr>Filtering + Joins + aggregation</vt:lpstr>
      <vt:lpstr>Grouping with Group by</vt:lpstr>
      <vt:lpstr>Possible uses of Group by queries</vt:lpstr>
      <vt:lpstr>Aggregation with Group by</vt:lpstr>
      <vt:lpstr>Aggregation with Group by (2)</vt:lpstr>
      <vt:lpstr>Sorting the data – ordered by</vt:lpstr>
      <vt:lpstr>Sorting by multiple attributes</vt:lpstr>
      <vt:lpstr>Data Warehousing</vt:lpstr>
      <vt:lpstr>Data Cube</vt:lpstr>
      <vt:lpstr>Filtering results after aggregation</vt:lpstr>
      <vt:lpstr>Aggregation in relational algebra</vt:lpstr>
      <vt:lpstr>Aggregation in relational algebra (2)</vt:lpstr>
      <vt:lpstr>Aggregation in relational algebra (2)</vt:lpstr>
      <vt:lpstr>Generalized projection</vt:lpstr>
      <vt:lpstr>Creating a function is pl/pgsql</vt:lpstr>
      <vt:lpstr>Creating a function is pl/pgsql (2)</vt:lpstr>
      <vt:lpstr>Creating a function is pl/pgsql (3)</vt:lpstr>
      <vt:lpstr>Generalized projections in relational algebra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Manuel Rodriguez Martinez</dc:creator>
  <cp:lastModifiedBy>Manuel Rodriguez Martinez</cp:lastModifiedBy>
  <cp:revision>414</cp:revision>
  <dcterms:created xsi:type="dcterms:W3CDTF">2017-08-22T15:14:51Z</dcterms:created>
  <dcterms:modified xsi:type="dcterms:W3CDTF">2021-10-05T20:33:02Z</dcterms:modified>
</cp:coreProperties>
</file>