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367" r:id="rId4"/>
    <p:sldId id="405" r:id="rId5"/>
    <p:sldId id="406" r:id="rId6"/>
    <p:sldId id="407" r:id="rId7"/>
    <p:sldId id="408" r:id="rId8"/>
    <p:sldId id="409" r:id="rId9"/>
    <p:sldId id="418" r:id="rId10"/>
    <p:sldId id="410" r:id="rId11"/>
    <p:sldId id="411" r:id="rId12"/>
    <p:sldId id="412" r:id="rId13"/>
    <p:sldId id="415" r:id="rId14"/>
    <p:sldId id="416" r:id="rId15"/>
    <p:sldId id="413" r:id="rId16"/>
    <p:sldId id="414" r:id="rId17"/>
    <p:sldId id="417" r:id="rId18"/>
    <p:sldId id="419" r:id="rId19"/>
    <p:sldId id="420" r:id="rId20"/>
    <p:sldId id="421" r:id="rId21"/>
    <p:sldId id="424" r:id="rId22"/>
    <p:sldId id="422" r:id="rId23"/>
    <p:sldId id="425" r:id="rId24"/>
    <p:sldId id="27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2676"/>
  </p:normalViewPr>
  <p:slideViewPr>
    <p:cSldViewPr snapToGrid="0" snapToObjects="1">
      <p:cViewPr varScale="1">
        <p:scale>
          <a:sx n="109" d="100"/>
          <a:sy n="109" d="100"/>
        </p:scale>
        <p:origin x="216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0750CE-C9C4-E64D-A49C-551907EBB59E}" type="datetimeFigureOut">
              <a:rPr lang="en-US" smtClean="0"/>
              <a:t>9/14/21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EA22FD-3E22-C44E-9B50-6E69BE7E2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20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EA22FD-3E22-C44E-9B50-6E69BE7E20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252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1DC3B-3EC8-794C-8C59-39AFB631B09A}" type="datetime1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76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C877A-D595-5A48-8B57-E25C3E3DB580}" type="datetime1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05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BBE5-153D-6C46-974C-0DD4B157F582}" type="datetime1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5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A3A7E-088C-E843-86A1-8DF54A71A1B5}" type="datetime1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79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A58B-2C0E-5A40-9A98-2159D349B569}" type="datetime1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30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A5E26-450B-D84E-9DF6-591EF5C4AB59}" type="datetime1">
              <a:rPr lang="en-US" smtClean="0"/>
              <a:t>9/14/21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29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AC3E7-3EAE-6444-BA94-93402494BA60}" type="datetime1">
              <a:rPr lang="en-US" smtClean="0"/>
              <a:t>9/14/21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70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5F08A-D0F2-E84F-8738-8A8C4487AEC9}" type="datetime1">
              <a:rPr lang="en-US" smtClean="0"/>
              <a:t>9/14/21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97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C6CD3-F953-0043-9AA3-B87DBD46B98C}" type="datetime1">
              <a:rPr lang="en-US" smtClean="0"/>
              <a:t>9/14/21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17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A9C8-072D-BC47-922B-B399C5603FD4}" type="datetime1">
              <a:rPr lang="en-US" smtClean="0"/>
              <a:t>9/14/21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62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4ABD5-0507-FE4C-94C7-F1F08149D188}" type="datetime1">
              <a:rPr lang="en-US" smtClean="0"/>
              <a:t>9/14/21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0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E6294-86FA-EB44-BC17-C49948AD2604}" type="datetime1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M. Rodriguez-Martinez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66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3030" y="2087159"/>
            <a:ext cx="6607445" cy="1029319"/>
          </a:xfrm>
        </p:spPr>
        <p:txBody>
          <a:bodyPr>
            <a:noAutofit/>
          </a:bodyPr>
          <a:lstStyle/>
          <a:p>
            <a:r>
              <a:rPr lang="en-US" sz="6600" b="1" dirty="0"/>
              <a:t>Database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502" y="4206472"/>
            <a:ext cx="9144000" cy="1655762"/>
          </a:xfrm>
        </p:spPr>
        <p:txBody>
          <a:bodyPr>
            <a:normAutofit/>
          </a:bodyPr>
          <a:lstStyle/>
          <a:p>
            <a:r>
              <a:rPr lang="en-US" sz="4800" dirty="0"/>
              <a:t>Mapping an ER Diagram to Relational Tables</a:t>
            </a:r>
          </a:p>
        </p:txBody>
      </p:sp>
      <p:sp>
        <p:nvSpPr>
          <p:cNvPr id="4" name="Can 3"/>
          <p:cNvSpPr/>
          <p:nvPr/>
        </p:nvSpPr>
        <p:spPr>
          <a:xfrm>
            <a:off x="1193370" y="987357"/>
            <a:ext cx="2774196" cy="2639246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301858" y="3812583"/>
            <a:ext cx="9391973" cy="309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1487838" y="2073557"/>
            <a:ext cx="2185260" cy="1038387"/>
            <a:chOff x="2076773" y="5393409"/>
            <a:chExt cx="2185260" cy="1038387"/>
          </a:xfrm>
        </p:grpSpPr>
        <p:sp>
          <p:nvSpPr>
            <p:cNvPr id="7" name="Rectangle 6"/>
            <p:cNvSpPr/>
            <p:nvPr/>
          </p:nvSpPr>
          <p:spPr>
            <a:xfrm>
              <a:off x="2076773" y="5393410"/>
              <a:ext cx="728420" cy="3409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805193" y="5393410"/>
              <a:ext cx="728420" cy="3409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33613" y="5393409"/>
              <a:ext cx="728420" cy="3409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76773" y="5734373"/>
              <a:ext cx="728420" cy="340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805193" y="5734373"/>
              <a:ext cx="728420" cy="340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33613" y="5734372"/>
              <a:ext cx="728420" cy="340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076773" y="6090833"/>
              <a:ext cx="728420" cy="340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05193" y="6090833"/>
              <a:ext cx="728420" cy="340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533613" y="6090832"/>
              <a:ext cx="728420" cy="340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358543" y="3071625"/>
            <a:ext cx="4476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Manuel Rodriguez-Martinez, Ph.D.</a:t>
            </a:r>
          </a:p>
        </p:txBody>
      </p:sp>
    </p:spTree>
    <p:extLst>
      <p:ext uri="{BB962C8B-B14F-4D97-AF65-F5344CB8AC3E}">
        <p14:creationId xmlns:p14="http://schemas.microsoft.com/office/powerpoint/2010/main" val="1304430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to many &amp; many to one relationships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do not need to create a table for one to many or many to one relationships</a:t>
            </a:r>
          </a:p>
          <a:p>
            <a:r>
              <a:rPr lang="en-US" dirty="0"/>
              <a:t>Pass the primary key from the one side as foreign key to the many side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62" y="3952690"/>
            <a:ext cx="1973055" cy="22243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461" y="3966700"/>
            <a:ext cx="1804639" cy="2210329"/>
          </a:xfrm>
          <a:prstGeom prst="rect">
            <a:avLst/>
          </a:prstGeom>
        </p:spPr>
      </p:pic>
      <p:sp>
        <p:nvSpPr>
          <p:cNvPr id="8" name="Diamond 7"/>
          <p:cNvSpPr/>
          <p:nvPr/>
        </p:nvSpPr>
        <p:spPr>
          <a:xfrm>
            <a:off x="3122513" y="4154702"/>
            <a:ext cx="1448824" cy="914400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11" idx="1"/>
          </p:cNvCxnSpPr>
          <p:nvPr/>
        </p:nvCxnSpPr>
        <p:spPr>
          <a:xfrm flipH="1">
            <a:off x="2378950" y="4611902"/>
            <a:ext cx="7435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1" idx="3"/>
          </p:cNvCxnSpPr>
          <p:nvPr/>
        </p:nvCxnSpPr>
        <p:spPr>
          <a:xfrm flipV="1">
            <a:off x="4571337" y="4604898"/>
            <a:ext cx="358124" cy="7004"/>
          </a:xfrm>
          <a:prstGeom prst="line">
            <a:avLst/>
          </a:prstGeom>
          <a:ln w="635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35836" y="4242570"/>
            <a:ext cx="1160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99556" y="422160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3" name="TextBox 12"/>
          <p:cNvSpPr txBox="1"/>
          <p:nvPr/>
        </p:nvSpPr>
        <p:spPr>
          <a:xfrm flipH="1">
            <a:off x="1064806" y="3952690"/>
            <a:ext cx="1012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Person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258014" y="3990291"/>
            <a:ext cx="1185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CreditCard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486742" y="4436292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Owns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0818" y="4411194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/>
              <a:t>pid</a:t>
            </a:r>
            <a:endParaRPr lang="en-US" u="sng" dirty="0"/>
          </a:p>
        </p:txBody>
      </p:sp>
      <p:sp>
        <p:nvSpPr>
          <p:cNvPr id="17" name="TextBox 16"/>
          <p:cNvSpPr txBox="1"/>
          <p:nvPr/>
        </p:nvSpPr>
        <p:spPr>
          <a:xfrm>
            <a:off x="680818" y="4663328"/>
            <a:ext cx="13547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</a:t>
            </a:r>
          </a:p>
          <a:p>
            <a:r>
              <a:rPr lang="en-US" dirty="0"/>
              <a:t>   </a:t>
            </a:r>
            <a:r>
              <a:rPr lang="en-US" dirty="0" err="1"/>
              <a:t>first_name</a:t>
            </a:r>
            <a:endParaRPr lang="en-US" dirty="0"/>
          </a:p>
          <a:p>
            <a:r>
              <a:rPr lang="en-US" dirty="0"/>
              <a:t>   </a:t>
            </a:r>
            <a:r>
              <a:rPr lang="en-US" dirty="0" err="1"/>
              <a:t>last_name</a:t>
            </a:r>
            <a:endParaRPr lang="en-US" dirty="0"/>
          </a:p>
          <a:p>
            <a:r>
              <a:rPr lang="en-US" dirty="0" err="1"/>
              <a:t>date_birth</a:t>
            </a:r>
            <a:endParaRPr lang="en-US" dirty="0"/>
          </a:p>
          <a:p>
            <a:r>
              <a:rPr lang="en-US" dirty="0"/>
              <a:t>age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56644" y="438815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/>
              <a:t>cid</a:t>
            </a:r>
            <a:endParaRPr lang="en-US" u="sng" dirty="0"/>
          </a:p>
        </p:txBody>
      </p:sp>
      <p:sp>
        <p:nvSpPr>
          <p:cNvPr id="19" name="TextBox 18"/>
          <p:cNvSpPr txBox="1"/>
          <p:nvPr/>
        </p:nvSpPr>
        <p:spPr>
          <a:xfrm>
            <a:off x="5256644" y="4640292"/>
            <a:ext cx="12620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cnumber</a:t>
            </a:r>
            <a:endParaRPr lang="en-US" dirty="0"/>
          </a:p>
          <a:p>
            <a:r>
              <a:rPr lang="en-US" dirty="0" err="1"/>
              <a:t>cexpdate</a:t>
            </a:r>
            <a:endParaRPr lang="en-US" dirty="0"/>
          </a:p>
          <a:p>
            <a:r>
              <a:rPr lang="en-US" dirty="0" err="1"/>
              <a:t>credit_limit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722243" y="3420629"/>
            <a:ext cx="541135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create table Person(</a:t>
            </a:r>
            <a:r>
              <a:rPr lang="en-US" sz="2000" dirty="0" err="1"/>
              <a:t>pid</a:t>
            </a:r>
            <a:r>
              <a:rPr lang="en-US" sz="2000" dirty="0"/>
              <a:t> serial primary key,    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first_name</a:t>
            </a:r>
            <a:r>
              <a:rPr lang="en-US" sz="2000" dirty="0"/>
              <a:t> varchar (20),  </a:t>
            </a:r>
            <a:r>
              <a:rPr lang="en-US" sz="2000" dirty="0" err="1"/>
              <a:t>last_name</a:t>
            </a:r>
            <a:r>
              <a:rPr lang="en-US" sz="2000" dirty="0"/>
              <a:t> varchar(20),     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date_birth</a:t>
            </a:r>
            <a:r>
              <a:rPr lang="en-US" sz="2000" dirty="0"/>
              <a:t> char(6));</a:t>
            </a:r>
          </a:p>
          <a:p>
            <a:endParaRPr lang="en-US" sz="2000" dirty="0"/>
          </a:p>
          <a:p>
            <a:r>
              <a:rPr lang="en-US" sz="2000" dirty="0"/>
              <a:t>create table </a:t>
            </a:r>
            <a:r>
              <a:rPr lang="en-US" sz="2000" dirty="0" err="1"/>
              <a:t>CreditCard</a:t>
            </a:r>
            <a:r>
              <a:rPr lang="en-US" sz="2000" dirty="0"/>
              <a:t>(</a:t>
            </a:r>
            <a:r>
              <a:rPr lang="en-US" sz="2000" dirty="0" err="1"/>
              <a:t>cid</a:t>
            </a:r>
            <a:r>
              <a:rPr lang="en-US" sz="2000" dirty="0"/>
              <a:t> </a:t>
            </a:r>
            <a:r>
              <a:rPr lang="en-US" sz="2000" dirty="0" err="1"/>
              <a:t>seria</a:t>
            </a:r>
            <a:r>
              <a:rPr lang="en-US" sz="2000" dirty="0"/>
              <a:t> primary key,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cnumber</a:t>
            </a:r>
            <a:r>
              <a:rPr lang="en-US" sz="2000" dirty="0"/>
              <a:t> char(16), </a:t>
            </a:r>
            <a:r>
              <a:rPr lang="en-US" sz="2000" dirty="0" err="1"/>
              <a:t>cexpdate</a:t>
            </a:r>
            <a:r>
              <a:rPr lang="en-US" sz="2000" dirty="0"/>
              <a:t> char(6),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credit_limit</a:t>
            </a:r>
            <a:r>
              <a:rPr lang="en-US" sz="2000" dirty="0"/>
              <a:t> float, </a:t>
            </a:r>
            <a:r>
              <a:rPr lang="en-US" sz="2000" dirty="0" err="1"/>
              <a:t>pid</a:t>
            </a:r>
            <a:r>
              <a:rPr lang="en-US" sz="2000" dirty="0"/>
              <a:t> integer references</a:t>
            </a:r>
          </a:p>
          <a:p>
            <a:r>
              <a:rPr lang="en-US" sz="2000" dirty="0"/>
              <a:t>    Person(</a:t>
            </a:r>
            <a:r>
              <a:rPr lang="en-US" sz="2000" dirty="0" err="1"/>
              <a:t>pid</a:t>
            </a:r>
            <a:r>
              <a:rPr lang="en-US" sz="2000" dirty="0"/>
              <a:t>));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74384" y="1451412"/>
            <a:ext cx="4879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With Total Participation in many side</a:t>
            </a:r>
          </a:p>
        </p:txBody>
      </p:sp>
    </p:spTree>
    <p:extLst>
      <p:ext uri="{BB962C8B-B14F-4D97-AF65-F5344CB8AC3E}">
        <p14:creationId xmlns:p14="http://schemas.microsoft.com/office/powerpoint/2010/main" val="105667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to Many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to many relationships require a table</a:t>
            </a:r>
          </a:p>
          <a:p>
            <a:r>
              <a:rPr lang="en-US" dirty="0"/>
              <a:t>Primary key is composed of the primary keys of entities </a:t>
            </a:r>
          </a:p>
          <a:p>
            <a:pPr lvl="1"/>
            <a:r>
              <a:rPr lang="en-US" dirty="0"/>
              <a:t>Also defined as foreign keys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1268" y="3417075"/>
            <a:ext cx="2417956" cy="27259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798" y="3539738"/>
            <a:ext cx="2458989" cy="2772162"/>
          </a:xfrm>
          <a:prstGeom prst="rect">
            <a:avLst/>
          </a:prstGeom>
        </p:spPr>
      </p:pic>
      <p:sp>
        <p:nvSpPr>
          <p:cNvPr id="8" name="Diamond 7"/>
          <p:cNvSpPr/>
          <p:nvPr/>
        </p:nvSpPr>
        <p:spPr>
          <a:xfrm>
            <a:off x="5040278" y="4167536"/>
            <a:ext cx="1806498" cy="1516566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Boat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Rental</a:t>
            </a:r>
          </a:p>
        </p:txBody>
      </p:sp>
      <p:cxnSp>
        <p:nvCxnSpPr>
          <p:cNvPr id="9" name="Straight Connector 8"/>
          <p:cNvCxnSpPr>
            <a:stCxn id="12" idx="1"/>
            <a:endCxn id="11" idx="3"/>
          </p:cNvCxnSpPr>
          <p:nvPr/>
        </p:nvCxnSpPr>
        <p:spPr>
          <a:xfrm flipH="1">
            <a:off x="3765787" y="4925819"/>
            <a:ext cx="127449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2" idx="3"/>
          </p:cNvCxnSpPr>
          <p:nvPr/>
        </p:nvCxnSpPr>
        <p:spPr>
          <a:xfrm>
            <a:off x="6846776" y="4925819"/>
            <a:ext cx="127449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37341" y="4461516"/>
            <a:ext cx="3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59480" y="4461516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2067273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to Many relationships (2)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8568" y="1588275"/>
            <a:ext cx="2417956" cy="27259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098" y="1710938"/>
            <a:ext cx="2458989" cy="2772162"/>
          </a:xfrm>
          <a:prstGeom prst="rect">
            <a:avLst/>
          </a:prstGeom>
        </p:spPr>
      </p:pic>
      <p:sp>
        <p:nvSpPr>
          <p:cNvPr id="9" name="Diamond 8"/>
          <p:cNvSpPr/>
          <p:nvPr/>
        </p:nvSpPr>
        <p:spPr>
          <a:xfrm>
            <a:off x="5027578" y="2338736"/>
            <a:ext cx="1806498" cy="1516566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Boat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Rental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3753087" y="3097019"/>
            <a:ext cx="127449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834076" y="3097019"/>
            <a:ext cx="127449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24641" y="2632716"/>
            <a:ext cx="3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6780" y="2632716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94098" y="4609520"/>
            <a:ext cx="961596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</a:t>
            </a:r>
            <a:r>
              <a:rPr lang="en-US" sz="2000"/>
              <a:t>reate </a:t>
            </a:r>
            <a:r>
              <a:rPr lang="en-US" sz="2000" dirty="0"/>
              <a:t>table Boat (bid serial primary key, </a:t>
            </a:r>
            <a:r>
              <a:rPr lang="en-US" sz="2000" dirty="0" err="1"/>
              <a:t>bsize</a:t>
            </a:r>
            <a:r>
              <a:rPr lang="en-US" sz="2000" dirty="0"/>
              <a:t> integer, </a:t>
            </a:r>
            <a:r>
              <a:rPr lang="en-US" sz="2000" dirty="0" err="1"/>
              <a:t>bprice</a:t>
            </a:r>
            <a:r>
              <a:rPr lang="en-US" sz="2000" dirty="0"/>
              <a:t> float, </a:t>
            </a:r>
            <a:r>
              <a:rPr lang="en-US" sz="2000" dirty="0" err="1"/>
              <a:t>bengines</a:t>
            </a:r>
            <a:r>
              <a:rPr lang="en-US" sz="2000" dirty="0"/>
              <a:t> integer);</a:t>
            </a:r>
          </a:p>
          <a:p>
            <a:r>
              <a:rPr lang="en-US" sz="2000" dirty="0"/>
              <a:t>create table Sailor(</a:t>
            </a:r>
            <a:r>
              <a:rPr lang="en-US" sz="2000" dirty="0" err="1"/>
              <a:t>sid</a:t>
            </a:r>
            <a:r>
              <a:rPr lang="en-US" sz="2000" dirty="0"/>
              <a:t> serial primary key, </a:t>
            </a:r>
            <a:r>
              <a:rPr lang="en-US" sz="2000" dirty="0" err="1"/>
              <a:t>sfirst_name</a:t>
            </a:r>
            <a:r>
              <a:rPr lang="en-US" sz="2000" dirty="0"/>
              <a:t> varchar(10),  </a:t>
            </a:r>
            <a:r>
              <a:rPr lang="en-US" sz="2000" dirty="0" err="1"/>
              <a:t>slast_name</a:t>
            </a:r>
            <a:r>
              <a:rPr lang="en-US" sz="2000" dirty="0"/>
              <a:t> varchar(10),</a:t>
            </a:r>
          </a:p>
          <a:p>
            <a:r>
              <a:rPr lang="en-US" sz="2000" dirty="0"/>
              <a:t>    sage integer);</a:t>
            </a:r>
          </a:p>
          <a:p>
            <a:r>
              <a:rPr lang="en-US" sz="2000" dirty="0"/>
              <a:t>create table </a:t>
            </a:r>
            <a:r>
              <a:rPr lang="en-US" sz="2000" dirty="0" err="1"/>
              <a:t>BoatRental</a:t>
            </a:r>
            <a:r>
              <a:rPr lang="en-US" sz="2000" dirty="0"/>
              <a:t>(bid integer references Boat(bid), </a:t>
            </a:r>
            <a:r>
              <a:rPr lang="en-US" sz="2000" dirty="0" err="1"/>
              <a:t>sid</a:t>
            </a:r>
            <a:r>
              <a:rPr lang="en-US" sz="2000" dirty="0"/>
              <a:t> integer references Sailor(</a:t>
            </a:r>
            <a:r>
              <a:rPr lang="en-US" sz="2000" dirty="0" err="1"/>
              <a:t>sid</a:t>
            </a:r>
            <a:r>
              <a:rPr lang="en-US" sz="2000" dirty="0"/>
              <a:t>),</a:t>
            </a:r>
          </a:p>
          <a:p>
            <a:r>
              <a:rPr lang="en-US" sz="2000" dirty="0"/>
              <a:t>    primary key (bid, </a:t>
            </a:r>
            <a:r>
              <a:rPr lang="en-US" sz="2000" dirty="0" err="1"/>
              <a:t>sid</a:t>
            </a:r>
            <a:r>
              <a:rPr lang="en-US" sz="2000" dirty="0"/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1798574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over a relationship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Notation: </a:t>
            </a:r>
          </a:p>
          <a:p>
            <a:pPr lvl="1"/>
            <a:r>
              <a:rPr lang="en-US" dirty="0" err="1"/>
              <a:t>PKey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primary key</a:t>
            </a:r>
          </a:p>
          <a:p>
            <a:pPr lvl="1"/>
            <a:r>
              <a:rPr lang="en-US" dirty="0" err="1"/>
              <a:t>FKey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foreing</a:t>
            </a:r>
            <a:r>
              <a:rPr lang="en-US" dirty="0"/>
              <a:t> key</a:t>
            </a:r>
          </a:p>
          <a:p>
            <a:r>
              <a:rPr lang="en-US" dirty="0"/>
              <a:t>One to One </a:t>
            </a:r>
          </a:p>
          <a:p>
            <a:pPr lvl="1"/>
            <a:r>
              <a:rPr lang="en-US" dirty="0"/>
              <a:t>Need a two-way join between entities on </a:t>
            </a:r>
            <a:r>
              <a:rPr lang="en-US" dirty="0" err="1"/>
              <a:t>PKey</a:t>
            </a:r>
            <a:r>
              <a:rPr lang="en-US" dirty="0"/>
              <a:t> and </a:t>
            </a:r>
            <a:r>
              <a:rPr lang="en-US" dirty="0" err="1"/>
              <a:t>FKey</a:t>
            </a:r>
            <a:endParaRPr lang="en-US" dirty="0"/>
          </a:p>
          <a:p>
            <a:r>
              <a:rPr lang="en-US" dirty="0"/>
              <a:t>One to many, many to one</a:t>
            </a:r>
          </a:p>
          <a:p>
            <a:pPr lvl="1"/>
            <a:r>
              <a:rPr lang="en-US" dirty="0"/>
              <a:t>Need a two-way, or three-way join between entities on </a:t>
            </a:r>
            <a:r>
              <a:rPr lang="en-US" dirty="0" err="1"/>
              <a:t>PKey</a:t>
            </a:r>
            <a:r>
              <a:rPr lang="en-US" dirty="0"/>
              <a:t> and </a:t>
            </a:r>
            <a:r>
              <a:rPr lang="en-US" dirty="0" err="1"/>
              <a:t>FKey</a:t>
            </a:r>
            <a:endParaRPr lang="en-US" dirty="0"/>
          </a:p>
          <a:p>
            <a:r>
              <a:rPr lang="en-US" dirty="0"/>
              <a:t>Many to many</a:t>
            </a:r>
          </a:p>
          <a:p>
            <a:pPr lvl="1"/>
            <a:r>
              <a:rPr lang="en-US" dirty="0"/>
              <a:t>Need a three-way join between entities on </a:t>
            </a:r>
            <a:r>
              <a:rPr lang="en-US" dirty="0" err="1"/>
              <a:t>Pkey</a:t>
            </a:r>
            <a:r>
              <a:rPr lang="en-US" dirty="0"/>
              <a:t> and </a:t>
            </a:r>
            <a:r>
              <a:rPr lang="en-US" dirty="0" err="1"/>
              <a:t>FKey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57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note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DBMS are highly optimized for running joins</a:t>
            </a:r>
          </a:p>
          <a:p>
            <a:r>
              <a:rPr lang="en-US" dirty="0"/>
              <a:t>Object-relational mappers and reporting tools </a:t>
            </a:r>
            <a:r>
              <a:rPr lang="en-US" b="1" dirty="0"/>
              <a:t>are not</a:t>
            </a:r>
          </a:p>
          <a:p>
            <a:r>
              <a:rPr lang="en-US" b="1" dirty="0"/>
              <a:t>DO NOT run joins outside the DBMS</a:t>
            </a:r>
            <a:endParaRPr lang="en-US" dirty="0"/>
          </a:p>
          <a:p>
            <a:pPr lvl="1"/>
            <a:r>
              <a:rPr lang="en-US" dirty="0"/>
              <a:t>Some ORMs run joins outside the DBMS</a:t>
            </a:r>
          </a:p>
          <a:p>
            <a:pPr lvl="1"/>
            <a:r>
              <a:rPr lang="en-US" dirty="0"/>
              <a:t>Big Performance penalty</a:t>
            </a:r>
          </a:p>
          <a:p>
            <a:pPr lvl="2"/>
            <a:r>
              <a:rPr lang="en-US" dirty="0"/>
              <a:t>I’ve seen joins that run in 5 secs in the DBMS, take minutes in the ORM </a:t>
            </a:r>
            <a:r>
              <a:rPr lang="mr-IN" dirty="0"/>
              <a:t>–</a:t>
            </a:r>
            <a:r>
              <a:rPr lang="en-US" dirty="0"/>
              <a:t> a killer in a web application</a:t>
            </a:r>
          </a:p>
          <a:p>
            <a:r>
              <a:rPr lang="en-US" b="1" dirty="0"/>
              <a:t>Run joins and other complex queries inside the DBMS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8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in relationships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718" y="1897340"/>
            <a:ext cx="2143806" cy="24168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900" y="2025248"/>
            <a:ext cx="2180187" cy="2457852"/>
          </a:xfrm>
          <a:prstGeom prst="rect">
            <a:avLst/>
          </a:prstGeom>
        </p:spPr>
      </p:pic>
      <p:sp>
        <p:nvSpPr>
          <p:cNvPr id="7" name="Diamond 6"/>
          <p:cNvSpPr/>
          <p:nvPr/>
        </p:nvSpPr>
        <p:spPr>
          <a:xfrm>
            <a:off x="5088210" y="2483088"/>
            <a:ext cx="1731636" cy="1222586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Boat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Rental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3753087" y="3097019"/>
            <a:ext cx="127449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834076" y="3097019"/>
            <a:ext cx="127449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24641" y="2632716"/>
            <a:ext cx="3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46780" y="2632716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94098" y="4609520"/>
            <a:ext cx="961596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create table Boat (bid serial primary key, </a:t>
            </a:r>
            <a:r>
              <a:rPr lang="en-US" sz="2000" dirty="0" err="1"/>
              <a:t>bsize</a:t>
            </a:r>
            <a:r>
              <a:rPr lang="en-US" sz="2000" dirty="0"/>
              <a:t> integer, </a:t>
            </a:r>
            <a:r>
              <a:rPr lang="en-US" sz="2000" dirty="0" err="1"/>
              <a:t>bprice</a:t>
            </a:r>
            <a:r>
              <a:rPr lang="en-US" sz="2000" dirty="0"/>
              <a:t> float, </a:t>
            </a:r>
            <a:r>
              <a:rPr lang="en-US" sz="2000" dirty="0" err="1"/>
              <a:t>bengines</a:t>
            </a:r>
            <a:r>
              <a:rPr lang="en-US" sz="2000" dirty="0"/>
              <a:t> integer);</a:t>
            </a:r>
          </a:p>
          <a:p>
            <a:r>
              <a:rPr lang="en-US" sz="2000" dirty="0"/>
              <a:t>create table Sailor(</a:t>
            </a:r>
            <a:r>
              <a:rPr lang="en-US" sz="2000" dirty="0" err="1"/>
              <a:t>sid</a:t>
            </a:r>
            <a:r>
              <a:rPr lang="en-US" sz="2000" dirty="0"/>
              <a:t> serial primary key, </a:t>
            </a:r>
            <a:r>
              <a:rPr lang="en-US" sz="2000" dirty="0" err="1"/>
              <a:t>sfirst_name</a:t>
            </a:r>
            <a:r>
              <a:rPr lang="en-US" sz="2000" dirty="0"/>
              <a:t> varchar(10),  </a:t>
            </a:r>
            <a:r>
              <a:rPr lang="en-US" sz="2000" dirty="0" err="1"/>
              <a:t>slast_name</a:t>
            </a:r>
            <a:r>
              <a:rPr lang="en-US" sz="2000" dirty="0"/>
              <a:t> varchar(10),</a:t>
            </a:r>
          </a:p>
          <a:p>
            <a:r>
              <a:rPr lang="en-US" sz="2000" dirty="0"/>
              <a:t>    sage integer);</a:t>
            </a:r>
          </a:p>
          <a:p>
            <a:r>
              <a:rPr lang="en-US" sz="2000" dirty="0"/>
              <a:t>create table </a:t>
            </a:r>
            <a:r>
              <a:rPr lang="en-US" sz="2000" dirty="0" err="1"/>
              <a:t>BoatRental</a:t>
            </a:r>
            <a:r>
              <a:rPr lang="en-US" sz="2000" dirty="0"/>
              <a:t>(bid integer references Boat(bid), </a:t>
            </a:r>
            <a:r>
              <a:rPr lang="en-US" sz="2000" dirty="0" err="1"/>
              <a:t>sid</a:t>
            </a:r>
            <a:r>
              <a:rPr lang="en-US" sz="2000" dirty="0"/>
              <a:t> integer references Sailor(</a:t>
            </a:r>
            <a:r>
              <a:rPr lang="en-US" sz="2000" dirty="0" err="1"/>
              <a:t>sid</a:t>
            </a:r>
            <a:r>
              <a:rPr lang="en-US" sz="2000" dirty="0"/>
              <a:t>),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rent_date</a:t>
            </a:r>
            <a:r>
              <a:rPr lang="en-US" sz="2000" dirty="0"/>
              <a:t> char(6), primary key (bid, </a:t>
            </a:r>
            <a:r>
              <a:rPr lang="en-US" sz="2000" dirty="0" err="1"/>
              <a:t>sid</a:t>
            </a:r>
            <a:r>
              <a:rPr lang="en-US" sz="2000" dirty="0"/>
              <a:t>));</a:t>
            </a:r>
          </a:p>
        </p:txBody>
      </p:sp>
      <p:sp>
        <p:nvSpPr>
          <p:cNvPr id="13" name="Oval 12"/>
          <p:cNvSpPr/>
          <p:nvPr/>
        </p:nvSpPr>
        <p:spPr>
          <a:xfrm>
            <a:off x="4483100" y="3937000"/>
            <a:ext cx="1574800" cy="546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rent_date</a:t>
            </a:r>
            <a:endParaRPr lang="en-US" dirty="0"/>
          </a:p>
        </p:txBody>
      </p:sp>
      <p:cxnSp>
        <p:nvCxnSpPr>
          <p:cNvPr id="15" name="Straight Connector 14"/>
          <p:cNvCxnSpPr>
            <a:stCxn id="7" idx="2"/>
            <a:endCxn id="13" idx="0"/>
          </p:cNvCxnSpPr>
          <p:nvPr/>
        </p:nvCxnSpPr>
        <p:spPr>
          <a:xfrm flipH="1">
            <a:off x="5270500" y="3705674"/>
            <a:ext cx="683528" cy="23132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46858" y="1377868"/>
            <a:ext cx="6708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Many to many: put attribute in table </a:t>
            </a:r>
            <a:r>
              <a:rPr lang="en-US" sz="2400"/>
              <a:t>for relationship</a:t>
            </a:r>
          </a:p>
        </p:txBody>
      </p:sp>
    </p:spTree>
    <p:extLst>
      <p:ext uri="{BB962C8B-B14F-4D97-AF65-F5344CB8AC3E}">
        <p14:creationId xmlns:p14="http://schemas.microsoft.com/office/powerpoint/2010/main" val="1290066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in relationships (2)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One to one </a:t>
            </a:r>
            <a:r>
              <a:rPr lang="en-US" dirty="0"/>
              <a:t>: two options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Pass attributes to either entity, or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Create a table for the relationship (total participation or not)</a:t>
            </a:r>
          </a:p>
          <a:p>
            <a:r>
              <a:rPr lang="en-US" b="1" dirty="0"/>
              <a:t>One to many, many to one </a:t>
            </a:r>
            <a:r>
              <a:rPr lang="mr-IN" dirty="0"/>
              <a:t>–</a:t>
            </a:r>
            <a:r>
              <a:rPr lang="en-US" dirty="0"/>
              <a:t> two options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Pass attributes to the entity on the many side, or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Create a table for the relationship (total participation or not)</a:t>
            </a:r>
          </a:p>
          <a:p>
            <a:r>
              <a:rPr lang="en-US" dirty="0"/>
              <a:t>With total participation, creating a table in these cases forces an additional join to combine the data</a:t>
            </a:r>
          </a:p>
          <a:p>
            <a:pPr lvl="1"/>
            <a:r>
              <a:rPr lang="en-US" dirty="0"/>
              <a:t>Unavoidable in the case of many to many relationships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18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Entities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are mapped much like one to many relationships with total participation</a:t>
            </a:r>
          </a:p>
          <a:p>
            <a:r>
              <a:rPr lang="en-US" dirty="0" err="1"/>
              <a:t>PKey</a:t>
            </a:r>
            <a:r>
              <a:rPr lang="en-US" dirty="0"/>
              <a:t> of weak entity: </a:t>
            </a:r>
            <a:r>
              <a:rPr lang="en-US" dirty="0" err="1"/>
              <a:t>PKey</a:t>
            </a:r>
            <a:r>
              <a:rPr lang="en-US" dirty="0"/>
              <a:t> of Identifying Entity + Partial Key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072" y="3952624"/>
            <a:ext cx="1973055" cy="22243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5886" y="3966634"/>
            <a:ext cx="1804639" cy="2210329"/>
          </a:xfrm>
          <a:prstGeom prst="rect">
            <a:avLst/>
          </a:prstGeom>
        </p:spPr>
      </p:pic>
      <p:sp>
        <p:nvSpPr>
          <p:cNvPr id="8" name="Diamond 7"/>
          <p:cNvSpPr/>
          <p:nvPr/>
        </p:nvSpPr>
        <p:spPr>
          <a:xfrm>
            <a:off x="5740023" y="4154636"/>
            <a:ext cx="1448824" cy="914400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  <a:ln w="5715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12" idx="1"/>
          </p:cNvCxnSpPr>
          <p:nvPr/>
        </p:nvCxnSpPr>
        <p:spPr>
          <a:xfrm flipH="1">
            <a:off x="4998284" y="4611836"/>
            <a:ext cx="741739" cy="1349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234769" y="4598905"/>
            <a:ext cx="611117" cy="12931"/>
          </a:xfrm>
          <a:prstGeom prst="line">
            <a:avLst/>
          </a:prstGeom>
          <a:ln w="60325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53346" y="4242504"/>
            <a:ext cx="1160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519534" y="426094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3" name="TextBox 12"/>
          <p:cNvSpPr txBox="1"/>
          <p:nvPr/>
        </p:nvSpPr>
        <p:spPr>
          <a:xfrm flipH="1">
            <a:off x="3682316" y="3952624"/>
            <a:ext cx="1012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245439" y="4003011"/>
            <a:ext cx="100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Payment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927702" y="4450143"/>
            <a:ext cx="1153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IsPayment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170949" y="5452946"/>
            <a:ext cx="1373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Partial</a:t>
            </a:r>
          </a:p>
          <a:p>
            <a:r>
              <a:rPr lang="en-US" dirty="0"/>
              <a:t>Participation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857740" y="5064794"/>
            <a:ext cx="1194332" cy="38815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658948" y="5412721"/>
            <a:ext cx="1194332" cy="38815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855432" y="5588352"/>
            <a:ext cx="1373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</a:t>
            </a:r>
          </a:p>
          <a:p>
            <a:r>
              <a:rPr lang="en-US" dirty="0"/>
              <a:t>Participation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04450" y="4528344"/>
            <a:ext cx="9728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lid</a:t>
            </a:r>
          </a:p>
          <a:p>
            <a:r>
              <a:rPr lang="en-US" dirty="0" err="1"/>
              <a:t>lamount</a:t>
            </a:r>
            <a:endParaRPr lang="en-US" dirty="0"/>
          </a:p>
          <a:p>
            <a:r>
              <a:rPr lang="en-US" dirty="0" err="1"/>
              <a:t>ldate</a:t>
            </a:r>
            <a:endParaRPr lang="en-US" dirty="0"/>
          </a:p>
          <a:p>
            <a:r>
              <a:rPr lang="en-US" dirty="0" err="1"/>
              <a:t>lrate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285924" y="4605370"/>
            <a:ext cx="10418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dashLong" dirty="0"/>
              <a:t>number</a:t>
            </a:r>
          </a:p>
          <a:p>
            <a:r>
              <a:rPr lang="en-US" dirty="0" err="1"/>
              <a:t>pdate</a:t>
            </a:r>
            <a:endParaRPr lang="en-US" dirty="0"/>
          </a:p>
          <a:p>
            <a:r>
              <a:rPr lang="en-US" dirty="0" err="1"/>
              <a:t>pamount</a:t>
            </a:r>
            <a:endParaRPr lang="en-US" dirty="0"/>
          </a:p>
          <a:p>
            <a:r>
              <a:rPr lang="en-US" dirty="0" err="1"/>
              <a:t>checkNo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9198543" y="3831697"/>
            <a:ext cx="1356752" cy="915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014840" y="3467644"/>
            <a:ext cx="1467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Weak Entity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908170" y="3462821"/>
            <a:ext cx="2013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Identifying Entity</a:t>
            </a:r>
            <a:endParaRPr lang="en-US" sz="2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746855" y="3457209"/>
            <a:ext cx="15092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Identifying </a:t>
            </a:r>
          </a:p>
          <a:p>
            <a:r>
              <a:rPr lang="en-US" sz="2000" b="1" dirty="0"/>
              <a:t>Relationship</a:t>
            </a:r>
          </a:p>
        </p:txBody>
      </p:sp>
      <p:sp>
        <p:nvSpPr>
          <p:cNvPr id="26" name="TextBox 25"/>
          <p:cNvSpPr txBox="1"/>
          <p:nvPr/>
        </p:nvSpPr>
        <p:spPr>
          <a:xfrm flipH="1">
            <a:off x="10164371" y="3512094"/>
            <a:ext cx="2094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Partial key</a:t>
            </a:r>
          </a:p>
        </p:txBody>
      </p:sp>
    </p:spTree>
    <p:extLst>
      <p:ext uri="{BB962C8B-B14F-4D97-AF65-F5344CB8AC3E}">
        <p14:creationId xmlns:p14="http://schemas.microsoft.com/office/powerpoint/2010/main" val="893003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Entities (2)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572" y="2034924"/>
            <a:ext cx="1973055" cy="22243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5386" y="2048934"/>
            <a:ext cx="1804639" cy="2210329"/>
          </a:xfrm>
          <a:prstGeom prst="rect">
            <a:avLst/>
          </a:prstGeom>
        </p:spPr>
      </p:pic>
      <p:sp>
        <p:nvSpPr>
          <p:cNvPr id="9" name="Diamond 8"/>
          <p:cNvSpPr/>
          <p:nvPr/>
        </p:nvSpPr>
        <p:spPr>
          <a:xfrm>
            <a:off x="5549523" y="2236936"/>
            <a:ext cx="1448824" cy="914400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  <a:ln w="5715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17" idx="1"/>
          </p:cNvCxnSpPr>
          <p:nvPr/>
        </p:nvCxnSpPr>
        <p:spPr>
          <a:xfrm flipH="1">
            <a:off x="4807784" y="2694136"/>
            <a:ext cx="741739" cy="1349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044269" y="2681205"/>
            <a:ext cx="611117" cy="12931"/>
          </a:xfrm>
          <a:prstGeom prst="line">
            <a:avLst/>
          </a:prstGeom>
          <a:ln w="60325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62846" y="2324804"/>
            <a:ext cx="1160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29034" y="234324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4" name="TextBox 13"/>
          <p:cNvSpPr txBox="1"/>
          <p:nvPr/>
        </p:nvSpPr>
        <p:spPr>
          <a:xfrm flipH="1">
            <a:off x="3491816" y="2034924"/>
            <a:ext cx="1012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054939" y="2085311"/>
            <a:ext cx="100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Payment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737202" y="2532443"/>
            <a:ext cx="1153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IsPayment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80449" y="3535246"/>
            <a:ext cx="1373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Partial</a:t>
            </a:r>
          </a:p>
          <a:p>
            <a:r>
              <a:rPr lang="en-US" dirty="0"/>
              <a:t>Participation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667240" y="3147094"/>
            <a:ext cx="1194332" cy="38815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468448" y="3495021"/>
            <a:ext cx="1194332" cy="38815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664932" y="3670652"/>
            <a:ext cx="1373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</a:t>
            </a:r>
          </a:p>
          <a:p>
            <a:r>
              <a:rPr lang="en-US" dirty="0"/>
              <a:t>Participation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13950" y="2610644"/>
            <a:ext cx="9728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lid</a:t>
            </a:r>
          </a:p>
          <a:p>
            <a:r>
              <a:rPr lang="en-US" dirty="0" err="1"/>
              <a:t>lamount</a:t>
            </a:r>
            <a:endParaRPr lang="en-US" dirty="0"/>
          </a:p>
          <a:p>
            <a:r>
              <a:rPr lang="en-US" dirty="0" err="1"/>
              <a:t>ldate</a:t>
            </a:r>
            <a:endParaRPr lang="en-US" dirty="0"/>
          </a:p>
          <a:p>
            <a:r>
              <a:rPr lang="en-US" dirty="0" err="1"/>
              <a:t>lrate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095424" y="2687670"/>
            <a:ext cx="10418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dashLong" dirty="0"/>
              <a:t>number</a:t>
            </a:r>
          </a:p>
          <a:p>
            <a:r>
              <a:rPr lang="en-US" dirty="0" err="1"/>
              <a:t>pdate</a:t>
            </a:r>
            <a:endParaRPr lang="en-US" dirty="0"/>
          </a:p>
          <a:p>
            <a:r>
              <a:rPr lang="en-US" dirty="0" err="1"/>
              <a:t>pamount</a:t>
            </a:r>
            <a:endParaRPr lang="en-US" dirty="0"/>
          </a:p>
          <a:p>
            <a:r>
              <a:rPr lang="en-US" dirty="0" err="1"/>
              <a:t>checkNo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9008043" y="1913997"/>
            <a:ext cx="1356752" cy="915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824340" y="1549944"/>
            <a:ext cx="1467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Weak Entity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717670" y="1545121"/>
            <a:ext cx="2013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Identifying Entity</a:t>
            </a:r>
            <a:endParaRPr lang="en-US" sz="2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556355" y="1539509"/>
            <a:ext cx="15092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Identifying </a:t>
            </a:r>
          </a:p>
          <a:p>
            <a:r>
              <a:rPr lang="en-US" sz="2000" b="1" dirty="0"/>
              <a:t>Relationship</a:t>
            </a:r>
          </a:p>
        </p:txBody>
      </p:sp>
      <p:sp>
        <p:nvSpPr>
          <p:cNvPr id="27" name="TextBox 26"/>
          <p:cNvSpPr txBox="1"/>
          <p:nvPr/>
        </p:nvSpPr>
        <p:spPr>
          <a:xfrm flipH="1">
            <a:off x="9973871" y="1594394"/>
            <a:ext cx="2094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Partial key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80449" y="4751814"/>
            <a:ext cx="107019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create table Loan(lid serial primary key, </a:t>
            </a:r>
            <a:r>
              <a:rPr lang="en-US" sz="2400" dirty="0" err="1"/>
              <a:t>lamount</a:t>
            </a:r>
            <a:r>
              <a:rPr lang="en-US" sz="2400" dirty="0"/>
              <a:t> float, </a:t>
            </a:r>
            <a:r>
              <a:rPr lang="en-US" sz="2400" dirty="0" err="1"/>
              <a:t>ldate</a:t>
            </a:r>
            <a:r>
              <a:rPr lang="en-US" sz="2400" dirty="0"/>
              <a:t> char(6), </a:t>
            </a:r>
            <a:r>
              <a:rPr lang="en-US" sz="2400" dirty="0" err="1"/>
              <a:t>lrate</a:t>
            </a:r>
            <a:r>
              <a:rPr lang="en-US" sz="2400" dirty="0"/>
              <a:t> float);</a:t>
            </a:r>
          </a:p>
          <a:p>
            <a:r>
              <a:rPr lang="en-US" sz="2400" dirty="0"/>
              <a:t>create table Payment(lid integer references Loan(lid), number integer, </a:t>
            </a:r>
            <a:r>
              <a:rPr lang="en-US" sz="2400" dirty="0" err="1"/>
              <a:t>pdate</a:t>
            </a:r>
            <a:r>
              <a:rPr lang="en-US" sz="2400" dirty="0"/>
              <a:t> char(6),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pamount</a:t>
            </a:r>
            <a:r>
              <a:rPr lang="en-US" sz="2400" dirty="0"/>
              <a:t> float, </a:t>
            </a:r>
            <a:r>
              <a:rPr lang="en-US" sz="2400" dirty="0" err="1"/>
              <a:t>checkNo</a:t>
            </a:r>
            <a:r>
              <a:rPr lang="en-US" sz="2400" dirty="0"/>
              <a:t> integer, primary key(lid, number));</a:t>
            </a:r>
          </a:p>
        </p:txBody>
      </p:sp>
    </p:spTree>
    <p:extLst>
      <p:ext uri="{BB962C8B-B14F-4D97-AF65-F5344CB8AC3E}">
        <p14:creationId xmlns:p14="http://schemas.microsoft.com/office/powerpoint/2010/main" val="1726047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Generalization/Specialization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options: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Map only the leaf entities copying all attributes form the parents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Map all entities</a:t>
            </a:r>
          </a:p>
          <a:p>
            <a:pPr lvl="2"/>
            <a:r>
              <a:rPr lang="en-US" dirty="0"/>
              <a:t>Child entity needs a auto-generated primary key</a:t>
            </a:r>
          </a:p>
          <a:p>
            <a:pPr lvl="2"/>
            <a:r>
              <a:rPr lang="en-US" dirty="0"/>
              <a:t>Child entity inherits attributes form parent</a:t>
            </a:r>
          </a:p>
          <a:p>
            <a:pPr lvl="2"/>
            <a:r>
              <a:rPr lang="en-US" dirty="0"/>
              <a:t>Primary key of parent is passed to child as foreign key</a:t>
            </a:r>
          </a:p>
          <a:p>
            <a:r>
              <a:rPr lang="en-US" dirty="0"/>
              <a:t>Either option is OK</a:t>
            </a:r>
          </a:p>
          <a:p>
            <a:r>
              <a:rPr lang="en-US" dirty="0"/>
              <a:t>Notice that option 2 requires joins to reconstruct all data</a:t>
            </a:r>
          </a:p>
          <a:p>
            <a:pPr lvl="2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405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3600" dirty="0"/>
          </a:p>
          <a:p>
            <a:r>
              <a:rPr lang="en-US" sz="4000" dirty="0"/>
              <a:t>Describe how to map ER Diagrams to tables</a:t>
            </a:r>
            <a:endParaRPr lang="en-US" sz="3600" dirty="0"/>
          </a:p>
          <a:p>
            <a:pPr lvl="1"/>
            <a:r>
              <a:rPr lang="en-US" sz="3200" dirty="0"/>
              <a:t>Entities</a:t>
            </a:r>
          </a:p>
          <a:p>
            <a:pPr lvl="1"/>
            <a:r>
              <a:rPr lang="en-US" sz="3200" dirty="0"/>
              <a:t>Relationships</a:t>
            </a:r>
          </a:p>
          <a:p>
            <a:pPr lvl="1"/>
            <a:r>
              <a:rPr lang="en-US" sz="3200" dirty="0"/>
              <a:t>Weak Entities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1620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Specialization/Generalization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686" y="1494194"/>
            <a:ext cx="1303833" cy="14091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26727" y="1462266"/>
            <a:ext cx="823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Person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077" y="3748744"/>
            <a:ext cx="1303833" cy="140914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401105" y="3679587"/>
            <a:ext cx="923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Student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6646" y="4756049"/>
            <a:ext cx="1303833" cy="140914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3226" y="4781255"/>
            <a:ext cx="1303833" cy="140914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810" y="2939949"/>
            <a:ext cx="1303833" cy="140914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552897" y="2903339"/>
            <a:ext cx="110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Employee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274215" y="4686893"/>
            <a:ext cx="848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Faculty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618583" y="4712099"/>
            <a:ext cx="613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Staff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299521">
            <a:off x="3200499" y="2991782"/>
            <a:ext cx="1659509" cy="56177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825207">
            <a:off x="4922713" y="3051156"/>
            <a:ext cx="1659509" cy="56177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299521">
            <a:off x="5132459" y="4472738"/>
            <a:ext cx="1659509" cy="56177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2252642">
            <a:off x="6843726" y="4514300"/>
            <a:ext cx="1659509" cy="561779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286686" y="1741722"/>
            <a:ext cx="13547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/>
              <a:t>pid</a:t>
            </a:r>
            <a:endParaRPr lang="en-US" u="sng" dirty="0"/>
          </a:p>
          <a:p>
            <a:r>
              <a:rPr lang="en-US" dirty="0"/>
              <a:t>Name</a:t>
            </a:r>
          </a:p>
          <a:p>
            <a:r>
              <a:rPr lang="en-US" dirty="0"/>
              <a:t>   </a:t>
            </a:r>
            <a:r>
              <a:rPr lang="en-US" dirty="0" err="1"/>
              <a:t>first_name</a:t>
            </a:r>
            <a:endParaRPr lang="en-US" dirty="0"/>
          </a:p>
          <a:p>
            <a:r>
              <a:rPr lang="en-US" dirty="0"/>
              <a:t>   </a:t>
            </a:r>
            <a:r>
              <a:rPr lang="en-US" dirty="0" err="1"/>
              <a:t>last_name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368052" y="4164428"/>
            <a:ext cx="7360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sGPA</a:t>
            </a:r>
            <a:endParaRPr lang="en-US" dirty="0"/>
          </a:p>
          <a:p>
            <a:r>
              <a:rPr lang="en-US" dirty="0"/>
              <a:t>major</a:t>
            </a:r>
          </a:p>
          <a:p>
            <a:r>
              <a:rPr lang="en-US" dirty="0"/>
              <a:t>class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552897" y="3366368"/>
            <a:ext cx="965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emp_no</a:t>
            </a:r>
            <a:endParaRPr lang="en-US" dirty="0"/>
          </a:p>
          <a:p>
            <a:r>
              <a:rPr lang="en-US" dirty="0"/>
              <a:t>salary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170686" y="5191546"/>
            <a:ext cx="983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</a:t>
            </a:r>
          </a:p>
          <a:p>
            <a:r>
              <a:rPr lang="en-US" dirty="0" err="1"/>
              <a:t>year_srv</a:t>
            </a:r>
            <a:endParaRPr lang="en-US" dirty="0"/>
          </a:p>
          <a:p>
            <a:r>
              <a:rPr lang="en-US" dirty="0"/>
              <a:t>degree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543827" y="5247381"/>
            <a:ext cx="944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position</a:t>
            </a:r>
          </a:p>
          <a:p>
            <a:r>
              <a:rPr lang="en-US" dirty="0" err="1"/>
              <a:t>wunion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6881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1: Map only leaf entities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table Student (</a:t>
            </a:r>
            <a:r>
              <a:rPr lang="en-US" dirty="0" err="1"/>
              <a:t>pid</a:t>
            </a:r>
            <a:r>
              <a:rPr lang="en-US" dirty="0"/>
              <a:t> serial primary key, </a:t>
            </a:r>
            <a:r>
              <a:rPr lang="en-US" dirty="0" err="1"/>
              <a:t>first_name</a:t>
            </a:r>
            <a:r>
              <a:rPr lang="en-US" dirty="0"/>
              <a:t>      varchar(10), </a:t>
            </a:r>
            <a:r>
              <a:rPr lang="en-US" dirty="0" err="1"/>
              <a:t>last_name</a:t>
            </a:r>
            <a:r>
              <a:rPr lang="en-US" dirty="0"/>
              <a:t> varchar(10), </a:t>
            </a:r>
            <a:r>
              <a:rPr lang="en-US" dirty="0" err="1"/>
              <a:t>sGPA</a:t>
            </a:r>
            <a:r>
              <a:rPr lang="en-US" dirty="0"/>
              <a:t> float, major char(4), class integer);</a:t>
            </a:r>
          </a:p>
          <a:p>
            <a:r>
              <a:rPr lang="en-US" dirty="0"/>
              <a:t>create table Faculty(</a:t>
            </a:r>
            <a:r>
              <a:rPr lang="en-US" dirty="0" err="1"/>
              <a:t>pid</a:t>
            </a:r>
            <a:r>
              <a:rPr lang="en-US" dirty="0"/>
              <a:t> serial primary key, </a:t>
            </a:r>
            <a:r>
              <a:rPr lang="en-US" dirty="0" err="1"/>
              <a:t>first_name</a:t>
            </a:r>
            <a:r>
              <a:rPr lang="en-US" dirty="0"/>
              <a:t> varchar(10), </a:t>
            </a:r>
            <a:r>
              <a:rPr lang="en-US" dirty="0" err="1"/>
              <a:t>last_name</a:t>
            </a:r>
            <a:r>
              <a:rPr lang="en-US" dirty="0"/>
              <a:t> varchar(10), </a:t>
            </a:r>
            <a:r>
              <a:rPr lang="en-US" dirty="0" err="1"/>
              <a:t>emp_no</a:t>
            </a:r>
            <a:r>
              <a:rPr lang="en-US" dirty="0"/>
              <a:t> char(10), salary float, rank varchar(20), </a:t>
            </a:r>
            <a:r>
              <a:rPr lang="en-US" dirty="0" err="1"/>
              <a:t>years_srv</a:t>
            </a:r>
            <a:r>
              <a:rPr lang="en-US" dirty="0"/>
              <a:t> integer, degree char(3));</a:t>
            </a:r>
          </a:p>
          <a:p>
            <a:r>
              <a:rPr lang="en-US" dirty="0"/>
              <a:t>create table Staff(</a:t>
            </a:r>
            <a:r>
              <a:rPr lang="en-US" dirty="0" err="1"/>
              <a:t>pid</a:t>
            </a:r>
            <a:r>
              <a:rPr lang="en-US" dirty="0"/>
              <a:t> serial primary key, </a:t>
            </a:r>
            <a:r>
              <a:rPr lang="en-US" dirty="0" err="1"/>
              <a:t>first_name</a:t>
            </a:r>
            <a:r>
              <a:rPr lang="en-US" dirty="0"/>
              <a:t> varchar(10), </a:t>
            </a:r>
            <a:r>
              <a:rPr lang="en-US" dirty="0" err="1"/>
              <a:t>last_name</a:t>
            </a:r>
            <a:r>
              <a:rPr lang="en-US" dirty="0"/>
              <a:t> varchar(10), </a:t>
            </a:r>
            <a:r>
              <a:rPr lang="en-US" dirty="0" err="1"/>
              <a:t>emp_no</a:t>
            </a:r>
            <a:r>
              <a:rPr lang="en-US" dirty="0"/>
              <a:t> char(10), salary float, position varchar(20), union varchar(10));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869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2: Map all entities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create table Person(</a:t>
            </a:r>
            <a:r>
              <a:rPr lang="en-US" dirty="0" err="1"/>
              <a:t>pid</a:t>
            </a:r>
            <a:r>
              <a:rPr lang="en-US" dirty="0"/>
              <a:t> serial primary key, </a:t>
            </a:r>
            <a:r>
              <a:rPr lang="en-US" dirty="0" err="1"/>
              <a:t>first_name</a:t>
            </a:r>
            <a:r>
              <a:rPr lang="en-US" dirty="0"/>
              <a:t>      varchar(10), </a:t>
            </a:r>
            <a:r>
              <a:rPr lang="en-US" dirty="0" err="1"/>
              <a:t>last_name</a:t>
            </a:r>
            <a:r>
              <a:rPr lang="en-US" dirty="0"/>
              <a:t> varchar(10), </a:t>
            </a:r>
          </a:p>
          <a:p>
            <a:r>
              <a:rPr lang="en-US" dirty="0"/>
              <a:t>create table Student (</a:t>
            </a:r>
            <a:r>
              <a:rPr lang="en-US" dirty="0" err="1"/>
              <a:t>sid</a:t>
            </a:r>
            <a:r>
              <a:rPr lang="en-US" dirty="0"/>
              <a:t> serial primary key, </a:t>
            </a:r>
            <a:r>
              <a:rPr lang="en-US" dirty="0" err="1"/>
              <a:t>pid</a:t>
            </a:r>
            <a:r>
              <a:rPr lang="en-US" dirty="0"/>
              <a:t> integer references Person(</a:t>
            </a:r>
            <a:r>
              <a:rPr lang="en-US" dirty="0" err="1"/>
              <a:t>pid</a:t>
            </a:r>
            <a:r>
              <a:rPr lang="en-US" dirty="0"/>
              <a:t>), </a:t>
            </a:r>
            <a:r>
              <a:rPr lang="en-US" dirty="0" err="1"/>
              <a:t>sGPA</a:t>
            </a:r>
            <a:r>
              <a:rPr lang="en-US" dirty="0"/>
              <a:t> float, major char(4), class integer, );</a:t>
            </a:r>
          </a:p>
          <a:p>
            <a:r>
              <a:rPr lang="en-US" dirty="0"/>
              <a:t>create table Employee(</a:t>
            </a:r>
            <a:r>
              <a:rPr lang="en-US" dirty="0" err="1"/>
              <a:t>eid</a:t>
            </a:r>
            <a:r>
              <a:rPr lang="en-US" dirty="0"/>
              <a:t> serial primary key, </a:t>
            </a:r>
            <a:r>
              <a:rPr lang="en-US" dirty="0" err="1"/>
              <a:t>pid</a:t>
            </a:r>
            <a:r>
              <a:rPr lang="en-US" dirty="0"/>
              <a:t> integer references Person(</a:t>
            </a:r>
            <a:r>
              <a:rPr lang="en-US" dirty="0" err="1"/>
              <a:t>pid</a:t>
            </a:r>
            <a:r>
              <a:rPr lang="en-US" dirty="0"/>
              <a:t>), </a:t>
            </a:r>
            <a:r>
              <a:rPr lang="en-US" dirty="0" err="1"/>
              <a:t>emp_no</a:t>
            </a:r>
            <a:r>
              <a:rPr lang="en-US" dirty="0"/>
              <a:t> char(10), salary float);</a:t>
            </a:r>
          </a:p>
          <a:p>
            <a:r>
              <a:rPr lang="en-US" dirty="0"/>
              <a:t>create table Faculty(fid serial primary key, </a:t>
            </a:r>
            <a:r>
              <a:rPr lang="en-US" dirty="0" err="1"/>
              <a:t>eid</a:t>
            </a:r>
            <a:r>
              <a:rPr lang="en-US" dirty="0"/>
              <a:t> integer references Employee(</a:t>
            </a:r>
            <a:r>
              <a:rPr lang="en-US" dirty="0" err="1"/>
              <a:t>eid</a:t>
            </a:r>
            <a:r>
              <a:rPr lang="en-US" dirty="0"/>
              <a:t>), rank varchar(20), </a:t>
            </a:r>
            <a:r>
              <a:rPr lang="en-US" dirty="0" err="1"/>
              <a:t>years_srv</a:t>
            </a:r>
            <a:r>
              <a:rPr lang="en-US" dirty="0"/>
              <a:t> integer, degree char(3));</a:t>
            </a:r>
          </a:p>
          <a:p>
            <a:r>
              <a:rPr lang="en-US" dirty="0"/>
              <a:t>create table Staff(</a:t>
            </a:r>
            <a:r>
              <a:rPr lang="en-US" dirty="0" err="1"/>
              <a:t>stid</a:t>
            </a:r>
            <a:r>
              <a:rPr lang="en-US" dirty="0"/>
              <a:t> serial primary key, </a:t>
            </a:r>
            <a:r>
              <a:rPr lang="en-US" dirty="0" err="1"/>
              <a:t>eid</a:t>
            </a:r>
            <a:r>
              <a:rPr lang="en-US" dirty="0"/>
              <a:t> integer references Employee(</a:t>
            </a:r>
            <a:r>
              <a:rPr lang="en-US" dirty="0" err="1"/>
              <a:t>eid</a:t>
            </a:r>
            <a:r>
              <a:rPr lang="en-US" dirty="0"/>
              <a:t>), position varchar(20), </a:t>
            </a:r>
            <a:r>
              <a:rPr lang="en-US" dirty="0" err="1"/>
              <a:t>wunion</a:t>
            </a:r>
            <a:r>
              <a:rPr lang="en-US" dirty="0"/>
              <a:t> varchar(10));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514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 </a:t>
            </a:r>
            <a:r>
              <a:rPr lang="en-US"/>
              <a:t>on Specialization/Generalization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Option 1:</a:t>
            </a:r>
          </a:p>
          <a:p>
            <a:pPr lvl="1"/>
            <a:r>
              <a:rPr lang="en-US" dirty="0"/>
              <a:t>You need many queries to search by common attributes</a:t>
            </a:r>
          </a:p>
          <a:p>
            <a:pPr lvl="2"/>
            <a:r>
              <a:rPr lang="en-US" dirty="0"/>
              <a:t>Example: search by </a:t>
            </a:r>
            <a:r>
              <a:rPr lang="en-US" dirty="0" err="1"/>
              <a:t>last_name</a:t>
            </a:r>
            <a:r>
              <a:rPr lang="en-US" dirty="0"/>
              <a:t> and </a:t>
            </a:r>
            <a:r>
              <a:rPr lang="en-US" dirty="0" err="1"/>
              <a:t>first_name</a:t>
            </a:r>
            <a:r>
              <a:rPr lang="en-US" dirty="0"/>
              <a:t> requires queries on 3 tables</a:t>
            </a:r>
          </a:p>
          <a:p>
            <a:pPr lvl="1"/>
            <a:r>
              <a:rPr lang="en-US" dirty="0"/>
              <a:t>If some person is a student and employee (staff or faculty), same data is stored in multiple tables </a:t>
            </a:r>
            <a:r>
              <a:rPr lang="mr-IN" dirty="0"/>
              <a:t>–</a:t>
            </a:r>
            <a:r>
              <a:rPr lang="en-US" dirty="0"/>
              <a:t> this can lead to update inconsistencies</a:t>
            </a:r>
          </a:p>
          <a:p>
            <a:pPr lvl="2"/>
            <a:r>
              <a:rPr lang="en-US" dirty="0"/>
              <a:t>For example: Jane Smith gets married an name changes to Jane Johnson </a:t>
            </a:r>
          </a:p>
          <a:p>
            <a:r>
              <a:rPr lang="en-US" dirty="0"/>
              <a:t>Option 2:</a:t>
            </a:r>
          </a:p>
          <a:p>
            <a:pPr lvl="1"/>
            <a:r>
              <a:rPr lang="en-US" dirty="0"/>
              <a:t>You need to join data from multiple tables to reconstruct entity</a:t>
            </a:r>
          </a:p>
          <a:p>
            <a:pPr lvl="1"/>
            <a:r>
              <a:rPr lang="en-US" dirty="0"/>
              <a:t>ER is inconsistent </a:t>
            </a:r>
            <a:r>
              <a:rPr lang="mr-IN" dirty="0"/>
              <a:t>–</a:t>
            </a:r>
            <a:r>
              <a:rPr lang="en-US" dirty="0"/>
              <a:t> implicit primary keys of child entities not shown on ER </a:t>
            </a:r>
          </a:p>
          <a:p>
            <a:pPr lvl="2"/>
            <a:r>
              <a:rPr lang="en-US" dirty="0"/>
              <a:t>Can be fixed but you need to document the mapping.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167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Email: </a:t>
            </a:r>
          </a:p>
          <a:p>
            <a:pPr lvl="1"/>
            <a:r>
              <a:rPr lang="en-US" dirty="0"/>
              <a:t>manuel.rodriguez7@upr.edu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26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b="1" dirty="0"/>
              <a:t>Key Idea: </a:t>
            </a:r>
          </a:p>
          <a:p>
            <a:pPr lvl="1"/>
            <a:r>
              <a:rPr lang="en-US" sz="2800" dirty="0"/>
              <a:t>E-R Diagram helps you capture what data you need to store</a:t>
            </a:r>
          </a:p>
          <a:p>
            <a:r>
              <a:rPr lang="en-US" dirty="0"/>
              <a:t>Data are in the form of </a:t>
            </a:r>
          </a:p>
          <a:p>
            <a:pPr lvl="1"/>
            <a:r>
              <a:rPr lang="en-US" dirty="0"/>
              <a:t>Entities </a:t>
            </a:r>
          </a:p>
          <a:p>
            <a:pPr lvl="1"/>
            <a:r>
              <a:rPr lang="en-US" dirty="0"/>
              <a:t>Relationships</a:t>
            </a:r>
          </a:p>
          <a:p>
            <a:r>
              <a:rPr lang="en-US" dirty="0"/>
              <a:t>Cardinality constrains help you identify consistency checks </a:t>
            </a:r>
          </a:p>
          <a:p>
            <a:pPr lvl="1"/>
            <a:r>
              <a:rPr lang="en-US" dirty="0"/>
              <a:t>Must be enforced in the DB</a:t>
            </a:r>
          </a:p>
          <a:p>
            <a:r>
              <a:rPr lang="en-US" dirty="0"/>
              <a:t>Next Step: Convert your ER Diagrams to a SQL Schema</a:t>
            </a:r>
          </a:p>
          <a:p>
            <a:pPr lvl="1"/>
            <a:r>
              <a:rPr lang="en-US" dirty="0"/>
              <a:t>A collection of relational tables based on the diagram</a:t>
            </a:r>
          </a:p>
          <a:p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7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Entities with Atomic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are mapped straight to SQL tables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453" y="2850559"/>
            <a:ext cx="2458989" cy="27721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67300" y="3676059"/>
            <a:ext cx="69015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create table Boat(bid serial primary key, </a:t>
            </a:r>
            <a:r>
              <a:rPr lang="en-US" sz="2400" dirty="0" err="1"/>
              <a:t>bsize</a:t>
            </a:r>
            <a:r>
              <a:rPr lang="en-US" sz="2400" dirty="0"/>
              <a:t> integer, 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bprice</a:t>
            </a:r>
            <a:r>
              <a:rPr lang="en-US" sz="2400" dirty="0"/>
              <a:t> float, </a:t>
            </a:r>
            <a:r>
              <a:rPr lang="en-US" sz="2400" dirty="0" err="1"/>
              <a:t>bengine</a:t>
            </a:r>
            <a:r>
              <a:rPr lang="en-US" sz="2400" dirty="0"/>
              <a:t> integer); </a:t>
            </a:r>
          </a:p>
        </p:txBody>
      </p:sp>
    </p:spTree>
    <p:extLst>
      <p:ext uri="{BB962C8B-B14F-4D97-AF65-F5344CB8AC3E}">
        <p14:creationId xmlns:p14="http://schemas.microsoft.com/office/powerpoint/2010/main" val="2147363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Entities with Composite Attributes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22324" y="3037320"/>
            <a:ext cx="63975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create table Employee(</a:t>
            </a:r>
            <a:r>
              <a:rPr lang="en-US" sz="2400" dirty="0" err="1"/>
              <a:t>eid</a:t>
            </a:r>
            <a:r>
              <a:rPr lang="en-US" sz="2400" dirty="0"/>
              <a:t> serial primary key, 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first_name</a:t>
            </a:r>
            <a:r>
              <a:rPr lang="en-US" sz="2400" dirty="0"/>
              <a:t> varchar(20), </a:t>
            </a:r>
            <a:r>
              <a:rPr lang="en-US" sz="2400" dirty="0" err="1"/>
              <a:t>last_name</a:t>
            </a:r>
            <a:r>
              <a:rPr lang="en-US" sz="2400" dirty="0"/>
              <a:t> varchar(30), 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service_years</a:t>
            </a:r>
            <a:r>
              <a:rPr lang="en-US" sz="2400" dirty="0"/>
              <a:t> integer, gender char(1));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846" y="2791785"/>
            <a:ext cx="1988854" cy="22421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19826" y="2808288"/>
            <a:ext cx="110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Employee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48656" y="3268153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/>
              <a:t>eid</a:t>
            </a:r>
            <a:endParaRPr lang="en-US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1834970" y="3559783"/>
            <a:ext cx="14512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</a:t>
            </a:r>
          </a:p>
          <a:p>
            <a:r>
              <a:rPr lang="en-US" dirty="0"/>
              <a:t>   </a:t>
            </a:r>
            <a:r>
              <a:rPr lang="en-US" dirty="0" err="1"/>
              <a:t>first_name</a:t>
            </a:r>
            <a:endParaRPr lang="en-US" dirty="0"/>
          </a:p>
          <a:p>
            <a:r>
              <a:rPr lang="en-US" dirty="0"/>
              <a:t>   </a:t>
            </a:r>
            <a:r>
              <a:rPr lang="en-US" dirty="0" err="1"/>
              <a:t>last_name</a:t>
            </a:r>
            <a:endParaRPr lang="en-US" dirty="0"/>
          </a:p>
          <a:p>
            <a:r>
              <a:rPr lang="en-US" dirty="0" err="1"/>
              <a:t>service_years</a:t>
            </a:r>
            <a:endParaRPr lang="en-US" dirty="0"/>
          </a:p>
          <a:p>
            <a:r>
              <a:rPr lang="en-US" dirty="0"/>
              <a:t>gender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838200" y="1801977"/>
            <a:ext cx="10515600" cy="649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Composite attributes are “flattened” to atomic attributes</a:t>
            </a:r>
          </a:p>
        </p:txBody>
      </p:sp>
    </p:spTree>
    <p:extLst>
      <p:ext uri="{BB962C8B-B14F-4D97-AF65-F5344CB8AC3E}">
        <p14:creationId xmlns:p14="http://schemas.microsoft.com/office/powerpoint/2010/main" val="2056236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Entities with multivalued attributes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6484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Multivalued attributes get their own table and get linked with “main” table via foreign key</a:t>
            </a:r>
          </a:p>
          <a:p>
            <a:pPr lvl="1"/>
            <a:r>
              <a:rPr lang="en-US" dirty="0"/>
              <a:t>Primary key can be: 1) auto generated (preferred), or 2)Combination of attribute value and primary key of main table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646" y="3934813"/>
            <a:ext cx="1988854" cy="22421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91457" y="4400726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/>
              <a:t>pid</a:t>
            </a:r>
            <a:endParaRPr lang="en-US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1746367" y="3952622"/>
            <a:ext cx="823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Person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91457" y="4652860"/>
            <a:ext cx="13547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</a:t>
            </a:r>
          </a:p>
          <a:p>
            <a:r>
              <a:rPr lang="en-US" dirty="0"/>
              <a:t>   </a:t>
            </a:r>
            <a:r>
              <a:rPr lang="en-US" dirty="0" err="1"/>
              <a:t>first_name</a:t>
            </a:r>
            <a:endParaRPr lang="en-US" dirty="0"/>
          </a:p>
          <a:p>
            <a:r>
              <a:rPr lang="en-US" dirty="0"/>
              <a:t>   </a:t>
            </a:r>
            <a:r>
              <a:rPr lang="en-US" dirty="0" err="1"/>
              <a:t>last_name</a:t>
            </a:r>
            <a:endParaRPr lang="en-US" dirty="0"/>
          </a:p>
          <a:p>
            <a:r>
              <a:rPr lang="en-US" dirty="0"/>
              <a:t>{phone}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50006" y="3515058"/>
            <a:ext cx="7172605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create table Person(</a:t>
            </a:r>
            <a:r>
              <a:rPr lang="en-US" sz="2000" dirty="0" err="1"/>
              <a:t>pid</a:t>
            </a:r>
            <a:r>
              <a:rPr lang="en-US" sz="2000" dirty="0"/>
              <a:t> serial primary key, </a:t>
            </a:r>
            <a:r>
              <a:rPr lang="en-US" sz="2000" dirty="0" err="1"/>
              <a:t>first_name</a:t>
            </a:r>
            <a:r>
              <a:rPr lang="en-US" sz="2000" dirty="0"/>
              <a:t> varchar (20), 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last_name</a:t>
            </a:r>
            <a:r>
              <a:rPr lang="en-US" sz="2000" dirty="0"/>
              <a:t> varchar(20));</a:t>
            </a:r>
          </a:p>
          <a:p>
            <a:r>
              <a:rPr lang="en-US" sz="2000" dirty="0"/>
              <a:t>create table Phone(</a:t>
            </a:r>
            <a:r>
              <a:rPr lang="en-US" sz="2000" dirty="0" err="1"/>
              <a:t>phone_id</a:t>
            </a:r>
            <a:r>
              <a:rPr lang="en-US" sz="2000" dirty="0"/>
              <a:t> serial primary key, </a:t>
            </a:r>
          </a:p>
          <a:p>
            <a:r>
              <a:rPr lang="en-US" sz="2000" dirty="0" err="1"/>
              <a:t>pid</a:t>
            </a:r>
            <a:r>
              <a:rPr lang="en-US" sz="2000" dirty="0"/>
              <a:t> integer references Person(</a:t>
            </a:r>
            <a:r>
              <a:rPr lang="en-US" sz="2000" dirty="0" err="1"/>
              <a:t>pid</a:t>
            </a:r>
            <a:r>
              <a:rPr lang="en-US" sz="2000" dirty="0"/>
              <a:t>), phone char(10));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13327" y="5055888"/>
            <a:ext cx="7172605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create table Person(</a:t>
            </a:r>
            <a:r>
              <a:rPr lang="en-US" sz="2000" dirty="0" err="1"/>
              <a:t>pid</a:t>
            </a:r>
            <a:r>
              <a:rPr lang="en-US" sz="2000" dirty="0"/>
              <a:t> serial primary key, </a:t>
            </a:r>
            <a:r>
              <a:rPr lang="en-US" sz="2000" dirty="0" err="1"/>
              <a:t>first_name</a:t>
            </a:r>
            <a:r>
              <a:rPr lang="en-US" sz="2000" dirty="0"/>
              <a:t> varchar (20), 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last_name</a:t>
            </a:r>
            <a:r>
              <a:rPr lang="en-US" sz="2000" dirty="0"/>
              <a:t> varchar(20));</a:t>
            </a:r>
          </a:p>
          <a:p>
            <a:r>
              <a:rPr lang="en-US" sz="2000" dirty="0"/>
              <a:t>create table Phone( </a:t>
            </a:r>
            <a:r>
              <a:rPr lang="en-US" sz="2000" dirty="0" err="1"/>
              <a:t>pid</a:t>
            </a:r>
            <a:r>
              <a:rPr lang="en-US" sz="2000" dirty="0"/>
              <a:t> integer references Person(</a:t>
            </a:r>
            <a:r>
              <a:rPr lang="en-US" sz="2000" dirty="0" err="1"/>
              <a:t>pid</a:t>
            </a:r>
            <a:r>
              <a:rPr lang="en-US" sz="2000" dirty="0"/>
              <a:t>),</a:t>
            </a:r>
          </a:p>
          <a:p>
            <a:r>
              <a:rPr lang="en-US" sz="2000" dirty="0"/>
              <a:t>    phone char(10),  primary key(</a:t>
            </a:r>
            <a:r>
              <a:rPr lang="en-US" sz="2000" dirty="0" err="1"/>
              <a:t>pid</a:t>
            </a:r>
            <a:r>
              <a:rPr lang="en-US" sz="2000" dirty="0"/>
              <a:t>, phone));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22387" y="3604392"/>
            <a:ext cx="1090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Option 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22387" y="5019096"/>
            <a:ext cx="1090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Option 2</a:t>
            </a:r>
          </a:p>
        </p:txBody>
      </p:sp>
    </p:spTree>
    <p:extLst>
      <p:ext uri="{BB962C8B-B14F-4D97-AF65-F5344CB8AC3E}">
        <p14:creationId xmlns:p14="http://schemas.microsoft.com/office/powerpoint/2010/main" val="17140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Entities with Derived Attributes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51338"/>
          </a:xfrm>
        </p:spPr>
        <p:txBody>
          <a:bodyPr/>
          <a:lstStyle/>
          <a:p>
            <a:r>
              <a:rPr lang="en-US" dirty="0"/>
              <a:t>Derived attributes are not represented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46" y="3045812"/>
            <a:ext cx="1988854" cy="244058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78757" y="3511726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/>
              <a:t>pid</a:t>
            </a:r>
            <a:endParaRPr lang="en-US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1378757" y="3763860"/>
            <a:ext cx="13547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</a:t>
            </a:r>
          </a:p>
          <a:p>
            <a:r>
              <a:rPr lang="en-US" dirty="0"/>
              <a:t>   </a:t>
            </a:r>
            <a:r>
              <a:rPr lang="en-US" dirty="0" err="1"/>
              <a:t>first_name</a:t>
            </a:r>
            <a:endParaRPr lang="en-US" dirty="0"/>
          </a:p>
          <a:p>
            <a:r>
              <a:rPr lang="en-US" dirty="0"/>
              <a:t>   </a:t>
            </a:r>
            <a:r>
              <a:rPr lang="en-US" dirty="0" err="1"/>
              <a:t>last_name</a:t>
            </a:r>
            <a:endParaRPr lang="en-US" dirty="0"/>
          </a:p>
          <a:p>
            <a:r>
              <a:rPr lang="en-US" dirty="0" err="1"/>
              <a:t>date_birth</a:t>
            </a:r>
            <a:endParaRPr lang="en-US" dirty="0"/>
          </a:p>
          <a:p>
            <a:r>
              <a:rPr lang="en-US" dirty="0"/>
              <a:t>age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92497" y="3083795"/>
            <a:ext cx="823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Person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3681350" y="3329774"/>
            <a:ext cx="65548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create table Person(</a:t>
            </a:r>
            <a:r>
              <a:rPr lang="en-US" sz="2400" dirty="0" err="1"/>
              <a:t>pid</a:t>
            </a:r>
            <a:r>
              <a:rPr lang="en-US" sz="2400" dirty="0"/>
              <a:t> serial primary key,    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first_name</a:t>
            </a:r>
            <a:r>
              <a:rPr lang="en-US" sz="2400" dirty="0"/>
              <a:t> varchar (20),  </a:t>
            </a:r>
            <a:r>
              <a:rPr lang="en-US" sz="2400" dirty="0" err="1"/>
              <a:t>last_name</a:t>
            </a:r>
            <a:r>
              <a:rPr lang="en-US" sz="2400" dirty="0"/>
              <a:t> varchar(20),     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date_birth</a:t>
            </a:r>
            <a:r>
              <a:rPr lang="en-US" sz="2400" dirty="0"/>
              <a:t> char(6));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E8BBD0D-19DB-294F-97AC-0074C4F2137F}"/>
              </a:ext>
            </a:extLst>
          </p:cNvPr>
          <p:cNvCxnSpPr/>
          <p:nvPr/>
        </p:nvCxnSpPr>
        <p:spPr>
          <a:xfrm>
            <a:off x="1411405" y="5241188"/>
            <a:ext cx="44857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833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to one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79126"/>
          </a:xfrm>
        </p:spPr>
        <p:txBody>
          <a:bodyPr>
            <a:normAutofit fontScale="92500"/>
          </a:bodyPr>
          <a:lstStyle/>
          <a:p>
            <a:r>
              <a:rPr lang="en-US" dirty="0"/>
              <a:t>You do not need to create a table for one to one relationships</a:t>
            </a:r>
          </a:p>
          <a:p>
            <a:r>
              <a:rPr lang="en-US" dirty="0"/>
              <a:t>Simply copy the key of an entity as foreign key to the other</a:t>
            </a:r>
          </a:p>
          <a:p>
            <a:pPr lvl="1"/>
            <a:r>
              <a:rPr lang="en-US" dirty="0"/>
              <a:t>Either one is fine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3639688"/>
            <a:ext cx="1973055" cy="22243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999" y="3639688"/>
            <a:ext cx="1804639" cy="2210329"/>
          </a:xfrm>
          <a:prstGeom prst="rect">
            <a:avLst/>
          </a:prstGeom>
        </p:spPr>
      </p:pic>
      <p:sp>
        <p:nvSpPr>
          <p:cNvPr id="8" name="Diamond 7"/>
          <p:cNvSpPr/>
          <p:nvPr/>
        </p:nvSpPr>
        <p:spPr>
          <a:xfrm>
            <a:off x="3361051" y="3841700"/>
            <a:ext cx="1448824" cy="914400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11" idx="1"/>
          </p:cNvCxnSpPr>
          <p:nvPr/>
        </p:nvCxnSpPr>
        <p:spPr>
          <a:xfrm flipH="1">
            <a:off x="2617488" y="4298900"/>
            <a:ext cx="7435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1" idx="3"/>
          </p:cNvCxnSpPr>
          <p:nvPr/>
        </p:nvCxnSpPr>
        <p:spPr>
          <a:xfrm flipV="1">
            <a:off x="4809875" y="4291896"/>
            <a:ext cx="358124" cy="700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74374" y="3929568"/>
            <a:ext cx="1160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38094" y="39086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 flipH="1">
            <a:off x="1303345" y="3639688"/>
            <a:ext cx="71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Boat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74138" y="3677289"/>
            <a:ext cx="654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Plate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12200" y="4132288"/>
            <a:ext cx="1174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Registered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56904" y="3539275"/>
            <a:ext cx="503240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create table boat (bid serial primary key, 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bsize</a:t>
            </a:r>
            <a:r>
              <a:rPr lang="en-US" sz="2000" dirty="0"/>
              <a:t> integer, </a:t>
            </a:r>
            <a:r>
              <a:rPr lang="en-US" sz="2000" dirty="0" err="1"/>
              <a:t>bprice</a:t>
            </a:r>
            <a:r>
              <a:rPr lang="en-US" sz="2000" dirty="0"/>
              <a:t> float, </a:t>
            </a:r>
            <a:r>
              <a:rPr lang="en-US" sz="2000" dirty="0" err="1"/>
              <a:t>bengines</a:t>
            </a:r>
            <a:r>
              <a:rPr lang="en-US" sz="2000" dirty="0"/>
              <a:t> integer);</a:t>
            </a:r>
          </a:p>
          <a:p>
            <a:endParaRPr lang="en-US" sz="2000" dirty="0"/>
          </a:p>
          <a:p>
            <a:r>
              <a:rPr lang="en-US" sz="2000" dirty="0"/>
              <a:t>create table plate(</a:t>
            </a:r>
            <a:r>
              <a:rPr lang="en-US" sz="2000" dirty="0" err="1"/>
              <a:t>pid</a:t>
            </a:r>
            <a:r>
              <a:rPr lang="en-US" sz="2000" dirty="0"/>
              <a:t> serial primary key, </a:t>
            </a:r>
          </a:p>
          <a:p>
            <a:r>
              <a:rPr lang="en-US" sz="2000" dirty="0"/>
              <a:t>    bid integer references Boat(bid), 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pnumber</a:t>
            </a:r>
            <a:r>
              <a:rPr lang="en-US" sz="2000" dirty="0"/>
              <a:t> char(20), </a:t>
            </a:r>
            <a:r>
              <a:rPr lang="en-US" sz="2000" dirty="0" err="1"/>
              <a:t>pexpdate</a:t>
            </a:r>
            <a:r>
              <a:rPr lang="en-US" sz="2000" dirty="0"/>
              <a:t> char(6),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pstate</a:t>
            </a:r>
            <a:r>
              <a:rPr lang="en-US" sz="2000" dirty="0"/>
              <a:t> char(2), </a:t>
            </a:r>
            <a:r>
              <a:rPr lang="en-US" sz="2000" dirty="0" err="1"/>
              <a:t>pfee</a:t>
            </a:r>
            <a:r>
              <a:rPr lang="en-US" sz="2000" dirty="0"/>
              <a:t> float);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23059" y="4291896"/>
            <a:ext cx="9428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bid</a:t>
            </a:r>
          </a:p>
          <a:p>
            <a:r>
              <a:rPr lang="en-US" dirty="0" err="1"/>
              <a:t>bsize</a:t>
            </a:r>
            <a:endParaRPr lang="en-US" dirty="0"/>
          </a:p>
          <a:p>
            <a:r>
              <a:rPr lang="en-US" dirty="0" err="1"/>
              <a:t>bprice</a:t>
            </a:r>
            <a:endParaRPr lang="en-US" dirty="0"/>
          </a:p>
          <a:p>
            <a:r>
              <a:rPr lang="en-US" dirty="0" err="1"/>
              <a:t>bengine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598874" y="4201608"/>
            <a:ext cx="10518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/>
              <a:t>pid</a:t>
            </a:r>
            <a:endParaRPr lang="en-US" u="sng" dirty="0"/>
          </a:p>
          <a:p>
            <a:r>
              <a:rPr lang="en-US" dirty="0" err="1"/>
              <a:t>pnumber</a:t>
            </a:r>
            <a:endParaRPr lang="en-US" dirty="0"/>
          </a:p>
          <a:p>
            <a:r>
              <a:rPr lang="en-US" dirty="0" err="1"/>
              <a:t>pexpdate</a:t>
            </a:r>
            <a:endParaRPr lang="en-US" dirty="0"/>
          </a:p>
          <a:p>
            <a:r>
              <a:rPr lang="en-US" dirty="0" err="1"/>
              <a:t>pstate</a:t>
            </a:r>
            <a:endParaRPr lang="en-US" dirty="0"/>
          </a:p>
          <a:p>
            <a:r>
              <a:rPr lang="en-US" dirty="0" err="1"/>
              <a:t>pfee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89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to many &amp; many to one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94585"/>
          </a:xfrm>
        </p:spPr>
        <p:txBody>
          <a:bodyPr/>
          <a:lstStyle/>
          <a:p>
            <a:r>
              <a:rPr lang="en-US" dirty="0"/>
              <a:t>Create a table for the relationship</a:t>
            </a:r>
          </a:p>
          <a:p>
            <a:r>
              <a:rPr lang="en-US" dirty="0"/>
              <a:t>Primary keys is formed from primary keys of entities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74384" y="1451412"/>
            <a:ext cx="5317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Without Total Participation in many side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3284043"/>
            <a:ext cx="1973055" cy="22243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565" y="3284043"/>
            <a:ext cx="1804639" cy="2210329"/>
          </a:xfrm>
          <a:prstGeom prst="rect">
            <a:avLst/>
          </a:prstGeom>
        </p:spPr>
      </p:pic>
      <p:sp>
        <p:nvSpPr>
          <p:cNvPr id="9" name="Diamond 8"/>
          <p:cNvSpPr/>
          <p:nvPr/>
        </p:nvSpPr>
        <p:spPr>
          <a:xfrm>
            <a:off x="2929399" y="3486055"/>
            <a:ext cx="1448824" cy="914400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9" idx="1"/>
          </p:cNvCxnSpPr>
          <p:nvPr/>
        </p:nvCxnSpPr>
        <p:spPr>
          <a:xfrm flipH="1">
            <a:off x="2350789" y="3943255"/>
            <a:ext cx="57861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392332" y="3936251"/>
            <a:ext cx="358124" cy="700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07674" y="3573924"/>
            <a:ext cx="1160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50736" y="3573924"/>
            <a:ext cx="454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43228" y="3758590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Advisor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6359" y="3936251"/>
            <a:ext cx="13160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pid</a:t>
            </a:r>
            <a:endParaRPr lang="en-US" dirty="0"/>
          </a:p>
          <a:p>
            <a:r>
              <a:rPr lang="en-US" dirty="0" err="1"/>
              <a:t>pfirst_name</a:t>
            </a:r>
            <a:endParaRPr lang="en-US" dirty="0"/>
          </a:p>
          <a:p>
            <a:r>
              <a:rPr lang="en-US" dirty="0" err="1"/>
              <a:t>plast_name</a:t>
            </a:r>
            <a:endParaRPr lang="en-US" dirty="0"/>
          </a:p>
          <a:p>
            <a:r>
              <a:rPr lang="en-US" dirty="0"/>
              <a:t>prank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18969" y="3828153"/>
            <a:ext cx="12838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sid</a:t>
            </a:r>
            <a:endParaRPr lang="en-US" dirty="0"/>
          </a:p>
          <a:p>
            <a:r>
              <a:rPr lang="en-US" dirty="0" err="1"/>
              <a:t>sfirst_name</a:t>
            </a:r>
            <a:endParaRPr lang="en-US" dirty="0"/>
          </a:p>
          <a:p>
            <a:r>
              <a:rPr lang="en-US" dirty="0" err="1"/>
              <a:t>slast_name</a:t>
            </a:r>
            <a:endParaRPr lang="en-US" dirty="0"/>
          </a:p>
          <a:p>
            <a:r>
              <a:rPr lang="en-US" dirty="0" err="1"/>
              <a:t>sGPA</a:t>
            </a:r>
            <a:endParaRPr lang="en-US" dirty="0"/>
          </a:p>
          <a:p>
            <a:r>
              <a:rPr lang="en-US" dirty="0"/>
              <a:t>sage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61179" y="3314785"/>
            <a:ext cx="106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Professor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75571" y="3326882"/>
            <a:ext cx="923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670360" y="3294456"/>
            <a:ext cx="552164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create table Professor(</a:t>
            </a:r>
            <a:r>
              <a:rPr lang="en-US" sz="2000" dirty="0" err="1"/>
              <a:t>pid</a:t>
            </a:r>
            <a:r>
              <a:rPr lang="en-US" sz="2000" dirty="0"/>
              <a:t> serial primary key, 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pfirst_nam</a:t>
            </a:r>
            <a:r>
              <a:rPr lang="en-US" sz="2000" dirty="0"/>
              <a:t> varchar(10), </a:t>
            </a:r>
            <a:r>
              <a:rPr lang="en-US" sz="2000" dirty="0" err="1"/>
              <a:t>plast_name</a:t>
            </a:r>
            <a:r>
              <a:rPr lang="en-US" sz="2000" dirty="0"/>
              <a:t> varchar(10),</a:t>
            </a:r>
          </a:p>
          <a:p>
            <a:r>
              <a:rPr lang="en-US" sz="2000" dirty="0"/>
              <a:t>    prank varchar(20));</a:t>
            </a:r>
          </a:p>
          <a:p>
            <a:r>
              <a:rPr lang="en-US" sz="2000" dirty="0"/>
              <a:t>create table Student(</a:t>
            </a:r>
            <a:r>
              <a:rPr lang="en-US" sz="2000" dirty="0" err="1"/>
              <a:t>sid</a:t>
            </a:r>
            <a:r>
              <a:rPr lang="en-US" sz="2000" dirty="0"/>
              <a:t> serial primary key, 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sfirst_name</a:t>
            </a:r>
            <a:r>
              <a:rPr lang="en-US" sz="2000" dirty="0"/>
              <a:t> varchar(10), </a:t>
            </a:r>
            <a:r>
              <a:rPr lang="en-US" sz="2000" dirty="0" err="1"/>
              <a:t>slast_name</a:t>
            </a:r>
            <a:r>
              <a:rPr lang="en-US" sz="2000" dirty="0"/>
              <a:t> varchar(10),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sGPA</a:t>
            </a:r>
            <a:r>
              <a:rPr lang="en-US" sz="2000" dirty="0"/>
              <a:t> float, sage integer);</a:t>
            </a:r>
          </a:p>
          <a:p>
            <a:r>
              <a:rPr lang="en-US" sz="2000" dirty="0"/>
              <a:t>create table Advisor(</a:t>
            </a:r>
            <a:r>
              <a:rPr lang="en-US" sz="2000" dirty="0" err="1"/>
              <a:t>sid</a:t>
            </a:r>
            <a:r>
              <a:rPr lang="en-US" sz="2000" dirty="0"/>
              <a:t> integer references </a:t>
            </a:r>
          </a:p>
          <a:p>
            <a:r>
              <a:rPr lang="en-US" sz="2000" dirty="0"/>
              <a:t>    Student(</a:t>
            </a:r>
            <a:r>
              <a:rPr lang="en-US" sz="2000" dirty="0" err="1"/>
              <a:t>sid</a:t>
            </a:r>
            <a:r>
              <a:rPr lang="en-US" sz="2000" dirty="0"/>
              <a:t>), </a:t>
            </a:r>
            <a:r>
              <a:rPr lang="en-US" sz="2000" dirty="0" err="1"/>
              <a:t>pid</a:t>
            </a:r>
            <a:r>
              <a:rPr lang="en-US" sz="2000" dirty="0"/>
              <a:t> integer references </a:t>
            </a:r>
          </a:p>
          <a:p>
            <a:r>
              <a:rPr lang="en-US" sz="2000" dirty="0"/>
              <a:t>    Professor(</a:t>
            </a:r>
            <a:r>
              <a:rPr lang="en-US" sz="2000" dirty="0" err="1"/>
              <a:t>pid</a:t>
            </a:r>
            <a:r>
              <a:rPr lang="en-US" sz="2000" dirty="0"/>
              <a:t>), primary key (</a:t>
            </a:r>
            <a:r>
              <a:rPr lang="en-US" sz="2000" dirty="0" err="1"/>
              <a:t>sid</a:t>
            </a:r>
            <a:r>
              <a:rPr lang="en-US" sz="2000" dirty="0"/>
              <a:t>, </a:t>
            </a:r>
            <a:r>
              <a:rPr lang="en-US" sz="2000" dirty="0" err="1"/>
              <a:t>pid</a:t>
            </a:r>
            <a:r>
              <a:rPr lang="en-US" sz="2000" dirty="0"/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474749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5066</TotalTime>
  <Words>1917</Words>
  <Application>Microsoft Macintosh PowerPoint</Application>
  <PresentationFormat>Widescreen</PresentationFormat>
  <Paragraphs>352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Database Systems</vt:lpstr>
      <vt:lpstr>Objectives</vt:lpstr>
      <vt:lpstr>Introduction</vt:lpstr>
      <vt:lpstr>Entities with Atomic Attributes</vt:lpstr>
      <vt:lpstr>Entities with Composite Attributes</vt:lpstr>
      <vt:lpstr>Entities with multivalued attributes</vt:lpstr>
      <vt:lpstr>Entities with Derived Attributes </vt:lpstr>
      <vt:lpstr>One to one relationships</vt:lpstr>
      <vt:lpstr>One to many &amp; many to one relationships</vt:lpstr>
      <vt:lpstr>One to many &amp; many to one relationships (2)</vt:lpstr>
      <vt:lpstr>Many to Many relationships</vt:lpstr>
      <vt:lpstr>Many to Many relationships (2)</vt:lpstr>
      <vt:lpstr>Querying over a relationship</vt:lpstr>
      <vt:lpstr>Performance note</vt:lpstr>
      <vt:lpstr>Attributes in relationships</vt:lpstr>
      <vt:lpstr>Attributes in relationships (2)</vt:lpstr>
      <vt:lpstr>Weak Entities</vt:lpstr>
      <vt:lpstr>Weak Entities (2)</vt:lpstr>
      <vt:lpstr>Generalization/Specialization</vt:lpstr>
      <vt:lpstr>Specialization/Generalization</vt:lpstr>
      <vt:lpstr>Option 1: Map only leaf entities</vt:lpstr>
      <vt:lpstr>Option 2: Map all entities</vt:lpstr>
      <vt:lpstr>Drawbacks on Specialization/Generalization</vt:lpstr>
      <vt:lpstr>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</dc:title>
  <dc:creator>Manuel Rodriguez Martinez</dc:creator>
  <cp:lastModifiedBy>Manuel Rodriguez Martinez</cp:lastModifiedBy>
  <cp:revision>305</cp:revision>
  <dcterms:created xsi:type="dcterms:W3CDTF">2017-08-22T15:14:51Z</dcterms:created>
  <dcterms:modified xsi:type="dcterms:W3CDTF">2021-09-14T20:30:36Z</dcterms:modified>
</cp:coreProperties>
</file>