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48" r:id="rId4"/>
    <p:sldId id="346" r:id="rId5"/>
    <p:sldId id="349" r:id="rId6"/>
    <p:sldId id="352" r:id="rId7"/>
    <p:sldId id="353" r:id="rId8"/>
    <p:sldId id="354" r:id="rId9"/>
    <p:sldId id="340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2"/>
    <p:restoredTop sz="92676"/>
  </p:normalViewPr>
  <p:slideViewPr>
    <p:cSldViewPr snapToGrid="0" snapToObjects="1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C3B-3EC8-794C-8C59-39AFB631B09A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877A-D595-5A48-8B57-E25C3E3DB580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BBE5-153D-6C46-974C-0DD4B157F582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3A7E-088C-E843-86A1-8DF54A71A1B5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8B-2C0E-5A40-9A98-2159D349B569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5E26-450B-D84E-9DF6-591EF5C4AB59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C3E7-3EAE-6444-BA94-93402494BA60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F08A-D0F2-E84F-8738-8A8C4487AEC9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CD3-F953-0043-9AA3-B87DBD46B98C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A9C8-072D-BC47-922B-B399C5603FD4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ABD5-0507-FE4C-94C7-F1F08149D188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6294-86FA-EB44-BC17-C49948AD2604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Extended Relational Algebra &amp; SQL:</a:t>
            </a:r>
          </a:p>
          <a:p>
            <a:r>
              <a:rPr lang="en-US" sz="4400" dirty="0"/>
              <a:t>Join Operator (Part II)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multiple join clauses to perform the join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Equijoin generalization: Given two tables R(A1, A2, </a:t>
            </a:r>
            <a:r>
              <a:rPr lang="mr-IN" dirty="0"/>
              <a:t>…</a:t>
            </a:r>
            <a:r>
              <a:rPr lang="en-US" dirty="0"/>
              <a:t>, An) and S(B1, B2, </a:t>
            </a:r>
            <a:r>
              <a:rPr lang="mr-IN" dirty="0"/>
              <a:t>…</a:t>
            </a:r>
            <a:r>
              <a:rPr lang="en-US" dirty="0"/>
              <a:t>, Bk) the equijoin is defined as: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Commutative and associate properties hold on equijoins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21697"/>
            <a:ext cx="104013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451501"/>
            <a:ext cx="11066930" cy="4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“Find the customer id and supplier id for all customers and suppliers located in the same city”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This example is not as common the real utility  of equijoin: </a:t>
            </a:r>
          </a:p>
          <a:p>
            <a:pPr lvl="1"/>
            <a:r>
              <a:rPr lang="en-US" sz="2800" b="1" dirty="0"/>
              <a:t>when primary keys and foreign keys do not have the same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147360"/>
            <a:ext cx="7518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examples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columns have different names but are the same values:</a:t>
            </a:r>
          </a:p>
          <a:p>
            <a:pPr lvl="1"/>
            <a:r>
              <a:rPr lang="en-US" b="1" dirty="0"/>
              <a:t>Parts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varchar(100), </a:t>
            </a:r>
            <a:r>
              <a:rPr lang="en-US" dirty="0" err="1"/>
              <a:t>pPrice</a:t>
            </a:r>
            <a:r>
              <a:rPr lang="en-US" dirty="0"/>
              <a:t> float, </a:t>
            </a:r>
            <a:r>
              <a:rPr lang="en-US" dirty="0" err="1"/>
              <a:t>pColor</a:t>
            </a:r>
            <a:r>
              <a:rPr lang="en-US" dirty="0"/>
              <a:t> varchar(20), </a:t>
            </a:r>
            <a:r>
              <a:rPr lang="en-US" dirty="0" err="1"/>
              <a:t>pWeight</a:t>
            </a:r>
            <a:r>
              <a:rPr lang="en-US" dirty="0"/>
              <a:t> float)</a:t>
            </a:r>
          </a:p>
          <a:p>
            <a:pPr lvl="1"/>
            <a:r>
              <a:rPr lang="en-US" b="1" dirty="0"/>
              <a:t>Supplier</a:t>
            </a:r>
            <a:r>
              <a:rPr lang="en-US" dirty="0"/>
              <a:t> 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sName</a:t>
            </a:r>
            <a:r>
              <a:rPr lang="en-US" dirty="0"/>
              <a:t> varchar(100), </a:t>
            </a:r>
            <a:r>
              <a:rPr lang="en-US" dirty="0" err="1"/>
              <a:t>sCity</a:t>
            </a:r>
            <a:r>
              <a:rPr lang="en-US" dirty="0"/>
              <a:t> varchar(20), </a:t>
            </a:r>
            <a:r>
              <a:rPr lang="en-US" dirty="0" err="1"/>
              <a:t>sPhone</a:t>
            </a:r>
            <a:r>
              <a:rPr lang="en-US" dirty="0"/>
              <a:t> char(10))</a:t>
            </a:r>
          </a:p>
          <a:p>
            <a:pPr lvl="1"/>
            <a:r>
              <a:rPr lang="en-US" b="1" dirty="0"/>
              <a:t>Supplies</a:t>
            </a:r>
            <a:r>
              <a:rPr lang="en-US" dirty="0"/>
              <a:t> (</a:t>
            </a:r>
            <a:r>
              <a:rPr lang="en-US" dirty="0" err="1"/>
              <a:t>part_id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suplier_id</a:t>
            </a:r>
            <a:r>
              <a:rPr lang="en-US" dirty="0"/>
              <a:t> integer references Supplier (</a:t>
            </a:r>
            <a:r>
              <a:rPr lang="en-US" dirty="0" err="1"/>
              <a:t>sid</a:t>
            </a:r>
            <a:r>
              <a:rPr lang="en-US" dirty="0"/>
              <a:t>), stock integer, primary key(</a:t>
            </a:r>
            <a:r>
              <a:rPr lang="en-US" dirty="0" err="1"/>
              <a:t>part_id</a:t>
            </a:r>
            <a:r>
              <a:rPr lang="en-US" dirty="0"/>
              <a:t>, </a:t>
            </a:r>
            <a:r>
              <a:rPr lang="en-US" dirty="0" err="1"/>
              <a:t>suplier_id</a:t>
            </a:r>
            <a:r>
              <a:rPr lang="en-US" dirty="0"/>
              <a:t>))</a:t>
            </a:r>
          </a:p>
          <a:p>
            <a:r>
              <a:rPr lang="en-US" dirty="0"/>
              <a:t>Notice that </a:t>
            </a:r>
            <a:r>
              <a:rPr lang="en-US" dirty="0" err="1"/>
              <a:t>pid</a:t>
            </a:r>
            <a:r>
              <a:rPr lang="en-US" dirty="0"/>
              <a:t> from Parts is called </a:t>
            </a:r>
            <a:r>
              <a:rPr lang="en-US" dirty="0" err="1"/>
              <a:t>part_id</a:t>
            </a:r>
            <a:r>
              <a:rPr lang="en-US" dirty="0"/>
              <a:t> in Supplies. Same thing happens with </a:t>
            </a:r>
            <a:r>
              <a:rPr lang="en-US" dirty="0" err="1"/>
              <a:t>sid</a:t>
            </a:r>
            <a:r>
              <a:rPr lang="en-US" dirty="0"/>
              <a:t> and </a:t>
            </a:r>
            <a:r>
              <a:rPr lang="en-US" dirty="0" err="1"/>
              <a:t>supplier_id</a:t>
            </a:r>
            <a:endParaRPr lang="en-US" dirty="0"/>
          </a:p>
          <a:p>
            <a:r>
              <a:rPr lang="en-US" dirty="0"/>
              <a:t>Equijoin is needed in these cases, as natural join will not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Ex1: “Find the id, price, and color </a:t>
            </a:r>
            <a:r>
              <a:rPr lang="en-US"/>
              <a:t>all parts </a:t>
            </a:r>
            <a:r>
              <a:rPr lang="en-US" dirty="0"/>
              <a:t>supplied by supplier 750”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“Find the id, price, and weight of all parts supplied by a supplier from SJ”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mix natural join and equijoins in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7" y="2912263"/>
            <a:ext cx="10989981" cy="475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078272"/>
            <a:ext cx="11353800" cy="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Equijoin comes in several flavors</a:t>
            </a:r>
          </a:p>
          <a:p>
            <a:pPr lvl="1"/>
            <a:r>
              <a:rPr lang="en-US" dirty="0"/>
              <a:t>Inner join on clause</a:t>
            </a:r>
          </a:p>
          <a:p>
            <a:pPr lvl="1"/>
            <a:r>
              <a:rPr lang="en-US" dirty="0"/>
              <a:t>Inner join using clause</a:t>
            </a:r>
          </a:p>
          <a:p>
            <a:pPr lvl="1"/>
            <a:r>
              <a:rPr lang="en-US" dirty="0"/>
              <a:t>Where clause (“old fashioned way”)</a:t>
            </a:r>
          </a:p>
          <a:p>
            <a:r>
              <a:rPr lang="en-US" dirty="0"/>
              <a:t>Inner join clause (PostgreSQL flavor)</a:t>
            </a:r>
          </a:p>
          <a:p>
            <a:pPr lvl="1"/>
            <a:r>
              <a:rPr lang="en-US" dirty="0"/>
              <a:t>“Find the id, price, and color all all parts supplied by supplier 750”</a:t>
            </a:r>
          </a:p>
          <a:p>
            <a:pPr lvl="1"/>
            <a:r>
              <a:rPr lang="en-US" dirty="0"/>
              <a:t>SQL: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pColor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Parts as R  inner join Supplier S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R.pid</a:t>
            </a:r>
            <a:r>
              <a:rPr lang="en-US" dirty="0"/>
              <a:t> = </a:t>
            </a:r>
            <a:r>
              <a:rPr lang="en-US" dirty="0" err="1"/>
              <a:t>S.part_id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supplier_id</a:t>
            </a:r>
            <a:r>
              <a:rPr lang="en-US" dirty="0"/>
              <a:t> = 750</a:t>
            </a:r>
          </a:p>
          <a:p>
            <a:r>
              <a:rPr lang="en-US" dirty="0"/>
              <a:t>Notice the use of renaming (</a:t>
            </a:r>
            <a:r>
              <a:rPr lang="en-US" b="1" dirty="0"/>
              <a:t>as</a:t>
            </a:r>
            <a:r>
              <a:rPr lang="en-US" dirty="0"/>
              <a:t>) to simplify expression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turn back to the original schema (with names consistent across tables)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Inner join with using clause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“Find the id, price, and color all all parts supplied by supplier 750”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SQL: </a:t>
            </a:r>
          </a:p>
          <a:p>
            <a:pPr marL="45720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pId</a:t>
            </a:r>
            <a:r>
              <a:rPr lang="en-US" sz="2800" dirty="0"/>
              <a:t>, </a:t>
            </a:r>
            <a:r>
              <a:rPr lang="en-US" sz="2800" dirty="0" err="1"/>
              <a:t>pPrice</a:t>
            </a:r>
            <a:r>
              <a:rPr lang="en-US" sz="2800" dirty="0"/>
              <a:t>, </a:t>
            </a:r>
            <a:r>
              <a:rPr lang="en-US" sz="2800" dirty="0" err="1"/>
              <a:t>pColor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From Parts inner join Supplier </a:t>
            </a:r>
            <a:r>
              <a:rPr lang="en-US" sz="2800" b="1" dirty="0"/>
              <a:t>using </a:t>
            </a:r>
            <a:r>
              <a:rPr lang="en-US" sz="2800" dirty="0"/>
              <a:t>(</a:t>
            </a:r>
            <a:r>
              <a:rPr lang="en-US" sz="2800" dirty="0" err="1"/>
              <a:t>pid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supplier_id</a:t>
            </a:r>
            <a:r>
              <a:rPr lang="en-US" sz="2800" dirty="0"/>
              <a:t> = 750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Name of join column(s) must be the same in both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with where clause (“old fashioned way”)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“Find the id, price, and color all all parts supplied by supplier 750”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SQL: </a:t>
            </a:r>
          </a:p>
          <a:p>
            <a:pPr marL="45720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R.pId</a:t>
            </a:r>
            <a:r>
              <a:rPr lang="en-US" sz="2800" dirty="0"/>
              <a:t>, </a:t>
            </a:r>
            <a:r>
              <a:rPr lang="en-US" sz="2800" dirty="0" err="1"/>
              <a:t>R.pPrice</a:t>
            </a:r>
            <a:r>
              <a:rPr lang="en-US" sz="2800" dirty="0"/>
              <a:t>, </a:t>
            </a:r>
            <a:r>
              <a:rPr lang="en-US" sz="2800" dirty="0" err="1"/>
              <a:t>R.pColor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From Parts as R, Supplies as S</a:t>
            </a:r>
          </a:p>
          <a:p>
            <a:pPr marL="45720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R.pid</a:t>
            </a:r>
            <a:r>
              <a:rPr lang="en-US" sz="2800" dirty="0"/>
              <a:t> = </a:t>
            </a:r>
            <a:r>
              <a:rPr lang="en-US" sz="2800" dirty="0" err="1"/>
              <a:t>S.pid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and </a:t>
            </a:r>
            <a:r>
              <a:rPr lang="en-US" sz="2800" dirty="0" err="1"/>
              <a:t>supplier_id</a:t>
            </a:r>
            <a:r>
              <a:rPr lang="en-US" sz="2800" dirty="0"/>
              <a:t> = 750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“Find the id, price, and weight of all red parts purchased by a customer from SF, whom purchased at least 5”</a:t>
            </a:r>
          </a:p>
          <a:p>
            <a:r>
              <a:rPr lang="en-US" dirty="0"/>
              <a:t>SQL: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P.pId</a:t>
            </a:r>
            <a:r>
              <a:rPr lang="en-US" dirty="0"/>
              <a:t>, </a:t>
            </a:r>
            <a:r>
              <a:rPr lang="en-US" dirty="0" err="1"/>
              <a:t>P.pprice</a:t>
            </a:r>
            <a:r>
              <a:rPr lang="en-US" dirty="0"/>
              <a:t>, </a:t>
            </a:r>
            <a:r>
              <a:rPr lang="en-US" dirty="0" err="1"/>
              <a:t>P.pweight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 as P, Customer as C, </a:t>
            </a:r>
            <a:r>
              <a:rPr lang="en-US" dirty="0" err="1"/>
              <a:t>PastSales</a:t>
            </a:r>
            <a:r>
              <a:rPr lang="en-US" dirty="0"/>
              <a:t> as 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P.pId</a:t>
            </a:r>
            <a:r>
              <a:rPr lang="en-US" dirty="0"/>
              <a:t> = </a:t>
            </a:r>
            <a:r>
              <a:rPr lang="en-US" dirty="0" err="1"/>
              <a:t>C.pid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C.cid</a:t>
            </a:r>
            <a:r>
              <a:rPr lang="en-US" dirty="0"/>
              <a:t> = </a:t>
            </a:r>
            <a:r>
              <a:rPr lang="en-US" dirty="0" err="1"/>
              <a:t>S.cid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P.pColor</a:t>
            </a:r>
            <a:r>
              <a:rPr lang="en-US" dirty="0"/>
              <a:t> = ‘red’</a:t>
            </a:r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C.ccity</a:t>
            </a:r>
            <a:r>
              <a:rPr lang="en-US" dirty="0"/>
              <a:t> = ‘SF’</a:t>
            </a:r>
          </a:p>
          <a:p>
            <a:pPr marL="457200" lvl="1" indent="0">
              <a:buNone/>
            </a:pPr>
            <a:r>
              <a:rPr lang="en-US" dirty="0" err="1"/>
              <a:t>S.qty</a:t>
            </a:r>
            <a:r>
              <a:rPr lang="en-US" dirty="0"/>
              <a:t> &gt;=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 is a join operation on </a:t>
            </a:r>
            <a:r>
              <a:rPr lang="en-US" b="1" dirty="0"/>
              <a:t>any predicate expression </a:t>
            </a:r>
            <a:r>
              <a:rPr lang="en-US" dirty="0"/>
              <a:t>between columns from different tables R and S</a:t>
            </a:r>
          </a:p>
          <a:p>
            <a:r>
              <a:rPr lang="en-US" dirty="0"/>
              <a:t>Consider two tables R(A1, A2, .., An) and S(B1, B2, </a:t>
            </a:r>
            <a:r>
              <a:rPr lang="mr-IN" dirty="0"/>
              <a:t>…</a:t>
            </a:r>
            <a:r>
              <a:rPr lang="en-US" dirty="0"/>
              <a:t>, Bk)</a:t>
            </a:r>
          </a:p>
          <a:p>
            <a:r>
              <a:rPr lang="en-US" dirty="0"/>
              <a:t>The theta join operator 		         is defined as:</a:t>
            </a:r>
          </a:p>
          <a:p>
            <a:endParaRPr lang="en-US" dirty="0"/>
          </a:p>
          <a:p>
            <a:r>
              <a:rPr lang="en-US" dirty="0"/>
              <a:t>The expression  is a Boolean predicate</a:t>
            </a:r>
          </a:p>
          <a:p>
            <a:r>
              <a:rPr lang="en-US" dirty="0"/>
              <a:t>Often, you use the operators: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3306482"/>
            <a:ext cx="14732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84739"/>
            <a:ext cx="40894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27" y="5293704"/>
            <a:ext cx="3441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Theta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Query: </a:t>
            </a:r>
          </a:p>
          <a:p>
            <a:r>
              <a:rPr lang="en-US" sz="3200" dirty="0"/>
              <a:t>“Find id, name and price for all parts that cost more than part 456”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This is also an example of a self-join: a join between a table and itself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" y="3645363"/>
            <a:ext cx="11712388" cy="3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Introduction to extended relational algebra operators</a:t>
            </a:r>
          </a:p>
          <a:p>
            <a:pPr lvl="1"/>
            <a:r>
              <a:rPr lang="en-US" sz="3200" dirty="0"/>
              <a:t>Join  operator</a:t>
            </a:r>
          </a:p>
          <a:p>
            <a:pPr lvl="2"/>
            <a:r>
              <a:rPr lang="en-US" sz="2800" dirty="0"/>
              <a:t>Natural Join</a:t>
            </a:r>
          </a:p>
          <a:p>
            <a:pPr lvl="2"/>
            <a:r>
              <a:rPr lang="en-US" sz="2800" dirty="0"/>
              <a:t>Equijoin</a:t>
            </a:r>
          </a:p>
          <a:p>
            <a:pPr lvl="2"/>
            <a:r>
              <a:rPr lang="en-US" sz="2800" dirty="0"/>
              <a:t>Theta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Join </a:t>
            </a:r>
            <a:r>
              <a:rPr lang="en-US" dirty="0"/>
              <a:t>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 join in computer in where clause or with </a:t>
            </a:r>
            <a:r>
              <a:rPr lang="en-US" b="1" dirty="0"/>
              <a:t>on</a:t>
            </a:r>
            <a:r>
              <a:rPr lang="en-US" dirty="0"/>
              <a:t> clause </a:t>
            </a:r>
          </a:p>
          <a:p>
            <a:r>
              <a:rPr lang="en-US" dirty="0"/>
              <a:t>Query: </a:t>
            </a:r>
          </a:p>
          <a:p>
            <a:r>
              <a:rPr lang="en-US" dirty="0"/>
              <a:t>“Find id, name and price for all parts that cost more than part 456”</a:t>
            </a:r>
          </a:p>
          <a:p>
            <a:r>
              <a:rPr lang="en-US" dirty="0"/>
              <a:t>SQL:</a:t>
            </a:r>
          </a:p>
          <a:p>
            <a:pPr marL="457200" lvl="1" indent="0">
              <a:buNone/>
            </a:pPr>
            <a:r>
              <a:rPr lang="en-US" dirty="0"/>
              <a:t>Select P1.pId, P1.pName, P1.pPrice</a:t>
            </a:r>
          </a:p>
          <a:p>
            <a:pPr marL="457200" lvl="1" indent="0">
              <a:buNone/>
            </a:pPr>
            <a:r>
              <a:rPr lang="en-US" dirty="0"/>
              <a:t>From Parts as P1, Parts as P2</a:t>
            </a:r>
          </a:p>
          <a:p>
            <a:pPr marL="457200" lvl="1" indent="0">
              <a:buNone/>
            </a:pPr>
            <a:r>
              <a:rPr lang="en-US" dirty="0"/>
              <a:t>Where P1.pPrice &gt; P2.pPrice </a:t>
            </a:r>
          </a:p>
          <a:p>
            <a:pPr marL="457200" lvl="1" indent="0">
              <a:buNone/>
            </a:pPr>
            <a:r>
              <a:rPr lang="en-US" dirty="0"/>
              <a:t>And P2.pId = 456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Parts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varchar(100), </a:t>
            </a:r>
            <a:r>
              <a:rPr lang="en-US" dirty="0" err="1"/>
              <a:t>pPrice</a:t>
            </a:r>
            <a:r>
              <a:rPr lang="en-US" dirty="0"/>
              <a:t> float, </a:t>
            </a:r>
            <a:r>
              <a:rPr lang="en-US" dirty="0" err="1"/>
              <a:t>pColor</a:t>
            </a:r>
            <a:r>
              <a:rPr lang="en-US" dirty="0"/>
              <a:t> varchar(20), </a:t>
            </a:r>
            <a:r>
              <a:rPr lang="en-US" dirty="0" err="1"/>
              <a:t>pWeight</a:t>
            </a:r>
            <a:r>
              <a:rPr lang="en-US" dirty="0"/>
              <a:t> float)</a:t>
            </a:r>
          </a:p>
          <a:p>
            <a:r>
              <a:rPr lang="en-US" b="1" dirty="0"/>
              <a:t>Supplier</a:t>
            </a:r>
            <a:r>
              <a:rPr lang="en-US" dirty="0"/>
              <a:t> 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sName</a:t>
            </a:r>
            <a:r>
              <a:rPr lang="en-US" dirty="0"/>
              <a:t> varchar(100), </a:t>
            </a:r>
            <a:r>
              <a:rPr lang="en-US" dirty="0" err="1"/>
              <a:t>sCity</a:t>
            </a:r>
            <a:r>
              <a:rPr lang="en-US" dirty="0"/>
              <a:t> varchar(20), </a:t>
            </a:r>
            <a:r>
              <a:rPr lang="en-US" dirty="0" err="1"/>
              <a:t>sPhone</a:t>
            </a:r>
            <a:r>
              <a:rPr lang="en-US" dirty="0"/>
              <a:t> char(10))</a:t>
            </a:r>
          </a:p>
          <a:p>
            <a:r>
              <a:rPr lang="en-US" b="1" dirty="0"/>
              <a:t>Customer</a:t>
            </a:r>
            <a:r>
              <a:rPr lang="en-US" dirty="0"/>
              <a:t> (</a:t>
            </a:r>
            <a:r>
              <a:rPr lang="en-US" dirty="0" err="1"/>
              <a:t>cId</a:t>
            </a:r>
            <a:r>
              <a:rPr lang="en-US" dirty="0"/>
              <a:t> serial primary key, </a:t>
            </a:r>
            <a:r>
              <a:rPr lang="en-US" dirty="0" err="1"/>
              <a:t>cName</a:t>
            </a:r>
            <a:r>
              <a:rPr lang="en-US" dirty="0"/>
              <a:t> varchar(100), </a:t>
            </a:r>
            <a:r>
              <a:rPr lang="en-US" dirty="0" err="1"/>
              <a:t>cCity</a:t>
            </a:r>
            <a:r>
              <a:rPr lang="en-US" dirty="0"/>
              <a:t> varchar(20), </a:t>
            </a:r>
            <a:r>
              <a:rPr lang="en-US" dirty="0" err="1"/>
              <a:t>cPhone</a:t>
            </a:r>
            <a:r>
              <a:rPr lang="en-US" dirty="0"/>
              <a:t> char(10))</a:t>
            </a:r>
          </a:p>
          <a:p>
            <a:r>
              <a:rPr lang="en-US" b="1" dirty="0"/>
              <a:t>Supplies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sid</a:t>
            </a:r>
            <a:r>
              <a:rPr lang="en-US" dirty="0"/>
              <a:t> integer references Supplier (</a:t>
            </a:r>
            <a:r>
              <a:rPr lang="en-US" dirty="0" err="1"/>
              <a:t>sid</a:t>
            </a:r>
            <a:r>
              <a:rPr lang="en-US" dirty="0"/>
              <a:t>), stock integer, primary key(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))</a:t>
            </a:r>
          </a:p>
          <a:p>
            <a:r>
              <a:rPr lang="en-US" b="1" dirty="0" err="1"/>
              <a:t>CreditLine</a:t>
            </a:r>
            <a:r>
              <a:rPr lang="en-US" dirty="0"/>
              <a:t> (</a:t>
            </a:r>
            <a:r>
              <a:rPr lang="en-US" dirty="0" err="1"/>
              <a:t>cid</a:t>
            </a:r>
            <a:r>
              <a:rPr lang="en-US" dirty="0"/>
              <a:t> integer references Customer(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sid</a:t>
            </a:r>
            <a:r>
              <a:rPr lang="en-US" dirty="0"/>
              <a:t> integer references Supplier(</a:t>
            </a:r>
            <a:r>
              <a:rPr lang="en-US" dirty="0" err="1"/>
              <a:t>sId</a:t>
            </a:r>
            <a:r>
              <a:rPr lang="en-US" dirty="0"/>
              <a:t>), credit float, primary key(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); </a:t>
            </a:r>
          </a:p>
          <a:p>
            <a:r>
              <a:rPr lang="en-US" b="1" dirty="0" err="1"/>
              <a:t>PartSales</a:t>
            </a:r>
            <a:r>
              <a:rPr lang="en-US" dirty="0"/>
              <a:t> (</a:t>
            </a:r>
            <a:r>
              <a:rPr lang="en-US" dirty="0" err="1"/>
              <a:t>cid</a:t>
            </a:r>
            <a:r>
              <a:rPr lang="en-US" dirty="0"/>
              <a:t> integer references Customer(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pid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 </a:t>
            </a:r>
            <a:r>
              <a:rPr lang="en-US" dirty="0" err="1"/>
              <a:t>sid</a:t>
            </a:r>
            <a:r>
              <a:rPr lang="en-US" dirty="0"/>
              <a:t> integer references Supplier(</a:t>
            </a:r>
            <a:r>
              <a:rPr lang="en-US" dirty="0" err="1"/>
              <a:t>sid</a:t>
            </a:r>
            <a:r>
              <a:rPr lang="en-US" dirty="0"/>
              <a:t>), </a:t>
            </a:r>
            <a:r>
              <a:rPr lang="en-US" dirty="0" err="1"/>
              <a:t>qty</a:t>
            </a:r>
            <a:r>
              <a:rPr lang="en-US" dirty="0"/>
              <a:t> integer, price float,  </a:t>
            </a:r>
            <a:r>
              <a:rPr lang="en-US" dirty="0" err="1"/>
              <a:t>sale_date</a:t>
            </a:r>
            <a:r>
              <a:rPr lang="en-US" dirty="0"/>
              <a:t> </a:t>
            </a:r>
            <a:r>
              <a:rPr lang="en-US" dirty="0" err="1"/>
              <a:t>timestamptz</a:t>
            </a:r>
            <a:r>
              <a:rPr lang="en-US" dirty="0"/>
              <a:t>, primary key(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natural join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natural join, also called natural inner join, is available in SQL</a:t>
            </a:r>
          </a:p>
          <a:p>
            <a:pPr lvl="1"/>
            <a:r>
              <a:rPr lang="en-US" dirty="0"/>
              <a:t>But </a:t>
            </a:r>
            <a:r>
              <a:rPr lang="mr-IN" dirty="0"/>
              <a:t>…</a:t>
            </a:r>
            <a:r>
              <a:rPr lang="en-US" dirty="0"/>
              <a:t> , systems have a variation in syntax </a:t>
            </a:r>
            <a:r>
              <a:rPr lang="mr-IN" dirty="0"/>
              <a:t>…</a:t>
            </a:r>
            <a:endParaRPr lang="en-US" dirty="0"/>
          </a:p>
          <a:p>
            <a:r>
              <a:rPr lang="en-US" sz="3200" dirty="0"/>
              <a:t>In PostgreSQL you use the keywords: </a:t>
            </a:r>
            <a:r>
              <a:rPr lang="en-US" sz="3200" b="1" dirty="0"/>
              <a:t>natural</a:t>
            </a:r>
            <a:r>
              <a:rPr lang="en-US" sz="3200" dirty="0"/>
              <a:t> </a:t>
            </a:r>
            <a:r>
              <a:rPr lang="en-US" sz="3200" b="1" dirty="0"/>
              <a:t>inner join </a:t>
            </a:r>
          </a:p>
          <a:p>
            <a:pPr lvl="1"/>
            <a:r>
              <a:rPr lang="en-US" dirty="0"/>
              <a:t>Select * </a:t>
            </a:r>
          </a:p>
          <a:p>
            <a:pPr lvl="1"/>
            <a:r>
              <a:rPr lang="en-US" dirty="0"/>
              <a:t>From R natural inner join S;</a:t>
            </a:r>
          </a:p>
          <a:p>
            <a:r>
              <a:rPr lang="en-US" sz="3200" dirty="0"/>
              <a:t>In MySQL you use the keywords: </a:t>
            </a:r>
            <a:r>
              <a:rPr lang="en-US" sz="3200" b="1" dirty="0"/>
              <a:t>natural join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R natural join S</a:t>
            </a:r>
          </a:p>
          <a:p>
            <a:r>
              <a:rPr lang="en-US" dirty="0"/>
              <a:t>You can have where clause as well in the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Ex1: “Find the id, price, and color for all supplied parts”</a:t>
            </a:r>
          </a:p>
          <a:p>
            <a:pPr marL="45720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pid</a:t>
            </a:r>
            <a:r>
              <a:rPr lang="en-US" sz="2800" dirty="0"/>
              <a:t>, </a:t>
            </a:r>
            <a:r>
              <a:rPr lang="en-US" sz="2800" dirty="0" err="1"/>
              <a:t>pprice</a:t>
            </a:r>
            <a:r>
              <a:rPr lang="en-US" sz="2800" dirty="0"/>
              <a:t>, </a:t>
            </a:r>
            <a:r>
              <a:rPr lang="en-US" sz="2800" dirty="0" err="1"/>
              <a:t>pcolor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from Parts natural inner join Supplies;</a:t>
            </a:r>
          </a:p>
          <a:p>
            <a:r>
              <a:rPr lang="en-US" sz="3200" dirty="0"/>
              <a:t>Ex2: “Find the id, price, and color all parts supplied by supplier 750”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pcolor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Parts natural inner join Supplies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750;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Join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Ex3: “Find the id, price, and weight of all parts supplied by a supplier from SJ”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pWeight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(Parts natural inner join Supplies) natural inner join Supplier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sCity</a:t>
            </a:r>
            <a:r>
              <a:rPr lang="en-US" dirty="0"/>
              <a:t> = ‘SJ’</a:t>
            </a:r>
          </a:p>
          <a:p>
            <a:r>
              <a:rPr lang="en-US" dirty="0"/>
              <a:t>Ex4: “Find the id and name of all suppliers that supply red parts costing at least $2.”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(Parts natural inner join Supplies) natural inner join Supplier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pColor</a:t>
            </a:r>
            <a:r>
              <a:rPr lang="en-US" dirty="0"/>
              <a:t> = ‘red’ and </a:t>
            </a:r>
            <a:r>
              <a:rPr lang="en-US" dirty="0" err="1"/>
              <a:t>pprice</a:t>
            </a:r>
            <a:r>
              <a:rPr lang="en-US" dirty="0"/>
              <a:t> &gt;=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Natural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Joins are needed when data must be combined from multiple tables</a:t>
            </a:r>
          </a:p>
          <a:p>
            <a:r>
              <a:rPr lang="en-US" sz="3200" dirty="0"/>
              <a:t>Natural joins are most often performed between primary keys and foreign keys</a:t>
            </a:r>
          </a:p>
          <a:p>
            <a:pPr lvl="1"/>
            <a:r>
              <a:rPr lang="en-US" dirty="0"/>
              <a:t>Typically have the same name across tables (good practice!)</a:t>
            </a:r>
          </a:p>
          <a:p>
            <a:r>
              <a:rPr lang="en-US" sz="3200" b="1" dirty="0"/>
              <a:t>Common bugs</a:t>
            </a:r>
            <a:r>
              <a:rPr lang="en-US" sz="3200" dirty="0"/>
              <a:t>: Watch out for cases where columns have same name but have no relation</a:t>
            </a:r>
          </a:p>
          <a:p>
            <a:r>
              <a:rPr lang="en-US" sz="3200" dirty="0"/>
              <a:t>Database engine will not impose semantics </a:t>
            </a:r>
            <a:r>
              <a:rPr lang="mr-IN" sz="3200" dirty="0"/>
              <a:t>–</a:t>
            </a:r>
            <a:r>
              <a:rPr lang="en-US" sz="3200" dirty="0"/>
              <a:t> You do it!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Equijoin is a join operation on </a:t>
            </a:r>
            <a:r>
              <a:rPr lang="en-US" sz="3200" b="1" dirty="0"/>
              <a:t>equality</a:t>
            </a:r>
            <a:r>
              <a:rPr lang="en-US" sz="3200" dirty="0"/>
              <a:t> of columns from different tables R and S</a:t>
            </a:r>
          </a:p>
          <a:p>
            <a:r>
              <a:rPr lang="en-US" sz="3200" dirty="0"/>
              <a:t>Columns used in the join do not need to have the same name! </a:t>
            </a:r>
          </a:p>
          <a:p>
            <a:r>
              <a:rPr lang="en-US" sz="3200" dirty="0"/>
              <a:t>Equijoin keeps all common columns (unlike natural join)</a:t>
            </a:r>
          </a:p>
          <a:p>
            <a:r>
              <a:rPr lang="en-US" sz="3200" dirty="0"/>
              <a:t>Often times equijoin is synonym for </a:t>
            </a:r>
            <a:r>
              <a:rPr lang="en-US" sz="3200" b="1" dirty="0"/>
              <a:t>inner join</a:t>
            </a:r>
            <a:r>
              <a:rPr lang="en-US" sz="3200" dirty="0"/>
              <a:t> </a:t>
            </a:r>
          </a:p>
          <a:p>
            <a:r>
              <a:rPr lang="en-US" sz="3200" dirty="0"/>
              <a:t>Equijoin is often easier to understand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Consider two tables R(A, B, C, D) and S(E, F,)</a:t>
            </a:r>
          </a:p>
          <a:p>
            <a:r>
              <a:rPr lang="en-US" dirty="0"/>
              <a:t>The equijoin operator     		                    is defined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all columns are retained. </a:t>
            </a:r>
          </a:p>
          <a:p>
            <a:r>
              <a:rPr lang="en-US" dirty="0"/>
              <a:t>In fact, the same applies is the columns are named the same: R(A, B, C, D) and S(A, E, F,)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74" y="2417389"/>
            <a:ext cx="28448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194050"/>
            <a:ext cx="68199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5359027"/>
            <a:ext cx="6794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1507</Words>
  <Application>Microsoft Macintosh PowerPoint</Application>
  <PresentationFormat>Widescreen</PresentationFormat>
  <Paragraphs>201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Systems</vt:lpstr>
      <vt:lpstr>Objectives</vt:lpstr>
      <vt:lpstr>Updated Schema</vt:lpstr>
      <vt:lpstr>Running natural join in SQL</vt:lpstr>
      <vt:lpstr>Examples</vt:lpstr>
      <vt:lpstr>More Join examples</vt:lpstr>
      <vt:lpstr>Tips on Natural Joins</vt:lpstr>
      <vt:lpstr>Equijoin</vt:lpstr>
      <vt:lpstr>Equijoin Operator</vt:lpstr>
      <vt:lpstr>Equijoin Operator</vt:lpstr>
      <vt:lpstr>Equijoin Examples</vt:lpstr>
      <vt:lpstr>Equijoin examples (2) </vt:lpstr>
      <vt:lpstr>Equijoin examples (3)</vt:lpstr>
      <vt:lpstr>Equijoin in SQL</vt:lpstr>
      <vt:lpstr>Equijoin in SQL (2)</vt:lpstr>
      <vt:lpstr>Equijoin in SQL (3)</vt:lpstr>
      <vt:lpstr>Equijoin in SQL(4)</vt:lpstr>
      <vt:lpstr>Theta Join</vt:lpstr>
      <vt:lpstr>Example Theta Join</vt:lpstr>
      <vt:lpstr>Theta Join in SQL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160</cp:revision>
  <dcterms:created xsi:type="dcterms:W3CDTF">2017-08-22T15:14:51Z</dcterms:created>
  <dcterms:modified xsi:type="dcterms:W3CDTF">2021-09-14T20:30:24Z</dcterms:modified>
</cp:coreProperties>
</file>