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480" r:id="rId4"/>
    <p:sldId id="481" r:id="rId5"/>
    <p:sldId id="482" r:id="rId6"/>
    <p:sldId id="483" r:id="rId7"/>
    <p:sldId id="484" r:id="rId8"/>
    <p:sldId id="485" r:id="rId9"/>
    <p:sldId id="486" r:id="rId10"/>
    <p:sldId id="487" r:id="rId11"/>
    <p:sldId id="489" r:id="rId12"/>
    <p:sldId id="490" r:id="rId13"/>
    <p:sldId id="491" r:id="rId14"/>
    <p:sldId id="492" r:id="rId15"/>
    <p:sldId id="493" r:id="rId16"/>
    <p:sldId id="496" r:id="rId17"/>
    <p:sldId id="497" r:id="rId18"/>
    <p:sldId id="494" r:id="rId19"/>
    <p:sldId id="49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67"/>
    <p:restoredTop sz="92676"/>
  </p:normalViewPr>
  <p:slideViewPr>
    <p:cSldViewPr snapToGrid="0" snapToObjects="1">
      <p:cViewPr varScale="1">
        <p:scale>
          <a:sx n="121" d="100"/>
          <a:sy n="121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750CE-C9C4-E64D-A49C-551907EBB59E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A22FD-3E22-C44E-9B50-6E69BE7E2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2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A22FD-3E22-C44E-9B50-6E69BE7E20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52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13CF-43B7-1D4D-B47E-B9AA149F34E1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7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3C19-AD4C-F74E-856F-7A98D386A7ED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0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C8767-5C15-A14D-8474-858A3E7A53A2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DA469-0B10-2046-B255-60287FB19202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47D52-A377-0749-BC0D-CE88FB154891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DCD12-4F5D-1646-B16D-E573B02830B2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A4C40-D174-8A45-B968-F987D9233F5C}" type="datetime1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2EAC-706C-0348-ABE0-AA4F68C61735}" type="datetime1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9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BB38-6F06-0748-898E-47B25B7B6FA6}" type="datetime1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1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503E-AAC3-1F43-9826-71545043FA53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6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2B02A-CC1E-EC49-93FA-D7E59BC2E162}" type="datetime1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CEF73-D6AA-004F-8129-0D88B2968F0D}" type="datetime1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M. Rodriguez-Martinez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51384-4C66-B349-8C70-9DABC03CB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3030" y="2087159"/>
            <a:ext cx="6607445" cy="1029319"/>
          </a:xfrm>
        </p:spPr>
        <p:txBody>
          <a:bodyPr>
            <a:noAutofit/>
          </a:bodyPr>
          <a:lstStyle/>
          <a:p>
            <a:r>
              <a:rPr lang="en-US" sz="6600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502" y="4206472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Subqueries</a:t>
            </a:r>
          </a:p>
        </p:txBody>
      </p:sp>
      <p:sp>
        <p:nvSpPr>
          <p:cNvPr id="4" name="Can 3"/>
          <p:cNvSpPr/>
          <p:nvPr/>
        </p:nvSpPr>
        <p:spPr>
          <a:xfrm>
            <a:off x="1193370" y="987357"/>
            <a:ext cx="2774196" cy="26392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01858" y="3812583"/>
            <a:ext cx="9391973" cy="309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487838" y="2073557"/>
            <a:ext cx="2185260" cy="1038387"/>
            <a:chOff x="2076773" y="5393409"/>
            <a:chExt cx="2185260" cy="1038387"/>
          </a:xfrm>
        </p:grpSpPr>
        <p:sp>
          <p:nvSpPr>
            <p:cNvPr id="7" name="Rectangle 6"/>
            <p:cNvSpPr/>
            <p:nvPr/>
          </p:nvSpPr>
          <p:spPr>
            <a:xfrm>
              <a:off x="207677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805193" y="5393410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33613" y="5393409"/>
              <a:ext cx="728420" cy="3409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7677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05193" y="573437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33613" y="573437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7677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05193" y="6090833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33613" y="6090832"/>
              <a:ext cx="728420" cy="34096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58543" y="3071625"/>
            <a:ext cx="44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Manuel Rodriguez-Martinez, Ph.D.</a:t>
            </a:r>
          </a:p>
        </p:txBody>
      </p:sp>
    </p:spTree>
    <p:extLst>
      <p:ext uri="{BB962C8B-B14F-4D97-AF65-F5344CB8AC3E}">
        <p14:creationId xmlns:p14="http://schemas.microsoft.com/office/powerpoint/2010/main" val="130443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some clause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clause enables testing against at least some value</a:t>
            </a:r>
          </a:p>
          <a:p>
            <a:r>
              <a:rPr lang="en-US" dirty="0"/>
              <a:t>Example: Find the Parts which cost more than some brown part 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some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pprice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parts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pcolor</a:t>
            </a:r>
            <a:r>
              <a:rPr lang="en-US" dirty="0"/>
              <a:t> = 'brown')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3269" y="3401129"/>
            <a:ext cx="47002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 this case part will be </a:t>
            </a:r>
          </a:p>
          <a:p>
            <a:r>
              <a:rPr lang="en-US" sz="2400" dirty="0"/>
              <a:t>Selected as long as it price is greater</a:t>
            </a:r>
          </a:p>
          <a:p>
            <a:r>
              <a:rPr lang="en-US" sz="2400" dirty="0"/>
              <a:t>Than the price of some brown part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7871" y="4001293"/>
            <a:ext cx="1325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7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with all clause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clause enables testing against all values </a:t>
            </a:r>
          </a:p>
          <a:p>
            <a:r>
              <a:rPr lang="en-US" dirty="0"/>
              <a:t>Example: Find the Parts which cost more than all gray parts 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all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pprice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parts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pcolor</a:t>
            </a:r>
            <a:r>
              <a:rPr lang="en-US" dirty="0"/>
              <a:t> = ‘gray')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03269" y="3401129"/>
            <a:ext cx="482048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 this case part will be </a:t>
            </a:r>
          </a:p>
          <a:p>
            <a:r>
              <a:rPr lang="en-US" sz="2400" dirty="0"/>
              <a:t>selected as long as its price is greater</a:t>
            </a:r>
          </a:p>
          <a:p>
            <a:r>
              <a:rPr lang="en-US" sz="2400" dirty="0"/>
              <a:t>than the price of all gray parts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77871" y="4001293"/>
            <a:ext cx="13253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13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Correlated subqueries refer to subqueries where an attribute of outer query is used in the inner query</a:t>
            </a:r>
          </a:p>
          <a:p>
            <a:r>
              <a:rPr lang="en-US" dirty="0"/>
              <a:t>Example: Find all the suppliers located in the same city as supplier 2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supplier as S1</a:t>
            </a:r>
          </a:p>
          <a:p>
            <a:pPr marL="457200" lvl="1" indent="0">
              <a:buNone/>
            </a:pPr>
            <a:r>
              <a:rPr lang="en-US" dirty="0"/>
              <a:t>where S1.scity =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scity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supplier as S2</a:t>
            </a:r>
          </a:p>
          <a:p>
            <a:pPr marL="457200" lvl="1" indent="0">
              <a:buNone/>
            </a:pPr>
            <a:r>
              <a:rPr lang="en-US" dirty="0"/>
              <a:t>	where S2.sid = 2</a:t>
            </a:r>
          </a:p>
          <a:p>
            <a:pPr marL="457200" lvl="1" indent="0">
              <a:buNone/>
            </a:pPr>
            <a:r>
              <a:rPr lang="en-US" dirty="0"/>
              <a:t>	and S2.sid &lt;&gt; S1.sid)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906871" y="3816628"/>
            <a:ext cx="3529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Correlation is used</a:t>
            </a:r>
          </a:p>
          <a:p>
            <a:r>
              <a:rPr lang="en-US" sz="2400" dirty="0"/>
              <a:t>to prevent supplier 2 from </a:t>
            </a:r>
          </a:p>
          <a:p>
            <a:r>
              <a:rPr lang="en-US" sz="2400" dirty="0"/>
              <a:t>being in the result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4276165"/>
            <a:ext cx="3321424" cy="8606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6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also add a subquery in the From clause</a:t>
            </a:r>
          </a:p>
          <a:p>
            <a:r>
              <a:rPr lang="en-US" dirty="0"/>
              <a:t>This expression enables you to have a derived table that can be joined or filtered with the where clause</a:t>
            </a:r>
          </a:p>
          <a:p>
            <a:r>
              <a:rPr lang="en-US" dirty="0"/>
              <a:t>Example: Find the id, and name for parts whose </a:t>
            </a:r>
            <a:r>
              <a:rPr lang="en-US" dirty="0" err="1"/>
              <a:t>ivu</a:t>
            </a:r>
            <a:r>
              <a:rPr lang="en-US" dirty="0"/>
              <a:t> is at least $1. 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compute_ivu</a:t>
            </a:r>
            <a:r>
              <a:rPr lang="en-US" dirty="0"/>
              <a:t>(</a:t>
            </a:r>
            <a:r>
              <a:rPr lang="en-US" dirty="0" err="1"/>
              <a:t>pmaterial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ivu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parts) as P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P.ivu</a:t>
            </a:r>
            <a:r>
              <a:rPr lang="en-US" dirty="0"/>
              <a:t> &gt;=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29400" y="4008812"/>
            <a:ext cx="45675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Query in from clause</a:t>
            </a:r>
          </a:p>
          <a:p>
            <a:r>
              <a:rPr lang="en-US" sz="2400" dirty="0"/>
              <a:t>becomes a type of temporary table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24082" y="4289612"/>
            <a:ext cx="2191872" cy="6992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Find the </a:t>
            </a:r>
            <a:r>
              <a:rPr lang="en-US"/>
              <a:t>supplier id, part </a:t>
            </a:r>
            <a:r>
              <a:rPr lang="en-US" dirty="0"/>
              <a:t>id, price and name for the most expensive parts supplied by each supplier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S.sid</a:t>
            </a:r>
            <a:r>
              <a:rPr lang="en-US" dirty="0"/>
              <a:t>, </a:t>
            </a:r>
            <a:r>
              <a:rPr lang="en-US" dirty="0" err="1"/>
              <a:t>P.pid</a:t>
            </a:r>
            <a:r>
              <a:rPr lang="en-US" dirty="0"/>
              <a:t>, </a:t>
            </a:r>
            <a:r>
              <a:rPr lang="en-US" dirty="0" err="1"/>
              <a:t>P.pname</a:t>
            </a:r>
            <a:r>
              <a:rPr lang="en-US" dirty="0"/>
              <a:t>, </a:t>
            </a:r>
            <a:r>
              <a:rPr lang="en-US" dirty="0" err="1"/>
              <a:t>P.pprice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max(</a:t>
            </a:r>
            <a:r>
              <a:rPr lang="en-US" dirty="0" err="1"/>
              <a:t>pprice</a:t>
            </a:r>
            <a:r>
              <a:rPr lang="en-US" dirty="0"/>
              <a:t>) as </a:t>
            </a:r>
            <a:r>
              <a:rPr lang="en-US" dirty="0" err="1"/>
              <a:t>max_price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from supplies natural inner join parts</a:t>
            </a:r>
          </a:p>
          <a:p>
            <a:pPr marL="457200" lvl="1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) as SP, Parts as P, Supplies as 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SP.sid</a:t>
            </a:r>
            <a:r>
              <a:rPr lang="en-US" dirty="0"/>
              <a:t> = </a:t>
            </a:r>
            <a:r>
              <a:rPr lang="en-US" dirty="0" err="1"/>
              <a:t>S.sid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S.pid</a:t>
            </a:r>
            <a:r>
              <a:rPr lang="en-US" dirty="0"/>
              <a:t> = </a:t>
            </a:r>
            <a:r>
              <a:rPr lang="en-US" dirty="0" err="1"/>
              <a:t>P.pid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P.pprice</a:t>
            </a:r>
            <a:r>
              <a:rPr lang="en-US" dirty="0"/>
              <a:t> = </a:t>
            </a:r>
            <a:r>
              <a:rPr lang="en-US" dirty="0" err="1"/>
              <a:t>SP.max_price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 clause enables you to write a large query consisting of:</a:t>
            </a:r>
          </a:p>
          <a:p>
            <a:pPr lvl="1"/>
            <a:r>
              <a:rPr lang="en-US" dirty="0"/>
              <a:t>Several auxiliary queries </a:t>
            </a:r>
            <a:r>
              <a:rPr lang="mr-IN" dirty="0"/>
              <a:t>–</a:t>
            </a:r>
            <a:r>
              <a:rPr lang="en-US" dirty="0"/>
              <a:t> these compute several temporary tables</a:t>
            </a:r>
          </a:p>
          <a:p>
            <a:pPr lvl="1"/>
            <a:r>
              <a:rPr lang="en-US" dirty="0"/>
              <a:t>Final query  - this produces the query result</a:t>
            </a:r>
          </a:p>
          <a:p>
            <a:r>
              <a:rPr lang="en-US" dirty="0"/>
              <a:t>It is possible to use other commands besides Select</a:t>
            </a:r>
          </a:p>
          <a:p>
            <a:pPr lvl="1"/>
            <a:r>
              <a:rPr lang="en-US" dirty="0"/>
              <a:t>But I see this less often</a:t>
            </a:r>
          </a:p>
          <a:p>
            <a:r>
              <a:rPr lang="en-US" dirty="0"/>
              <a:t>Most often with clause is used when you need to compare against the results of aggregates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69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query: </a:t>
            </a:r>
            <a:r>
              <a:rPr lang="en-US" i="1" dirty="0"/>
              <a:t>Find the part id, name, price, total part sales for each supplier, including the supplier name.</a:t>
            </a:r>
          </a:p>
          <a:p>
            <a:r>
              <a:rPr lang="en-US" dirty="0"/>
              <a:t>This query involves two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the total sales per part for each supplier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the results from (1) select the information about parts, suppliers and sales</a:t>
            </a:r>
          </a:p>
          <a:p>
            <a:r>
              <a:rPr lang="en-US" dirty="0"/>
              <a:t>Let’s see how to do this using the with statement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</a:t>
            </a:r>
          </a:p>
          <a:p>
            <a:pPr marL="457200" lvl="1" indent="0">
              <a:buNone/>
            </a:pPr>
            <a:r>
              <a:rPr lang="en-US" dirty="0"/>
              <a:t>with </a:t>
            </a:r>
            <a:r>
              <a:rPr lang="en-US" dirty="0" err="1"/>
              <a:t>part_sup_sales</a:t>
            </a:r>
            <a:r>
              <a:rPr lang="en-US" dirty="0"/>
              <a:t> as 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sum(</a:t>
            </a:r>
            <a:r>
              <a:rPr lang="en-US" dirty="0" err="1"/>
              <a:t>sqty</a:t>
            </a:r>
            <a:r>
              <a:rPr lang="en-US" dirty="0"/>
              <a:t>*</a:t>
            </a:r>
            <a:r>
              <a:rPr lang="en-US" dirty="0" err="1"/>
              <a:t>sprice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from </a:t>
            </a:r>
            <a:r>
              <a:rPr lang="en-US" dirty="0" err="1"/>
              <a:t>PartSales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r>
              <a:rPr lang="en-US" dirty="0"/>
              <a:t>, </a:t>
            </a:r>
            <a:r>
              <a:rPr lang="en-US" dirty="0" err="1"/>
              <a:t>total_sales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supplier natural inner join supplies natural inner join </a:t>
            </a:r>
            <a:r>
              <a:rPr lang="en-US" dirty="0" err="1"/>
              <a:t>part_sup_sales</a:t>
            </a:r>
            <a:r>
              <a:rPr lang="en-US" dirty="0"/>
              <a:t> natural inner join parts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99494" y="2326858"/>
            <a:ext cx="205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Auxiliary query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7382436" y="2557691"/>
            <a:ext cx="2017058" cy="2796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48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With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query: </a:t>
            </a:r>
            <a:r>
              <a:rPr lang="en-US" i="1" dirty="0"/>
              <a:t>Find the part id, </a:t>
            </a:r>
            <a:r>
              <a:rPr lang="en-US" i="1"/>
              <a:t>part name, </a:t>
            </a:r>
            <a:r>
              <a:rPr lang="en-US" i="1" dirty="0"/>
              <a:t>part price, supplier id, supplier name corresponding to the best selling part for each supplier</a:t>
            </a:r>
          </a:p>
          <a:p>
            <a:r>
              <a:rPr lang="en-US" dirty="0"/>
              <a:t>This query involves three major steps:</a:t>
            </a:r>
          </a:p>
          <a:p>
            <a:pPr lvl="1"/>
            <a:r>
              <a:rPr lang="en-US" dirty="0"/>
              <a:t>Find the total sales per part for each supplier</a:t>
            </a:r>
          </a:p>
          <a:p>
            <a:pPr lvl="1"/>
            <a:r>
              <a:rPr lang="en-US" dirty="0"/>
              <a:t>Find the maximum value for part and supplier record from (1)</a:t>
            </a:r>
          </a:p>
          <a:p>
            <a:pPr lvl="1"/>
            <a:r>
              <a:rPr lang="en-US" dirty="0"/>
              <a:t>Using the results from (1) and (2) you can then select the part that sold the most for each supplier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7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best selling part per supplier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part_sup_sales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sum(</a:t>
            </a:r>
            <a:r>
              <a:rPr lang="en-US" dirty="0" err="1"/>
              <a:t>sqty</a:t>
            </a:r>
            <a:r>
              <a:rPr lang="en-US" dirty="0"/>
              <a:t>*</a:t>
            </a:r>
            <a:r>
              <a:rPr lang="en-US" dirty="0" err="1"/>
              <a:t>sprice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PartSales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err="1"/>
              <a:t>max_sup_sales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sid</a:t>
            </a:r>
            <a:r>
              <a:rPr lang="en-US" dirty="0"/>
              <a:t>, max(</a:t>
            </a:r>
            <a:r>
              <a:rPr lang="en-US" dirty="0" err="1"/>
              <a:t>total_sales</a:t>
            </a:r>
            <a:r>
              <a:rPr lang="en-US" dirty="0"/>
              <a:t>) as </a:t>
            </a:r>
            <a:r>
              <a:rPr lang="en-US" dirty="0" err="1"/>
              <a:t>max_sale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part_sup_sales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sid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 err="1"/>
              <a:t>max_sup_part_sales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	(select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sid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from </a:t>
            </a:r>
            <a:r>
              <a:rPr lang="en-US" dirty="0" err="1"/>
              <a:t>max_sup_sales</a:t>
            </a:r>
            <a:r>
              <a:rPr lang="en-US" dirty="0"/>
              <a:t> natural inner join </a:t>
            </a:r>
            <a:r>
              <a:rPr lang="en-US" dirty="0" err="1"/>
              <a:t>part_sup_sales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where </a:t>
            </a:r>
            <a:r>
              <a:rPr lang="en-US" dirty="0" err="1"/>
              <a:t>max_sale</a:t>
            </a:r>
            <a:r>
              <a:rPr lang="en-US" dirty="0"/>
              <a:t> = </a:t>
            </a:r>
            <a:r>
              <a:rPr lang="en-US" dirty="0" err="1"/>
              <a:t>total_sales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sid</a:t>
            </a:r>
            <a:r>
              <a:rPr lang="en-US" dirty="0"/>
              <a:t>, </a:t>
            </a:r>
            <a:r>
              <a:rPr lang="en-US" dirty="0" err="1"/>
              <a:t>sname</a:t>
            </a:r>
            <a:r>
              <a:rPr lang="en-US" dirty="0"/>
              <a:t>, </a:t>
            </a:r>
            <a:r>
              <a:rPr lang="en-US" dirty="0" err="1"/>
              <a:t>pid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pprice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supplier natural inner join supplies natural inner join parts natural inner join </a:t>
            </a:r>
            <a:r>
              <a:rPr lang="en-US" dirty="0" err="1"/>
              <a:t>max_sup_part_sales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sid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99494" y="2353752"/>
            <a:ext cx="205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Auxiliary query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284694" y="2584584"/>
            <a:ext cx="4114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305096" y="2719522"/>
            <a:ext cx="3989294" cy="827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52882" y="2815417"/>
            <a:ext cx="3146612" cy="1954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63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r>
              <a:rPr lang="en-US" sz="4000" dirty="0"/>
              <a:t>Describe more advanced operators SQL</a:t>
            </a:r>
          </a:p>
          <a:p>
            <a:pPr lvl="1"/>
            <a:r>
              <a:rPr lang="en-US" sz="3600" dirty="0"/>
              <a:t>Subqueries</a:t>
            </a:r>
          </a:p>
          <a:p>
            <a:pPr lvl="1"/>
            <a:r>
              <a:rPr lang="en-US" sz="3600" dirty="0"/>
              <a:t>Subqueries in From clause</a:t>
            </a:r>
          </a:p>
          <a:p>
            <a:pPr lvl="1"/>
            <a:r>
              <a:rPr lang="en-US" sz="3600" dirty="0"/>
              <a:t>With clause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</a:p>
          <a:p>
            <a:pPr lvl="1"/>
            <a:r>
              <a:rPr lang="en-US" dirty="0"/>
              <a:t>manuel.rodriguez7@upr.edu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2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often a query depends on the result from another query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the parts whose price is above the average price part</a:t>
            </a:r>
          </a:p>
          <a:p>
            <a:r>
              <a:rPr lang="en-US" dirty="0"/>
              <a:t>In this example, we need to</a:t>
            </a:r>
          </a:p>
          <a:p>
            <a:pPr lvl="1"/>
            <a:r>
              <a:rPr lang="en-US" dirty="0"/>
              <a:t>Find the average price of parts </a:t>
            </a:r>
          </a:p>
          <a:p>
            <a:pPr lvl="1"/>
            <a:r>
              <a:rPr lang="en-US" dirty="0"/>
              <a:t>Use the value to filter our parts whose price less or equal than this average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option can be to first run the query to get the average part price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r>
              <a:rPr lang="en-US" dirty="0"/>
              <a:t>We can then store this value in a variable, say </a:t>
            </a:r>
            <a:r>
              <a:rPr lang="en-US" dirty="0" err="1"/>
              <a:t>avg_val</a:t>
            </a:r>
            <a:r>
              <a:rPr lang="en-US" dirty="0"/>
              <a:t> and run another query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</a:t>
            </a:r>
            <a:r>
              <a:rPr lang="en-US" dirty="0" err="1"/>
              <a:t>avg_sal</a:t>
            </a:r>
            <a:endParaRPr lang="en-US" dirty="0"/>
          </a:p>
          <a:p>
            <a:r>
              <a:rPr lang="en-US" dirty="0"/>
              <a:t>But this requires multiple calls to DBMS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allow us to submit several queries that execute in sequence within one main query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Find all the parts whose price is above the average price part</a:t>
            </a:r>
          </a:p>
          <a:p>
            <a:r>
              <a:rPr lang="en-US" dirty="0"/>
              <a:t>Solution with subqueries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(select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		 From Parts)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315200" y="4598894"/>
            <a:ext cx="33450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only issue one </a:t>
            </a:r>
            <a:r>
              <a:rPr lang="en-US" sz="2400"/>
              <a:t>query </a:t>
            </a:r>
          </a:p>
          <a:p>
            <a:r>
              <a:rPr lang="en-US" sz="2400" dirty="0"/>
              <a:t>to the DBMS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6333565" y="5014393"/>
            <a:ext cx="981635" cy="2971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70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of subqueries: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pprice</a:t>
            </a:r>
            <a:r>
              <a:rPr lang="en-US" dirty="0"/>
              <a:t> &gt; </a:t>
            </a:r>
          </a:p>
          <a:p>
            <a:pPr marL="457200" lvl="1" indent="0">
              <a:buNone/>
            </a:pPr>
            <a:r>
              <a:rPr lang="en-US" dirty="0"/>
              <a:t>                             (select </a:t>
            </a:r>
            <a:r>
              <a:rPr lang="en-US" dirty="0" err="1"/>
              <a:t>avg</a:t>
            </a:r>
            <a:r>
              <a:rPr lang="en-US" dirty="0"/>
              <a:t>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		 From Parts)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6</a:t>
            </a:fld>
            <a:endParaRPr lang="en-US"/>
          </a:p>
        </p:txBody>
      </p:sp>
      <p:sp>
        <p:nvSpPr>
          <p:cNvPr id="8" name="Left Brace 7"/>
          <p:cNvSpPr/>
          <p:nvPr/>
        </p:nvSpPr>
        <p:spPr>
          <a:xfrm flipH="1">
            <a:off x="6314289" y="4168588"/>
            <a:ext cx="610946" cy="1156446"/>
          </a:xfrm>
          <a:prstGeom prst="leftBrace">
            <a:avLst>
              <a:gd name="adj1" fmla="val 259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flipH="1">
            <a:off x="7246618" y="2871740"/>
            <a:ext cx="471994" cy="2453293"/>
          </a:xfrm>
          <a:prstGeom prst="leftBrace">
            <a:avLst>
              <a:gd name="adj1" fmla="val 259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95013" y="5325033"/>
            <a:ext cx="18209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Subquery</a:t>
            </a:r>
            <a:endParaRPr lang="en-US" sz="2400" dirty="0"/>
          </a:p>
          <a:p>
            <a:r>
              <a:rPr lang="en-US" sz="2400" dirty="0"/>
              <a:t>(inner query)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8711" y="4867835"/>
            <a:ext cx="909913" cy="457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82036" y="2871740"/>
            <a:ext cx="1705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Outer query</a:t>
            </a:r>
          </a:p>
        </p:txBody>
      </p:sp>
      <p:cxnSp>
        <p:nvCxnSpPr>
          <p:cNvPr id="14" name="Straight Arrow Connector 13"/>
          <p:cNvCxnSpPr>
            <a:stCxn id="13" idx="1"/>
          </p:cNvCxnSpPr>
          <p:nvPr/>
        </p:nvCxnSpPr>
        <p:spPr>
          <a:xfrm flipH="1">
            <a:off x="3271700" y="3102573"/>
            <a:ext cx="910336" cy="484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056921" y="3867553"/>
            <a:ext cx="955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9478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 in the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Filtering tuples with Subqueries:  use them in where clauses</a:t>
            </a:r>
          </a:p>
          <a:p>
            <a:r>
              <a:rPr lang="en-US" dirty="0"/>
              <a:t>Example: Find the most expensive parts supplied by supplier with id 4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 natural inner join supplies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sid</a:t>
            </a:r>
            <a:r>
              <a:rPr lang="en-US" dirty="0"/>
              <a:t> = 4</a:t>
            </a:r>
          </a:p>
          <a:p>
            <a:pPr marL="457200" lvl="1" indent="0">
              <a:buNone/>
            </a:pPr>
            <a:r>
              <a:rPr lang="en-US" dirty="0"/>
              <a:t>and </a:t>
            </a:r>
            <a:r>
              <a:rPr lang="en-US" dirty="0" err="1"/>
              <a:t>pprice</a:t>
            </a:r>
            <a:r>
              <a:rPr lang="en-US" dirty="0"/>
              <a:t> = </a:t>
            </a:r>
          </a:p>
          <a:p>
            <a:pPr marL="457200" lvl="1" indent="0">
              <a:buNone/>
            </a:pPr>
            <a:r>
              <a:rPr lang="en-US" dirty="0"/>
              <a:t>	(select max(</a:t>
            </a:r>
            <a:r>
              <a:rPr lang="en-US" dirty="0" err="1"/>
              <a:t>pprice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	from parts natural inner join supplies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sid</a:t>
            </a:r>
            <a:r>
              <a:rPr lang="en-US" dirty="0"/>
              <a:t> =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 with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test against &gt;,&gt;=, =, &lt;&gt;, &lt;, &lt;= in subqueries</a:t>
            </a:r>
          </a:p>
          <a:p>
            <a:r>
              <a:rPr lang="en-US" dirty="0"/>
              <a:t>But you can also test for membership with IN and Not IN</a:t>
            </a:r>
          </a:p>
          <a:p>
            <a:r>
              <a:rPr lang="en-US" dirty="0"/>
              <a:t>Example: Find all products supplied  by a supplier from SJU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 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IN</a:t>
            </a:r>
          </a:p>
          <a:p>
            <a:pPr marL="457200" lvl="1" indent="0">
              <a:buNone/>
            </a:pPr>
            <a:r>
              <a:rPr lang="en-US" dirty="0"/>
              <a:t> 	(select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	from supplier natural inner join supplies </a:t>
            </a:r>
          </a:p>
          <a:p>
            <a:pPr marL="457200" lvl="1" indent="0">
              <a:buNone/>
            </a:pPr>
            <a:r>
              <a:rPr lang="en-US" dirty="0"/>
              <a:t> 	where </a:t>
            </a:r>
            <a:r>
              <a:rPr lang="en-US" dirty="0" err="1"/>
              <a:t>scity</a:t>
            </a:r>
            <a:r>
              <a:rPr lang="en-US" dirty="0"/>
              <a:t> = 'SJU')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1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membership with subqueries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parts not supplied by supplier 4</a:t>
            </a:r>
          </a:p>
          <a:p>
            <a:pPr marL="457200" lvl="1" indent="0">
              <a:buNone/>
            </a:pPr>
            <a:r>
              <a:rPr lang="en-US" dirty="0"/>
              <a:t>select * </a:t>
            </a:r>
          </a:p>
          <a:p>
            <a:pPr marL="457200" lvl="1" indent="0">
              <a:buNone/>
            </a:pPr>
            <a:r>
              <a:rPr lang="en-US" dirty="0"/>
              <a:t>from parts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dirty="0" err="1"/>
              <a:t>pid</a:t>
            </a:r>
            <a:r>
              <a:rPr lang="en-US" dirty="0"/>
              <a:t>  not IN</a:t>
            </a:r>
          </a:p>
          <a:p>
            <a:pPr marL="457200" lvl="1" indent="0">
              <a:buNone/>
            </a:pPr>
            <a:r>
              <a:rPr lang="en-US" dirty="0"/>
              <a:t>	(select </a:t>
            </a:r>
            <a:r>
              <a:rPr lang="en-US" dirty="0" err="1"/>
              <a:t>pid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	from supplies </a:t>
            </a:r>
          </a:p>
          <a:p>
            <a:pPr marL="457200" lvl="1" indent="0">
              <a:buNone/>
            </a:pPr>
            <a:r>
              <a:rPr lang="en-US" dirty="0"/>
              <a:t>	where </a:t>
            </a:r>
            <a:r>
              <a:rPr lang="en-US" dirty="0" err="1"/>
              <a:t>sid</a:t>
            </a:r>
            <a:r>
              <a:rPr lang="en-US" dirty="0"/>
              <a:t> = 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Rodriguez-Martinez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51384-4C66-B349-8C70-9DABC03CBB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3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9855</TotalTime>
  <Words>1357</Words>
  <Application>Microsoft Macintosh PowerPoint</Application>
  <PresentationFormat>Widescreen</PresentationFormat>
  <Paragraphs>222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Database Systems</vt:lpstr>
      <vt:lpstr>Objectives</vt:lpstr>
      <vt:lpstr>Motivation</vt:lpstr>
      <vt:lpstr>Motivation (2)</vt:lpstr>
      <vt:lpstr>Subqueries</vt:lpstr>
      <vt:lpstr>Subqueries  (2)</vt:lpstr>
      <vt:lpstr>Subqueries in the where clause</vt:lpstr>
      <vt:lpstr>Set membership with subqueries</vt:lpstr>
      <vt:lpstr>Set membership with subqueries (2)</vt:lpstr>
      <vt:lpstr>Subqueries with some clause </vt:lpstr>
      <vt:lpstr>Subqueries with all clause </vt:lpstr>
      <vt:lpstr>Correlated subqueries</vt:lpstr>
      <vt:lpstr>Subqueries in the From Clause</vt:lpstr>
      <vt:lpstr>Subqueries in the From Clause</vt:lpstr>
      <vt:lpstr>With Clause</vt:lpstr>
      <vt:lpstr>Example 1: with clause</vt:lpstr>
      <vt:lpstr>Example 1: With clause</vt:lpstr>
      <vt:lpstr>Example 2: With clause</vt:lpstr>
      <vt:lpstr>Finding best selling part per supplier (2)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Manuel Rodriguez Martinez</dc:creator>
  <cp:lastModifiedBy>Manuel Rodriguez Martinez</cp:lastModifiedBy>
  <cp:revision>432</cp:revision>
  <dcterms:created xsi:type="dcterms:W3CDTF">2017-08-22T15:14:51Z</dcterms:created>
  <dcterms:modified xsi:type="dcterms:W3CDTF">2021-10-12T20:41:24Z</dcterms:modified>
</cp:coreProperties>
</file>