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lvl1pPr>
    <a:lvl2pPr marL="40639" marR="40639" indent="34290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lvl2pPr>
    <a:lvl3pPr marL="40639" marR="40639" indent="68580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lvl3pPr>
    <a:lvl4pPr marL="40639" marR="40639" indent="102870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lvl4pPr>
    <a:lvl5pPr marL="40639" marR="40639" indent="137160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lvl5pPr>
    <a:lvl6pPr marL="40639" marR="40639" indent="171450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lvl6pPr>
    <a:lvl7pPr marL="40639" marR="40639" indent="205740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lvl7pPr>
    <a:lvl8pPr marL="40639" marR="40639" indent="240030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lvl8pPr>
    <a:lvl9pPr marL="40639" marR="40639" indent="274320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5"/>
  </p:normalViewPr>
  <p:slideViewPr>
    <p:cSldViewPr snapToGrid="0" snapToObjects="1">
      <p:cViewPr varScale="1">
        <p:scale>
          <a:sx n="100" d="100"/>
          <a:sy n="100" d="100"/>
        </p:scale>
        <p:origin x="196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2_db-5-grey">
    <p:spTree>
      <p:nvGrpSpPr>
        <p:cNvPr id="1" name=""/>
        <p:cNvGrpSpPr/>
        <p:nvPr/>
      </p:nvGrpSpPr>
      <p:grpSpPr>
        <a:xfrm>
          <a:off x="0" y="0"/>
          <a:ext cx="0" cy="0"/>
          <a:chOff x="0" y="0"/>
          <a:chExt cx="0" cy="0"/>
        </a:xfrm>
      </p:grpSpPr>
      <p:sp>
        <p:nvSpPr>
          <p:cNvPr id="16" name="Title Text"/>
          <p:cNvSpPr txBox="1">
            <a:spLocks noGrp="1"/>
          </p:cNvSpPr>
          <p:nvPr>
            <p:ph type="title"/>
          </p:nvPr>
        </p:nvSpPr>
        <p:spPr>
          <a:prstGeom prst="rect">
            <a:avLst/>
          </a:prstGeom>
        </p:spPr>
        <p:txBody>
          <a:bodyPr/>
          <a:lstStyle/>
          <a:p>
            <a:r>
              <a:t>Title Text</a:t>
            </a:r>
          </a:p>
        </p:txBody>
      </p:sp>
      <p:sp>
        <p:nvSpPr>
          <p:cNvPr id="1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_db-5-grey">
    <p:spTree>
      <p:nvGrpSpPr>
        <p:cNvPr id="1" name=""/>
        <p:cNvGrpSpPr/>
        <p:nvPr/>
      </p:nvGrpSpPr>
      <p:grpSpPr>
        <a:xfrm>
          <a:off x="0" y="0"/>
          <a:ext cx="0" cy="0"/>
          <a:chOff x="0" y="0"/>
          <a:chExt cx="0" cy="0"/>
        </a:xfrm>
      </p:grpSpPr>
      <p:sp>
        <p:nvSpPr>
          <p:cNvPr id="25" name="Database System Concepts, 6th Ed.…"/>
          <p:cNvSpPr/>
          <p:nvPr/>
        </p:nvSpPr>
        <p:spPr>
          <a:xfrm>
            <a:off x="2705156" y="5726112"/>
            <a:ext cx="3646375"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ctr">
              <a:spcBef>
                <a:spcPts val="900"/>
              </a:spcBef>
              <a:buClr>
                <a:srgbClr val="D84800"/>
              </a:buClr>
              <a:buFont typeface="Helvetica"/>
            </a:pPr>
            <a:r>
              <a:rPr b="1">
                <a:solidFill>
                  <a:srgbClr val="D84800"/>
                </a:solidFill>
                <a:uFill>
                  <a:solidFill>
                    <a:srgbClr val="D84800"/>
                  </a:solidFill>
                </a:uFill>
              </a:rPr>
              <a:t>Database System Concepts, 6</a:t>
            </a:r>
            <a:r>
              <a:rPr b="1" baseline="29999">
                <a:solidFill>
                  <a:srgbClr val="D84800"/>
                </a:solidFill>
                <a:uFill>
                  <a:solidFill>
                    <a:srgbClr val="D84800"/>
                  </a:solidFill>
                </a:uFill>
              </a:rPr>
              <a:t>th</a:t>
            </a:r>
            <a:r>
              <a:rPr b="1">
                <a:solidFill>
                  <a:srgbClr val="D84800"/>
                </a:solidFill>
                <a:uFill>
                  <a:solidFill>
                    <a:srgbClr val="D84800"/>
                  </a:solidFill>
                </a:uFill>
              </a:rPr>
              <a:t> Ed</a:t>
            </a:r>
            <a:r>
              <a:rPr>
                <a:solidFill>
                  <a:srgbClr val="D84800"/>
                </a:solidFill>
                <a:uFill>
                  <a:solidFill>
                    <a:srgbClr val="D84800"/>
                  </a:solidFill>
                </a:uFill>
              </a:rPr>
              <a:t>.</a:t>
            </a:r>
          </a:p>
          <a:p>
            <a:pPr algn="ctr">
              <a:spcBef>
                <a:spcPts val="700"/>
              </a:spcBef>
              <a:buClr>
                <a:srgbClr val="D84800"/>
              </a:buClr>
              <a:buFont typeface="Helvetica"/>
            </a:pPr>
            <a:r>
              <a:rPr sz="1200" b="1">
                <a:solidFill>
                  <a:srgbClr val="D84800"/>
                </a:solidFill>
                <a:uFill>
                  <a:solidFill>
                    <a:srgbClr val="D84800"/>
                  </a:solidFill>
                </a:uFill>
              </a:rPr>
              <a:t>©Silberschatz, Korth and Sudarshan</a:t>
            </a:r>
            <a:br>
              <a:rPr sz="1200" b="1">
                <a:solidFill>
                  <a:srgbClr val="D84800"/>
                </a:solidFill>
                <a:uFill>
                  <a:solidFill>
                    <a:srgbClr val="D84800"/>
                  </a:solidFill>
                </a:uFill>
              </a:rPr>
            </a:br>
            <a:r>
              <a:rPr sz="1200" b="1">
                <a:solidFill>
                  <a:srgbClr val="D84800"/>
                </a:solidFill>
                <a:uFill>
                  <a:solidFill>
                    <a:srgbClr val="D84800"/>
                  </a:solidFill>
                </a:uFill>
              </a:rPr>
              <a:t>See </a:t>
            </a:r>
            <a:r>
              <a:rPr sz="1200" b="1" u="sng">
                <a:solidFill>
                  <a:srgbClr val="FFA900"/>
                </a:solidFill>
                <a:uFill>
                  <a:solidFill>
                    <a:srgbClr val="FFA900"/>
                  </a:solidFill>
                </a:uFill>
                <a:hlinkClick r:id="rId2"/>
              </a:rPr>
              <a:t>www.db-book.com</a:t>
            </a:r>
            <a:r>
              <a:rPr sz="1200" b="1">
                <a:solidFill>
                  <a:srgbClr val="D84800"/>
                </a:solidFill>
                <a:uFill>
                  <a:solidFill>
                    <a:srgbClr val="D84800"/>
                  </a:solidFill>
                </a:uFill>
              </a:rPr>
              <a:t> for conditions on re-use </a:t>
            </a:r>
          </a:p>
        </p:txBody>
      </p:sp>
      <p:pic>
        <p:nvPicPr>
          <p:cNvPr id="26" name="Cover-6Ed.jpg" descr="Cover-6Ed.jpg"/>
          <p:cNvPicPr>
            <a:picLocks/>
          </p:cNvPicPr>
          <p:nvPr/>
        </p:nvPicPr>
        <p:blipFill>
          <a:blip r:embed="rId3">
            <a:extLst/>
          </a:blip>
          <a:stretch>
            <a:fillRect/>
          </a:stretch>
        </p:blipFill>
        <p:spPr>
          <a:xfrm>
            <a:off x="0" y="0"/>
            <a:ext cx="1392238" cy="1700213"/>
          </a:xfrm>
          <a:prstGeom prst="rect">
            <a:avLst/>
          </a:prstGeom>
          <a:ln w="12700">
            <a:miter lim="400000"/>
          </a:ln>
        </p:spPr>
      </p:pic>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_db-5-grey copy">
    <p:spTree>
      <p:nvGrpSpPr>
        <p:cNvPr id="1" name=""/>
        <p:cNvGrpSpPr/>
        <p:nvPr/>
      </p:nvGrpSpPr>
      <p:grpSpPr>
        <a:xfrm>
          <a:off x="0" y="0"/>
          <a:ext cx="0" cy="0"/>
          <a:chOff x="0" y="0"/>
          <a:chExt cx="0" cy="0"/>
        </a:xfrm>
      </p:grpSpPr>
      <p:sp>
        <p:nvSpPr>
          <p:cNvPr id="36" name="Database System Concepts, 6th Ed.…"/>
          <p:cNvSpPr/>
          <p:nvPr/>
        </p:nvSpPr>
        <p:spPr>
          <a:xfrm>
            <a:off x="2705156" y="5726112"/>
            <a:ext cx="3646375"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ctr">
              <a:spcBef>
                <a:spcPts val="900"/>
              </a:spcBef>
              <a:buClr>
                <a:srgbClr val="D84800"/>
              </a:buClr>
              <a:buFont typeface="Helvetica"/>
            </a:pPr>
            <a:r>
              <a:rPr b="1">
                <a:solidFill>
                  <a:srgbClr val="D84800"/>
                </a:solidFill>
                <a:uFill>
                  <a:solidFill>
                    <a:srgbClr val="D84800"/>
                  </a:solidFill>
                </a:uFill>
              </a:rPr>
              <a:t>Database System Concepts, 6</a:t>
            </a:r>
            <a:r>
              <a:rPr b="1" baseline="29999">
                <a:solidFill>
                  <a:srgbClr val="D84800"/>
                </a:solidFill>
                <a:uFill>
                  <a:solidFill>
                    <a:srgbClr val="D84800"/>
                  </a:solidFill>
                </a:uFill>
              </a:rPr>
              <a:t>th</a:t>
            </a:r>
            <a:r>
              <a:rPr b="1">
                <a:solidFill>
                  <a:srgbClr val="D84800"/>
                </a:solidFill>
                <a:uFill>
                  <a:solidFill>
                    <a:srgbClr val="D84800"/>
                  </a:solidFill>
                </a:uFill>
              </a:rPr>
              <a:t> Ed</a:t>
            </a:r>
            <a:r>
              <a:rPr>
                <a:solidFill>
                  <a:srgbClr val="D84800"/>
                </a:solidFill>
                <a:uFill>
                  <a:solidFill>
                    <a:srgbClr val="D84800"/>
                  </a:solidFill>
                </a:uFill>
              </a:rPr>
              <a:t>.</a:t>
            </a:r>
          </a:p>
          <a:p>
            <a:pPr algn="ctr">
              <a:spcBef>
                <a:spcPts val="700"/>
              </a:spcBef>
              <a:buClr>
                <a:srgbClr val="D84800"/>
              </a:buClr>
              <a:buFont typeface="Helvetica"/>
            </a:pPr>
            <a:r>
              <a:rPr sz="1200" b="1">
                <a:solidFill>
                  <a:srgbClr val="D84800"/>
                </a:solidFill>
                <a:uFill>
                  <a:solidFill>
                    <a:srgbClr val="D84800"/>
                  </a:solidFill>
                </a:uFill>
              </a:rPr>
              <a:t>©Silberschatz, Korth and Sudarshan</a:t>
            </a:r>
            <a:br>
              <a:rPr sz="1200" b="1">
                <a:solidFill>
                  <a:srgbClr val="D84800"/>
                </a:solidFill>
                <a:uFill>
                  <a:solidFill>
                    <a:srgbClr val="D84800"/>
                  </a:solidFill>
                </a:uFill>
              </a:rPr>
            </a:br>
            <a:r>
              <a:rPr sz="1200" b="1">
                <a:solidFill>
                  <a:srgbClr val="D84800"/>
                </a:solidFill>
                <a:uFill>
                  <a:solidFill>
                    <a:srgbClr val="D84800"/>
                  </a:solidFill>
                </a:uFill>
              </a:rPr>
              <a:t>See </a:t>
            </a:r>
            <a:r>
              <a:rPr sz="1200" b="1" u="sng">
                <a:solidFill>
                  <a:srgbClr val="FFA900"/>
                </a:solidFill>
                <a:uFill>
                  <a:solidFill>
                    <a:srgbClr val="FFA900"/>
                  </a:solidFill>
                </a:uFill>
                <a:hlinkClick r:id="rId2"/>
              </a:rPr>
              <a:t>www.db-book.com</a:t>
            </a:r>
            <a:r>
              <a:rPr sz="1200" b="1">
                <a:solidFill>
                  <a:srgbClr val="D84800"/>
                </a:solidFill>
                <a:uFill>
                  <a:solidFill>
                    <a:srgbClr val="D84800"/>
                  </a:solidFill>
                </a:uFill>
              </a:rPr>
              <a:t> for conditions on re-use </a:t>
            </a:r>
          </a:p>
        </p:txBody>
      </p:sp>
      <p:pic>
        <p:nvPicPr>
          <p:cNvPr id="37" name="Cover-6Ed.jpg" descr="Cover-6Ed.jpg"/>
          <p:cNvPicPr>
            <a:picLocks/>
          </p:cNvPicPr>
          <p:nvPr/>
        </p:nvPicPr>
        <p:blipFill>
          <a:blip r:embed="rId3">
            <a:extLst/>
          </a:blip>
          <a:stretch>
            <a:fillRect/>
          </a:stretch>
        </p:blipFill>
        <p:spPr>
          <a:xfrm>
            <a:off x="0" y="0"/>
            <a:ext cx="1392238" cy="1700213"/>
          </a:xfrm>
          <a:prstGeom prst="rect">
            <a:avLst/>
          </a:prstGeom>
          <a:ln w="12700">
            <a:miter lim="400000"/>
          </a:ln>
        </p:spPr>
      </p:pic>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xfrm>
            <a:off x="7402512" y="6218237"/>
            <a:ext cx="292101" cy="297248"/>
          </a:xfrm>
          <a:prstGeom prst="rect">
            <a:avLst/>
          </a:prstGeom>
        </p:spPr>
        <p:txBody>
          <a:bodyPr/>
          <a:lstStyle>
            <a:lvl1pPr>
              <a:defRPr sz="1400">
                <a:solidFill>
                  <a:srgbClr val="689976"/>
                </a:solidFill>
                <a:uFill>
                  <a:solidFill>
                    <a:srgbClr val="689976"/>
                  </a:solidFill>
                </a:uFill>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5"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6" name="Cover-6Ed.jpg" descr="Cover-6Ed.jpg"/>
          <p:cNvPicPr>
            <a:picLocks/>
          </p:cNvPicPr>
          <p:nvPr/>
        </p:nvPicPr>
        <p:blipFill>
          <a:blip r:embed="rId5">
            <a:extLst/>
          </a:blip>
          <a:stretch>
            <a:fillRect/>
          </a:stretch>
        </p:blipFill>
        <p:spPr>
          <a:xfrm>
            <a:off x="-3175" y="0"/>
            <a:ext cx="668338" cy="815975"/>
          </a:xfrm>
          <a:prstGeom prst="rect">
            <a:avLst/>
          </a:prstGeom>
          <a:ln w="12700">
            <a:miter lim="400000"/>
          </a:ln>
        </p:spPr>
      </p:pic>
      <p:sp>
        <p:nvSpPr>
          <p:cNvPr id="7" name="Title Text"/>
          <p:cNvSpPr txBox="1">
            <a:spLocks noGrp="1"/>
          </p:cNvSpPr>
          <p:nvPr>
            <p:ph type="title"/>
          </p:nvPr>
        </p:nvSpPr>
        <p:spPr>
          <a:xfrm>
            <a:off x="768350" y="0"/>
            <a:ext cx="8077200" cy="7270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p>
            <a:r>
              <a:t>Title Text</a:t>
            </a:r>
          </a:p>
        </p:txBody>
      </p:sp>
      <p:sp>
        <p:nvSpPr>
          <p:cNvPr id="8" name="Body Level One…"/>
          <p:cNvSpPr txBox="1">
            <a:spLocks noGrp="1"/>
          </p:cNvSpPr>
          <p:nvPr>
            <p:ph type="body" idx="1"/>
          </p:nvPr>
        </p:nvSpPr>
        <p:spPr>
          <a:xfrm>
            <a:off x="814387" y="1093787"/>
            <a:ext cx="7661276" cy="57642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2pPr>
              <a:buClr>
                <a:srgbClr val="FFA941"/>
              </a:buClr>
              <a:buSzPct val="80000"/>
              <a:buChar char=""/>
            </a:lvl2pPr>
            <a:lvl3pPr>
              <a:buClr>
                <a:srgbClr val="38D142"/>
              </a:buClr>
              <a:buSzPct val="75000"/>
              <a:buChar char=""/>
            </a:lvl3pPr>
            <a:lvl4pPr>
              <a:buClr>
                <a:srgbClr val="FFA900"/>
              </a:buClr>
              <a:buSzPct val="100000"/>
              <a:buFont typeface="Times New Roman"/>
              <a:buChar char="–"/>
            </a:lvl4pPr>
            <a:lvl5pPr>
              <a:buSzPct val="75000"/>
              <a:buFont typeface="Helvetica"/>
              <a:buChar char="»"/>
            </a:lvl5p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4401839" y="6388100"/>
            <a:ext cx="340322" cy="342900"/>
          </a:xfrm>
          <a:prstGeom prst="rect">
            <a:avLst/>
          </a:prstGeom>
          <a:ln w="12700">
            <a:miter lim="400000"/>
          </a:ln>
        </p:spPr>
        <p:txBody>
          <a:bodyPr wrap="none" lIns="50800" tIns="50800" rIns="50800" bIns="50800">
            <a:spAutoFit/>
          </a:bodyPr>
          <a:lstStyle>
            <a:lvl1pPr marL="0" marR="0" algn="ctr" defTabSz="584200"/>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40639" marR="40639" indent="0" algn="ctr" defTabSz="914400" rtl="0" latinLnBrk="0">
        <a:lnSpc>
          <a:spcPct val="100000"/>
        </a:lnSpc>
        <a:spcBef>
          <a:spcPts val="0"/>
        </a:spcBef>
        <a:spcAft>
          <a:spcPts val="0"/>
        </a:spcAft>
        <a:buClrTx/>
        <a:buSzTx/>
        <a:buFontTx/>
        <a:buNone/>
        <a:tabLst/>
        <a:defRPr sz="3200" b="1" i="0" u="none" strike="noStrike" cap="none" spc="0" baseline="0">
          <a:ln>
            <a:noFill/>
          </a:ln>
          <a:solidFill>
            <a:srgbClr val="D84800"/>
          </a:solidFill>
          <a:uFill>
            <a:solidFill>
              <a:srgbClr val="D84800"/>
            </a:solidFill>
          </a:uFill>
          <a:latin typeface="+mn-lt"/>
          <a:ea typeface="+mn-ea"/>
          <a:cs typeface="+mn-cs"/>
          <a:sym typeface="Helvetica"/>
        </a:defRPr>
      </a:lvl1pPr>
      <a:lvl2pPr marL="40639" marR="40639" indent="2286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D84800"/>
          </a:solidFill>
          <a:uFill>
            <a:solidFill>
              <a:srgbClr val="D84800"/>
            </a:solidFill>
          </a:uFill>
          <a:latin typeface="+mn-lt"/>
          <a:ea typeface="+mn-ea"/>
          <a:cs typeface="+mn-cs"/>
          <a:sym typeface="Helvetica"/>
        </a:defRPr>
      </a:lvl2pPr>
      <a:lvl3pPr marL="40639" marR="40639" indent="4572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D84800"/>
          </a:solidFill>
          <a:uFill>
            <a:solidFill>
              <a:srgbClr val="D84800"/>
            </a:solidFill>
          </a:uFill>
          <a:latin typeface="+mn-lt"/>
          <a:ea typeface="+mn-ea"/>
          <a:cs typeface="+mn-cs"/>
          <a:sym typeface="Helvetica"/>
        </a:defRPr>
      </a:lvl3pPr>
      <a:lvl4pPr marL="40639" marR="40639" indent="6858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D84800"/>
          </a:solidFill>
          <a:uFill>
            <a:solidFill>
              <a:srgbClr val="D84800"/>
            </a:solidFill>
          </a:uFill>
          <a:latin typeface="+mn-lt"/>
          <a:ea typeface="+mn-ea"/>
          <a:cs typeface="+mn-cs"/>
          <a:sym typeface="Helvetica"/>
        </a:defRPr>
      </a:lvl4pPr>
      <a:lvl5pPr marL="40639" marR="40639" indent="9144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D84800"/>
          </a:solidFill>
          <a:uFill>
            <a:solidFill>
              <a:srgbClr val="D84800"/>
            </a:solidFill>
          </a:uFill>
          <a:latin typeface="+mn-lt"/>
          <a:ea typeface="+mn-ea"/>
          <a:cs typeface="+mn-cs"/>
          <a:sym typeface="Helvetica"/>
        </a:defRPr>
      </a:lvl5pPr>
      <a:lvl6pPr marL="40639" marR="40639" indent="11430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D84800"/>
          </a:solidFill>
          <a:uFill>
            <a:solidFill>
              <a:srgbClr val="D84800"/>
            </a:solidFill>
          </a:uFill>
          <a:latin typeface="+mn-lt"/>
          <a:ea typeface="+mn-ea"/>
          <a:cs typeface="+mn-cs"/>
          <a:sym typeface="Helvetica"/>
        </a:defRPr>
      </a:lvl6pPr>
      <a:lvl7pPr marL="40639" marR="40639" indent="13716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D84800"/>
          </a:solidFill>
          <a:uFill>
            <a:solidFill>
              <a:srgbClr val="D84800"/>
            </a:solidFill>
          </a:uFill>
          <a:latin typeface="+mn-lt"/>
          <a:ea typeface="+mn-ea"/>
          <a:cs typeface="+mn-cs"/>
          <a:sym typeface="Helvetica"/>
        </a:defRPr>
      </a:lvl7pPr>
      <a:lvl8pPr marL="40639" marR="40639" indent="16002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D84800"/>
          </a:solidFill>
          <a:uFill>
            <a:solidFill>
              <a:srgbClr val="D84800"/>
            </a:solidFill>
          </a:uFill>
          <a:latin typeface="+mn-lt"/>
          <a:ea typeface="+mn-ea"/>
          <a:cs typeface="+mn-cs"/>
          <a:sym typeface="Helvetica"/>
        </a:defRPr>
      </a:lvl8pPr>
      <a:lvl9pPr marL="40639" marR="40639" indent="1828800" algn="ctr" defTabSz="914400" rtl="0" latinLnBrk="0">
        <a:lnSpc>
          <a:spcPct val="100000"/>
        </a:lnSpc>
        <a:spcBef>
          <a:spcPts val="0"/>
        </a:spcBef>
        <a:spcAft>
          <a:spcPts val="0"/>
        </a:spcAft>
        <a:buClrTx/>
        <a:buSzTx/>
        <a:buFontTx/>
        <a:buNone/>
        <a:tabLst/>
        <a:defRPr sz="3200" b="1" i="0" u="none" strike="noStrike" cap="none" spc="0" baseline="0">
          <a:ln>
            <a:noFill/>
          </a:ln>
          <a:solidFill>
            <a:srgbClr val="D84800"/>
          </a:solidFill>
          <a:uFill>
            <a:solidFill>
              <a:srgbClr val="D84800"/>
            </a:solidFill>
          </a:uFill>
          <a:latin typeface="+mn-lt"/>
          <a:ea typeface="+mn-ea"/>
          <a:cs typeface="+mn-cs"/>
          <a:sym typeface="Helvetica"/>
        </a:defRPr>
      </a:lvl9pPr>
    </p:titleStyle>
    <p:bodyStyle>
      <a:lvl1pPr marL="383540" marR="40639" indent="-342900" algn="l" defTabSz="914400" rtl="0" latinLnBrk="0">
        <a:lnSpc>
          <a:spcPct val="100000"/>
        </a:lnSpc>
        <a:spcBef>
          <a:spcPts val="700"/>
        </a:spcBef>
        <a:spcAft>
          <a:spcPts val="0"/>
        </a:spcAft>
        <a:buClr>
          <a:srgbClr val="D84800"/>
        </a:buClr>
        <a:buSzPct val="90000"/>
        <a:buFontTx/>
        <a:buChar char=""/>
        <a:tabLst/>
        <a:defRPr sz="1800" b="0" i="0" u="none" strike="noStrike" cap="none" spc="0" baseline="0">
          <a:ln>
            <a:noFill/>
          </a:ln>
          <a:solidFill>
            <a:srgbClr val="000000"/>
          </a:solidFill>
          <a:uFill>
            <a:solidFill>
              <a:srgbClr val="000000"/>
            </a:solidFill>
          </a:uFill>
          <a:latin typeface="+mn-lt"/>
          <a:ea typeface="+mn-ea"/>
          <a:cs typeface="+mn-cs"/>
          <a:sym typeface="Helvetica"/>
        </a:defRPr>
      </a:lvl1pPr>
      <a:lvl2pPr marL="783590" marR="40639" indent="-285750" algn="l" defTabSz="914400" rtl="0" latinLnBrk="0">
        <a:lnSpc>
          <a:spcPct val="100000"/>
        </a:lnSpc>
        <a:spcBef>
          <a:spcPts val="700"/>
        </a:spcBef>
        <a:spcAft>
          <a:spcPts val="0"/>
        </a:spcAft>
        <a:buClr>
          <a:srgbClr val="D84800"/>
        </a:buClr>
        <a:buSzPct val="90000"/>
        <a:buFontTx/>
        <a:buChar char=""/>
        <a:tabLst/>
        <a:defRPr sz="1800" b="0" i="0" u="none" strike="noStrike" cap="none" spc="0" baseline="0">
          <a:ln>
            <a:noFill/>
          </a:ln>
          <a:solidFill>
            <a:srgbClr val="000000"/>
          </a:solidFill>
          <a:uFill>
            <a:solidFill>
              <a:srgbClr val="000000"/>
            </a:solidFill>
          </a:uFill>
          <a:latin typeface="+mn-lt"/>
          <a:ea typeface="+mn-ea"/>
          <a:cs typeface="+mn-cs"/>
          <a:sym typeface="Helvetica"/>
        </a:defRPr>
      </a:lvl2pPr>
      <a:lvl3pPr marL="1126489" marR="40639" indent="-228600" algn="l" defTabSz="914400" rtl="0" latinLnBrk="0">
        <a:lnSpc>
          <a:spcPct val="100000"/>
        </a:lnSpc>
        <a:spcBef>
          <a:spcPts val="700"/>
        </a:spcBef>
        <a:spcAft>
          <a:spcPts val="0"/>
        </a:spcAft>
        <a:buClr>
          <a:srgbClr val="D84800"/>
        </a:buClr>
        <a:buSzPct val="90000"/>
        <a:buFontTx/>
        <a:buChar char=""/>
        <a:tabLst/>
        <a:defRPr sz="1800" b="0" i="0" u="none" strike="noStrike" cap="none" spc="0" baseline="0">
          <a:ln>
            <a:noFill/>
          </a:ln>
          <a:solidFill>
            <a:srgbClr val="000000"/>
          </a:solidFill>
          <a:uFill>
            <a:solidFill>
              <a:srgbClr val="000000"/>
            </a:solidFill>
          </a:uFill>
          <a:latin typeface="+mn-lt"/>
          <a:ea typeface="+mn-ea"/>
          <a:cs typeface="+mn-cs"/>
          <a:sym typeface="Helvetica"/>
        </a:defRPr>
      </a:lvl3pPr>
      <a:lvl4pPr marL="1469389" marR="40639" indent="-228600" algn="l" defTabSz="914400" rtl="0" latinLnBrk="0">
        <a:lnSpc>
          <a:spcPct val="100000"/>
        </a:lnSpc>
        <a:spcBef>
          <a:spcPts val="700"/>
        </a:spcBef>
        <a:spcAft>
          <a:spcPts val="0"/>
        </a:spcAft>
        <a:buClr>
          <a:srgbClr val="D84800"/>
        </a:buClr>
        <a:buSzPct val="90000"/>
        <a:buFontTx/>
        <a:buChar char=""/>
        <a:tabLst/>
        <a:defRPr sz="1800" b="0" i="0" u="none" strike="noStrike" cap="none" spc="0" baseline="0">
          <a:ln>
            <a:noFill/>
          </a:ln>
          <a:solidFill>
            <a:srgbClr val="000000"/>
          </a:solidFill>
          <a:uFill>
            <a:solidFill>
              <a:srgbClr val="000000"/>
            </a:solidFill>
          </a:uFill>
          <a:latin typeface="+mn-lt"/>
          <a:ea typeface="+mn-ea"/>
          <a:cs typeface="+mn-cs"/>
          <a:sym typeface="Helvetica"/>
        </a:defRPr>
      </a:lvl4pPr>
      <a:lvl5pPr marL="1812289" marR="40639" indent="-228600" algn="l" defTabSz="914400" rtl="0" latinLnBrk="0">
        <a:lnSpc>
          <a:spcPct val="100000"/>
        </a:lnSpc>
        <a:spcBef>
          <a:spcPts val="700"/>
        </a:spcBef>
        <a:spcAft>
          <a:spcPts val="0"/>
        </a:spcAft>
        <a:buClr>
          <a:srgbClr val="D84800"/>
        </a:buClr>
        <a:buSzPct val="90000"/>
        <a:buFontTx/>
        <a:buChar char=""/>
        <a:tabLst/>
        <a:defRPr sz="1800" b="0" i="0" u="none" strike="noStrike" cap="none" spc="0" baseline="0">
          <a:ln>
            <a:noFill/>
          </a:ln>
          <a:solidFill>
            <a:srgbClr val="000000"/>
          </a:solidFill>
          <a:uFill>
            <a:solidFill>
              <a:srgbClr val="000000"/>
            </a:solidFill>
          </a:uFill>
          <a:latin typeface="+mn-lt"/>
          <a:ea typeface="+mn-ea"/>
          <a:cs typeface="+mn-cs"/>
          <a:sym typeface="Helvetica"/>
        </a:defRPr>
      </a:lvl5pPr>
      <a:lvl6pPr marL="1812289" marR="40639" indent="-228600" algn="l" defTabSz="914400" rtl="0" latinLnBrk="0">
        <a:lnSpc>
          <a:spcPct val="100000"/>
        </a:lnSpc>
        <a:spcBef>
          <a:spcPts val="700"/>
        </a:spcBef>
        <a:spcAft>
          <a:spcPts val="0"/>
        </a:spcAft>
        <a:buClr>
          <a:srgbClr val="D84800"/>
        </a:buClr>
        <a:buSzPct val="90000"/>
        <a:buFontTx/>
        <a:buChar char=""/>
        <a:tabLst/>
        <a:defRPr sz="1800" b="0" i="0" u="none" strike="noStrike" cap="none" spc="0" baseline="0">
          <a:ln>
            <a:noFill/>
          </a:ln>
          <a:solidFill>
            <a:srgbClr val="000000"/>
          </a:solidFill>
          <a:uFill>
            <a:solidFill>
              <a:srgbClr val="000000"/>
            </a:solidFill>
          </a:uFill>
          <a:latin typeface="+mn-lt"/>
          <a:ea typeface="+mn-ea"/>
          <a:cs typeface="+mn-cs"/>
          <a:sym typeface="Helvetica"/>
        </a:defRPr>
      </a:lvl6pPr>
      <a:lvl7pPr marL="1812289" marR="40639" indent="-228600" algn="l" defTabSz="914400" rtl="0" latinLnBrk="0">
        <a:lnSpc>
          <a:spcPct val="100000"/>
        </a:lnSpc>
        <a:spcBef>
          <a:spcPts val="700"/>
        </a:spcBef>
        <a:spcAft>
          <a:spcPts val="0"/>
        </a:spcAft>
        <a:buClr>
          <a:srgbClr val="D84800"/>
        </a:buClr>
        <a:buSzPct val="90000"/>
        <a:buFontTx/>
        <a:buChar char=""/>
        <a:tabLst/>
        <a:defRPr sz="1800" b="0" i="0" u="none" strike="noStrike" cap="none" spc="0" baseline="0">
          <a:ln>
            <a:noFill/>
          </a:ln>
          <a:solidFill>
            <a:srgbClr val="000000"/>
          </a:solidFill>
          <a:uFill>
            <a:solidFill>
              <a:srgbClr val="000000"/>
            </a:solidFill>
          </a:uFill>
          <a:latin typeface="+mn-lt"/>
          <a:ea typeface="+mn-ea"/>
          <a:cs typeface="+mn-cs"/>
          <a:sym typeface="Helvetica"/>
        </a:defRPr>
      </a:lvl7pPr>
      <a:lvl8pPr marL="1812289" marR="40639" indent="-228600" algn="l" defTabSz="914400" rtl="0" latinLnBrk="0">
        <a:lnSpc>
          <a:spcPct val="100000"/>
        </a:lnSpc>
        <a:spcBef>
          <a:spcPts val="700"/>
        </a:spcBef>
        <a:spcAft>
          <a:spcPts val="0"/>
        </a:spcAft>
        <a:buClr>
          <a:srgbClr val="D84800"/>
        </a:buClr>
        <a:buSzPct val="90000"/>
        <a:buFontTx/>
        <a:buChar char=""/>
        <a:tabLst/>
        <a:defRPr sz="1800" b="0" i="0" u="none" strike="noStrike" cap="none" spc="0" baseline="0">
          <a:ln>
            <a:noFill/>
          </a:ln>
          <a:solidFill>
            <a:srgbClr val="000000"/>
          </a:solidFill>
          <a:uFill>
            <a:solidFill>
              <a:srgbClr val="000000"/>
            </a:solidFill>
          </a:uFill>
          <a:latin typeface="+mn-lt"/>
          <a:ea typeface="+mn-ea"/>
          <a:cs typeface="+mn-cs"/>
          <a:sym typeface="Helvetica"/>
        </a:defRPr>
      </a:lvl8pPr>
      <a:lvl9pPr marL="1812289" marR="40639" indent="-228600" algn="l" defTabSz="914400" rtl="0" latinLnBrk="0">
        <a:lnSpc>
          <a:spcPct val="100000"/>
        </a:lnSpc>
        <a:spcBef>
          <a:spcPts val="700"/>
        </a:spcBef>
        <a:spcAft>
          <a:spcPts val="0"/>
        </a:spcAft>
        <a:buClr>
          <a:srgbClr val="D84800"/>
        </a:buClr>
        <a:buSzPct val="90000"/>
        <a:buFontTx/>
        <a:buChar char=""/>
        <a:tabLst/>
        <a:defRPr sz="1800" b="0" i="0" u="none" strike="noStrike" cap="none" spc="0" baseline="0">
          <a:ln>
            <a:noFill/>
          </a:ln>
          <a:solidFill>
            <a:srgbClr val="000000"/>
          </a:solidFill>
          <a:uFill>
            <a:solidFill>
              <a:srgbClr val="000000"/>
            </a:solidFill>
          </a:uFill>
          <a:latin typeface="+mn-lt"/>
          <a:ea typeface="+mn-ea"/>
          <a:cs typeface="+mn-cs"/>
          <a:sym typeface="Helvetica"/>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000000"/>
            </a:solidFill>
          </a:uFill>
          <a:latin typeface="+mn-lt"/>
          <a:ea typeface="+mn-ea"/>
          <a:cs typeface="+mn-cs"/>
          <a:sym typeface="Helvetica"/>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000000"/>
            </a:solidFill>
          </a:uFill>
          <a:latin typeface="+mn-lt"/>
          <a:ea typeface="+mn-ea"/>
          <a:cs typeface="+mn-cs"/>
          <a:sym typeface="Helvetica"/>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000000"/>
            </a:solidFill>
          </a:uFill>
          <a:latin typeface="+mn-lt"/>
          <a:ea typeface="+mn-ea"/>
          <a:cs typeface="+mn-cs"/>
          <a:sym typeface="Helvetica"/>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000000"/>
            </a:solidFill>
          </a:uFill>
          <a:latin typeface="+mn-lt"/>
          <a:ea typeface="+mn-ea"/>
          <a:cs typeface="+mn-cs"/>
          <a:sym typeface="Helvetica"/>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000000"/>
            </a:solidFill>
          </a:uFill>
          <a:latin typeface="+mn-lt"/>
          <a:ea typeface="+mn-ea"/>
          <a:cs typeface="+mn-cs"/>
          <a:sym typeface="Helvetica"/>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000000"/>
            </a:solidFill>
          </a:uFill>
          <a:latin typeface="+mn-lt"/>
          <a:ea typeface="+mn-ea"/>
          <a:cs typeface="+mn-cs"/>
          <a:sym typeface="Helvetica"/>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000000"/>
            </a:solidFill>
          </a:uFill>
          <a:latin typeface="+mn-lt"/>
          <a:ea typeface="+mn-ea"/>
          <a:cs typeface="+mn-cs"/>
          <a:sym typeface="Helvetica"/>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000000"/>
            </a:solidFill>
          </a:uFill>
          <a:latin typeface="+mn-lt"/>
          <a:ea typeface="+mn-ea"/>
          <a:cs typeface="+mn-cs"/>
          <a:sym typeface="Helvetica"/>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000000"/>
            </a:solidFill>
          </a:u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Database System Concepts, 6th Ed.…"/>
          <p:cNvSpPr/>
          <p:nvPr/>
        </p:nvSpPr>
        <p:spPr>
          <a:xfrm>
            <a:off x="2705156" y="5726112"/>
            <a:ext cx="3646375"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ctr">
              <a:spcBef>
                <a:spcPts val="900"/>
              </a:spcBef>
              <a:buClr>
                <a:srgbClr val="D84800"/>
              </a:buClr>
              <a:buFont typeface="Helvetica"/>
            </a:pPr>
            <a:r>
              <a:rPr b="1">
                <a:solidFill>
                  <a:srgbClr val="D84800"/>
                </a:solidFill>
                <a:uFill>
                  <a:solidFill>
                    <a:srgbClr val="D84800"/>
                  </a:solidFill>
                </a:uFill>
              </a:rPr>
              <a:t>Database System Concepts, 6</a:t>
            </a:r>
            <a:r>
              <a:rPr b="1" baseline="29999">
                <a:solidFill>
                  <a:srgbClr val="D84800"/>
                </a:solidFill>
                <a:uFill>
                  <a:solidFill>
                    <a:srgbClr val="D84800"/>
                  </a:solidFill>
                </a:uFill>
              </a:rPr>
              <a:t>th</a:t>
            </a:r>
            <a:r>
              <a:rPr b="1">
                <a:solidFill>
                  <a:srgbClr val="D84800"/>
                </a:solidFill>
                <a:uFill>
                  <a:solidFill>
                    <a:srgbClr val="D84800"/>
                  </a:solidFill>
                </a:uFill>
              </a:rPr>
              <a:t> Ed</a:t>
            </a:r>
            <a:r>
              <a:rPr>
                <a:solidFill>
                  <a:srgbClr val="D84800"/>
                </a:solidFill>
                <a:uFill>
                  <a:solidFill>
                    <a:srgbClr val="D84800"/>
                  </a:solidFill>
                </a:uFill>
              </a:rPr>
              <a:t>.</a:t>
            </a:r>
          </a:p>
          <a:p>
            <a:pPr algn="ctr">
              <a:spcBef>
                <a:spcPts val="700"/>
              </a:spcBef>
              <a:buClr>
                <a:srgbClr val="D84800"/>
              </a:buClr>
              <a:buFont typeface="Helvetica"/>
            </a:pPr>
            <a:r>
              <a:rPr sz="1200" b="1">
                <a:solidFill>
                  <a:srgbClr val="D84800"/>
                </a:solidFill>
                <a:uFill>
                  <a:solidFill>
                    <a:srgbClr val="D84800"/>
                  </a:solidFill>
                </a:uFill>
              </a:rPr>
              <a:t>©Silberschatz, Korth and Sudarshan</a:t>
            </a:r>
            <a:br>
              <a:rPr sz="1200" b="1">
                <a:solidFill>
                  <a:srgbClr val="D84800"/>
                </a:solidFill>
                <a:uFill>
                  <a:solidFill>
                    <a:srgbClr val="D84800"/>
                  </a:solidFill>
                </a:uFill>
              </a:rPr>
            </a:br>
            <a:r>
              <a:rPr sz="1200" b="1">
                <a:solidFill>
                  <a:srgbClr val="D84800"/>
                </a:solidFill>
                <a:uFill>
                  <a:solidFill>
                    <a:srgbClr val="D84800"/>
                  </a:solidFill>
                </a:uFill>
              </a:rPr>
              <a:t>See </a:t>
            </a:r>
            <a:r>
              <a:rPr sz="1200" b="1" u="sng">
                <a:solidFill>
                  <a:srgbClr val="FFA900"/>
                </a:solidFill>
                <a:uFill>
                  <a:solidFill>
                    <a:srgbClr val="FFA900"/>
                  </a:solidFill>
                </a:uFill>
                <a:hlinkClick r:id="rId2"/>
              </a:rPr>
              <a:t>www.db-book.com</a:t>
            </a:r>
            <a:r>
              <a:rPr sz="1200" b="1">
                <a:solidFill>
                  <a:srgbClr val="D84800"/>
                </a:solidFill>
                <a:uFill>
                  <a:solidFill>
                    <a:srgbClr val="D84800"/>
                  </a:solidFill>
                </a:uFill>
              </a:rPr>
              <a:t> for conditions on re-use </a:t>
            </a:r>
          </a:p>
        </p:txBody>
      </p:sp>
      <p:pic>
        <p:nvPicPr>
          <p:cNvPr id="50" name="Cover-6Ed.jpg" descr="Cover-6Ed.jpg"/>
          <p:cNvPicPr>
            <a:picLocks/>
          </p:cNvPicPr>
          <p:nvPr/>
        </p:nvPicPr>
        <p:blipFill>
          <a:blip r:embed="rId3">
            <a:extLst/>
          </a:blip>
          <a:stretch>
            <a:fillRect/>
          </a:stretch>
        </p:blipFill>
        <p:spPr>
          <a:xfrm>
            <a:off x="0" y="0"/>
            <a:ext cx="1392238" cy="1700213"/>
          </a:xfrm>
          <a:prstGeom prst="rect">
            <a:avLst/>
          </a:prstGeom>
          <a:ln w="12700">
            <a:miter lim="400000"/>
          </a:ln>
        </p:spPr>
      </p:pic>
      <p:sp>
        <p:nvSpPr>
          <p:cNvPr id="51" name="ICOM 5016 – Introduction to  Database Systems"/>
          <p:cNvSpPr txBox="1">
            <a:spLocks noGrp="1"/>
          </p:cNvSpPr>
          <p:nvPr>
            <p:ph type="title"/>
          </p:nvPr>
        </p:nvSpPr>
        <p:spPr>
          <a:xfrm>
            <a:off x="652462" y="2546350"/>
            <a:ext cx="7772401" cy="1143000"/>
          </a:xfrm>
          <a:prstGeom prst="rect">
            <a:avLst/>
          </a:prstGeom>
        </p:spPr>
        <p:txBody>
          <a:bodyPr/>
          <a:lstStyle/>
          <a:p>
            <a:pPr>
              <a:defRPr>
                <a:effectLst>
                  <a:outerShdw blurRad="12700" dist="25400" dir="2700000" rotWithShape="0">
                    <a:srgbClr val="CBCBCB"/>
                  </a:outerShdw>
                </a:effectLst>
              </a:defRPr>
            </a:pPr>
            <a:r>
              <a:t>ICOM 5016 – Introduction to </a:t>
            </a:r>
            <a:br/>
            <a:r>
              <a:t>Database Systems</a:t>
            </a:r>
          </a:p>
        </p:txBody>
      </p:sp>
      <p:sp>
        <p:nvSpPr>
          <p:cNvPr id="52" name="Lecture19 – Transactions…"/>
          <p:cNvSpPr txBox="1">
            <a:spLocks noGrp="1"/>
          </p:cNvSpPr>
          <p:nvPr>
            <p:ph type="body" sz="half" idx="1"/>
          </p:nvPr>
        </p:nvSpPr>
        <p:spPr>
          <a:xfrm>
            <a:off x="1371600" y="3681412"/>
            <a:ext cx="6400800" cy="2109788"/>
          </a:xfrm>
          <a:prstGeom prst="rect">
            <a:avLst/>
          </a:prstGeom>
        </p:spPr>
        <p:txBody>
          <a:bodyPr/>
          <a:lstStyle/>
          <a:p>
            <a:pPr marL="40639" indent="0" algn="ctr">
              <a:lnSpc>
                <a:spcPct val="80000"/>
              </a:lnSpc>
              <a:buSzTx/>
              <a:buFont typeface="Monotype Sorts"/>
              <a:buNone/>
              <a:defRPr sz="2800"/>
            </a:pPr>
            <a:r>
              <a:t>Lecture19 – Transactions</a:t>
            </a:r>
          </a:p>
          <a:p>
            <a:pPr marL="40639" indent="0" algn="ctr">
              <a:lnSpc>
                <a:spcPct val="80000"/>
              </a:lnSpc>
              <a:buSzTx/>
              <a:buFont typeface="Monotype Sorts"/>
              <a:buNone/>
              <a:defRPr sz="2000"/>
            </a:pPr>
            <a:r>
              <a:t>Dr. Manuel Rodriguez Martinez</a:t>
            </a:r>
          </a:p>
          <a:p>
            <a:pPr marL="40639" indent="0" algn="ctr">
              <a:lnSpc>
                <a:spcPct val="80000"/>
              </a:lnSpc>
              <a:buSzTx/>
              <a:buFont typeface="Monotype Sorts"/>
              <a:buNone/>
              <a:defRPr sz="2000"/>
            </a:pPr>
            <a:r>
              <a:t>Department of Electrical and Computer Engineering</a:t>
            </a:r>
          </a:p>
          <a:p>
            <a:pPr marL="40639" indent="0" algn="ctr">
              <a:lnSpc>
                <a:spcPct val="80000"/>
              </a:lnSpc>
              <a:buSzTx/>
              <a:buFont typeface="Monotype Sorts"/>
              <a:buNone/>
              <a:defRPr sz="2000"/>
            </a:pPr>
            <a:r>
              <a:t>University of Puerto Rico, Mayagüez</a:t>
            </a:r>
          </a:p>
          <a:p>
            <a:pPr marL="40639" indent="0" algn="ctr">
              <a:lnSpc>
                <a:spcPct val="80000"/>
              </a:lnSpc>
              <a:buSzTx/>
              <a:buFont typeface="Monotype Sorts"/>
              <a:buNone/>
              <a:defRPr sz="800"/>
            </a:pPr>
            <a:endParaRPr/>
          </a:p>
          <a:p>
            <a:pPr marL="40639" indent="0" algn="ctr">
              <a:lnSpc>
                <a:spcPct val="80000"/>
              </a:lnSpc>
              <a:buSzTx/>
              <a:buFont typeface="Monotype Sorts"/>
              <a:buNone/>
              <a:defRPr sz="800"/>
            </a:pPr>
            <a:endParaRPr/>
          </a:p>
          <a:p>
            <a:pPr marL="40639" indent="0" algn="ctr">
              <a:lnSpc>
                <a:spcPct val="80000"/>
              </a:lnSpc>
              <a:buSzTx/>
              <a:buFont typeface="Monotype Sorts"/>
              <a:buNone/>
            </a:pPr>
            <a:r>
              <a:rPr b="1" i="1">
                <a:solidFill>
                  <a:srgbClr val="D84800"/>
                </a:solidFill>
                <a:uFill>
                  <a:solidFill>
                    <a:srgbClr val="D84800"/>
                  </a:solidFill>
                </a:uFill>
              </a:rPr>
              <a:t>Slides are adapted  from:</a:t>
            </a:r>
            <a:r>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116"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17"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18"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19"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20" name="Transaction State (Cont.)"/>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Transaction State (Cont.)</a:t>
            </a:r>
          </a:p>
        </p:txBody>
      </p:sp>
      <p:pic>
        <p:nvPicPr>
          <p:cNvPr id="121" name="image.png" descr="image.png"/>
          <p:cNvPicPr>
            <a:picLocks/>
          </p:cNvPicPr>
          <p:nvPr/>
        </p:nvPicPr>
        <p:blipFill>
          <a:blip r:embed="rId3">
            <a:extLst/>
          </a:blip>
          <a:stretch>
            <a:fillRect/>
          </a:stretch>
        </p:blipFill>
        <p:spPr>
          <a:xfrm>
            <a:off x="1430337" y="1182687"/>
            <a:ext cx="5843589" cy="4014788"/>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124"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25"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26"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27"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28" name="Concurrent Executions"/>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Concurrent Executions</a:t>
            </a:r>
          </a:p>
        </p:txBody>
      </p:sp>
      <p:sp>
        <p:nvSpPr>
          <p:cNvPr id="129" name="Multiple transactions are allowed to run concurrently in the system.  Advantages are:…"/>
          <p:cNvSpPr txBox="1">
            <a:spLocks noGrp="1"/>
          </p:cNvSpPr>
          <p:nvPr>
            <p:ph type="body" idx="1"/>
          </p:nvPr>
        </p:nvSpPr>
        <p:spPr>
          <a:xfrm>
            <a:off x="914400" y="1106487"/>
            <a:ext cx="7439025" cy="5751513"/>
          </a:xfrm>
          <a:prstGeom prst="rect">
            <a:avLst/>
          </a:prstGeom>
        </p:spPr>
        <p:txBody>
          <a:bodyPr/>
          <a:lstStyle/>
          <a:p>
            <a:r>
              <a:t>Multiple transactions are allowed to run concurrently in the system.  Advantages are:</a:t>
            </a:r>
          </a:p>
          <a:p>
            <a:pPr lvl="1"/>
            <a:r>
              <a:rPr b="1"/>
              <a:t>increased processor and disk utilization</a:t>
            </a:r>
            <a:r>
              <a:t>, leading to better transaction </a:t>
            </a:r>
            <a:r>
              <a:rPr i="1"/>
              <a:t>throughput</a:t>
            </a:r>
          </a:p>
          <a:p>
            <a:pPr lvl="2"/>
            <a:r>
              <a:t>E.g. one transaction can be using the CPU while another is reading from or writing to the disk</a:t>
            </a:r>
          </a:p>
          <a:p>
            <a:pPr lvl="1"/>
            <a:r>
              <a:rPr b="1"/>
              <a:t>reduced average response time</a:t>
            </a:r>
            <a:r>
              <a:t> for transactions: short transactions need not wait behind long ones.</a:t>
            </a:r>
          </a:p>
          <a:p>
            <a:r>
              <a:rPr b="1">
                <a:solidFill>
                  <a:srgbClr val="021EAA"/>
                </a:solidFill>
                <a:uFill>
                  <a:solidFill>
                    <a:srgbClr val="021EAA"/>
                  </a:solidFill>
                </a:uFill>
              </a:rPr>
              <a:t>Concurrency control schemes</a:t>
            </a:r>
            <a:r>
              <a:rPr i="1"/>
              <a:t> </a:t>
            </a:r>
            <a:r>
              <a:t>– mechanisms  to achieve isolation</a:t>
            </a:r>
          </a:p>
          <a:p>
            <a:pPr lvl="1"/>
            <a:r>
              <a:t> that is, to control the interaction among the concurrent transactions in order to prevent them from destroying the consistency of the database</a:t>
            </a:r>
          </a:p>
          <a:p>
            <a:pPr lvl="2"/>
            <a:r>
              <a:t>Will study in Chapter 16, after studying notion of correctness of concurrent executions.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132"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33"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34"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35"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36" name="Schedules"/>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Schedules</a:t>
            </a:r>
          </a:p>
        </p:txBody>
      </p:sp>
      <p:sp>
        <p:nvSpPr>
          <p:cNvPr id="137" name="Schedule – a sequences of instructions that specify the chronological order in which instructions of concurrent transactions are executed…"/>
          <p:cNvSpPr txBox="1">
            <a:spLocks noGrp="1"/>
          </p:cNvSpPr>
          <p:nvPr>
            <p:ph type="body" idx="1"/>
          </p:nvPr>
        </p:nvSpPr>
        <p:spPr>
          <a:xfrm>
            <a:off x="914400" y="1106487"/>
            <a:ext cx="7810500" cy="5751513"/>
          </a:xfrm>
          <a:prstGeom prst="rect">
            <a:avLst/>
          </a:prstGeom>
        </p:spPr>
        <p:txBody>
          <a:bodyPr/>
          <a:lstStyle/>
          <a:p>
            <a:r>
              <a:rPr b="1">
                <a:solidFill>
                  <a:srgbClr val="021EAA"/>
                </a:solidFill>
                <a:uFill>
                  <a:solidFill>
                    <a:srgbClr val="021EAA"/>
                  </a:solidFill>
                </a:uFill>
              </a:rPr>
              <a:t>Schedule</a:t>
            </a:r>
            <a:r>
              <a:rPr b="1">
                <a:solidFill>
                  <a:srgbClr val="D84800"/>
                </a:solidFill>
                <a:uFill>
                  <a:solidFill>
                    <a:srgbClr val="D84800"/>
                  </a:solidFill>
                </a:uFill>
              </a:rPr>
              <a:t> </a:t>
            </a:r>
            <a:r>
              <a:t>– a sequences of instructions that specify the chronological order in which instructions of concurrent transactions are executed</a:t>
            </a:r>
          </a:p>
          <a:p>
            <a:pPr lvl="1"/>
            <a:r>
              <a:t>a schedule for a set of transactions must consist of all instructions of those transactions</a:t>
            </a:r>
          </a:p>
          <a:p>
            <a:pPr lvl="1"/>
            <a:r>
              <a:t>must preserve the order in which the instructions appear in each individual transaction.</a:t>
            </a:r>
          </a:p>
          <a:p>
            <a:r>
              <a:t>A transaction that successfully completes its execution will have a commit instructions as the last statement </a:t>
            </a:r>
          </a:p>
          <a:p>
            <a:pPr lvl="1"/>
            <a:r>
              <a:t>by default transaction assumed to execute commit instruction as its last step</a:t>
            </a:r>
          </a:p>
          <a:p>
            <a:r>
              <a:t>A transaction that fails to successfully complete its execution will have an abort instruction as the last statement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140"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41"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42"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43"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44" name="Schedule 1"/>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Schedule 1</a:t>
            </a:r>
          </a:p>
        </p:txBody>
      </p:sp>
      <p:sp>
        <p:nvSpPr>
          <p:cNvPr id="145" name="Let T1 transfer $50 from A to B, and T2 transfer 10% of the balance from A to B.…"/>
          <p:cNvSpPr txBox="1">
            <a:spLocks noGrp="1"/>
          </p:cNvSpPr>
          <p:nvPr>
            <p:ph type="body" sz="half" idx="1"/>
          </p:nvPr>
        </p:nvSpPr>
        <p:spPr>
          <a:xfrm>
            <a:off x="814387" y="1093787"/>
            <a:ext cx="7262813" cy="2898776"/>
          </a:xfrm>
          <a:prstGeom prst="rect">
            <a:avLst/>
          </a:prstGeom>
        </p:spPr>
        <p:txBody>
          <a:bodyPr/>
          <a:lstStyle/>
          <a:p>
            <a:pPr>
              <a:lnSpc>
                <a:spcPct val="80000"/>
              </a:lnSpc>
              <a:tabLst>
                <a:tab pos="1993900" algn="l"/>
                <a:tab pos="2730500" algn="l"/>
                <a:tab pos="3632200" algn="l"/>
                <a:tab pos="4330700" algn="l"/>
                <a:tab pos="4610100" algn="l"/>
              </a:tabLst>
            </a:pPr>
            <a:r>
              <a:rPr sz="2000"/>
              <a:t>Let </a:t>
            </a:r>
            <a:r>
              <a:rPr sz="2000" i="1"/>
              <a:t>T</a:t>
            </a:r>
            <a:r>
              <a:rPr sz="2000" baseline="-25000"/>
              <a:t>1</a:t>
            </a:r>
            <a:r>
              <a:rPr sz="2000"/>
              <a:t> transfer $50 from </a:t>
            </a:r>
            <a:r>
              <a:rPr sz="2000" i="1"/>
              <a:t>A </a:t>
            </a:r>
            <a:r>
              <a:rPr sz="2000"/>
              <a:t>to </a:t>
            </a:r>
            <a:r>
              <a:rPr sz="2000" i="1"/>
              <a:t>B</a:t>
            </a:r>
            <a:r>
              <a:rPr sz="2000"/>
              <a:t>, and </a:t>
            </a:r>
            <a:r>
              <a:rPr sz="2000" i="1"/>
              <a:t>T</a:t>
            </a:r>
            <a:r>
              <a:rPr sz="2000" baseline="-25000"/>
              <a:t>2</a:t>
            </a:r>
            <a:r>
              <a:rPr sz="2000"/>
              <a:t> transfer 10% of the balance from </a:t>
            </a:r>
            <a:r>
              <a:rPr sz="2000" i="1"/>
              <a:t>A </a:t>
            </a:r>
            <a:r>
              <a:rPr sz="2000"/>
              <a:t>to </a:t>
            </a:r>
            <a:r>
              <a:rPr sz="2000" i="1"/>
              <a:t>B.</a:t>
            </a:r>
            <a:r>
              <a:rPr sz="2000"/>
              <a:t>  </a:t>
            </a:r>
          </a:p>
          <a:p>
            <a:pPr>
              <a:lnSpc>
                <a:spcPct val="80000"/>
              </a:lnSpc>
              <a:tabLst>
                <a:tab pos="1993900" algn="l"/>
                <a:tab pos="2730500" algn="l"/>
                <a:tab pos="3632200" algn="l"/>
                <a:tab pos="4330700" algn="l"/>
                <a:tab pos="4610100" algn="l"/>
              </a:tabLst>
            </a:pPr>
            <a:r>
              <a:rPr sz="2000"/>
              <a:t>A </a:t>
            </a:r>
            <a:r>
              <a:rPr sz="2000">
                <a:solidFill>
                  <a:srgbClr val="021EAA"/>
                </a:solidFill>
                <a:uFill>
                  <a:solidFill>
                    <a:srgbClr val="021EAA"/>
                  </a:solidFill>
                </a:uFill>
              </a:rPr>
              <a:t>serial </a:t>
            </a:r>
            <a:r>
              <a:rPr sz="2000"/>
              <a:t>schedule in which </a:t>
            </a:r>
            <a:r>
              <a:rPr sz="2000" i="1"/>
              <a:t>T</a:t>
            </a:r>
            <a:r>
              <a:rPr sz="2000" baseline="-25000"/>
              <a:t>1</a:t>
            </a:r>
            <a:r>
              <a:rPr sz="2000"/>
              <a:t> is followed by </a:t>
            </a:r>
            <a:r>
              <a:rPr sz="2000" i="1"/>
              <a:t>T</a:t>
            </a:r>
            <a:r>
              <a:rPr sz="2000" baseline="-25000"/>
              <a:t>2</a:t>
            </a:r>
            <a:r>
              <a:t> </a:t>
            </a:r>
            <a:r>
              <a:rPr sz="2000"/>
              <a:t>:</a:t>
            </a:r>
          </a:p>
          <a:p>
            <a:pPr>
              <a:lnSpc>
                <a:spcPct val="80000"/>
              </a:lnSpc>
              <a:buSzTx/>
              <a:buFont typeface="Monotype Sorts"/>
              <a:buNone/>
              <a:tabLst>
                <a:tab pos="1993900" algn="l"/>
                <a:tab pos="2730500" algn="l"/>
                <a:tab pos="3632200" algn="l"/>
                <a:tab pos="4330700" algn="l"/>
                <a:tab pos="4610100" algn="l"/>
              </a:tabLst>
              <a:defRPr sz="1400"/>
            </a:pPr>
            <a:r>
              <a:t>		</a:t>
            </a:r>
          </a:p>
        </p:txBody>
      </p:sp>
      <p:pic>
        <p:nvPicPr>
          <p:cNvPr id="146" name="image.png" descr="image.png"/>
          <p:cNvPicPr>
            <a:picLocks/>
          </p:cNvPicPr>
          <p:nvPr/>
        </p:nvPicPr>
        <p:blipFill>
          <a:blip r:embed="rId3">
            <a:extLst/>
          </a:blip>
          <a:stretch>
            <a:fillRect/>
          </a:stretch>
        </p:blipFill>
        <p:spPr>
          <a:xfrm>
            <a:off x="2836862" y="2074862"/>
            <a:ext cx="3506788" cy="438943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149"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50"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51"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52"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53" name="Schedule 2"/>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Schedule 2</a:t>
            </a:r>
          </a:p>
        </p:txBody>
      </p:sp>
      <p:sp>
        <p:nvSpPr>
          <p:cNvPr id="154" name="A serial schedule where T2 is followed by T1"/>
          <p:cNvSpPr/>
          <p:nvPr/>
        </p:nvSpPr>
        <p:spPr>
          <a:xfrm>
            <a:off x="741362" y="1089025"/>
            <a:ext cx="7899401" cy="457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40640">
              <a:spcBef>
                <a:spcPts val="1200"/>
              </a:spcBef>
              <a:buClr>
                <a:srgbClr val="000000"/>
              </a:buClr>
              <a:buSzPct val="100000"/>
              <a:buFont typeface="Helvetica"/>
              <a:buChar char="•"/>
            </a:pPr>
            <a:r>
              <a:rPr sz="2000"/>
              <a:t> A serial schedule where </a:t>
            </a:r>
            <a:r>
              <a:rPr sz="2000" i="1"/>
              <a:t>T</a:t>
            </a:r>
            <a:r>
              <a:rPr sz="2000" i="1" baseline="-25000"/>
              <a:t>2</a:t>
            </a:r>
            <a:r>
              <a:rPr sz="2000"/>
              <a:t> is followed by </a:t>
            </a:r>
            <a:r>
              <a:rPr sz="2000" i="1"/>
              <a:t>T</a:t>
            </a:r>
            <a:r>
              <a:rPr sz="2000" baseline="-25000"/>
              <a:t>1</a:t>
            </a:r>
          </a:p>
        </p:txBody>
      </p:sp>
      <p:pic>
        <p:nvPicPr>
          <p:cNvPr id="155" name="image.png" descr="image.png"/>
          <p:cNvPicPr>
            <a:picLocks/>
          </p:cNvPicPr>
          <p:nvPr/>
        </p:nvPicPr>
        <p:blipFill>
          <a:blip r:embed="rId3">
            <a:extLst/>
          </a:blip>
          <a:stretch>
            <a:fillRect/>
          </a:stretch>
        </p:blipFill>
        <p:spPr>
          <a:xfrm>
            <a:off x="2284412" y="1611312"/>
            <a:ext cx="3827463" cy="476250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158"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59"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60"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61"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62" name="Schedule 3"/>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Schedule 3</a:t>
            </a:r>
          </a:p>
        </p:txBody>
      </p:sp>
      <p:sp>
        <p:nvSpPr>
          <p:cNvPr id="163" name="Let T1 and T2 be the transactions defined previously.  The following schedule is not a serial schedule, but it is equivalent to Schedule 1."/>
          <p:cNvSpPr txBox="1">
            <a:spLocks noGrp="1"/>
          </p:cNvSpPr>
          <p:nvPr>
            <p:ph type="body" sz="half" idx="1"/>
          </p:nvPr>
        </p:nvSpPr>
        <p:spPr>
          <a:xfrm>
            <a:off x="814387" y="1093787"/>
            <a:ext cx="6765926" cy="2768601"/>
          </a:xfrm>
          <a:prstGeom prst="rect">
            <a:avLst/>
          </a:prstGeom>
        </p:spPr>
        <p:txBody>
          <a:bodyPr/>
          <a:lstStyle/>
          <a:p>
            <a:pPr>
              <a:lnSpc>
                <a:spcPct val="90000"/>
              </a:lnSpc>
              <a:tabLst>
                <a:tab pos="1993900" algn="l"/>
                <a:tab pos="2730500" algn="l"/>
                <a:tab pos="3632200" algn="l"/>
                <a:tab pos="4330700" algn="l"/>
                <a:tab pos="4610100" algn="l"/>
              </a:tabLst>
            </a:pPr>
            <a:r>
              <a:t>Let </a:t>
            </a:r>
            <a:r>
              <a:rPr i="1"/>
              <a:t>T</a:t>
            </a:r>
            <a:r>
              <a:rPr baseline="-25000"/>
              <a:t>1</a:t>
            </a:r>
            <a:r>
              <a:t> and </a:t>
            </a:r>
            <a:r>
              <a:rPr i="1"/>
              <a:t>T</a:t>
            </a:r>
            <a:r>
              <a:rPr baseline="-25000"/>
              <a:t>2</a:t>
            </a:r>
            <a:r>
              <a:t> be the transactions defined previously</a:t>
            </a:r>
            <a:r>
              <a:rPr i="1"/>
              <a:t>.</a:t>
            </a:r>
            <a:r>
              <a:t>  The following schedule is not a serial schedule, but it is </a:t>
            </a:r>
            <a:r>
              <a:rPr i="1">
                <a:solidFill>
                  <a:srgbClr val="021EAA"/>
                </a:solidFill>
                <a:uFill>
                  <a:solidFill>
                    <a:srgbClr val="021EAA"/>
                  </a:solidFill>
                </a:uFill>
              </a:rPr>
              <a:t>equivalent</a:t>
            </a:r>
            <a:r>
              <a:rPr>
                <a:solidFill>
                  <a:srgbClr val="021EAA"/>
                </a:solidFill>
                <a:uFill>
                  <a:solidFill>
                    <a:srgbClr val="021EAA"/>
                  </a:solidFill>
                </a:uFill>
              </a:rPr>
              <a:t> </a:t>
            </a:r>
            <a:r>
              <a:t>to Schedule 1.</a:t>
            </a:r>
          </a:p>
          <a:p>
            <a:pPr>
              <a:lnSpc>
                <a:spcPct val="90000"/>
              </a:lnSpc>
              <a:buSzTx/>
              <a:buFont typeface="Monotype Sorts"/>
              <a:buNone/>
              <a:tabLst>
                <a:tab pos="1993900" algn="l"/>
                <a:tab pos="2730500" algn="l"/>
                <a:tab pos="3632200" algn="l"/>
                <a:tab pos="4330700" algn="l"/>
                <a:tab pos="4610100" algn="l"/>
              </a:tabLst>
            </a:pPr>
            <a:r>
              <a:t>		</a:t>
            </a:r>
          </a:p>
        </p:txBody>
      </p:sp>
      <p:sp>
        <p:nvSpPr>
          <p:cNvPr id="164" name="In Schedules 1, 2 and 3, the sum A + B is preserved."/>
          <p:cNvSpPr/>
          <p:nvPr/>
        </p:nvSpPr>
        <p:spPr>
          <a:xfrm>
            <a:off x="1000125" y="6018212"/>
            <a:ext cx="6731000" cy="3608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marL="383540" indent="-342900">
              <a:spcBef>
                <a:spcPts val="700"/>
              </a:spcBef>
              <a:buClr>
                <a:srgbClr val="D84800"/>
              </a:buClr>
              <a:buFont typeface="Monotype Sorts"/>
              <a:tabLst>
                <a:tab pos="1993900" algn="l"/>
                <a:tab pos="2730500" algn="l"/>
                <a:tab pos="3632200" algn="l"/>
                <a:tab pos="4330700" algn="l"/>
                <a:tab pos="4610100" algn="l"/>
              </a:tabLst>
              <a:defRPr sz="1800">
                <a:latin typeface="Arial"/>
                <a:ea typeface="Arial"/>
                <a:cs typeface="Arial"/>
                <a:sym typeface="Arial"/>
              </a:defRPr>
            </a:lvl1pPr>
          </a:lstStyle>
          <a:p>
            <a:r>
              <a:t>In Schedules 1, 2 and 3, the sum A + B is preserved.</a:t>
            </a:r>
          </a:p>
        </p:txBody>
      </p:sp>
      <p:pic>
        <p:nvPicPr>
          <p:cNvPr id="165" name="image.png" descr="image.png"/>
          <p:cNvPicPr>
            <a:picLocks/>
          </p:cNvPicPr>
          <p:nvPr/>
        </p:nvPicPr>
        <p:blipFill>
          <a:blip r:embed="rId3">
            <a:extLst/>
          </a:blip>
          <a:stretch>
            <a:fillRect/>
          </a:stretch>
        </p:blipFill>
        <p:spPr>
          <a:xfrm>
            <a:off x="2908300" y="1962150"/>
            <a:ext cx="3273425" cy="4087813"/>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168"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69"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70"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71"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72" name="Schedule 4"/>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Schedule 4</a:t>
            </a:r>
          </a:p>
        </p:txBody>
      </p:sp>
      <p:sp>
        <p:nvSpPr>
          <p:cNvPr id="173" name="The following concurrent schedule does not preserve the value of (A + B )."/>
          <p:cNvSpPr txBox="1">
            <a:spLocks noGrp="1"/>
          </p:cNvSpPr>
          <p:nvPr>
            <p:ph type="body" sz="half" idx="1"/>
          </p:nvPr>
        </p:nvSpPr>
        <p:spPr>
          <a:xfrm>
            <a:off x="814387" y="1093787"/>
            <a:ext cx="6724651" cy="2898776"/>
          </a:xfrm>
          <a:prstGeom prst="rect">
            <a:avLst/>
          </a:prstGeom>
        </p:spPr>
        <p:txBody>
          <a:bodyPr/>
          <a:lstStyle/>
          <a:p>
            <a:pPr>
              <a:tabLst>
                <a:tab pos="1993900" algn="l"/>
                <a:tab pos="2730500" algn="l"/>
                <a:tab pos="3632200" algn="l"/>
                <a:tab pos="4330700" algn="l"/>
                <a:tab pos="4610100" algn="l"/>
              </a:tabLst>
            </a:pPr>
            <a:r>
              <a:t>The following concurrent schedule does not preserve the value of (</a:t>
            </a:r>
            <a:r>
              <a:rPr i="1"/>
              <a:t>A </a:t>
            </a:r>
            <a:r>
              <a:t>+ </a:t>
            </a:r>
            <a:r>
              <a:rPr i="1"/>
              <a:t>B</a:t>
            </a:r>
            <a:r>
              <a:t> </a:t>
            </a:r>
            <a:r>
              <a:rPr i="1"/>
              <a:t>)</a:t>
            </a:r>
            <a:r>
              <a:t>.			</a:t>
            </a:r>
          </a:p>
        </p:txBody>
      </p:sp>
      <p:pic>
        <p:nvPicPr>
          <p:cNvPr id="174" name="image.png" descr="image.png"/>
          <p:cNvPicPr>
            <a:picLocks/>
          </p:cNvPicPr>
          <p:nvPr/>
        </p:nvPicPr>
        <p:blipFill>
          <a:blip r:embed="rId3">
            <a:extLst/>
          </a:blip>
          <a:stretch>
            <a:fillRect/>
          </a:stretch>
        </p:blipFill>
        <p:spPr>
          <a:xfrm>
            <a:off x="2760662" y="2098675"/>
            <a:ext cx="3419476" cy="4270375"/>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177"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78"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79"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80"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81" name="Serializability"/>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Serializability</a:t>
            </a:r>
          </a:p>
        </p:txBody>
      </p:sp>
      <p:sp>
        <p:nvSpPr>
          <p:cNvPr id="182" name="Basic Assumption – Each transaction preserves database consistency.…"/>
          <p:cNvSpPr txBox="1">
            <a:spLocks noGrp="1"/>
          </p:cNvSpPr>
          <p:nvPr>
            <p:ph type="body" idx="1"/>
          </p:nvPr>
        </p:nvSpPr>
        <p:spPr>
          <a:xfrm>
            <a:off x="914400" y="1106487"/>
            <a:ext cx="6915150" cy="5751513"/>
          </a:xfrm>
          <a:prstGeom prst="rect">
            <a:avLst/>
          </a:prstGeom>
        </p:spPr>
        <p:txBody>
          <a:bodyPr/>
          <a:lstStyle/>
          <a:p>
            <a:r>
              <a:rPr b="1"/>
              <a:t>Basic Assumption</a:t>
            </a:r>
            <a:r>
              <a:t> – Each transaction preserves database consistency.</a:t>
            </a:r>
          </a:p>
          <a:p>
            <a:r>
              <a:t>Thus serial execution of a set of transactions preserves database consistency.</a:t>
            </a:r>
          </a:p>
          <a:p>
            <a:r>
              <a:t>A (possibly concurrent) schedule is serializable if it is equivalent to a serial schedule.  Different forms of schedule equivalence give rise to the notions of:</a:t>
            </a:r>
          </a:p>
          <a:p>
            <a:pPr lvl="1">
              <a:buSzTx/>
              <a:buFont typeface="Monotype Sorts"/>
              <a:buNone/>
            </a:pPr>
            <a:r>
              <a:t>1.	</a:t>
            </a:r>
            <a:r>
              <a:rPr b="1">
                <a:solidFill>
                  <a:srgbClr val="021EAA"/>
                </a:solidFill>
                <a:uFill>
                  <a:solidFill>
                    <a:srgbClr val="021EAA"/>
                  </a:solidFill>
                </a:uFill>
              </a:rPr>
              <a:t>conflict serializability</a:t>
            </a:r>
          </a:p>
          <a:p>
            <a:pPr lvl="1">
              <a:buSzTx/>
              <a:buFont typeface="Monotype Sorts"/>
              <a:buNone/>
            </a:pPr>
            <a:r>
              <a:t>2.	</a:t>
            </a:r>
            <a:r>
              <a:rPr b="1">
                <a:solidFill>
                  <a:srgbClr val="021EAA"/>
                </a:solidFill>
                <a:uFill>
                  <a:solidFill>
                    <a:srgbClr val="021EAA"/>
                  </a:solidFill>
                </a:uFill>
              </a:rPr>
              <a:t>view serializability</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185"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86"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87"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88"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89" name="Simplified view of transactions"/>
          <p:cNvSpPr txBox="1">
            <a:spLocks noGrp="1"/>
          </p:cNvSpPr>
          <p:nvPr>
            <p:ph type="title"/>
          </p:nvPr>
        </p:nvSpPr>
        <p:spPr>
          <a:prstGeom prst="rect">
            <a:avLst/>
          </a:prstGeom>
        </p:spPr>
        <p:txBody>
          <a:bodyPr/>
          <a:lstStyle>
            <a:lvl1pPr>
              <a:defRPr i="1">
                <a:effectLst>
                  <a:outerShdw blurRad="12700" dist="25400" dir="2700000" rotWithShape="0">
                    <a:srgbClr val="CBCBCB"/>
                  </a:outerShdw>
                </a:effectLst>
              </a:defRPr>
            </a:lvl1pPr>
          </a:lstStyle>
          <a:p>
            <a:r>
              <a:t>Simplified view of transactions</a:t>
            </a:r>
          </a:p>
        </p:txBody>
      </p:sp>
      <p:sp>
        <p:nvSpPr>
          <p:cNvPr id="190" name="We ignore operations other than read and write instructions…"/>
          <p:cNvSpPr txBox="1">
            <a:spLocks noGrp="1"/>
          </p:cNvSpPr>
          <p:nvPr>
            <p:ph type="body" idx="1"/>
          </p:nvPr>
        </p:nvSpPr>
        <p:spPr>
          <a:xfrm>
            <a:off x="914400" y="1149350"/>
            <a:ext cx="6761163" cy="5708650"/>
          </a:xfrm>
          <a:prstGeom prst="rect">
            <a:avLst/>
          </a:prstGeom>
        </p:spPr>
        <p:txBody>
          <a:bodyPr/>
          <a:lstStyle/>
          <a:p>
            <a:pPr>
              <a:buSzTx/>
              <a:buFont typeface="Monotype Sorts"/>
              <a:buNone/>
              <a:defRPr i="1"/>
            </a:pPr>
            <a:endParaRPr/>
          </a:p>
          <a:p>
            <a:pPr lvl="1"/>
            <a:r>
              <a:t>We ignore operations other than </a:t>
            </a:r>
            <a:r>
              <a:rPr b="1"/>
              <a:t>read</a:t>
            </a:r>
            <a:r>
              <a:t> and </a:t>
            </a:r>
            <a:r>
              <a:rPr b="1"/>
              <a:t>write</a:t>
            </a:r>
            <a:r>
              <a:t> instructions</a:t>
            </a:r>
          </a:p>
          <a:p>
            <a:pPr lvl="1"/>
            <a:r>
              <a:t>We assume that transactions may perform arbitrary computations on data in local buffers in between reads and writes.  </a:t>
            </a:r>
          </a:p>
          <a:p>
            <a:pPr lvl="1"/>
            <a:r>
              <a:t>Our simplified schedules consist of only </a:t>
            </a:r>
            <a:r>
              <a:rPr b="1"/>
              <a:t>read</a:t>
            </a:r>
            <a:r>
              <a:t> and </a:t>
            </a:r>
            <a:r>
              <a:rPr b="1"/>
              <a:t>write </a:t>
            </a:r>
            <a:r>
              <a:t>instructions.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193"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94"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95"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96"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97" name="Conflicting Instructions"/>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Conflicting Instructions </a:t>
            </a:r>
          </a:p>
        </p:txBody>
      </p:sp>
      <p:sp>
        <p:nvSpPr>
          <p:cNvPr id="198" name="Instructions li and lj of transactions Ti and Tj respectively, conflict if and only if there exists some item Q accessed by both li and lj, and at least one of these instructions wrote Q.…"/>
          <p:cNvSpPr txBox="1">
            <a:spLocks noGrp="1"/>
          </p:cNvSpPr>
          <p:nvPr>
            <p:ph type="body" idx="1"/>
          </p:nvPr>
        </p:nvSpPr>
        <p:spPr>
          <a:xfrm>
            <a:off x="914400" y="1106487"/>
            <a:ext cx="7146925" cy="5751513"/>
          </a:xfrm>
          <a:prstGeom prst="rect">
            <a:avLst/>
          </a:prstGeom>
        </p:spPr>
        <p:txBody>
          <a:bodyPr/>
          <a:lstStyle/>
          <a:p>
            <a:r>
              <a:t>Instructions </a:t>
            </a:r>
            <a:r>
              <a:rPr i="1"/>
              <a:t>l</a:t>
            </a:r>
            <a:r>
              <a:rPr i="1" baseline="-25000"/>
              <a:t>i</a:t>
            </a:r>
            <a:r>
              <a:t> and </a:t>
            </a:r>
            <a:r>
              <a:rPr i="1"/>
              <a:t>l</a:t>
            </a:r>
            <a:r>
              <a:rPr i="1" baseline="-25000"/>
              <a:t>j</a:t>
            </a:r>
            <a:r>
              <a:t> of transactions </a:t>
            </a:r>
            <a:r>
              <a:rPr i="1"/>
              <a:t>T</a:t>
            </a:r>
            <a:r>
              <a:rPr i="1" baseline="-25000"/>
              <a:t>i</a:t>
            </a:r>
            <a:r>
              <a:t> and </a:t>
            </a:r>
            <a:r>
              <a:rPr i="1"/>
              <a:t>T</a:t>
            </a:r>
            <a:r>
              <a:rPr i="1" baseline="-25000"/>
              <a:t>j</a:t>
            </a:r>
            <a:r>
              <a:t> respectively, </a:t>
            </a:r>
            <a:r>
              <a:rPr b="1">
                <a:solidFill>
                  <a:srgbClr val="021EAA"/>
                </a:solidFill>
                <a:uFill>
                  <a:solidFill>
                    <a:srgbClr val="021EAA"/>
                  </a:solidFill>
                </a:uFill>
              </a:rPr>
              <a:t>conflict</a:t>
            </a:r>
            <a:r>
              <a:t> if and only if there exists some item </a:t>
            </a:r>
            <a:r>
              <a:rPr i="1"/>
              <a:t>Q</a:t>
            </a:r>
            <a:r>
              <a:t> accessed by both </a:t>
            </a:r>
            <a:r>
              <a:rPr i="1"/>
              <a:t>l</a:t>
            </a:r>
            <a:r>
              <a:rPr i="1" baseline="-25000"/>
              <a:t>i</a:t>
            </a:r>
            <a:r>
              <a:t> and </a:t>
            </a:r>
            <a:r>
              <a:rPr i="1"/>
              <a:t>l</a:t>
            </a:r>
            <a:r>
              <a:rPr i="1" baseline="-25000"/>
              <a:t>j</a:t>
            </a:r>
            <a:r>
              <a:t>, and at least one of these instructions wrote </a:t>
            </a:r>
            <a:r>
              <a:rPr i="1"/>
              <a:t>Q.</a:t>
            </a:r>
          </a:p>
          <a:p>
            <a:pPr>
              <a:buSzTx/>
              <a:buFont typeface="Monotype Sorts"/>
              <a:buNone/>
            </a:pPr>
            <a:r>
              <a:t>	   1. </a:t>
            </a:r>
            <a:r>
              <a:rPr i="1"/>
              <a:t>l</a:t>
            </a:r>
            <a:r>
              <a:rPr i="1" baseline="-25000"/>
              <a:t>i</a:t>
            </a:r>
            <a:r>
              <a:t> = </a:t>
            </a:r>
            <a:r>
              <a:rPr b="1"/>
              <a:t>read</a:t>
            </a:r>
            <a:r>
              <a:t>(</a:t>
            </a:r>
            <a:r>
              <a:rPr i="1"/>
              <a:t>Q), l</a:t>
            </a:r>
            <a:r>
              <a:rPr i="1" baseline="-25000"/>
              <a:t>j</a:t>
            </a:r>
            <a:r>
              <a:rPr i="1"/>
              <a:t> = </a:t>
            </a:r>
            <a:r>
              <a:rPr b="1"/>
              <a:t>read</a:t>
            </a:r>
            <a:r>
              <a:t>(</a:t>
            </a:r>
            <a:r>
              <a:rPr i="1"/>
              <a:t>Q</a:t>
            </a:r>
            <a:r>
              <a:t>).   </a:t>
            </a:r>
            <a:r>
              <a:rPr i="1"/>
              <a:t>l</a:t>
            </a:r>
            <a:r>
              <a:rPr i="1" baseline="-25000"/>
              <a:t>i</a:t>
            </a:r>
            <a:r>
              <a:t> and </a:t>
            </a:r>
            <a:r>
              <a:rPr i="1"/>
              <a:t>l</a:t>
            </a:r>
            <a:r>
              <a:rPr i="1" baseline="-25000"/>
              <a:t>j</a:t>
            </a:r>
            <a:r>
              <a:rPr i="1"/>
              <a:t> </a:t>
            </a:r>
            <a:r>
              <a:t>don’t conflict.</a:t>
            </a:r>
            <a:br/>
            <a:r>
              <a:t>   2. </a:t>
            </a:r>
            <a:r>
              <a:rPr i="1"/>
              <a:t>l</a:t>
            </a:r>
            <a:r>
              <a:rPr i="1" baseline="-25000"/>
              <a:t>i</a:t>
            </a:r>
            <a:r>
              <a:t> = </a:t>
            </a:r>
            <a:r>
              <a:rPr b="1"/>
              <a:t>read</a:t>
            </a:r>
            <a:r>
              <a:t>(</a:t>
            </a:r>
            <a:r>
              <a:rPr i="1"/>
              <a:t>Q),  l</a:t>
            </a:r>
            <a:r>
              <a:rPr i="1" baseline="-25000"/>
              <a:t>j</a:t>
            </a:r>
            <a:r>
              <a:rPr i="1"/>
              <a:t> = </a:t>
            </a:r>
            <a:r>
              <a:rPr b="1"/>
              <a:t>write</a:t>
            </a:r>
            <a:r>
              <a:t>(</a:t>
            </a:r>
            <a:r>
              <a:rPr i="1"/>
              <a:t>Q</a:t>
            </a:r>
            <a:r>
              <a:t>).  They conflict.</a:t>
            </a:r>
            <a:br/>
            <a:r>
              <a:t>   3. </a:t>
            </a:r>
            <a:r>
              <a:rPr i="1"/>
              <a:t>l</a:t>
            </a:r>
            <a:r>
              <a:rPr i="1" baseline="-25000"/>
              <a:t>i</a:t>
            </a:r>
            <a:r>
              <a:t> = </a:t>
            </a:r>
            <a:r>
              <a:rPr b="1"/>
              <a:t>write</a:t>
            </a:r>
            <a:r>
              <a:t>(</a:t>
            </a:r>
            <a:r>
              <a:rPr i="1"/>
              <a:t>Q), l</a:t>
            </a:r>
            <a:r>
              <a:rPr i="1" baseline="-25000"/>
              <a:t>j</a:t>
            </a:r>
            <a:r>
              <a:rPr i="1"/>
              <a:t> = </a:t>
            </a:r>
            <a:r>
              <a:rPr b="1"/>
              <a:t>read</a:t>
            </a:r>
            <a:r>
              <a:t>(</a:t>
            </a:r>
            <a:r>
              <a:rPr i="1"/>
              <a:t>Q</a:t>
            </a:r>
            <a:r>
              <a:t>).   They conflict</a:t>
            </a:r>
            <a:br/>
            <a:r>
              <a:t>   4. </a:t>
            </a:r>
            <a:r>
              <a:rPr i="1"/>
              <a:t>l</a:t>
            </a:r>
            <a:r>
              <a:rPr i="1" baseline="-25000"/>
              <a:t>i</a:t>
            </a:r>
            <a:r>
              <a:t> = </a:t>
            </a:r>
            <a:r>
              <a:rPr b="1"/>
              <a:t>write</a:t>
            </a:r>
            <a:r>
              <a:t>(</a:t>
            </a:r>
            <a:r>
              <a:rPr i="1"/>
              <a:t>Q), l</a:t>
            </a:r>
            <a:r>
              <a:rPr i="1" baseline="-25000"/>
              <a:t>j</a:t>
            </a:r>
            <a:r>
              <a:rPr i="1"/>
              <a:t> = </a:t>
            </a:r>
            <a:r>
              <a:rPr b="1"/>
              <a:t>write</a:t>
            </a:r>
            <a:r>
              <a:t>(</a:t>
            </a:r>
            <a:r>
              <a:rPr i="1"/>
              <a:t>Q</a:t>
            </a:r>
            <a:r>
              <a:t>).  They conflict</a:t>
            </a:r>
          </a:p>
          <a:p>
            <a:r>
              <a:t>Intuitively, a conflict between </a:t>
            </a:r>
            <a:r>
              <a:rPr i="1"/>
              <a:t>l</a:t>
            </a:r>
            <a:r>
              <a:rPr i="1" baseline="-25000"/>
              <a:t>i</a:t>
            </a:r>
            <a:r>
              <a:rPr i="1"/>
              <a:t> </a:t>
            </a:r>
            <a:r>
              <a:t>and </a:t>
            </a:r>
            <a:r>
              <a:rPr i="1"/>
              <a:t>l</a:t>
            </a:r>
            <a:r>
              <a:rPr i="1" baseline="-25000"/>
              <a:t>j</a:t>
            </a:r>
            <a:r>
              <a:t> forces a (logical) temporal order between them.  </a:t>
            </a:r>
          </a:p>
          <a:p>
            <a:pPr lvl="1"/>
            <a:r>
              <a:t> If </a:t>
            </a:r>
            <a:r>
              <a:rPr i="1"/>
              <a:t>l</a:t>
            </a:r>
            <a:r>
              <a:rPr i="1" baseline="-25000"/>
              <a:t>i</a:t>
            </a:r>
            <a:r>
              <a:t> and </a:t>
            </a:r>
            <a:r>
              <a:rPr i="1"/>
              <a:t>l</a:t>
            </a:r>
            <a:r>
              <a:rPr i="1" baseline="-25000"/>
              <a:t>j</a:t>
            </a:r>
            <a:r>
              <a:t> are consecutive in a schedule and they do not conflict, their results would remain the same even if they had been interchanged in the schedule.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atabase System Concepts, 6th Ed.…"/>
          <p:cNvSpPr/>
          <p:nvPr/>
        </p:nvSpPr>
        <p:spPr>
          <a:xfrm>
            <a:off x="2705156" y="5726112"/>
            <a:ext cx="3646375"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ctr">
              <a:spcBef>
                <a:spcPts val="900"/>
              </a:spcBef>
              <a:buClr>
                <a:srgbClr val="D84800"/>
              </a:buClr>
              <a:buFont typeface="Helvetica"/>
            </a:pPr>
            <a:r>
              <a:rPr b="1">
                <a:solidFill>
                  <a:srgbClr val="D84800"/>
                </a:solidFill>
                <a:uFill>
                  <a:solidFill>
                    <a:srgbClr val="D84800"/>
                  </a:solidFill>
                </a:uFill>
              </a:rPr>
              <a:t>Database System Concepts, 6</a:t>
            </a:r>
            <a:r>
              <a:rPr b="1" baseline="29999">
                <a:solidFill>
                  <a:srgbClr val="D84800"/>
                </a:solidFill>
                <a:uFill>
                  <a:solidFill>
                    <a:srgbClr val="D84800"/>
                  </a:solidFill>
                </a:uFill>
              </a:rPr>
              <a:t>th</a:t>
            </a:r>
            <a:r>
              <a:rPr b="1">
                <a:solidFill>
                  <a:srgbClr val="D84800"/>
                </a:solidFill>
                <a:uFill>
                  <a:solidFill>
                    <a:srgbClr val="D84800"/>
                  </a:solidFill>
                </a:uFill>
              </a:rPr>
              <a:t> Ed</a:t>
            </a:r>
            <a:r>
              <a:rPr>
                <a:solidFill>
                  <a:srgbClr val="D84800"/>
                </a:solidFill>
                <a:uFill>
                  <a:solidFill>
                    <a:srgbClr val="D84800"/>
                  </a:solidFill>
                </a:uFill>
              </a:rPr>
              <a:t>.</a:t>
            </a:r>
          </a:p>
          <a:p>
            <a:pPr algn="ctr">
              <a:spcBef>
                <a:spcPts val="700"/>
              </a:spcBef>
              <a:buClr>
                <a:srgbClr val="D84800"/>
              </a:buClr>
              <a:buFont typeface="Helvetica"/>
            </a:pPr>
            <a:r>
              <a:rPr sz="1200" b="1">
                <a:solidFill>
                  <a:srgbClr val="D84800"/>
                </a:solidFill>
                <a:uFill>
                  <a:solidFill>
                    <a:srgbClr val="D84800"/>
                  </a:solidFill>
                </a:uFill>
              </a:rPr>
              <a:t>©Silberschatz, Korth and Sudarshan</a:t>
            </a:r>
            <a:br>
              <a:rPr sz="1200" b="1">
                <a:solidFill>
                  <a:srgbClr val="D84800"/>
                </a:solidFill>
                <a:uFill>
                  <a:solidFill>
                    <a:srgbClr val="D84800"/>
                  </a:solidFill>
                </a:uFill>
              </a:rPr>
            </a:br>
            <a:r>
              <a:rPr sz="1200" b="1">
                <a:solidFill>
                  <a:srgbClr val="D84800"/>
                </a:solidFill>
                <a:uFill>
                  <a:solidFill>
                    <a:srgbClr val="D84800"/>
                  </a:solidFill>
                </a:uFill>
              </a:rPr>
              <a:t>See </a:t>
            </a:r>
            <a:r>
              <a:rPr sz="1200" b="1" u="sng">
                <a:solidFill>
                  <a:srgbClr val="FFA900"/>
                </a:solidFill>
                <a:uFill>
                  <a:solidFill>
                    <a:srgbClr val="FFA900"/>
                  </a:solidFill>
                </a:uFill>
                <a:hlinkClick r:id="rId2"/>
              </a:rPr>
              <a:t>www.db-book.com</a:t>
            </a:r>
            <a:r>
              <a:rPr sz="1200" b="1">
                <a:solidFill>
                  <a:srgbClr val="D84800"/>
                </a:solidFill>
                <a:uFill>
                  <a:solidFill>
                    <a:srgbClr val="D84800"/>
                  </a:solidFill>
                </a:uFill>
              </a:rPr>
              <a:t> for conditions on re-use </a:t>
            </a:r>
          </a:p>
        </p:txBody>
      </p:sp>
      <p:pic>
        <p:nvPicPr>
          <p:cNvPr id="55" name="Cover-6Ed.jpg" descr="Cover-6Ed.jpg"/>
          <p:cNvPicPr>
            <a:picLocks/>
          </p:cNvPicPr>
          <p:nvPr/>
        </p:nvPicPr>
        <p:blipFill>
          <a:blip r:embed="rId3">
            <a:extLst/>
          </a:blip>
          <a:stretch>
            <a:fillRect/>
          </a:stretch>
        </p:blipFill>
        <p:spPr>
          <a:xfrm>
            <a:off x="0" y="0"/>
            <a:ext cx="1392238" cy="1700213"/>
          </a:xfrm>
          <a:prstGeom prst="rect">
            <a:avLst/>
          </a:prstGeom>
          <a:ln w="12700">
            <a:miter lim="400000"/>
          </a:ln>
        </p:spPr>
      </p:pic>
      <p:sp>
        <p:nvSpPr>
          <p:cNvPr id="56" name="Chapter 14: Transactions"/>
          <p:cNvSpPr txBox="1">
            <a:spLocks noGrp="1"/>
          </p:cNvSpPr>
          <p:nvPr>
            <p:ph type="title"/>
          </p:nvPr>
        </p:nvSpPr>
        <p:spPr>
          <a:xfrm>
            <a:off x="685800" y="2286000"/>
            <a:ext cx="7772400" cy="1143000"/>
          </a:xfrm>
          <a:prstGeom prst="rect">
            <a:avLst/>
          </a:prstGeom>
        </p:spPr>
        <p:txBody>
          <a:bodyPr/>
          <a:lstStyle>
            <a:lvl1pPr>
              <a:defRPr>
                <a:effectLst>
                  <a:outerShdw blurRad="12700" dist="25400" dir="2700000" rotWithShape="0">
                    <a:srgbClr val="CBCBCB"/>
                  </a:outerShdw>
                </a:effectLst>
              </a:defRPr>
            </a:lvl1pPr>
          </a:lstStyle>
          <a:p>
            <a:r>
              <a:t>Chapter 14: Transactions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201"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202"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203"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204"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205" name="Conflict Serializability"/>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Conflict Serializability</a:t>
            </a:r>
          </a:p>
        </p:txBody>
      </p:sp>
      <p:sp>
        <p:nvSpPr>
          <p:cNvPr id="206" name="If a schedule S can be transformed into a schedule S´ by a series of swaps of non-conflicting instructions, we say that S and S´ are conflict equivalent.…"/>
          <p:cNvSpPr txBox="1">
            <a:spLocks noGrp="1"/>
          </p:cNvSpPr>
          <p:nvPr>
            <p:ph type="body" idx="1"/>
          </p:nvPr>
        </p:nvSpPr>
        <p:spPr>
          <a:xfrm>
            <a:off x="814387" y="1093787"/>
            <a:ext cx="7623176" cy="5764213"/>
          </a:xfrm>
          <a:prstGeom prst="rect">
            <a:avLst/>
          </a:prstGeom>
        </p:spPr>
        <p:txBody>
          <a:bodyPr/>
          <a:lstStyle/>
          <a:p>
            <a:pPr>
              <a:tabLst>
                <a:tab pos="2260600" algn="l"/>
                <a:tab pos="2603500" algn="l"/>
                <a:tab pos="3365500" algn="l"/>
                <a:tab pos="3632200" algn="l"/>
                <a:tab pos="3695700" algn="l"/>
              </a:tabLst>
            </a:pPr>
            <a:r>
              <a:t>If a schedule </a:t>
            </a:r>
            <a:r>
              <a:rPr i="1"/>
              <a:t>S</a:t>
            </a:r>
            <a:r>
              <a:t> can be transformed into a schedule </a:t>
            </a:r>
            <a:r>
              <a:rPr i="1"/>
              <a:t>S´ </a:t>
            </a:r>
            <a:r>
              <a:t>by a series of swaps of non-conflicting instructions, we say that </a:t>
            </a:r>
            <a:r>
              <a:rPr i="1"/>
              <a:t>S</a:t>
            </a:r>
            <a:r>
              <a:t> and </a:t>
            </a:r>
            <a:r>
              <a:rPr i="1"/>
              <a:t>S´ </a:t>
            </a:r>
            <a:r>
              <a:t>are </a:t>
            </a:r>
            <a:r>
              <a:rPr b="1">
                <a:solidFill>
                  <a:srgbClr val="021EAA"/>
                </a:solidFill>
                <a:uFill>
                  <a:solidFill>
                    <a:srgbClr val="021EAA"/>
                  </a:solidFill>
                </a:uFill>
              </a:rPr>
              <a:t>conflict equivalent</a:t>
            </a:r>
            <a:r>
              <a:rPr i="1"/>
              <a:t>.</a:t>
            </a:r>
          </a:p>
          <a:p>
            <a:pPr>
              <a:tabLst>
                <a:tab pos="2260600" algn="l"/>
                <a:tab pos="2603500" algn="l"/>
                <a:tab pos="3365500" algn="l"/>
                <a:tab pos="3632200" algn="l"/>
                <a:tab pos="3695700" algn="l"/>
              </a:tabLst>
            </a:pPr>
            <a:r>
              <a:t>We say that a schedule </a:t>
            </a:r>
            <a:r>
              <a:rPr i="1"/>
              <a:t>S</a:t>
            </a:r>
            <a:r>
              <a:t> is </a:t>
            </a:r>
            <a:r>
              <a:rPr b="1">
                <a:solidFill>
                  <a:srgbClr val="021EAA"/>
                </a:solidFill>
                <a:uFill>
                  <a:solidFill>
                    <a:srgbClr val="021EAA"/>
                  </a:solidFill>
                </a:uFill>
              </a:rPr>
              <a:t>conflict serializable</a:t>
            </a:r>
            <a:r>
              <a:t> if it is conflict equivalent to a serial schedule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209"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210"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211"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212"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213" name="Conflict Serializability (Cont.)"/>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Conflict Serializability (Cont.)</a:t>
            </a:r>
          </a:p>
        </p:txBody>
      </p:sp>
      <p:sp>
        <p:nvSpPr>
          <p:cNvPr id="214" name="Schedule 3 can be transformed into Schedule 6, a serial schedule where T2 follows T1, by series of swaps of non-conflicting instructions.  Therefore Schedule 3 is conflict serializable."/>
          <p:cNvSpPr txBox="1">
            <a:spLocks noGrp="1"/>
          </p:cNvSpPr>
          <p:nvPr>
            <p:ph type="body" idx="1"/>
          </p:nvPr>
        </p:nvSpPr>
        <p:spPr>
          <a:xfrm>
            <a:off x="814387" y="1093787"/>
            <a:ext cx="7397751" cy="5764213"/>
          </a:xfrm>
          <a:prstGeom prst="rect">
            <a:avLst/>
          </a:prstGeom>
        </p:spPr>
        <p:txBody>
          <a:bodyPr/>
          <a:lstStyle/>
          <a:p>
            <a:pPr>
              <a:tabLst>
                <a:tab pos="2108200" algn="l"/>
                <a:tab pos="2552700" algn="l"/>
                <a:tab pos="3302000" algn="l"/>
                <a:tab pos="3924300" algn="l"/>
                <a:tab pos="4610100" algn="l"/>
              </a:tabLst>
            </a:pPr>
            <a:r>
              <a:rPr sz="2000"/>
              <a:t>Schedule 3 can be transformed into Schedule 6, a serial schedule where </a:t>
            </a:r>
            <a:r>
              <a:rPr sz="2000" i="1"/>
              <a:t>T</a:t>
            </a:r>
            <a:r>
              <a:rPr sz="2000" baseline="-25000"/>
              <a:t>2</a:t>
            </a:r>
            <a:r>
              <a:rPr sz="2000"/>
              <a:t> follows </a:t>
            </a:r>
            <a:r>
              <a:rPr sz="2000" i="1"/>
              <a:t>T</a:t>
            </a:r>
            <a:r>
              <a:rPr sz="2000" baseline="-25000"/>
              <a:t>1</a:t>
            </a:r>
            <a:r>
              <a:rPr sz="2000"/>
              <a:t>, by series of swaps of non-conflicting instructions.  Therefore Schedule 3 is conflict serializable.</a:t>
            </a:r>
          </a:p>
        </p:txBody>
      </p:sp>
      <p:sp>
        <p:nvSpPr>
          <p:cNvPr id="215" name="Schedule 3"/>
          <p:cNvSpPr/>
          <p:nvPr/>
        </p:nvSpPr>
        <p:spPr>
          <a:xfrm>
            <a:off x="1682392" y="5586412"/>
            <a:ext cx="1425934"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buClr>
                <a:srgbClr val="000000"/>
              </a:buClr>
              <a:buFont typeface="Helvetica"/>
              <a:defRPr sz="2000"/>
            </a:lvl1pPr>
          </a:lstStyle>
          <a:p>
            <a:r>
              <a:t>Schedule 3</a:t>
            </a:r>
          </a:p>
        </p:txBody>
      </p:sp>
      <p:sp>
        <p:nvSpPr>
          <p:cNvPr id="216" name="Schedule 6"/>
          <p:cNvSpPr/>
          <p:nvPr/>
        </p:nvSpPr>
        <p:spPr>
          <a:xfrm>
            <a:off x="5971817" y="5592762"/>
            <a:ext cx="1425934"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r">
              <a:buClr>
                <a:srgbClr val="000000"/>
              </a:buClr>
              <a:buFont typeface="Helvetica"/>
              <a:defRPr sz="2000"/>
            </a:lvl1pPr>
          </a:lstStyle>
          <a:p>
            <a:r>
              <a:t>Schedule 6</a:t>
            </a:r>
          </a:p>
        </p:txBody>
      </p:sp>
      <p:pic>
        <p:nvPicPr>
          <p:cNvPr id="217" name="image.png" descr="image.png"/>
          <p:cNvPicPr>
            <a:picLocks/>
          </p:cNvPicPr>
          <p:nvPr/>
        </p:nvPicPr>
        <p:blipFill>
          <a:blip r:embed="rId3">
            <a:extLst/>
          </a:blip>
          <a:stretch>
            <a:fillRect/>
          </a:stretch>
        </p:blipFill>
        <p:spPr>
          <a:xfrm>
            <a:off x="663575" y="2444750"/>
            <a:ext cx="3849688" cy="3117850"/>
          </a:xfrm>
          <a:prstGeom prst="rect">
            <a:avLst/>
          </a:prstGeom>
          <a:ln w="12700">
            <a:miter lim="400000"/>
          </a:ln>
        </p:spPr>
      </p:pic>
      <p:pic>
        <p:nvPicPr>
          <p:cNvPr id="218" name="image.png" descr="image.png"/>
          <p:cNvPicPr>
            <a:picLocks/>
          </p:cNvPicPr>
          <p:nvPr/>
        </p:nvPicPr>
        <p:blipFill>
          <a:blip r:embed="rId4">
            <a:extLst/>
          </a:blip>
          <a:stretch>
            <a:fillRect/>
          </a:stretch>
        </p:blipFill>
        <p:spPr>
          <a:xfrm>
            <a:off x="4918075" y="2447925"/>
            <a:ext cx="4225925" cy="3127375"/>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221"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222"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223"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224"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225" name="Conflict Serializability (Cont.)"/>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Conflict Serializability (Cont.)</a:t>
            </a:r>
          </a:p>
        </p:txBody>
      </p:sp>
      <p:sp>
        <p:nvSpPr>
          <p:cNvPr id="226" name="Example of a schedule that is not conflict serializable:…"/>
          <p:cNvSpPr txBox="1">
            <a:spLocks noGrp="1"/>
          </p:cNvSpPr>
          <p:nvPr>
            <p:ph type="body" idx="1"/>
          </p:nvPr>
        </p:nvSpPr>
        <p:spPr>
          <a:xfrm>
            <a:off x="814387" y="1093787"/>
            <a:ext cx="6997701" cy="5764213"/>
          </a:xfrm>
          <a:prstGeom prst="rect">
            <a:avLst/>
          </a:prstGeom>
        </p:spPr>
        <p:txBody>
          <a:bodyPr/>
          <a:lstStyle/>
          <a:p>
            <a:pPr>
              <a:buSzTx/>
              <a:buFont typeface="Monotype Sorts"/>
              <a:buNone/>
              <a:tabLst>
                <a:tab pos="2260600" algn="l"/>
                <a:tab pos="2603500" algn="l"/>
                <a:tab pos="3365500" algn="l"/>
                <a:tab pos="3632200" algn="l"/>
                <a:tab pos="3695700" algn="l"/>
              </a:tabLst>
            </a:pPr>
            <a:endParaRPr/>
          </a:p>
          <a:p>
            <a:pPr>
              <a:tabLst>
                <a:tab pos="2260600" algn="l"/>
                <a:tab pos="2603500" algn="l"/>
                <a:tab pos="3365500" algn="l"/>
                <a:tab pos="3632200" algn="l"/>
                <a:tab pos="3695700" algn="l"/>
              </a:tabLst>
            </a:pPr>
            <a:r>
              <a:t>Example of a schedule that is not conflict serializable:</a:t>
            </a:r>
            <a:br/>
            <a:br/>
            <a:br/>
            <a:br/>
            <a:br/>
            <a:br/>
            <a:br/>
            <a:endParaRPr/>
          </a:p>
          <a:p>
            <a:pPr>
              <a:tabLst>
                <a:tab pos="2260600" algn="l"/>
                <a:tab pos="2603500" algn="l"/>
                <a:tab pos="3365500" algn="l"/>
                <a:tab pos="3632200" algn="l"/>
                <a:tab pos="3695700" algn="l"/>
              </a:tabLst>
            </a:pPr>
            <a:r>
              <a:t>We are unable to swap instructions in the above schedule to obtain either the serial schedule &lt; </a:t>
            </a:r>
            <a:r>
              <a:rPr i="1"/>
              <a:t>T</a:t>
            </a:r>
            <a:r>
              <a:rPr baseline="-25000"/>
              <a:t>3</a:t>
            </a:r>
            <a:r>
              <a:t>, </a:t>
            </a:r>
            <a:r>
              <a:rPr i="1"/>
              <a:t>T</a:t>
            </a:r>
            <a:r>
              <a:rPr baseline="-25000"/>
              <a:t>4</a:t>
            </a:r>
            <a:r>
              <a:t> &gt;, or the serial schedule &lt; </a:t>
            </a:r>
            <a:r>
              <a:rPr i="1"/>
              <a:t>T</a:t>
            </a:r>
            <a:r>
              <a:rPr baseline="-25000"/>
              <a:t>4</a:t>
            </a:r>
            <a:r>
              <a:t>, </a:t>
            </a:r>
            <a:r>
              <a:rPr i="1"/>
              <a:t>T</a:t>
            </a:r>
            <a:r>
              <a:rPr baseline="-25000"/>
              <a:t>3</a:t>
            </a:r>
            <a:r>
              <a:t> &gt;.</a:t>
            </a:r>
          </a:p>
        </p:txBody>
      </p:sp>
      <p:pic>
        <p:nvPicPr>
          <p:cNvPr id="227" name="image.png" descr="image.png"/>
          <p:cNvPicPr>
            <a:picLocks/>
          </p:cNvPicPr>
          <p:nvPr/>
        </p:nvPicPr>
        <p:blipFill>
          <a:blip r:embed="rId3">
            <a:extLst/>
          </a:blip>
          <a:stretch>
            <a:fillRect/>
          </a:stretch>
        </p:blipFill>
        <p:spPr>
          <a:xfrm>
            <a:off x="1871662" y="1941512"/>
            <a:ext cx="4714876" cy="1765301"/>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230"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231"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232"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233"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234" name="View Serializability"/>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View Serializability</a:t>
            </a:r>
          </a:p>
        </p:txBody>
      </p:sp>
      <p:sp>
        <p:nvSpPr>
          <p:cNvPr id="235" name="Let S and S´ be two schedules with the same set of transactions.  S and S´ are view equivalent if the following three conditions are met, for each data item Q,…"/>
          <p:cNvSpPr txBox="1">
            <a:spLocks noGrp="1"/>
          </p:cNvSpPr>
          <p:nvPr>
            <p:ph type="body" idx="1"/>
          </p:nvPr>
        </p:nvSpPr>
        <p:spPr>
          <a:xfrm>
            <a:off x="914400" y="1106487"/>
            <a:ext cx="7566025" cy="5751513"/>
          </a:xfrm>
          <a:prstGeom prst="rect">
            <a:avLst/>
          </a:prstGeom>
        </p:spPr>
        <p:txBody>
          <a:bodyPr/>
          <a:lstStyle/>
          <a:p>
            <a:r>
              <a:t>Let </a:t>
            </a:r>
            <a:r>
              <a:rPr i="1"/>
              <a:t>S</a:t>
            </a:r>
            <a:r>
              <a:t> and </a:t>
            </a:r>
            <a:r>
              <a:rPr i="1"/>
              <a:t>S´</a:t>
            </a:r>
            <a:r>
              <a:t> be two schedules with the same set of transactions.  </a:t>
            </a:r>
            <a:r>
              <a:rPr i="1"/>
              <a:t>S</a:t>
            </a:r>
            <a:r>
              <a:t> and </a:t>
            </a:r>
            <a:r>
              <a:rPr i="1"/>
              <a:t>S´</a:t>
            </a:r>
            <a:r>
              <a:t> are </a:t>
            </a:r>
            <a:r>
              <a:rPr b="1">
                <a:solidFill>
                  <a:srgbClr val="021EAA"/>
                </a:solidFill>
                <a:uFill>
                  <a:solidFill>
                    <a:srgbClr val="021EAA"/>
                  </a:solidFill>
                </a:uFill>
              </a:rPr>
              <a:t>view equivalent</a:t>
            </a:r>
            <a:r>
              <a:rPr i="1"/>
              <a:t> </a:t>
            </a:r>
            <a:r>
              <a:t>if the following three conditions are met, for each data item </a:t>
            </a:r>
            <a:r>
              <a:rPr i="1"/>
              <a:t>Q,</a:t>
            </a:r>
            <a:r>
              <a:t> </a:t>
            </a:r>
          </a:p>
          <a:p>
            <a:pPr marL="840739" lvl="1" indent="-342899">
              <a:buSzPct val="79999"/>
              <a:buFont typeface="Helvetica"/>
              <a:buAutoNum type="arabicPeriod"/>
            </a:pPr>
            <a:r>
              <a:t>If in schedule S, transaction </a:t>
            </a:r>
            <a:r>
              <a:rPr i="1"/>
              <a:t>T</a:t>
            </a:r>
            <a:r>
              <a:rPr i="1" baseline="-25000"/>
              <a:t>i</a:t>
            </a:r>
            <a:r>
              <a:rPr i="1"/>
              <a:t> </a:t>
            </a:r>
            <a:r>
              <a:t>reads the initial value of </a:t>
            </a:r>
            <a:r>
              <a:rPr i="1"/>
              <a:t>Q</a:t>
            </a:r>
            <a:r>
              <a:t>, then in schedule </a:t>
            </a:r>
            <a:r>
              <a:rPr i="1"/>
              <a:t>S’</a:t>
            </a:r>
            <a:r>
              <a:t> also transaction </a:t>
            </a:r>
            <a:r>
              <a:rPr i="1"/>
              <a:t>T</a:t>
            </a:r>
            <a:r>
              <a:rPr i="1" baseline="-25000"/>
              <a:t>i</a:t>
            </a:r>
            <a:r>
              <a:rPr i="1"/>
              <a:t> </a:t>
            </a:r>
            <a:r>
              <a:t> must read the initial value of </a:t>
            </a:r>
            <a:r>
              <a:rPr i="1"/>
              <a:t>Q.</a:t>
            </a:r>
          </a:p>
          <a:p>
            <a:pPr marL="840739" lvl="1" indent="-342899">
              <a:buSzPct val="79999"/>
              <a:buFont typeface="Helvetica"/>
              <a:buAutoNum type="arabicPeriod"/>
            </a:pPr>
            <a:r>
              <a:t>If in schedule S transaction </a:t>
            </a:r>
            <a:r>
              <a:rPr i="1"/>
              <a:t>T</a:t>
            </a:r>
            <a:r>
              <a:rPr i="1" baseline="-25000"/>
              <a:t>i</a:t>
            </a:r>
            <a:r>
              <a:rPr i="1"/>
              <a:t> </a:t>
            </a:r>
            <a:r>
              <a:t>executes </a:t>
            </a:r>
            <a:r>
              <a:rPr b="1"/>
              <a:t>read</a:t>
            </a:r>
            <a:r>
              <a:t>(</a:t>
            </a:r>
            <a:r>
              <a:rPr i="1"/>
              <a:t>Q)</a:t>
            </a:r>
            <a:r>
              <a:t>, and that value was produced by transaction </a:t>
            </a:r>
            <a:r>
              <a:rPr i="1"/>
              <a:t>T</a:t>
            </a:r>
            <a:r>
              <a:rPr i="1" baseline="-25000"/>
              <a:t>j</a:t>
            </a:r>
            <a:r>
              <a:t> </a:t>
            </a:r>
            <a:r>
              <a:rPr i="1"/>
              <a:t> </a:t>
            </a:r>
            <a:r>
              <a:t>(if any), then in schedule </a:t>
            </a:r>
            <a:r>
              <a:rPr i="1"/>
              <a:t>S’</a:t>
            </a:r>
            <a:r>
              <a:t> also transaction </a:t>
            </a:r>
            <a:r>
              <a:rPr i="1"/>
              <a:t>T</a:t>
            </a:r>
            <a:r>
              <a:rPr i="1" baseline="-25000"/>
              <a:t>i</a:t>
            </a:r>
            <a:r>
              <a:t> must read the value of </a:t>
            </a:r>
            <a:r>
              <a:rPr i="1"/>
              <a:t>Q</a:t>
            </a:r>
            <a:r>
              <a:t> that was produced by the same </a:t>
            </a:r>
            <a:r>
              <a:rPr b="1"/>
              <a:t>write</a:t>
            </a:r>
            <a:r>
              <a:t>(Q) operation of transaction </a:t>
            </a:r>
            <a:r>
              <a:rPr i="1"/>
              <a:t>T</a:t>
            </a:r>
            <a:r>
              <a:rPr i="1" baseline="-25000"/>
              <a:t>j</a:t>
            </a:r>
            <a:r>
              <a:t> .</a:t>
            </a:r>
          </a:p>
          <a:p>
            <a:pPr marL="840739" lvl="1" indent="-342899">
              <a:buSzPct val="79999"/>
              <a:buFont typeface="Helvetica"/>
              <a:buAutoNum type="arabicPeriod"/>
            </a:pPr>
            <a:r>
              <a:t>The transaction (if any) that performs the final </a:t>
            </a:r>
            <a:r>
              <a:rPr b="1"/>
              <a:t>write</a:t>
            </a:r>
            <a:r>
              <a:t>(</a:t>
            </a:r>
            <a:r>
              <a:rPr i="1"/>
              <a:t>Q</a:t>
            </a:r>
            <a:r>
              <a:t>) operation in schedule </a:t>
            </a:r>
            <a:r>
              <a:rPr i="1"/>
              <a:t>S </a:t>
            </a:r>
            <a:r>
              <a:t>must also perform the final</a:t>
            </a:r>
            <a:r>
              <a:rPr i="1"/>
              <a:t> </a:t>
            </a:r>
            <a:r>
              <a:rPr b="1"/>
              <a:t>write</a:t>
            </a:r>
            <a:r>
              <a:t>(</a:t>
            </a:r>
            <a:r>
              <a:rPr i="1"/>
              <a:t>Q</a:t>
            </a:r>
            <a:r>
              <a:t>) operation in schedule </a:t>
            </a:r>
            <a:r>
              <a:rPr i="1"/>
              <a:t>S’.</a:t>
            </a:r>
          </a:p>
          <a:p>
            <a:pPr>
              <a:buSzTx/>
              <a:buFont typeface="Monotype Sorts"/>
              <a:buNone/>
            </a:pPr>
            <a:r>
              <a:t>As can be seen, view equivalence is also based purely on </a:t>
            </a:r>
            <a:r>
              <a:rPr b="1"/>
              <a:t>reads </a:t>
            </a:r>
            <a:r>
              <a:t>and </a:t>
            </a:r>
            <a:r>
              <a:rPr b="1"/>
              <a:t>writes</a:t>
            </a:r>
            <a:r>
              <a:t> alone.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238"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239"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240"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241"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242" name="View Serializability (Cont.)"/>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View Serializability (Cont.)</a:t>
            </a:r>
          </a:p>
        </p:txBody>
      </p:sp>
      <p:sp>
        <p:nvSpPr>
          <p:cNvPr id="243" name="A schedule S is view serializable if it is view equivalent to a serial schedule.…"/>
          <p:cNvSpPr txBox="1">
            <a:spLocks noGrp="1"/>
          </p:cNvSpPr>
          <p:nvPr>
            <p:ph type="body" idx="1"/>
          </p:nvPr>
        </p:nvSpPr>
        <p:spPr>
          <a:xfrm>
            <a:off x="914400" y="1106487"/>
            <a:ext cx="7848600" cy="5751513"/>
          </a:xfrm>
          <a:prstGeom prst="rect">
            <a:avLst/>
          </a:prstGeom>
        </p:spPr>
        <p:txBody>
          <a:bodyPr/>
          <a:lstStyle/>
          <a:p>
            <a:pPr>
              <a:tabLst>
                <a:tab pos="1930400" algn="l"/>
                <a:tab pos="2374900" algn="l"/>
                <a:tab pos="2959100" algn="l"/>
                <a:tab pos="3238500" algn="l"/>
                <a:tab pos="3924300" algn="l"/>
                <a:tab pos="4330700" algn="l"/>
                <a:tab pos="4610100" algn="l"/>
              </a:tabLst>
            </a:pPr>
            <a:r>
              <a:t>A schedule </a:t>
            </a:r>
            <a:r>
              <a:rPr i="1"/>
              <a:t>S</a:t>
            </a:r>
            <a:r>
              <a:t> is </a:t>
            </a:r>
            <a:r>
              <a:rPr b="1">
                <a:solidFill>
                  <a:srgbClr val="021EAA"/>
                </a:solidFill>
                <a:uFill>
                  <a:solidFill>
                    <a:srgbClr val="021EAA"/>
                  </a:solidFill>
                </a:uFill>
              </a:rPr>
              <a:t>view serializable</a:t>
            </a:r>
            <a:r>
              <a:rPr i="1"/>
              <a:t> </a:t>
            </a:r>
            <a:r>
              <a:t>if it is view equivalent to a serial schedule.</a:t>
            </a:r>
          </a:p>
          <a:p>
            <a:pPr>
              <a:tabLst>
                <a:tab pos="1930400" algn="l"/>
                <a:tab pos="2374900" algn="l"/>
                <a:tab pos="2959100" algn="l"/>
                <a:tab pos="3238500" algn="l"/>
                <a:tab pos="3924300" algn="l"/>
                <a:tab pos="4330700" algn="l"/>
                <a:tab pos="4610100" algn="l"/>
              </a:tabLst>
            </a:pPr>
            <a:r>
              <a:t>Every conflict serializable schedule is also view serializable.</a:t>
            </a:r>
          </a:p>
          <a:p>
            <a:pPr>
              <a:tabLst>
                <a:tab pos="1930400" algn="l"/>
                <a:tab pos="2374900" algn="l"/>
                <a:tab pos="2959100" algn="l"/>
                <a:tab pos="3238500" algn="l"/>
                <a:tab pos="3924300" algn="l"/>
                <a:tab pos="4330700" algn="l"/>
                <a:tab pos="4610100" algn="l"/>
              </a:tabLst>
            </a:pPr>
            <a:r>
              <a:t>Below is a schedule which is view-serializable but </a:t>
            </a:r>
            <a:r>
              <a:rPr i="1"/>
              <a:t>not </a:t>
            </a:r>
            <a:r>
              <a:t>conflict serializable.</a:t>
            </a:r>
            <a:br/>
            <a:endParaRPr/>
          </a:p>
          <a:p>
            <a:pPr>
              <a:buSzTx/>
              <a:buFont typeface="Monotype Sorts"/>
              <a:buNone/>
              <a:tabLst>
                <a:tab pos="1930400" algn="l"/>
                <a:tab pos="2374900" algn="l"/>
                <a:tab pos="2959100" algn="l"/>
                <a:tab pos="3238500" algn="l"/>
                <a:tab pos="3924300" algn="l"/>
                <a:tab pos="4330700" algn="l"/>
                <a:tab pos="4610100" algn="l"/>
              </a:tabLst>
            </a:pPr>
            <a:r>
              <a:t>		</a:t>
            </a:r>
          </a:p>
          <a:p>
            <a:pPr>
              <a:buSzTx/>
              <a:buFont typeface="Monotype Sorts"/>
              <a:buNone/>
              <a:tabLst>
                <a:tab pos="1930400" algn="l"/>
                <a:tab pos="2374900" algn="l"/>
                <a:tab pos="2959100" algn="l"/>
                <a:tab pos="3238500" algn="l"/>
                <a:tab pos="3924300" algn="l"/>
                <a:tab pos="4330700" algn="l"/>
                <a:tab pos="4610100" algn="l"/>
              </a:tabLst>
            </a:pPr>
            <a:endParaRPr/>
          </a:p>
          <a:p>
            <a:pPr>
              <a:tabLst>
                <a:tab pos="1930400" algn="l"/>
                <a:tab pos="2374900" algn="l"/>
                <a:tab pos="2959100" algn="l"/>
                <a:tab pos="3238500" algn="l"/>
                <a:tab pos="3924300" algn="l"/>
                <a:tab pos="4330700" algn="l"/>
                <a:tab pos="4610100" algn="l"/>
              </a:tabLst>
            </a:pPr>
            <a:endParaRPr/>
          </a:p>
          <a:p>
            <a:pPr>
              <a:tabLst>
                <a:tab pos="1930400" algn="l"/>
                <a:tab pos="2374900" algn="l"/>
                <a:tab pos="2959100" algn="l"/>
                <a:tab pos="3238500" algn="l"/>
                <a:tab pos="3924300" algn="l"/>
                <a:tab pos="4330700" algn="l"/>
                <a:tab pos="4610100" algn="l"/>
              </a:tabLst>
            </a:pPr>
            <a:endParaRPr/>
          </a:p>
          <a:p>
            <a:pPr>
              <a:tabLst>
                <a:tab pos="1930400" algn="l"/>
                <a:tab pos="2374900" algn="l"/>
                <a:tab pos="2959100" algn="l"/>
                <a:tab pos="3238500" algn="l"/>
                <a:tab pos="3924300" algn="l"/>
                <a:tab pos="4330700" algn="l"/>
                <a:tab pos="4610100" algn="l"/>
              </a:tabLst>
            </a:pPr>
            <a:endParaRPr/>
          </a:p>
          <a:p>
            <a:pPr>
              <a:tabLst>
                <a:tab pos="1930400" algn="l"/>
                <a:tab pos="2374900" algn="l"/>
                <a:tab pos="2959100" algn="l"/>
                <a:tab pos="3238500" algn="l"/>
                <a:tab pos="3924300" algn="l"/>
                <a:tab pos="4330700" algn="l"/>
                <a:tab pos="4610100" algn="l"/>
              </a:tabLst>
            </a:pPr>
            <a:r>
              <a:t>What serial schedule is above equivalent to?</a:t>
            </a:r>
          </a:p>
          <a:p>
            <a:pPr>
              <a:tabLst>
                <a:tab pos="1930400" algn="l"/>
                <a:tab pos="2374900" algn="l"/>
                <a:tab pos="2959100" algn="l"/>
                <a:tab pos="3238500" algn="l"/>
                <a:tab pos="3924300" algn="l"/>
                <a:tab pos="4330700" algn="l"/>
                <a:tab pos="4610100" algn="l"/>
              </a:tabLst>
            </a:pPr>
            <a:r>
              <a:t>Every view serializable schedule that is not conflict serializable has </a:t>
            </a:r>
            <a:r>
              <a:rPr b="1">
                <a:solidFill>
                  <a:srgbClr val="021EAA"/>
                </a:solidFill>
                <a:uFill>
                  <a:solidFill>
                    <a:srgbClr val="021EAA"/>
                  </a:solidFill>
                </a:uFill>
              </a:rPr>
              <a:t>blind writes</a:t>
            </a:r>
            <a:r>
              <a:rPr b="1"/>
              <a:t>.</a:t>
            </a:r>
          </a:p>
        </p:txBody>
      </p:sp>
      <p:pic>
        <p:nvPicPr>
          <p:cNvPr id="244" name="New PDF from Images Output-1.png" descr="New PDF from Images Output-1.png"/>
          <p:cNvPicPr>
            <a:picLocks/>
          </p:cNvPicPr>
          <p:nvPr/>
        </p:nvPicPr>
        <p:blipFill>
          <a:blip r:embed="rId3">
            <a:extLst/>
          </a:blip>
          <a:stretch>
            <a:fillRect/>
          </a:stretch>
        </p:blipFill>
        <p:spPr>
          <a:xfrm>
            <a:off x="2228850" y="2855912"/>
            <a:ext cx="4429125" cy="1993901"/>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247"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248"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249"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250"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251" name="Other Notions of Serializability"/>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Other Notions of Serializability</a:t>
            </a:r>
          </a:p>
        </p:txBody>
      </p:sp>
      <p:sp>
        <p:nvSpPr>
          <p:cNvPr id="252" name="The schedule below produces same outcome as the serial schedule &lt; T1, T5 &gt;, yet is not conflict equivalent or view equivalent to it.…"/>
          <p:cNvSpPr txBox="1">
            <a:spLocks noGrp="1"/>
          </p:cNvSpPr>
          <p:nvPr>
            <p:ph type="body" idx="1"/>
          </p:nvPr>
        </p:nvSpPr>
        <p:spPr>
          <a:xfrm>
            <a:off x="914400" y="1106487"/>
            <a:ext cx="6985000" cy="6270626"/>
          </a:xfrm>
          <a:prstGeom prst="rect">
            <a:avLst/>
          </a:prstGeom>
        </p:spPr>
        <p:txBody>
          <a:bodyPr/>
          <a:lstStyle/>
          <a:p>
            <a:pPr>
              <a:tabLst>
                <a:tab pos="2159000" algn="l"/>
                <a:tab pos="2603500" algn="l"/>
                <a:tab pos="3644900" algn="l"/>
                <a:tab pos="3975100" algn="l"/>
                <a:tab pos="4610100" algn="l"/>
              </a:tabLst>
            </a:pPr>
            <a:r>
              <a:t>The schedule below produces same outcome as the serial schedule &lt; </a:t>
            </a:r>
            <a:r>
              <a:rPr i="1"/>
              <a:t>T</a:t>
            </a:r>
            <a:r>
              <a:rPr baseline="-25000"/>
              <a:t>1</a:t>
            </a:r>
            <a:r>
              <a:t>,</a:t>
            </a:r>
            <a:r>
              <a:rPr baseline="-25000"/>
              <a:t> </a:t>
            </a:r>
            <a:r>
              <a:rPr i="1"/>
              <a:t>T</a:t>
            </a:r>
            <a:r>
              <a:rPr baseline="-25000"/>
              <a:t>5</a:t>
            </a:r>
            <a:r>
              <a:t> &gt;, yet is not conflict equivalent or view equivalent to it.</a:t>
            </a:r>
          </a:p>
          <a:p>
            <a:pPr>
              <a:buSzTx/>
              <a:buFont typeface="Monotype Sorts"/>
              <a:buNone/>
              <a:tabLst>
                <a:tab pos="2159000" algn="l"/>
                <a:tab pos="2603500" algn="l"/>
                <a:tab pos="3644900" algn="l"/>
                <a:tab pos="3975100" algn="l"/>
                <a:tab pos="4610100" algn="l"/>
              </a:tabLst>
            </a:pPr>
            <a:r>
              <a:t>		</a:t>
            </a:r>
          </a:p>
          <a:p>
            <a:pPr>
              <a:tabLst>
                <a:tab pos="2159000" algn="l"/>
                <a:tab pos="2603500" algn="l"/>
                <a:tab pos="3644900" algn="l"/>
                <a:tab pos="3975100" algn="l"/>
                <a:tab pos="4610100" algn="l"/>
              </a:tabLst>
            </a:pPr>
            <a:endParaRPr/>
          </a:p>
          <a:p>
            <a:pPr>
              <a:tabLst>
                <a:tab pos="2159000" algn="l"/>
                <a:tab pos="2603500" algn="l"/>
                <a:tab pos="3644900" algn="l"/>
                <a:tab pos="3975100" algn="l"/>
                <a:tab pos="4610100" algn="l"/>
              </a:tabLst>
            </a:pPr>
            <a:endParaRPr/>
          </a:p>
          <a:p>
            <a:pPr>
              <a:tabLst>
                <a:tab pos="2159000" algn="l"/>
                <a:tab pos="2603500" algn="l"/>
                <a:tab pos="3644900" algn="l"/>
                <a:tab pos="3975100" algn="l"/>
                <a:tab pos="4610100" algn="l"/>
              </a:tabLst>
            </a:pPr>
            <a:endParaRPr/>
          </a:p>
          <a:p>
            <a:pPr>
              <a:tabLst>
                <a:tab pos="2159000" algn="l"/>
                <a:tab pos="2603500" algn="l"/>
                <a:tab pos="3644900" algn="l"/>
                <a:tab pos="3975100" algn="l"/>
                <a:tab pos="4610100" algn="l"/>
              </a:tabLst>
            </a:pPr>
            <a:endParaRPr/>
          </a:p>
          <a:p>
            <a:pPr>
              <a:tabLst>
                <a:tab pos="2159000" algn="l"/>
                <a:tab pos="2603500" algn="l"/>
                <a:tab pos="3644900" algn="l"/>
                <a:tab pos="3975100" algn="l"/>
                <a:tab pos="4610100" algn="l"/>
              </a:tabLst>
            </a:pPr>
            <a:endParaRPr/>
          </a:p>
          <a:p>
            <a:pPr>
              <a:buSzTx/>
              <a:buFont typeface="Monotype Sorts"/>
              <a:buNone/>
              <a:tabLst>
                <a:tab pos="2159000" algn="l"/>
                <a:tab pos="2603500" algn="l"/>
                <a:tab pos="3644900" algn="l"/>
                <a:tab pos="3975100" algn="l"/>
                <a:tab pos="4610100" algn="l"/>
              </a:tabLst>
            </a:pPr>
            <a:br/>
            <a:br/>
            <a:endParaRPr/>
          </a:p>
          <a:p>
            <a:pPr>
              <a:buSzTx/>
              <a:buFont typeface="Monotype Sorts"/>
              <a:buNone/>
              <a:tabLst>
                <a:tab pos="2159000" algn="l"/>
                <a:tab pos="2603500" algn="l"/>
                <a:tab pos="3644900" algn="l"/>
                <a:tab pos="3975100" algn="l"/>
                <a:tab pos="4610100" algn="l"/>
              </a:tabLst>
            </a:pPr>
            <a:endParaRPr/>
          </a:p>
          <a:p>
            <a:pPr>
              <a:tabLst>
                <a:tab pos="2159000" algn="l"/>
                <a:tab pos="2603500" algn="l"/>
                <a:tab pos="3644900" algn="l"/>
                <a:tab pos="3975100" algn="l"/>
                <a:tab pos="4610100" algn="l"/>
              </a:tabLst>
            </a:pPr>
            <a:r>
              <a:t>Determining such equivalence requires analysis of operations other than read and write.</a:t>
            </a:r>
          </a:p>
        </p:txBody>
      </p:sp>
      <p:pic>
        <p:nvPicPr>
          <p:cNvPr id="253" name="image.png" descr="image.png"/>
          <p:cNvPicPr>
            <a:picLocks/>
          </p:cNvPicPr>
          <p:nvPr/>
        </p:nvPicPr>
        <p:blipFill>
          <a:blip r:embed="rId3">
            <a:extLst/>
          </a:blip>
          <a:stretch>
            <a:fillRect/>
          </a:stretch>
        </p:blipFill>
        <p:spPr>
          <a:xfrm>
            <a:off x="2944812" y="1938337"/>
            <a:ext cx="3405188" cy="3502026"/>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256"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257"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258"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259"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260" name="Testing for Serializability"/>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Testing for Serializability</a:t>
            </a:r>
          </a:p>
        </p:txBody>
      </p:sp>
      <p:sp>
        <p:nvSpPr>
          <p:cNvPr id="261" name="Consider some schedule of a set of transactions T1, T2, ..., Tn…"/>
          <p:cNvSpPr txBox="1">
            <a:spLocks noGrp="1"/>
          </p:cNvSpPr>
          <p:nvPr>
            <p:ph type="body" idx="1"/>
          </p:nvPr>
        </p:nvSpPr>
        <p:spPr>
          <a:xfrm>
            <a:off x="814387" y="1093787"/>
            <a:ext cx="6796088" cy="4933951"/>
          </a:xfrm>
          <a:prstGeom prst="rect">
            <a:avLst/>
          </a:prstGeom>
        </p:spPr>
        <p:txBody>
          <a:bodyPr/>
          <a:lstStyle/>
          <a:p>
            <a:r>
              <a:t>Consider some schedule of a set of transactions </a:t>
            </a:r>
            <a:r>
              <a:rPr i="1"/>
              <a:t>T</a:t>
            </a:r>
            <a:r>
              <a:rPr baseline="-25000"/>
              <a:t>1</a:t>
            </a:r>
            <a:r>
              <a:t>, </a:t>
            </a:r>
            <a:r>
              <a:rPr i="1"/>
              <a:t>T</a:t>
            </a:r>
            <a:r>
              <a:rPr baseline="-25000"/>
              <a:t>2</a:t>
            </a:r>
            <a:r>
              <a:t>, ..., </a:t>
            </a:r>
            <a:r>
              <a:rPr i="1"/>
              <a:t>T</a:t>
            </a:r>
            <a:r>
              <a:rPr i="1" baseline="-25000"/>
              <a:t>n</a:t>
            </a:r>
          </a:p>
          <a:p>
            <a:r>
              <a:rPr b="1">
                <a:solidFill>
                  <a:srgbClr val="021EAA"/>
                </a:solidFill>
                <a:uFill>
                  <a:solidFill>
                    <a:srgbClr val="021EAA"/>
                  </a:solidFill>
                </a:uFill>
              </a:rPr>
              <a:t>Precedence graph</a:t>
            </a:r>
            <a:r>
              <a:rPr i="1"/>
              <a:t> </a:t>
            </a:r>
            <a:r>
              <a:t>— a direct graph where the vertices are the transactions (names).</a:t>
            </a:r>
          </a:p>
          <a:p>
            <a:r>
              <a:t>We draw an arc from </a:t>
            </a:r>
            <a:r>
              <a:rPr i="1"/>
              <a:t>T</a:t>
            </a:r>
            <a:r>
              <a:rPr i="1" baseline="-25000"/>
              <a:t>i</a:t>
            </a:r>
            <a:r>
              <a:rPr i="1"/>
              <a:t> </a:t>
            </a:r>
            <a:r>
              <a:t>to </a:t>
            </a:r>
            <a:r>
              <a:rPr i="1"/>
              <a:t>T</a:t>
            </a:r>
            <a:r>
              <a:rPr i="1" baseline="-25000"/>
              <a:t>j</a:t>
            </a:r>
            <a:r>
              <a:rPr i="1"/>
              <a:t> </a:t>
            </a:r>
            <a:r>
              <a:t>if the two transaction conflict, and </a:t>
            </a:r>
            <a:r>
              <a:rPr i="1"/>
              <a:t>T</a:t>
            </a:r>
            <a:r>
              <a:rPr i="1" baseline="-25000"/>
              <a:t>i</a:t>
            </a:r>
            <a:r>
              <a:rPr i="1"/>
              <a:t> </a:t>
            </a:r>
            <a:r>
              <a:t>accessed the data item on which the conflict arose earlier.</a:t>
            </a:r>
          </a:p>
          <a:p>
            <a:r>
              <a:t>We may label the arc by the item that was accessed.</a:t>
            </a:r>
          </a:p>
          <a:p>
            <a:pPr>
              <a:defRPr b="1"/>
            </a:pPr>
            <a:r>
              <a:t>Example 1</a:t>
            </a:r>
          </a:p>
        </p:txBody>
      </p:sp>
      <p:pic>
        <p:nvPicPr>
          <p:cNvPr id="262" name="image.png" descr="image.png"/>
          <p:cNvPicPr>
            <a:picLocks/>
          </p:cNvPicPr>
          <p:nvPr/>
        </p:nvPicPr>
        <p:blipFill>
          <a:blip r:embed="rId3">
            <a:extLst/>
          </a:blip>
          <a:stretch>
            <a:fillRect/>
          </a:stretch>
        </p:blipFill>
        <p:spPr>
          <a:xfrm>
            <a:off x="2359025" y="3748087"/>
            <a:ext cx="3876675" cy="2433638"/>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265"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266"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267"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268"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269" name="Test for Conflict Serializability"/>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Test for Conflict Serializability</a:t>
            </a:r>
          </a:p>
        </p:txBody>
      </p:sp>
      <p:sp>
        <p:nvSpPr>
          <p:cNvPr id="270" name="A schedule is conflict serializable if and only if its precedence graph is acyclic.…"/>
          <p:cNvSpPr txBox="1">
            <a:spLocks noGrp="1"/>
          </p:cNvSpPr>
          <p:nvPr>
            <p:ph type="body" idx="1"/>
          </p:nvPr>
        </p:nvSpPr>
        <p:spPr>
          <a:xfrm>
            <a:off x="754062" y="1106487"/>
            <a:ext cx="5078413" cy="5751513"/>
          </a:xfrm>
          <a:prstGeom prst="rect">
            <a:avLst/>
          </a:prstGeom>
        </p:spPr>
        <p:txBody>
          <a:bodyPr/>
          <a:lstStyle/>
          <a:p>
            <a:r>
              <a:t>A schedule is conflict serializable if and only if its precedence graph is acyclic.</a:t>
            </a:r>
          </a:p>
          <a:p>
            <a:r>
              <a:t>Cycle-detection algorithms exist which take order </a:t>
            </a:r>
            <a:r>
              <a:rPr i="1"/>
              <a:t>n</a:t>
            </a:r>
            <a:r>
              <a:rPr baseline="29999"/>
              <a:t>2</a:t>
            </a:r>
            <a:r>
              <a:t> time, where </a:t>
            </a:r>
            <a:r>
              <a:rPr i="1"/>
              <a:t>n </a:t>
            </a:r>
            <a:r>
              <a:t>is the number of vertices in the graph.  </a:t>
            </a:r>
          </a:p>
          <a:p>
            <a:pPr lvl="1"/>
            <a:r>
              <a:t>(Better algorithms take order </a:t>
            </a:r>
            <a:r>
              <a:rPr i="1"/>
              <a:t>n</a:t>
            </a:r>
            <a:r>
              <a:t> + </a:t>
            </a:r>
            <a:r>
              <a:rPr i="1"/>
              <a:t>e</a:t>
            </a:r>
            <a:r>
              <a:t> where </a:t>
            </a:r>
            <a:r>
              <a:rPr i="1"/>
              <a:t>e</a:t>
            </a:r>
            <a:r>
              <a:t> is the number of edges.)</a:t>
            </a:r>
          </a:p>
          <a:p>
            <a:r>
              <a:t>If precedence graph is acyclic, the serializability order can be obtained by a </a:t>
            </a:r>
            <a:r>
              <a:rPr i="1">
                <a:solidFill>
                  <a:srgbClr val="021EAA"/>
                </a:solidFill>
                <a:uFill>
                  <a:solidFill>
                    <a:srgbClr val="021EAA"/>
                  </a:solidFill>
                </a:uFill>
              </a:rPr>
              <a:t>topological sorting</a:t>
            </a:r>
            <a:r>
              <a:t> of the graph. </a:t>
            </a:r>
          </a:p>
          <a:p>
            <a:pPr lvl="1"/>
            <a:r>
              <a:t> This is a linear order consistent with the partial order of the graph.</a:t>
            </a:r>
          </a:p>
          <a:p>
            <a:pPr lvl="1"/>
            <a:r>
              <a:t>For example, a serializability order for Schedule A would be</a:t>
            </a:r>
            <a:br/>
            <a:r>
              <a:rPr i="1"/>
              <a:t>T</a:t>
            </a:r>
            <a:r>
              <a:rPr baseline="-25000"/>
              <a:t>5</a:t>
            </a:r>
            <a:r>
              <a:t> </a:t>
            </a:r>
            <a:r>
              <a:rPr>
                <a:latin typeface="Symbol"/>
                <a:ea typeface="Symbol"/>
                <a:cs typeface="Symbol"/>
                <a:sym typeface="Symbol"/>
              </a:rPr>
              <a:t>®</a:t>
            </a:r>
            <a:r>
              <a:t> </a:t>
            </a:r>
            <a:r>
              <a:rPr i="1"/>
              <a:t>T</a:t>
            </a:r>
            <a:r>
              <a:rPr baseline="-25000"/>
              <a:t>1</a:t>
            </a:r>
            <a:r>
              <a:t> </a:t>
            </a:r>
            <a:r>
              <a:rPr>
                <a:latin typeface="Symbol"/>
                <a:ea typeface="Symbol"/>
                <a:cs typeface="Symbol"/>
                <a:sym typeface="Symbol"/>
              </a:rPr>
              <a:t>®</a:t>
            </a:r>
            <a:r>
              <a:t> </a:t>
            </a:r>
            <a:r>
              <a:rPr i="1"/>
              <a:t>T</a:t>
            </a:r>
            <a:r>
              <a:rPr baseline="-25000"/>
              <a:t>3</a:t>
            </a:r>
            <a:r>
              <a:t> </a:t>
            </a:r>
            <a:r>
              <a:rPr>
                <a:latin typeface="Symbol"/>
                <a:ea typeface="Symbol"/>
                <a:cs typeface="Symbol"/>
                <a:sym typeface="Symbol"/>
              </a:rPr>
              <a:t>®</a:t>
            </a:r>
            <a:r>
              <a:t> </a:t>
            </a:r>
            <a:r>
              <a:rPr i="1"/>
              <a:t>T</a:t>
            </a:r>
            <a:r>
              <a:rPr baseline="-25000"/>
              <a:t>2</a:t>
            </a:r>
            <a:r>
              <a:t> </a:t>
            </a:r>
            <a:r>
              <a:rPr>
                <a:latin typeface="Symbol"/>
                <a:ea typeface="Symbol"/>
                <a:cs typeface="Symbol"/>
                <a:sym typeface="Symbol"/>
              </a:rPr>
              <a:t>®</a:t>
            </a:r>
            <a:r>
              <a:t> </a:t>
            </a:r>
            <a:r>
              <a:rPr i="1"/>
              <a:t>T</a:t>
            </a:r>
            <a:r>
              <a:rPr baseline="-25000"/>
              <a:t>4</a:t>
            </a:r>
          </a:p>
          <a:p>
            <a:pPr lvl="2"/>
            <a:r>
              <a:t>Are there others?</a:t>
            </a:r>
          </a:p>
        </p:txBody>
      </p:sp>
      <p:pic>
        <p:nvPicPr>
          <p:cNvPr id="271" name="image.png" descr="image.png"/>
          <p:cNvPicPr>
            <a:picLocks/>
          </p:cNvPicPr>
          <p:nvPr/>
        </p:nvPicPr>
        <p:blipFill>
          <a:blip r:embed="rId3">
            <a:extLst/>
          </a:blip>
          <a:stretch>
            <a:fillRect/>
          </a:stretch>
        </p:blipFill>
        <p:spPr>
          <a:xfrm>
            <a:off x="5789612" y="1055687"/>
            <a:ext cx="2954338" cy="5340351"/>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274"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275"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276"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277"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278" name="Test for View Serializability"/>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Test for View Serializability</a:t>
            </a:r>
          </a:p>
        </p:txBody>
      </p:sp>
      <p:sp>
        <p:nvSpPr>
          <p:cNvPr id="279" name="The precedence graph test for conflict serializability cannot be used directly to test for view serializability.…"/>
          <p:cNvSpPr txBox="1">
            <a:spLocks noGrp="1"/>
          </p:cNvSpPr>
          <p:nvPr>
            <p:ph type="body" idx="1"/>
          </p:nvPr>
        </p:nvSpPr>
        <p:spPr>
          <a:xfrm>
            <a:off x="914400" y="1106487"/>
            <a:ext cx="7677150" cy="5751513"/>
          </a:xfrm>
          <a:prstGeom prst="rect">
            <a:avLst/>
          </a:prstGeom>
        </p:spPr>
        <p:txBody>
          <a:bodyPr/>
          <a:lstStyle/>
          <a:p>
            <a:r>
              <a:t>The precedence graph test for conflict serializability cannot be used directly to test for view serializability.</a:t>
            </a:r>
          </a:p>
          <a:p>
            <a:pPr lvl="1"/>
            <a:r>
              <a:t>Extension to test for view serializability has cost exponential in the size of the precedence graph.</a:t>
            </a:r>
          </a:p>
          <a:p>
            <a:r>
              <a:t>The problem of checking if a schedule is view serializable falls in the class of </a:t>
            </a:r>
            <a:r>
              <a:rPr i="1"/>
              <a:t>NP</a:t>
            </a:r>
            <a:r>
              <a:t>-complete problems. </a:t>
            </a:r>
          </a:p>
          <a:p>
            <a:pPr lvl="1"/>
            <a:r>
              <a:t> Thus existence of an efficient algorithm is </a:t>
            </a:r>
            <a:r>
              <a:rPr i="1"/>
              <a:t>extremely</a:t>
            </a:r>
            <a:r>
              <a:t> unlikely.</a:t>
            </a:r>
          </a:p>
          <a:p>
            <a:r>
              <a:t>However practical algorithms that just check some </a:t>
            </a:r>
            <a:r>
              <a:rPr b="1"/>
              <a:t>sufficient</a:t>
            </a:r>
            <a:r>
              <a:rPr i="1"/>
              <a:t> </a:t>
            </a:r>
            <a:r>
              <a:rPr b="1"/>
              <a:t>conditions</a:t>
            </a:r>
            <a:r>
              <a:t> for view serializability can still be used.</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282"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283"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284"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285"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286" name="Recoverable Schedules"/>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Recoverable Schedules</a:t>
            </a:r>
          </a:p>
        </p:txBody>
      </p:sp>
      <p:sp>
        <p:nvSpPr>
          <p:cNvPr id="287" name="Recoverable schedule — if a transaction Tj reads a data item previously written by a transaction Ti , then the commit operation of Ti  appears before the commit operation of Tj.…"/>
          <p:cNvSpPr txBox="1">
            <a:spLocks noGrp="1"/>
          </p:cNvSpPr>
          <p:nvPr>
            <p:ph type="body" idx="1"/>
          </p:nvPr>
        </p:nvSpPr>
        <p:spPr>
          <a:xfrm>
            <a:off x="914400" y="1747837"/>
            <a:ext cx="7848600" cy="5110163"/>
          </a:xfrm>
          <a:prstGeom prst="rect">
            <a:avLst/>
          </a:prstGeom>
        </p:spPr>
        <p:txBody>
          <a:bodyPr/>
          <a:lstStyle/>
          <a:p>
            <a:pPr>
              <a:tabLst>
                <a:tab pos="2438400" algn="l"/>
                <a:tab pos="2895600" algn="l"/>
                <a:tab pos="3594100" algn="l"/>
                <a:tab pos="4038600" algn="l"/>
                <a:tab pos="4610100" algn="l"/>
              </a:tabLst>
            </a:pPr>
            <a:r>
              <a:rPr b="1">
                <a:solidFill>
                  <a:srgbClr val="021EAA"/>
                </a:solidFill>
                <a:uFill>
                  <a:solidFill>
                    <a:srgbClr val="021EAA"/>
                  </a:solidFill>
                </a:uFill>
              </a:rPr>
              <a:t>Recoverable</a:t>
            </a:r>
            <a:r>
              <a:rPr b="1" i="1">
                <a:solidFill>
                  <a:srgbClr val="021EAA"/>
                </a:solidFill>
                <a:uFill>
                  <a:solidFill>
                    <a:srgbClr val="021EAA"/>
                  </a:solidFill>
                </a:uFill>
              </a:rPr>
              <a:t> </a:t>
            </a:r>
            <a:r>
              <a:rPr b="1">
                <a:solidFill>
                  <a:srgbClr val="021EAA"/>
                </a:solidFill>
                <a:uFill>
                  <a:solidFill>
                    <a:srgbClr val="021EAA"/>
                  </a:solidFill>
                </a:uFill>
              </a:rPr>
              <a:t>schedule</a:t>
            </a:r>
            <a:r>
              <a:t> — if a transaction </a:t>
            </a:r>
            <a:r>
              <a:rPr i="1"/>
              <a:t>T</a:t>
            </a:r>
            <a:r>
              <a:rPr i="1" baseline="-25000"/>
              <a:t>j</a:t>
            </a:r>
            <a:r>
              <a:t> reads a data item previously written by a transaction </a:t>
            </a:r>
            <a:r>
              <a:rPr i="1"/>
              <a:t>T</a:t>
            </a:r>
            <a:r>
              <a:rPr i="1" baseline="-25000"/>
              <a:t>i </a:t>
            </a:r>
            <a:r>
              <a:t>, then the commit operation of </a:t>
            </a:r>
            <a:r>
              <a:rPr i="1"/>
              <a:t>T</a:t>
            </a:r>
            <a:r>
              <a:rPr i="1" baseline="-25000"/>
              <a:t>i</a:t>
            </a:r>
            <a:r>
              <a:rPr i="1"/>
              <a:t> </a:t>
            </a:r>
            <a:r>
              <a:t> appears before the commit operation of </a:t>
            </a:r>
            <a:r>
              <a:rPr i="1"/>
              <a:t>T</a:t>
            </a:r>
            <a:r>
              <a:rPr i="1" baseline="-25000"/>
              <a:t>j</a:t>
            </a:r>
            <a:r>
              <a:rPr i="1"/>
              <a:t>.</a:t>
            </a:r>
          </a:p>
          <a:p>
            <a:pPr>
              <a:tabLst>
                <a:tab pos="2438400" algn="l"/>
                <a:tab pos="2895600" algn="l"/>
                <a:tab pos="3594100" algn="l"/>
                <a:tab pos="4038600" algn="l"/>
                <a:tab pos="4610100" algn="l"/>
              </a:tabLst>
            </a:pPr>
            <a:r>
              <a:t>The following schedule (Schedule 11) is not recoverable if </a:t>
            </a:r>
            <a:r>
              <a:rPr i="1"/>
              <a:t>T</a:t>
            </a:r>
            <a:r>
              <a:rPr i="1" baseline="-25000"/>
              <a:t>9</a:t>
            </a:r>
            <a:r>
              <a:rPr i="1"/>
              <a:t> </a:t>
            </a:r>
            <a:r>
              <a:t>commits immediately after the read</a:t>
            </a:r>
            <a:br/>
            <a:r>
              <a:t>		</a:t>
            </a:r>
          </a:p>
          <a:p>
            <a:pPr>
              <a:tabLst>
                <a:tab pos="2438400" algn="l"/>
                <a:tab pos="2895600" algn="l"/>
                <a:tab pos="3594100" algn="l"/>
                <a:tab pos="4038600" algn="l"/>
                <a:tab pos="4610100" algn="l"/>
              </a:tabLst>
            </a:pPr>
            <a:endParaRPr/>
          </a:p>
          <a:p>
            <a:pPr>
              <a:tabLst>
                <a:tab pos="2438400" algn="l"/>
                <a:tab pos="2895600" algn="l"/>
                <a:tab pos="3594100" algn="l"/>
                <a:tab pos="4038600" algn="l"/>
                <a:tab pos="4610100" algn="l"/>
              </a:tabLst>
            </a:pPr>
            <a:endParaRPr/>
          </a:p>
          <a:p>
            <a:pPr>
              <a:tabLst>
                <a:tab pos="2438400" algn="l"/>
                <a:tab pos="2895600" algn="l"/>
                <a:tab pos="3594100" algn="l"/>
                <a:tab pos="4038600" algn="l"/>
                <a:tab pos="4610100" algn="l"/>
              </a:tabLst>
            </a:pPr>
            <a:endParaRPr/>
          </a:p>
          <a:p>
            <a:pPr>
              <a:tabLst>
                <a:tab pos="2438400" algn="l"/>
                <a:tab pos="2895600" algn="l"/>
                <a:tab pos="3594100" algn="l"/>
                <a:tab pos="4038600" algn="l"/>
                <a:tab pos="4610100" algn="l"/>
              </a:tabLst>
            </a:pPr>
            <a:endParaRPr/>
          </a:p>
          <a:p>
            <a:pPr>
              <a:tabLst>
                <a:tab pos="2438400" algn="l"/>
                <a:tab pos="2895600" algn="l"/>
                <a:tab pos="3594100" algn="l"/>
                <a:tab pos="4038600" algn="l"/>
                <a:tab pos="4610100" algn="l"/>
              </a:tabLst>
            </a:pPr>
            <a:r>
              <a:t>If </a:t>
            </a:r>
            <a:r>
              <a:rPr i="1"/>
              <a:t>T</a:t>
            </a:r>
            <a:r>
              <a:rPr baseline="-25000"/>
              <a:t>8</a:t>
            </a:r>
            <a:r>
              <a:rPr sz="1600"/>
              <a:t> </a:t>
            </a:r>
            <a:r>
              <a:t>should abort, </a:t>
            </a:r>
            <a:r>
              <a:rPr i="1"/>
              <a:t>T</a:t>
            </a:r>
            <a:r>
              <a:rPr baseline="-25000"/>
              <a:t>9</a:t>
            </a:r>
            <a:r>
              <a:t> would have read (and possibly shown to the user) an inconsistent database state.  Hence, database must ensure that schedules are recoverable.</a:t>
            </a:r>
          </a:p>
        </p:txBody>
      </p:sp>
      <p:sp>
        <p:nvSpPr>
          <p:cNvPr id="288" name="Need to address the effect of transaction failures on concurrently  running transactions."/>
          <p:cNvSpPr/>
          <p:nvPr/>
        </p:nvSpPr>
        <p:spPr>
          <a:xfrm>
            <a:off x="914400" y="1096962"/>
            <a:ext cx="6847456"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spcBef>
                <a:spcPts val="1100"/>
              </a:spcBef>
              <a:buClr>
                <a:srgbClr val="000000"/>
              </a:buClr>
              <a:buFont typeface="Helvetica"/>
              <a:defRPr sz="1800"/>
            </a:pPr>
            <a:r>
              <a:t>Need to address the effect of transaction failures on concurrently </a:t>
            </a:r>
            <a:br/>
            <a:r>
              <a:t>running transactions.</a:t>
            </a:r>
          </a:p>
        </p:txBody>
      </p:sp>
      <p:pic>
        <p:nvPicPr>
          <p:cNvPr id="289" name="image.png" descr="image.png"/>
          <p:cNvPicPr>
            <a:picLocks/>
          </p:cNvPicPr>
          <p:nvPr/>
        </p:nvPicPr>
        <p:blipFill>
          <a:blip r:embed="rId3">
            <a:extLst/>
          </a:blip>
          <a:stretch>
            <a:fillRect/>
          </a:stretch>
        </p:blipFill>
        <p:spPr>
          <a:xfrm>
            <a:off x="4116387" y="3090862"/>
            <a:ext cx="3482976" cy="1809751"/>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59"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60"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61"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62"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63" name="Chapter 14:  Transactions"/>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Chapter 14:  Transactions</a:t>
            </a:r>
          </a:p>
        </p:txBody>
      </p:sp>
      <p:sp>
        <p:nvSpPr>
          <p:cNvPr id="64" name="Transaction Concept…"/>
          <p:cNvSpPr txBox="1">
            <a:spLocks noGrp="1"/>
          </p:cNvSpPr>
          <p:nvPr>
            <p:ph type="body" idx="1"/>
          </p:nvPr>
        </p:nvSpPr>
        <p:spPr>
          <a:xfrm>
            <a:off x="814387" y="1093787"/>
            <a:ext cx="6564313" cy="5764213"/>
          </a:xfrm>
          <a:prstGeom prst="rect">
            <a:avLst/>
          </a:prstGeom>
        </p:spPr>
        <p:txBody>
          <a:bodyPr/>
          <a:lstStyle/>
          <a:p>
            <a:r>
              <a:t>Transaction Concept</a:t>
            </a:r>
          </a:p>
          <a:p>
            <a:r>
              <a:t>Transaction State</a:t>
            </a:r>
          </a:p>
          <a:p>
            <a:r>
              <a:t>Concurrent Executions</a:t>
            </a:r>
          </a:p>
          <a:p>
            <a:r>
              <a:t>Serializability</a:t>
            </a:r>
          </a:p>
          <a:p>
            <a:r>
              <a:t>Recoverability</a:t>
            </a:r>
          </a:p>
          <a:p>
            <a:r>
              <a:t>Implementation of Isolation</a:t>
            </a:r>
          </a:p>
          <a:p>
            <a:r>
              <a:t>Transaction Definition in SQL</a:t>
            </a:r>
          </a:p>
          <a:p>
            <a:r>
              <a:t>Testing for Serializability.</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292"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293"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294"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295"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296" name="Cascading Rollbacks"/>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Cascading Rollbacks</a:t>
            </a:r>
          </a:p>
        </p:txBody>
      </p:sp>
      <p:sp>
        <p:nvSpPr>
          <p:cNvPr id="297" name="Cascading rollback – a single transaction failure leads to a series of transaction rollbacks.  Consider the following schedule where none of the transactions has yet committed (so the schedule is recoverable)          If T10 fails, T11 and T12 must also be rolled back.…"/>
          <p:cNvSpPr txBox="1">
            <a:spLocks noGrp="1"/>
          </p:cNvSpPr>
          <p:nvPr>
            <p:ph type="body" idx="1"/>
          </p:nvPr>
        </p:nvSpPr>
        <p:spPr>
          <a:xfrm>
            <a:off x="814387" y="1093787"/>
            <a:ext cx="7169151" cy="5764213"/>
          </a:xfrm>
          <a:prstGeom prst="rect">
            <a:avLst/>
          </a:prstGeom>
        </p:spPr>
        <p:txBody>
          <a:bodyPr/>
          <a:lstStyle/>
          <a:p>
            <a:pPr>
              <a:tabLst>
                <a:tab pos="1701800" algn="l"/>
                <a:tab pos="2159000" algn="l"/>
                <a:tab pos="2730500" algn="l"/>
                <a:tab pos="3073400" algn="l"/>
                <a:tab pos="3810000" algn="l"/>
                <a:tab pos="4102100" algn="l"/>
                <a:tab pos="4610100" algn="l"/>
              </a:tabLst>
            </a:pPr>
            <a:r>
              <a:rPr b="1">
                <a:solidFill>
                  <a:srgbClr val="021EAA"/>
                </a:solidFill>
                <a:uFill>
                  <a:solidFill>
                    <a:srgbClr val="021EAA"/>
                  </a:solidFill>
                </a:uFill>
              </a:rPr>
              <a:t>Cascading rollback</a:t>
            </a:r>
            <a:r>
              <a:t> – a single transaction failure leads to a series of transaction rollbacks.  Consider the following schedule where none of the transactions has yet committed (so the schedule is recoverable)</a:t>
            </a:r>
            <a:br/>
            <a:br/>
            <a:br/>
            <a:br/>
            <a:br/>
            <a:br/>
            <a:br/>
            <a:br/>
            <a:br/>
            <a:br/>
            <a:r>
              <a:t>If </a:t>
            </a:r>
            <a:r>
              <a:rPr i="1"/>
              <a:t>T</a:t>
            </a:r>
            <a:r>
              <a:rPr baseline="-25000"/>
              <a:t>10</a:t>
            </a:r>
            <a:r>
              <a:t> fails, </a:t>
            </a:r>
            <a:r>
              <a:rPr i="1"/>
              <a:t>T</a:t>
            </a:r>
            <a:r>
              <a:rPr baseline="-25000"/>
              <a:t>11</a:t>
            </a:r>
            <a:r>
              <a:t> and </a:t>
            </a:r>
            <a:r>
              <a:rPr i="1"/>
              <a:t>T</a:t>
            </a:r>
            <a:r>
              <a:rPr baseline="-25000"/>
              <a:t>12</a:t>
            </a:r>
            <a:r>
              <a:t> must also be rolled back.</a:t>
            </a:r>
          </a:p>
          <a:p>
            <a:pPr>
              <a:tabLst>
                <a:tab pos="1701800" algn="l"/>
                <a:tab pos="2159000" algn="l"/>
                <a:tab pos="2730500" algn="l"/>
                <a:tab pos="3073400" algn="l"/>
                <a:tab pos="3810000" algn="l"/>
                <a:tab pos="4102100" algn="l"/>
                <a:tab pos="4610100" algn="l"/>
              </a:tabLst>
            </a:pPr>
            <a:r>
              <a:t>Can lead to the undoing of a significant amount of work</a:t>
            </a:r>
          </a:p>
        </p:txBody>
      </p:sp>
      <p:pic>
        <p:nvPicPr>
          <p:cNvPr id="298" name="image.png" descr="image.png"/>
          <p:cNvPicPr>
            <a:picLocks/>
          </p:cNvPicPr>
          <p:nvPr/>
        </p:nvPicPr>
        <p:blipFill>
          <a:blip r:embed="rId3">
            <a:extLst/>
          </a:blip>
          <a:stretch>
            <a:fillRect/>
          </a:stretch>
        </p:blipFill>
        <p:spPr>
          <a:xfrm>
            <a:off x="1803400" y="2324100"/>
            <a:ext cx="4216400" cy="2368550"/>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01"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02"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03"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04"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05" name="Cascadeless Schedules"/>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Cascadeless Schedules</a:t>
            </a:r>
          </a:p>
        </p:txBody>
      </p:sp>
      <p:sp>
        <p:nvSpPr>
          <p:cNvPr id="306" name="Cascadeless schedules — cascading rollbacks cannot occur; for each pair of transactions Ti and Tj such that Tj  reads a data item previously written by Ti, the commit operation of Ti  appears before the read operation of Tj.…"/>
          <p:cNvSpPr txBox="1">
            <a:spLocks noGrp="1"/>
          </p:cNvSpPr>
          <p:nvPr>
            <p:ph type="body" idx="1"/>
          </p:nvPr>
        </p:nvSpPr>
        <p:spPr>
          <a:prstGeom prst="rect">
            <a:avLst/>
          </a:prstGeom>
        </p:spPr>
        <p:txBody>
          <a:bodyPr/>
          <a:lstStyle/>
          <a:p>
            <a:r>
              <a:rPr b="1">
                <a:solidFill>
                  <a:srgbClr val="021EAA"/>
                </a:solidFill>
                <a:uFill>
                  <a:solidFill>
                    <a:srgbClr val="021EAA"/>
                  </a:solidFill>
                </a:uFill>
              </a:rPr>
              <a:t>Cascadeless</a:t>
            </a:r>
            <a:r>
              <a:rPr b="1" i="1">
                <a:solidFill>
                  <a:srgbClr val="021EAA"/>
                </a:solidFill>
                <a:uFill>
                  <a:solidFill>
                    <a:srgbClr val="021EAA"/>
                  </a:solidFill>
                </a:uFill>
              </a:rPr>
              <a:t> </a:t>
            </a:r>
            <a:r>
              <a:rPr b="1">
                <a:solidFill>
                  <a:srgbClr val="021EAA"/>
                </a:solidFill>
                <a:uFill>
                  <a:solidFill>
                    <a:srgbClr val="021EAA"/>
                  </a:solidFill>
                </a:uFill>
              </a:rPr>
              <a:t>schedules</a:t>
            </a:r>
            <a:r>
              <a:t> — cascading rollbacks cannot occur; for each pair of transactions </a:t>
            </a:r>
            <a:r>
              <a:rPr i="1"/>
              <a:t>T</a:t>
            </a:r>
            <a:r>
              <a:rPr i="1" baseline="-25000"/>
              <a:t>i</a:t>
            </a:r>
            <a:r>
              <a:rPr i="1"/>
              <a:t> </a:t>
            </a:r>
            <a:r>
              <a:t>and </a:t>
            </a:r>
            <a:r>
              <a:rPr i="1"/>
              <a:t>T</a:t>
            </a:r>
            <a:r>
              <a:rPr i="1" baseline="-25000"/>
              <a:t>j</a:t>
            </a:r>
            <a:r>
              <a:t> such that </a:t>
            </a:r>
            <a:r>
              <a:rPr i="1"/>
              <a:t>T</a:t>
            </a:r>
            <a:r>
              <a:rPr i="1" baseline="-25000"/>
              <a:t>j</a:t>
            </a:r>
            <a:r>
              <a:t>  reads a data item previously written by </a:t>
            </a:r>
            <a:r>
              <a:rPr i="1"/>
              <a:t>T</a:t>
            </a:r>
            <a:r>
              <a:rPr i="1" baseline="-25000"/>
              <a:t>i</a:t>
            </a:r>
            <a:r>
              <a:t>, the commit operation of </a:t>
            </a:r>
            <a:r>
              <a:rPr i="1"/>
              <a:t>T</a:t>
            </a:r>
            <a:r>
              <a:rPr i="1" baseline="-25000"/>
              <a:t>i</a:t>
            </a:r>
            <a:r>
              <a:rPr i="1"/>
              <a:t> </a:t>
            </a:r>
            <a:r>
              <a:t> appears before the read operation of </a:t>
            </a:r>
            <a:r>
              <a:rPr i="1"/>
              <a:t>T</a:t>
            </a:r>
            <a:r>
              <a:rPr i="1" baseline="-25000"/>
              <a:t>j</a:t>
            </a:r>
            <a:r>
              <a:t>.</a:t>
            </a:r>
          </a:p>
          <a:p>
            <a:r>
              <a:t>Every cascadeless schedule is also recoverable</a:t>
            </a:r>
          </a:p>
          <a:p>
            <a:r>
              <a:t>It is desirable to restrict the schedules to those that are cascadeless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09"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10"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11"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12"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13" name="Concurrency Control"/>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Concurrency Control</a:t>
            </a:r>
          </a:p>
        </p:txBody>
      </p:sp>
      <p:sp>
        <p:nvSpPr>
          <p:cNvPr id="314" name="A database must provide a mechanism that will ensure that all possible schedules are…"/>
          <p:cNvSpPr txBox="1">
            <a:spLocks noGrp="1"/>
          </p:cNvSpPr>
          <p:nvPr>
            <p:ph type="body" idx="1"/>
          </p:nvPr>
        </p:nvSpPr>
        <p:spPr>
          <a:xfrm>
            <a:off x="914400" y="1106487"/>
            <a:ext cx="7939088" cy="5751513"/>
          </a:xfrm>
          <a:prstGeom prst="rect">
            <a:avLst/>
          </a:prstGeom>
        </p:spPr>
        <p:txBody>
          <a:bodyPr/>
          <a:lstStyle/>
          <a:p>
            <a:r>
              <a:t>A database must provide a mechanism that will ensure that all possible schedules are </a:t>
            </a:r>
          </a:p>
          <a:p>
            <a:pPr lvl="1"/>
            <a:r>
              <a:t>either conflict or view serializable, and </a:t>
            </a:r>
          </a:p>
          <a:p>
            <a:pPr lvl="1"/>
            <a:r>
              <a:t>are recoverable and preferably cascadeless</a:t>
            </a:r>
          </a:p>
          <a:p>
            <a:r>
              <a:t>A policy in which only one transaction can execute at a time generates serial schedules, but provides a poor degree of concurrency</a:t>
            </a:r>
          </a:p>
          <a:p>
            <a:pPr lvl="1"/>
            <a:r>
              <a:t>Are serial schedules recoverable/cascadeless?</a:t>
            </a:r>
          </a:p>
          <a:p>
            <a:r>
              <a:t>Testing a schedule for serializability </a:t>
            </a:r>
            <a:r>
              <a:rPr i="1"/>
              <a:t>after</a:t>
            </a:r>
            <a:r>
              <a:t> it has executed is a little too late!</a:t>
            </a:r>
          </a:p>
          <a:p>
            <a:r>
              <a:rPr b="1">
                <a:solidFill>
                  <a:srgbClr val="021EAA"/>
                </a:solidFill>
                <a:uFill>
                  <a:solidFill>
                    <a:srgbClr val="021EAA"/>
                  </a:solidFill>
                </a:uFill>
              </a:rPr>
              <a:t>Goal</a:t>
            </a:r>
            <a:r>
              <a:t> – to develop concurrency control protocols that will assure serializability.</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17"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18"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19"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20"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21" name="Concurrency Control (Cont.)"/>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Concurrency Control (Cont.)</a:t>
            </a:r>
          </a:p>
        </p:txBody>
      </p:sp>
      <p:sp>
        <p:nvSpPr>
          <p:cNvPr id="322" name="Schedules must be conflict or view serializable, and recoverable, for the sake of database consistency, and preferably cascadeless.…"/>
          <p:cNvSpPr txBox="1">
            <a:spLocks noGrp="1"/>
          </p:cNvSpPr>
          <p:nvPr>
            <p:ph type="body" idx="1"/>
          </p:nvPr>
        </p:nvSpPr>
        <p:spPr>
          <a:xfrm>
            <a:off x="814387" y="1093787"/>
            <a:ext cx="7315201" cy="5764213"/>
          </a:xfrm>
          <a:prstGeom prst="rect">
            <a:avLst/>
          </a:prstGeom>
        </p:spPr>
        <p:txBody>
          <a:bodyPr/>
          <a:lstStyle/>
          <a:p>
            <a:r>
              <a:t>Schedules must be conflict or view serializable, and recoverable, for the sake of database consistency, and preferably cascadeless.</a:t>
            </a:r>
          </a:p>
          <a:p>
            <a:r>
              <a:t>A policy in which only one transaction can execute at a time generates serial schedules, but provides a poor degree of concurrency.</a:t>
            </a:r>
          </a:p>
          <a:p>
            <a:r>
              <a:t>Concurrency-control schemes tradeoff between the amount of concurrency they allow and the amount of overhead that they incur.</a:t>
            </a:r>
          </a:p>
          <a:p>
            <a:r>
              <a:t>Some schemes allow only conflict-serializable schedules to be generated, while others allow  view-serializable schedules that are not conflict-serializable.</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25"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26"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27"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28"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29" name="Concurrency Control vs. Serializability Tests"/>
          <p:cNvSpPr txBox="1">
            <a:spLocks noGrp="1"/>
          </p:cNvSpPr>
          <p:nvPr>
            <p:ph type="title"/>
          </p:nvPr>
        </p:nvSpPr>
        <p:spPr>
          <a:xfrm>
            <a:off x="1114425" y="0"/>
            <a:ext cx="7753350" cy="657225"/>
          </a:xfrm>
          <a:prstGeom prst="rect">
            <a:avLst/>
          </a:prstGeom>
        </p:spPr>
        <p:txBody>
          <a:bodyPr/>
          <a:lstStyle>
            <a:lvl1pPr>
              <a:defRPr sz="2800">
                <a:effectLst>
                  <a:outerShdw blurRad="12700" dist="25400" dir="2700000" rotWithShape="0">
                    <a:srgbClr val="CBCBCB"/>
                  </a:outerShdw>
                </a:effectLst>
              </a:defRPr>
            </a:lvl1pPr>
          </a:lstStyle>
          <a:p>
            <a:r>
              <a:t>Concurrency Control vs. Serializability Tests</a:t>
            </a:r>
          </a:p>
        </p:txBody>
      </p:sp>
      <p:sp>
        <p:nvSpPr>
          <p:cNvPr id="330" name="Concurrency-control protocols allow concurrent schedules, but ensure that the schedules are conflict/view serializable, and are recoverable and cascadeless .…"/>
          <p:cNvSpPr txBox="1">
            <a:spLocks noGrp="1"/>
          </p:cNvSpPr>
          <p:nvPr>
            <p:ph type="body" idx="1"/>
          </p:nvPr>
        </p:nvSpPr>
        <p:spPr>
          <a:prstGeom prst="rect">
            <a:avLst/>
          </a:prstGeom>
        </p:spPr>
        <p:txBody>
          <a:bodyPr/>
          <a:lstStyle/>
          <a:p>
            <a:endParaRPr/>
          </a:p>
          <a:p>
            <a:r>
              <a:t>Concurrency-control protocols allow concurrent schedules, but ensure that the schedules are conflict/view serializable, and are recoverable and cascadeless .</a:t>
            </a:r>
          </a:p>
          <a:p>
            <a:r>
              <a:t>Concurrency control protocols generally do not examine the precedence graph as it is being created</a:t>
            </a:r>
          </a:p>
          <a:p>
            <a:pPr lvl="1"/>
            <a:r>
              <a:t>Instead a protocol imposes a discipline that avoids nonseralizable schedules.</a:t>
            </a:r>
          </a:p>
          <a:p>
            <a:pPr lvl="1"/>
            <a:r>
              <a:t>We study such protocols in Chapter 16.</a:t>
            </a:r>
          </a:p>
          <a:p>
            <a:r>
              <a:t>Different concurrency control protocols provide different tradeoffs between the amount of concurrency they allow and the amount of overhead that they incur.</a:t>
            </a:r>
          </a:p>
          <a:p>
            <a:r>
              <a:t>Tests for serializability help us understand why a concurrency control protocol is correct.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33"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34"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35"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36"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37" name="Weak Levels of Consistency"/>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Weak Levels of Consistency</a:t>
            </a:r>
          </a:p>
        </p:txBody>
      </p:sp>
      <p:sp>
        <p:nvSpPr>
          <p:cNvPr id="338" name="Some applications are willing to live with weak levels of consistency, allowing schedules that are not serializable…"/>
          <p:cNvSpPr txBox="1">
            <a:spLocks noGrp="1"/>
          </p:cNvSpPr>
          <p:nvPr>
            <p:ph type="body" idx="1"/>
          </p:nvPr>
        </p:nvSpPr>
        <p:spPr>
          <a:prstGeom prst="rect">
            <a:avLst/>
          </a:prstGeom>
        </p:spPr>
        <p:txBody>
          <a:bodyPr/>
          <a:lstStyle/>
          <a:p>
            <a:r>
              <a:t>Some applications are willing to live with weak levels of consistency, allowing schedules that are not serializable</a:t>
            </a:r>
          </a:p>
          <a:p>
            <a:pPr lvl="1"/>
            <a:r>
              <a:t>E.g. a read-only transaction that wants to get an approximate total balance of all accounts </a:t>
            </a:r>
          </a:p>
          <a:p>
            <a:pPr lvl="1"/>
            <a:r>
              <a:t>E.g. database statistics computed for query optimization can be approximate (why?)</a:t>
            </a:r>
          </a:p>
          <a:p>
            <a:pPr lvl="1"/>
            <a:r>
              <a:t>Such transactions need not be serializable with respect to other transactions</a:t>
            </a:r>
          </a:p>
          <a:p>
            <a:r>
              <a:t>Tradeoff accuracy for performance</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41"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42"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43"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44"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45" name="Levels of Consistency in SQL-92"/>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Levels of Consistency in SQL-92</a:t>
            </a:r>
          </a:p>
        </p:txBody>
      </p:sp>
      <p:sp>
        <p:nvSpPr>
          <p:cNvPr id="346" name="Serializable — default…"/>
          <p:cNvSpPr txBox="1">
            <a:spLocks noGrp="1"/>
          </p:cNvSpPr>
          <p:nvPr>
            <p:ph type="body" idx="1"/>
          </p:nvPr>
        </p:nvSpPr>
        <p:spPr>
          <a:xfrm>
            <a:off x="814387" y="1093787"/>
            <a:ext cx="7620001" cy="5764213"/>
          </a:xfrm>
          <a:prstGeom prst="rect">
            <a:avLst/>
          </a:prstGeom>
        </p:spPr>
        <p:txBody>
          <a:bodyPr/>
          <a:lstStyle/>
          <a:p>
            <a:r>
              <a:rPr b="1">
                <a:solidFill>
                  <a:srgbClr val="021EAA"/>
                </a:solidFill>
                <a:uFill>
                  <a:solidFill>
                    <a:srgbClr val="021EAA"/>
                  </a:solidFill>
                </a:uFill>
              </a:rPr>
              <a:t>Serializable</a:t>
            </a:r>
            <a:r>
              <a:rPr b="1"/>
              <a:t> </a:t>
            </a:r>
            <a:r>
              <a:t>— default</a:t>
            </a:r>
          </a:p>
          <a:p>
            <a:r>
              <a:rPr b="1">
                <a:solidFill>
                  <a:srgbClr val="021EAA"/>
                </a:solidFill>
                <a:uFill>
                  <a:solidFill>
                    <a:srgbClr val="021EAA"/>
                  </a:solidFill>
                </a:uFill>
              </a:rPr>
              <a:t>Repeatable read</a:t>
            </a:r>
            <a:r>
              <a:rPr b="1"/>
              <a:t> </a:t>
            </a:r>
            <a:r>
              <a:t>—</a:t>
            </a:r>
            <a:r>
              <a:rPr b="1"/>
              <a:t> </a:t>
            </a:r>
            <a:r>
              <a:t>only committed records to be read, repeated reads of same record must return same value.  However, a transaction may not be serializable – it may find some records inserted by a transaction but not find others.</a:t>
            </a:r>
          </a:p>
          <a:p>
            <a:r>
              <a:rPr b="1">
                <a:solidFill>
                  <a:srgbClr val="021EAA"/>
                </a:solidFill>
                <a:uFill>
                  <a:solidFill>
                    <a:srgbClr val="021EAA"/>
                  </a:solidFill>
                </a:uFill>
              </a:rPr>
              <a:t>Read committed</a:t>
            </a:r>
            <a:r>
              <a:rPr b="1"/>
              <a:t> </a:t>
            </a:r>
            <a:r>
              <a:t>—</a:t>
            </a:r>
            <a:r>
              <a:rPr b="1"/>
              <a:t> </a:t>
            </a:r>
            <a:r>
              <a:t>only committed records can be read, but successive reads of record may return different (but committed) values.</a:t>
            </a:r>
          </a:p>
          <a:p>
            <a:r>
              <a:rPr b="1">
                <a:solidFill>
                  <a:srgbClr val="021EAA"/>
                </a:solidFill>
                <a:uFill>
                  <a:solidFill>
                    <a:srgbClr val="021EAA"/>
                  </a:solidFill>
                </a:uFill>
              </a:rPr>
              <a:t>Read uncommitted</a:t>
            </a:r>
            <a:r>
              <a:t> —</a:t>
            </a:r>
            <a:r>
              <a:rPr b="1"/>
              <a:t> </a:t>
            </a:r>
            <a:r>
              <a:t>even uncommitted records may be read. </a:t>
            </a:r>
          </a:p>
        </p:txBody>
      </p:sp>
      <p:sp>
        <p:nvSpPr>
          <p:cNvPr id="347" name="Lower degrees of consistency useful for gathering approximate information about the database…"/>
          <p:cNvSpPr/>
          <p:nvPr/>
        </p:nvSpPr>
        <p:spPr>
          <a:xfrm>
            <a:off x="525462" y="4398962"/>
            <a:ext cx="7543801" cy="226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383540" indent="-342900">
              <a:spcBef>
                <a:spcPts val="700"/>
              </a:spcBef>
              <a:buClr>
                <a:srgbClr val="D84800"/>
              </a:buClr>
              <a:buSzPct val="90000"/>
              <a:buChar char=""/>
              <a:defRPr sz="1800"/>
            </a:pPr>
            <a:r>
              <a:t>Lower degrees of consistency useful for gathering approximate</a:t>
            </a:r>
            <a:br/>
            <a:r>
              <a:t>information about the database </a:t>
            </a:r>
          </a:p>
          <a:p>
            <a:pPr marL="383540" indent="-342900">
              <a:spcBef>
                <a:spcPts val="700"/>
              </a:spcBef>
              <a:buClr>
                <a:srgbClr val="D84800"/>
              </a:buClr>
              <a:buSzPct val="90000"/>
              <a:buChar char=""/>
              <a:defRPr sz="1800"/>
            </a:pPr>
            <a:r>
              <a:t>Warning: some database systems do not ensure serializable schedules by default</a:t>
            </a:r>
          </a:p>
          <a:p>
            <a:pPr marL="783590" indent="-285750">
              <a:spcBef>
                <a:spcPts val="700"/>
              </a:spcBef>
              <a:buClr>
                <a:srgbClr val="FFA941"/>
              </a:buClr>
              <a:buSzPct val="80000"/>
              <a:buChar char=""/>
              <a:defRPr sz="1800"/>
            </a:pPr>
            <a:r>
              <a:t>E.g. Oracle and PostgreSQL by default support a level of consistency called snapshot isolation (not part of the SQL standard)</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50"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51"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52"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53"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54" name="Transaction Definition in SQL"/>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Transaction Definition in SQL</a:t>
            </a:r>
          </a:p>
        </p:txBody>
      </p:sp>
      <p:sp>
        <p:nvSpPr>
          <p:cNvPr id="355" name="Data manipulation language must include a construct for specifying the set of actions that comprise a transaction.…"/>
          <p:cNvSpPr txBox="1">
            <a:spLocks noGrp="1"/>
          </p:cNvSpPr>
          <p:nvPr>
            <p:ph type="body" idx="1"/>
          </p:nvPr>
        </p:nvSpPr>
        <p:spPr>
          <a:xfrm>
            <a:off x="814387" y="1093787"/>
            <a:ext cx="7286626" cy="5764213"/>
          </a:xfrm>
          <a:prstGeom prst="rect">
            <a:avLst/>
          </a:prstGeom>
        </p:spPr>
        <p:txBody>
          <a:bodyPr/>
          <a:lstStyle/>
          <a:p>
            <a:r>
              <a:t>Data manipulation language must include a construct for specifying the set of actions that comprise a transaction.</a:t>
            </a:r>
          </a:p>
          <a:p>
            <a:r>
              <a:t>In SQL, a transaction begins implicitly.</a:t>
            </a:r>
          </a:p>
          <a:p>
            <a:r>
              <a:t>A transaction in SQL ends by:</a:t>
            </a:r>
          </a:p>
          <a:p>
            <a:pPr lvl="1"/>
            <a:r>
              <a:rPr b="1"/>
              <a:t>Commit work</a:t>
            </a:r>
            <a:r>
              <a:t> commits current transaction and begins a new one.</a:t>
            </a:r>
          </a:p>
          <a:p>
            <a:pPr lvl="1"/>
            <a:r>
              <a:rPr b="1"/>
              <a:t>Rollback work</a:t>
            </a:r>
            <a:r>
              <a:t> causes current transaction to abort.</a:t>
            </a:r>
          </a:p>
          <a:p>
            <a:r>
              <a:t>In almost all database systems, by default, every SQL statement also commits implicitly if it executes successfully</a:t>
            </a:r>
          </a:p>
          <a:p>
            <a:pPr lvl="1"/>
            <a:r>
              <a:t>Implicit commit can be turned off by a database directive</a:t>
            </a:r>
          </a:p>
          <a:p>
            <a:pPr lvl="2"/>
            <a:r>
              <a:t>E.g. in JDBC,     connection.setAutoCommit(false);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Database System Concepts, 6th Ed.…"/>
          <p:cNvSpPr/>
          <p:nvPr/>
        </p:nvSpPr>
        <p:spPr>
          <a:xfrm>
            <a:off x="2705156" y="5726112"/>
            <a:ext cx="3646375"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ctr">
              <a:spcBef>
                <a:spcPts val="900"/>
              </a:spcBef>
              <a:buClr>
                <a:srgbClr val="D84800"/>
              </a:buClr>
              <a:buFont typeface="Helvetica"/>
            </a:pPr>
            <a:r>
              <a:rPr b="1">
                <a:solidFill>
                  <a:srgbClr val="D84800"/>
                </a:solidFill>
                <a:uFill>
                  <a:solidFill>
                    <a:srgbClr val="D84800"/>
                  </a:solidFill>
                </a:uFill>
              </a:rPr>
              <a:t>Database System Concepts, 6</a:t>
            </a:r>
            <a:r>
              <a:rPr b="1" baseline="29999">
                <a:solidFill>
                  <a:srgbClr val="D84800"/>
                </a:solidFill>
                <a:uFill>
                  <a:solidFill>
                    <a:srgbClr val="D84800"/>
                  </a:solidFill>
                </a:uFill>
              </a:rPr>
              <a:t>th</a:t>
            </a:r>
            <a:r>
              <a:rPr b="1">
                <a:solidFill>
                  <a:srgbClr val="D84800"/>
                </a:solidFill>
                <a:uFill>
                  <a:solidFill>
                    <a:srgbClr val="D84800"/>
                  </a:solidFill>
                </a:uFill>
              </a:rPr>
              <a:t> Ed</a:t>
            </a:r>
            <a:r>
              <a:rPr>
                <a:solidFill>
                  <a:srgbClr val="D84800"/>
                </a:solidFill>
                <a:uFill>
                  <a:solidFill>
                    <a:srgbClr val="D84800"/>
                  </a:solidFill>
                </a:uFill>
              </a:rPr>
              <a:t>.</a:t>
            </a:r>
          </a:p>
          <a:p>
            <a:pPr algn="ctr">
              <a:spcBef>
                <a:spcPts val="700"/>
              </a:spcBef>
              <a:buClr>
                <a:srgbClr val="D84800"/>
              </a:buClr>
              <a:buFont typeface="Helvetica"/>
            </a:pPr>
            <a:r>
              <a:rPr sz="1200" b="1">
                <a:solidFill>
                  <a:srgbClr val="D84800"/>
                </a:solidFill>
                <a:uFill>
                  <a:solidFill>
                    <a:srgbClr val="D84800"/>
                  </a:solidFill>
                </a:uFill>
              </a:rPr>
              <a:t>©Silberschatz, Korth and Sudarshan</a:t>
            </a:r>
            <a:br>
              <a:rPr sz="1200" b="1">
                <a:solidFill>
                  <a:srgbClr val="D84800"/>
                </a:solidFill>
                <a:uFill>
                  <a:solidFill>
                    <a:srgbClr val="D84800"/>
                  </a:solidFill>
                </a:uFill>
              </a:rPr>
            </a:br>
            <a:r>
              <a:rPr sz="1200" b="1">
                <a:solidFill>
                  <a:srgbClr val="D84800"/>
                </a:solidFill>
                <a:uFill>
                  <a:solidFill>
                    <a:srgbClr val="D84800"/>
                  </a:solidFill>
                </a:uFill>
              </a:rPr>
              <a:t>See </a:t>
            </a:r>
            <a:r>
              <a:rPr sz="1200" b="1" u="sng">
                <a:solidFill>
                  <a:srgbClr val="FFA900"/>
                </a:solidFill>
                <a:uFill>
                  <a:solidFill>
                    <a:srgbClr val="FFA900"/>
                  </a:solidFill>
                </a:uFill>
                <a:hlinkClick r:id="rId2"/>
              </a:rPr>
              <a:t>www.db-book.com</a:t>
            </a:r>
            <a:r>
              <a:rPr sz="1200" b="1">
                <a:solidFill>
                  <a:srgbClr val="D84800"/>
                </a:solidFill>
                <a:uFill>
                  <a:solidFill>
                    <a:srgbClr val="D84800"/>
                  </a:solidFill>
                </a:uFill>
              </a:rPr>
              <a:t> for conditions on re-use </a:t>
            </a:r>
          </a:p>
        </p:txBody>
      </p:sp>
      <p:pic>
        <p:nvPicPr>
          <p:cNvPr id="358" name="Cover-6Ed.jpg" descr="Cover-6Ed.jpg"/>
          <p:cNvPicPr>
            <a:picLocks/>
          </p:cNvPicPr>
          <p:nvPr/>
        </p:nvPicPr>
        <p:blipFill>
          <a:blip r:embed="rId3">
            <a:extLst/>
          </a:blip>
          <a:stretch>
            <a:fillRect/>
          </a:stretch>
        </p:blipFill>
        <p:spPr>
          <a:xfrm>
            <a:off x="0" y="0"/>
            <a:ext cx="1392238" cy="1700213"/>
          </a:xfrm>
          <a:prstGeom prst="rect">
            <a:avLst/>
          </a:prstGeom>
          <a:ln w="12700">
            <a:miter lim="400000"/>
          </a:ln>
        </p:spPr>
      </p:pic>
      <p:sp>
        <p:nvSpPr>
          <p:cNvPr id="359" name="End of Chapter 14"/>
          <p:cNvSpPr txBox="1">
            <a:spLocks noGrp="1"/>
          </p:cNvSpPr>
          <p:nvPr>
            <p:ph type="title"/>
          </p:nvPr>
        </p:nvSpPr>
        <p:spPr>
          <a:xfrm>
            <a:off x="685800" y="2286000"/>
            <a:ext cx="7772400" cy="1143000"/>
          </a:xfrm>
          <a:prstGeom prst="rect">
            <a:avLst/>
          </a:prstGeom>
        </p:spPr>
        <p:txBody>
          <a:bodyPr/>
          <a:lstStyle>
            <a:lvl1pPr>
              <a:defRPr>
                <a:effectLst>
                  <a:outerShdw blurRad="12700" dist="25400" dir="2700000" rotWithShape="0">
                    <a:srgbClr val="CBCBCB"/>
                  </a:outerShdw>
                </a:effectLst>
              </a:defRPr>
            </a:lvl1pPr>
          </a:lstStyle>
          <a:p>
            <a:r>
              <a:t>End of Chapter 14</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62"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63"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64"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65"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66" name="Figure 14.01"/>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14.01</a:t>
            </a:r>
          </a:p>
        </p:txBody>
      </p:sp>
      <p:pic>
        <p:nvPicPr>
          <p:cNvPr id="367" name="image.png" descr="image.png"/>
          <p:cNvPicPr>
            <a:picLocks/>
          </p:cNvPicPr>
          <p:nvPr/>
        </p:nvPicPr>
        <p:blipFill>
          <a:blip r:embed="rId3">
            <a:extLst/>
          </a:blip>
          <a:stretch>
            <a:fillRect/>
          </a:stretch>
        </p:blipFill>
        <p:spPr>
          <a:xfrm>
            <a:off x="1430337" y="1182687"/>
            <a:ext cx="5843589" cy="401478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67"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68"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69"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70"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71" name="Transaction Concept"/>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Transaction Concept</a:t>
            </a:r>
          </a:p>
        </p:txBody>
      </p:sp>
      <p:sp>
        <p:nvSpPr>
          <p:cNvPr id="72" name="A transaction is a unit of program execution that accesses and  possibly updates various data items.…"/>
          <p:cNvSpPr txBox="1">
            <a:spLocks noGrp="1"/>
          </p:cNvSpPr>
          <p:nvPr>
            <p:ph type="body" idx="1"/>
          </p:nvPr>
        </p:nvSpPr>
        <p:spPr>
          <a:xfrm>
            <a:off x="814387" y="1093787"/>
            <a:ext cx="7386638" cy="5764213"/>
          </a:xfrm>
          <a:prstGeom prst="rect">
            <a:avLst/>
          </a:prstGeom>
        </p:spPr>
        <p:txBody>
          <a:bodyPr/>
          <a:lstStyle/>
          <a:p>
            <a:r>
              <a:t>A </a:t>
            </a:r>
            <a:r>
              <a:rPr b="1">
                <a:solidFill>
                  <a:srgbClr val="021EAA"/>
                </a:solidFill>
                <a:uFill>
                  <a:solidFill>
                    <a:srgbClr val="021EAA"/>
                  </a:solidFill>
                </a:uFill>
              </a:rPr>
              <a:t>transaction</a:t>
            </a:r>
            <a:r>
              <a:rPr i="1"/>
              <a:t> </a:t>
            </a:r>
            <a:r>
              <a:t>is a </a:t>
            </a:r>
            <a:r>
              <a:rPr i="1"/>
              <a:t>unit </a:t>
            </a:r>
            <a:r>
              <a:t>of program execution that accesses and  possibly updates various data items.</a:t>
            </a:r>
          </a:p>
          <a:p>
            <a:r>
              <a:t>E.g. transaction to transfer $50 from account A to account B:</a:t>
            </a:r>
          </a:p>
          <a:p>
            <a:pPr lvl="1">
              <a:buSzTx/>
              <a:buFont typeface="Monotype Sorts"/>
              <a:buNone/>
            </a:pPr>
            <a:r>
              <a:rPr sz="1600"/>
              <a:t>1.	</a:t>
            </a:r>
            <a:r>
              <a:rPr sz="1600" b="1"/>
              <a:t>read</a:t>
            </a:r>
            <a:r>
              <a:rPr sz="1600"/>
              <a:t>(</a:t>
            </a:r>
            <a:r>
              <a:rPr sz="1600" i="1"/>
              <a:t>A</a:t>
            </a:r>
            <a:r>
              <a:rPr sz="1600"/>
              <a:t>)</a:t>
            </a:r>
          </a:p>
          <a:p>
            <a:pPr lvl="1">
              <a:buSzTx/>
              <a:buFont typeface="Monotype Sorts"/>
              <a:buNone/>
            </a:pPr>
            <a:r>
              <a:rPr sz="1600"/>
              <a:t>2.	</a:t>
            </a:r>
            <a:r>
              <a:rPr sz="1600" i="1"/>
              <a:t>A</a:t>
            </a:r>
            <a:r>
              <a:rPr sz="1600"/>
              <a:t> := </a:t>
            </a:r>
            <a:r>
              <a:rPr sz="1600" i="1"/>
              <a:t>A – </a:t>
            </a:r>
            <a:r>
              <a:rPr sz="1600"/>
              <a:t>50</a:t>
            </a:r>
          </a:p>
          <a:p>
            <a:pPr lvl="1">
              <a:buSzTx/>
              <a:buFont typeface="Monotype Sorts"/>
              <a:buNone/>
            </a:pPr>
            <a:r>
              <a:rPr sz="1600"/>
              <a:t>3.	</a:t>
            </a:r>
            <a:r>
              <a:rPr sz="1600" b="1"/>
              <a:t>write</a:t>
            </a:r>
            <a:r>
              <a:rPr sz="1600"/>
              <a:t>(</a:t>
            </a:r>
            <a:r>
              <a:rPr sz="1600" i="1"/>
              <a:t>A</a:t>
            </a:r>
            <a:r>
              <a:rPr sz="1600"/>
              <a:t>)</a:t>
            </a:r>
          </a:p>
          <a:p>
            <a:pPr lvl="1">
              <a:buSzTx/>
              <a:buFont typeface="Monotype Sorts"/>
              <a:buNone/>
            </a:pPr>
            <a:r>
              <a:rPr sz="1600"/>
              <a:t>4.	</a:t>
            </a:r>
            <a:r>
              <a:rPr sz="1600" b="1"/>
              <a:t>read</a:t>
            </a:r>
            <a:r>
              <a:rPr sz="1600"/>
              <a:t>(</a:t>
            </a:r>
            <a:r>
              <a:rPr sz="1600" i="1"/>
              <a:t>B</a:t>
            </a:r>
            <a:r>
              <a:rPr sz="1600"/>
              <a:t>)</a:t>
            </a:r>
          </a:p>
          <a:p>
            <a:pPr lvl="1">
              <a:buSzTx/>
              <a:buFont typeface="Monotype Sorts"/>
              <a:buNone/>
            </a:pPr>
            <a:r>
              <a:rPr sz="1600"/>
              <a:t>5.	</a:t>
            </a:r>
            <a:r>
              <a:rPr sz="1600" i="1"/>
              <a:t>B</a:t>
            </a:r>
            <a:r>
              <a:rPr sz="1600"/>
              <a:t> := </a:t>
            </a:r>
            <a:r>
              <a:rPr sz="1600" i="1"/>
              <a:t>B + </a:t>
            </a:r>
            <a:r>
              <a:rPr sz="1600"/>
              <a:t>50</a:t>
            </a:r>
          </a:p>
          <a:p>
            <a:pPr lvl="1">
              <a:buSzTx/>
              <a:buFont typeface="Monotype Sorts"/>
              <a:buNone/>
            </a:pPr>
            <a:r>
              <a:rPr sz="1600"/>
              <a:t>6.	</a:t>
            </a:r>
            <a:r>
              <a:rPr sz="1600" b="1"/>
              <a:t>write</a:t>
            </a:r>
            <a:r>
              <a:rPr sz="1600"/>
              <a:t>(</a:t>
            </a:r>
            <a:r>
              <a:rPr sz="1600" i="1"/>
              <a:t>B)</a:t>
            </a:r>
          </a:p>
          <a:p>
            <a:r>
              <a:t>Two main issues to deal with:</a:t>
            </a:r>
          </a:p>
          <a:p>
            <a:pPr lvl="1"/>
            <a:r>
              <a:t>Failures of various kinds, such as hardware failures and system crashes</a:t>
            </a:r>
          </a:p>
          <a:p>
            <a:pPr lvl="1"/>
            <a:r>
              <a:t>Concurrent execution of multiple transactions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70"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71"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72"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73"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74" name="Figure 14.02"/>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14.02</a:t>
            </a:r>
          </a:p>
        </p:txBody>
      </p:sp>
      <p:pic>
        <p:nvPicPr>
          <p:cNvPr id="375" name="image.png" descr="image.png"/>
          <p:cNvPicPr>
            <a:picLocks/>
          </p:cNvPicPr>
          <p:nvPr/>
        </p:nvPicPr>
        <p:blipFill>
          <a:blip r:embed="rId3">
            <a:extLst/>
          </a:blip>
          <a:stretch>
            <a:fillRect/>
          </a:stretch>
        </p:blipFill>
        <p:spPr>
          <a:xfrm>
            <a:off x="2873375" y="1371600"/>
            <a:ext cx="3506788" cy="4389438"/>
          </a:xfrm>
          <a:prstGeom prst="rect">
            <a:avLst/>
          </a:prstGeom>
          <a:ln w="12700">
            <a:miter lim="400000"/>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78"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79"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80"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81"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82" name="Figure 14.03"/>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14.03</a:t>
            </a:r>
          </a:p>
        </p:txBody>
      </p:sp>
      <p:pic>
        <p:nvPicPr>
          <p:cNvPr id="383" name="image.png" descr="image.png"/>
          <p:cNvPicPr>
            <a:picLocks/>
          </p:cNvPicPr>
          <p:nvPr/>
        </p:nvPicPr>
        <p:blipFill>
          <a:blip r:embed="rId3">
            <a:extLst/>
          </a:blip>
          <a:stretch>
            <a:fillRect/>
          </a:stretch>
        </p:blipFill>
        <p:spPr>
          <a:xfrm>
            <a:off x="2974975" y="957262"/>
            <a:ext cx="3827463" cy="4764088"/>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86"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87"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88"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89"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90" name="Figure 14.04"/>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14.04</a:t>
            </a:r>
          </a:p>
        </p:txBody>
      </p:sp>
      <p:pic>
        <p:nvPicPr>
          <p:cNvPr id="391" name="image.png" descr="image.png"/>
          <p:cNvPicPr>
            <a:picLocks/>
          </p:cNvPicPr>
          <p:nvPr/>
        </p:nvPicPr>
        <p:blipFill>
          <a:blip r:embed="rId3">
            <a:extLst/>
          </a:blip>
          <a:stretch>
            <a:fillRect/>
          </a:stretch>
        </p:blipFill>
        <p:spPr>
          <a:xfrm>
            <a:off x="3130550" y="1185862"/>
            <a:ext cx="3273425" cy="4086226"/>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394"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395"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396"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397"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398" name="Figure 14.05"/>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14.05</a:t>
            </a:r>
          </a:p>
        </p:txBody>
      </p:sp>
      <p:pic>
        <p:nvPicPr>
          <p:cNvPr id="399" name="image.png" descr="image.png"/>
          <p:cNvPicPr>
            <a:picLocks/>
          </p:cNvPicPr>
          <p:nvPr/>
        </p:nvPicPr>
        <p:blipFill>
          <a:blip r:embed="rId3">
            <a:extLst/>
          </a:blip>
          <a:stretch>
            <a:fillRect/>
          </a:stretch>
        </p:blipFill>
        <p:spPr>
          <a:xfrm>
            <a:off x="2933700" y="939800"/>
            <a:ext cx="3419475" cy="4270375"/>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402"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03"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404"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405"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406" name="Figure 14.06"/>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14.06</a:t>
            </a:r>
          </a:p>
        </p:txBody>
      </p:sp>
      <p:pic>
        <p:nvPicPr>
          <p:cNvPr id="407" name="image.png" descr="image.png"/>
          <p:cNvPicPr>
            <a:picLocks/>
          </p:cNvPicPr>
          <p:nvPr/>
        </p:nvPicPr>
        <p:blipFill>
          <a:blip r:embed="rId3">
            <a:extLst/>
          </a:blip>
          <a:stretch>
            <a:fillRect/>
          </a:stretch>
        </p:blipFill>
        <p:spPr>
          <a:xfrm>
            <a:off x="2797175" y="1335087"/>
            <a:ext cx="3848100" cy="3119438"/>
          </a:xfrm>
          <a:prstGeom prst="rect">
            <a:avLst/>
          </a:prstGeom>
          <a:ln w="12700">
            <a:miter lim="400000"/>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410"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11"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412"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413"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414" name="Figure 14.07"/>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14.07</a:t>
            </a:r>
          </a:p>
        </p:txBody>
      </p:sp>
      <p:pic>
        <p:nvPicPr>
          <p:cNvPr id="415" name="image.png" descr="image.png"/>
          <p:cNvPicPr>
            <a:picLocks/>
          </p:cNvPicPr>
          <p:nvPr/>
        </p:nvPicPr>
        <p:blipFill>
          <a:blip r:embed="rId3">
            <a:extLst/>
          </a:blip>
          <a:stretch>
            <a:fillRect/>
          </a:stretch>
        </p:blipFill>
        <p:spPr>
          <a:xfrm>
            <a:off x="2401887" y="1338262"/>
            <a:ext cx="4843463" cy="3584576"/>
          </a:xfrm>
          <a:prstGeom prst="rect">
            <a:avLst/>
          </a:prstGeom>
          <a:ln w="12700">
            <a:miter lim="400000"/>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418"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19"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420"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421"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422" name="Figure 14.08"/>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14.08</a:t>
            </a:r>
          </a:p>
        </p:txBody>
      </p:sp>
      <p:pic>
        <p:nvPicPr>
          <p:cNvPr id="423" name="image.png" descr="image.png"/>
          <p:cNvPicPr>
            <a:picLocks/>
          </p:cNvPicPr>
          <p:nvPr/>
        </p:nvPicPr>
        <p:blipFill>
          <a:blip r:embed="rId3">
            <a:extLst/>
          </a:blip>
          <a:stretch>
            <a:fillRect/>
          </a:stretch>
        </p:blipFill>
        <p:spPr>
          <a:xfrm>
            <a:off x="2057400" y="1362075"/>
            <a:ext cx="4225925" cy="3127375"/>
          </a:xfrm>
          <a:prstGeom prst="rect">
            <a:avLst/>
          </a:prstGeom>
          <a:ln w="12700">
            <a:miter lim="400000"/>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426"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27"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428"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429"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430" name="Figure 14.09"/>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14.09</a:t>
            </a:r>
          </a:p>
        </p:txBody>
      </p:sp>
      <p:pic>
        <p:nvPicPr>
          <p:cNvPr id="431" name="image.png" descr="image.png"/>
          <p:cNvPicPr>
            <a:picLocks/>
          </p:cNvPicPr>
          <p:nvPr/>
        </p:nvPicPr>
        <p:blipFill>
          <a:blip r:embed="rId3">
            <a:extLst/>
          </a:blip>
          <a:stretch>
            <a:fillRect/>
          </a:stretch>
        </p:blipFill>
        <p:spPr>
          <a:xfrm>
            <a:off x="1871662" y="1941512"/>
            <a:ext cx="4714876" cy="1765301"/>
          </a:xfrm>
          <a:prstGeom prst="rect">
            <a:avLst/>
          </a:prstGeom>
          <a:ln w="12700">
            <a:miter lim="400000"/>
          </a:ln>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434"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35"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436"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437"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438" name="Figure 14.10"/>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14.10</a:t>
            </a:r>
          </a:p>
        </p:txBody>
      </p:sp>
      <p:pic>
        <p:nvPicPr>
          <p:cNvPr id="439" name="image.png" descr="image.png"/>
          <p:cNvPicPr>
            <a:picLocks/>
          </p:cNvPicPr>
          <p:nvPr/>
        </p:nvPicPr>
        <p:blipFill>
          <a:blip r:embed="rId3">
            <a:extLst/>
          </a:blip>
          <a:stretch>
            <a:fillRect/>
          </a:stretch>
        </p:blipFill>
        <p:spPr>
          <a:xfrm>
            <a:off x="1143000" y="2076450"/>
            <a:ext cx="7399338" cy="1617663"/>
          </a:xfrm>
          <a:prstGeom prst="rect">
            <a:avLst/>
          </a:prstGeom>
          <a:ln w="12700">
            <a:miter lim="400000"/>
          </a:ln>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442"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43"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444"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445"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446" name="Figure 14.11"/>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14.11</a:t>
            </a:r>
          </a:p>
        </p:txBody>
      </p:sp>
      <p:pic>
        <p:nvPicPr>
          <p:cNvPr id="447" name="image.png" descr="image.png"/>
          <p:cNvPicPr>
            <a:picLocks/>
          </p:cNvPicPr>
          <p:nvPr/>
        </p:nvPicPr>
        <p:blipFill>
          <a:blip r:embed="rId3">
            <a:extLst/>
          </a:blip>
          <a:stretch>
            <a:fillRect/>
          </a:stretch>
        </p:blipFill>
        <p:spPr>
          <a:xfrm>
            <a:off x="3000375" y="1789112"/>
            <a:ext cx="3876675" cy="243205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75"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76"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77"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78"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79" name="Example of Fund Transfer"/>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Example of Fund Transfer</a:t>
            </a:r>
          </a:p>
        </p:txBody>
      </p:sp>
      <p:sp>
        <p:nvSpPr>
          <p:cNvPr id="80" name="Transaction to transfer $50 from account A to account B:…"/>
          <p:cNvSpPr txBox="1">
            <a:spLocks noGrp="1"/>
          </p:cNvSpPr>
          <p:nvPr>
            <p:ph type="body" idx="1"/>
          </p:nvPr>
        </p:nvSpPr>
        <p:spPr>
          <a:xfrm>
            <a:off x="914400" y="1106487"/>
            <a:ext cx="7653338" cy="5751513"/>
          </a:xfrm>
          <a:prstGeom prst="rect">
            <a:avLst/>
          </a:prstGeom>
        </p:spPr>
        <p:txBody>
          <a:bodyPr/>
          <a:lstStyle/>
          <a:p>
            <a:pPr>
              <a:defRPr sz="1600"/>
            </a:pPr>
            <a:r>
              <a:t>Transaction to transfer $50 from account A to account B:</a:t>
            </a:r>
          </a:p>
          <a:p>
            <a:pPr lvl="1">
              <a:buSzTx/>
              <a:buFont typeface="Monotype Sorts"/>
              <a:buNone/>
            </a:pPr>
            <a:r>
              <a:rPr sz="1400"/>
              <a:t>1.	</a:t>
            </a:r>
            <a:r>
              <a:rPr sz="1400" b="1"/>
              <a:t>read</a:t>
            </a:r>
            <a:r>
              <a:rPr sz="1400"/>
              <a:t>(</a:t>
            </a:r>
            <a:r>
              <a:rPr sz="1400" i="1"/>
              <a:t>A</a:t>
            </a:r>
            <a:r>
              <a:rPr sz="1400"/>
              <a:t>)</a:t>
            </a:r>
          </a:p>
          <a:p>
            <a:pPr lvl="1">
              <a:buSzTx/>
              <a:buFont typeface="Monotype Sorts"/>
              <a:buNone/>
            </a:pPr>
            <a:r>
              <a:rPr sz="1400"/>
              <a:t>2.	</a:t>
            </a:r>
            <a:r>
              <a:rPr sz="1400" i="1"/>
              <a:t>A</a:t>
            </a:r>
            <a:r>
              <a:rPr sz="1400"/>
              <a:t> := </a:t>
            </a:r>
            <a:r>
              <a:rPr sz="1400" i="1"/>
              <a:t>A – </a:t>
            </a:r>
            <a:r>
              <a:rPr sz="1400"/>
              <a:t>50</a:t>
            </a:r>
          </a:p>
          <a:p>
            <a:pPr lvl="1">
              <a:buSzTx/>
              <a:buFont typeface="Monotype Sorts"/>
              <a:buNone/>
            </a:pPr>
            <a:r>
              <a:rPr sz="1400"/>
              <a:t>3.	</a:t>
            </a:r>
            <a:r>
              <a:rPr sz="1400" b="1"/>
              <a:t>write</a:t>
            </a:r>
            <a:r>
              <a:rPr sz="1400"/>
              <a:t>(</a:t>
            </a:r>
            <a:r>
              <a:rPr sz="1400" i="1"/>
              <a:t>A</a:t>
            </a:r>
            <a:r>
              <a:rPr sz="1400"/>
              <a:t>)</a:t>
            </a:r>
          </a:p>
          <a:p>
            <a:pPr lvl="1">
              <a:buSzTx/>
              <a:buFont typeface="Monotype Sorts"/>
              <a:buNone/>
            </a:pPr>
            <a:r>
              <a:rPr sz="1400"/>
              <a:t>4.	</a:t>
            </a:r>
            <a:r>
              <a:rPr sz="1400" b="1"/>
              <a:t>read</a:t>
            </a:r>
            <a:r>
              <a:rPr sz="1400"/>
              <a:t>(</a:t>
            </a:r>
            <a:r>
              <a:rPr sz="1400" i="1"/>
              <a:t>B</a:t>
            </a:r>
            <a:r>
              <a:rPr sz="1400"/>
              <a:t>)</a:t>
            </a:r>
          </a:p>
          <a:p>
            <a:pPr lvl="1">
              <a:buSzTx/>
              <a:buFont typeface="Monotype Sorts"/>
              <a:buNone/>
            </a:pPr>
            <a:r>
              <a:rPr sz="1400"/>
              <a:t>5.	</a:t>
            </a:r>
            <a:r>
              <a:rPr sz="1400" i="1"/>
              <a:t>B</a:t>
            </a:r>
            <a:r>
              <a:rPr sz="1400"/>
              <a:t> := </a:t>
            </a:r>
            <a:r>
              <a:rPr sz="1400" i="1"/>
              <a:t>B + </a:t>
            </a:r>
            <a:r>
              <a:rPr sz="1400"/>
              <a:t>50</a:t>
            </a:r>
          </a:p>
          <a:p>
            <a:pPr lvl="1">
              <a:buSzTx/>
              <a:buFont typeface="Monotype Sorts"/>
              <a:buNone/>
            </a:pPr>
            <a:r>
              <a:rPr sz="1400"/>
              <a:t>6.	</a:t>
            </a:r>
            <a:r>
              <a:rPr sz="1400" b="1"/>
              <a:t>write</a:t>
            </a:r>
            <a:r>
              <a:rPr sz="1400"/>
              <a:t>(</a:t>
            </a:r>
            <a:r>
              <a:rPr sz="1400" i="1"/>
              <a:t>B)</a:t>
            </a:r>
          </a:p>
          <a:p>
            <a:r>
              <a:rPr sz="1600" b="1">
                <a:solidFill>
                  <a:srgbClr val="021EAA"/>
                </a:solidFill>
                <a:uFill>
                  <a:solidFill>
                    <a:srgbClr val="021EAA"/>
                  </a:solidFill>
                </a:uFill>
              </a:rPr>
              <a:t>Atomicity requirement</a:t>
            </a:r>
            <a:r>
              <a:rPr sz="1600"/>
              <a:t> </a:t>
            </a:r>
          </a:p>
          <a:p>
            <a:pPr lvl="1">
              <a:defRPr sz="1600"/>
            </a:pPr>
            <a:r>
              <a:t>if the transaction fails after step 3 and before step 6, money will be “lost” leading to an inconsistent database state</a:t>
            </a:r>
          </a:p>
          <a:p>
            <a:pPr lvl="2">
              <a:defRPr sz="1600"/>
            </a:pPr>
            <a:r>
              <a:t>Failure could be due to software or hardware</a:t>
            </a:r>
          </a:p>
          <a:p>
            <a:pPr lvl="1">
              <a:defRPr sz="1600"/>
            </a:pPr>
            <a:r>
              <a:t>the system should ensure that updates of a partially executed transaction are not reflected in the database</a:t>
            </a:r>
          </a:p>
          <a:p>
            <a:r>
              <a:rPr sz="1600" b="1">
                <a:solidFill>
                  <a:srgbClr val="021EAA"/>
                </a:solidFill>
                <a:uFill>
                  <a:solidFill>
                    <a:srgbClr val="021EAA"/>
                  </a:solidFill>
                </a:uFill>
              </a:rPr>
              <a:t>Durability requirement</a:t>
            </a:r>
            <a:r>
              <a:rPr sz="1600"/>
              <a:t> — once the user has been notified that the transaction has completed (i.e., the transfer of the $50 has taken place), the updates to the database by the transaction must persist even if there are software or hardware failures.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450"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51"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452"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453"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454" name="Figure 14.12"/>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14.12</a:t>
            </a:r>
          </a:p>
        </p:txBody>
      </p:sp>
      <p:pic>
        <p:nvPicPr>
          <p:cNvPr id="455" name="image.png" descr="image.png"/>
          <p:cNvPicPr>
            <a:picLocks/>
          </p:cNvPicPr>
          <p:nvPr/>
        </p:nvPicPr>
        <p:blipFill>
          <a:blip r:embed="rId3">
            <a:extLst/>
          </a:blip>
          <a:stretch>
            <a:fillRect/>
          </a:stretch>
        </p:blipFill>
        <p:spPr>
          <a:xfrm>
            <a:off x="3311525" y="735012"/>
            <a:ext cx="2954338" cy="5340351"/>
          </a:xfrm>
          <a:prstGeom prst="rect">
            <a:avLst/>
          </a:prstGeom>
          <a:ln w="12700">
            <a:miter lim="400000"/>
          </a:ln>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458"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59"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460"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461"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462" name="Figure 14.13"/>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14.13</a:t>
            </a:r>
          </a:p>
        </p:txBody>
      </p:sp>
      <p:pic>
        <p:nvPicPr>
          <p:cNvPr id="463" name="image.png" descr="image.png"/>
          <p:cNvPicPr>
            <a:picLocks/>
          </p:cNvPicPr>
          <p:nvPr/>
        </p:nvPicPr>
        <p:blipFill>
          <a:blip r:embed="rId3">
            <a:extLst/>
          </a:blip>
          <a:stretch>
            <a:fillRect/>
          </a:stretch>
        </p:blipFill>
        <p:spPr>
          <a:xfrm>
            <a:off x="2984500" y="1358900"/>
            <a:ext cx="3405188" cy="3502025"/>
          </a:xfrm>
          <a:prstGeom prst="rect">
            <a:avLst/>
          </a:prstGeom>
          <a:ln w="12700">
            <a:miter lim="400000"/>
          </a:ln>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466"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67"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468"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469"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470" name="Figure 14.14"/>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14.14</a:t>
            </a:r>
          </a:p>
        </p:txBody>
      </p:sp>
      <p:pic>
        <p:nvPicPr>
          <p:cNvPr id="471" name="image.png" descr="image.png"/>
          <p:cNvPicPr>
            <a:picLocks/>
          </p:cNvPicPr>
          <p:nvPr/>
        </p:nvPicPr>
        <p:blipFill>
          <a:blip r:embed="rId3">
            <a:extLst/>
          </a:blip>
          <a:stretch>
            <a:fillRect/>
          </a:stretch>
        </p:blipFill>
        <p:spPr>
          <a:xfrm>
            <a:off x="2266950" y="1585912"/>
            <a:ext cx="4538663" cy="2359026"/>
          </a:xfrm>
          <a:prstGeom prst="rect">
            <a:avLst/>
          </a:prstGeom>
          <a:ln w="12700">
            <a:miter lim="400000"/>
          </a:ln>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474"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75"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476"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477"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478" name="Figure 14.15"/>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14.15</a:t>
            </a:r>
          </a:p>
        </p:txBody>
      </p:sp>
      <p:pic>
        <p:nvPicPr>
          <p:cNvPr id="479" name="image.png" descr="image.png"/>
          <p:cNvPicPr>
            <a:picLocks/>
          </p:cNvPicPr>
          <p:nvPr/>
        </p:nvPicPr>
        <p:blipFill>
          <a:blip r:embed="rId3">
            <a:extLst/>
          </a:blip>
          <a:stretch>
            <a:fillRect/>
          </a:stretch>
        </p:blipFill>
        <p:spPr>
          <a:xfrm>
            <a:off x="1384300" y="1460500"/>
            <a:ext cx="6819900" cy="3830638"/>
          </a:xfrm>
          <a:prstGeom prst="rect">
            <a:avLst/>
          </a:prstGeom>
          <a:ln w="12700">
            <a:miter lim="400000"/>
          </a:ln>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482"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483"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484"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485"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486" name="Figure 14.16"/>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Figure 14.16</a:t>
            </a:r>
          </a:p>
        </p:txBody>
      </p:sp>
      <p:pic>
        <p:nvPicPr>
          <p:cNvPr id="487" name="image.png" descr="image.png"/>
          <p:cNvPicPr>
            <a:picLocks/>
          </p:cNvPicPr>
          <p:nvPr/>
        </p:nvPicPr>
        <p:blipFill>
          <a:blip r:embed="rId3">
            <a:extLst/>
          </a:blip>
          <a:stretch>
            <a:fillRect/>
          </a:stretch>
        </p:blipFill>
        <p:spPr>
          <a:xfrm>
            <a:off x="2181225" y="804862"/>
            <a:ext cx="4795838" cy="503872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83"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84"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85"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86"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87" name="Example of Fund Transfer (Cont.)"/>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Example of Fund Transfer (Cont.)</a:t>
            </a:r>
          </a:p>
        </p:txBody>
      </p:sp>
      <p:sp>
        <p:nvSpPr>
          <p:cNvPr id="88" name="Transaction to transfer $50 from account A to account B:…"/>
          <p:cNvSpPr txBox="1">
            <a:spLocks noGrp="1"/>
          </p:cNvSpPr>
          <p:nvPr>
            <p:ph type="body" idx="1"/>
          </p:nvPr>
        </p:nvSpPr>
        <p:spPr>
          <a:xfrm>
            <a:off x="784225" y="1106487"/>
            <a:ext cx="7812088" cy="5751513"/>
          </a:xfrm>
          <a:prstGeom prst="rect">
            <a:avLst/>
          </a:prstGeom>
        </p:spPr>
        <p:txBody>
          <a:bodyPr/>
          <a:lstStyle/>
          <a:p>
            <a:pPr>
              <a:lnSpc>
                <a:spcPct val="80000"/>
              </a:lnSpc>
              <a:defRPr sz="1600"/>
            </a:pPr>
            <a:r>
              <a:t>Transaction to transfer $50 from account A to account B:</a:t>
            </a:r>
          </a:p>
          <a:p>
            <a:pPr lvl="1">
              <a:lnSpc>
                <a:spcPct val="80000"/>
              </a:lnSpc>
              <a:buSzTx/>
              <a:buFont typeface="Monotype Sorts"/>
              <a:buNone/>
            </a:pPr>
            <a:r>
              <a:rPr sz="1400"/>
              <a:t>1.	</a:t>
            </a:r>
            <a:r>
              <a:rPr sz="1400" b="1"/>
              <a:t>read</a:t>
            </a:r>
            <a:r>
              <a:rPr sz="1400"/>
              <a:t>(</a:t>
            </a:r>
            <a:r>
              <a:rPr sz="1400" i="1"/>
              <a:t>A</a:t>
            </a:r>
            <a:r>
              <a:rPr sz="1400"/>
              <a:t>)</a:t>
            </a:r>
          </a:p>
          <a:p>
            <a:pPr lvl="1">
              <a:lnSpc>
                <a:spcPct val="80000"/>
              </a:lnSpc>
              <a:buSzTx/>
              <a:buFont typeface="Monotype Sorts"/>
              <a:buNone/>
            </a:pPr>
            <a:r>
              <a:rPr sz="1400"/>
              <a:t>2.	</a:t>
            </a:r>
            <a:r>
              <a:rPr sz="1400" i="1"/>
              <a:t>A</a:t>
            </a:r>
            <a:r>
              <a:rPr sz="1400"/>
              <a:t> := </a:t>
            </a:r>
            <a:r>
              <a:rPr sz="1400" i="1"/>
              <a:t>A – </a:t>
            </a:r>
            <a:r>
              <a:rPr sz="1400"/>
              <a:t>50</a:t>
            </a:r>
          </a:p>
          <a:p>
            <a:pPr lvl="1">
              <a:lnSpc>
                <a:spcPct val="80000"/>
              </a:lnSpc>
              <a:buSzTx/>
              <a:buFont typeface="Monotype Sorts"/>
              <a:buNone/>
            </a:pPr>
            <a:r>
              <a:rPr sz="1400"/>
              <a:t>3.	</a:t>
            </a:r>
            <a:r>
              <a:rPr sz="1400" b="1"/>
              <a:t>write</a:t>
            </a:r>
            <a:r>
              <a:rPr sz="1400"/>
              <a:t>(</a:t>
            </a:r>
            <a:r>
              <a:rPr sz="1400" i="1"/>
              <a:t>A</a:t>
            </a:r>
            <a:r>
              <a:rPr sz="1400"/>
              <a:t>)</a:t>
            </a:r>
          </a:p>
          <a:p>
            <a:pPr lvl="1">
              <a:lnSpc>
                <a:spcPct val="80000"/>
              </a:lnSpc>
              <a:buSzTx/>
              <a:buFont typeface="Monotype Sorts"/>
              <a:buNone/>
            </a:pPr>
            <a:r>
              <a:rPr sz="1400"/>
              <a:t>4.	</a:t>
            </a:r>
            <a:r>
              <a:rPr sz="1400" b="1"/>
              <a:t>read</a:t>
            </a:r>
            <a:r>
              <a:rPr sz="1400"/>
              <a:t>(</a:t>
            </a:r>
            <a:r>
              <a:rPr sz="1400" i="1"/>
              <a:t>B</a:t>
            </a:r>
            <a:r>
              <a:rPr sz="1400"/>
              <a:t>)</a:t>
            </a:r>
          </a:p>
          <a:p>
            <a:pPr lvl="1">
              <a:lnSpc>
                <a:spcPct val="80000"/>
              </a:lnSpc>
              <a:buSzTx/>
              <a:buFont typeface="Monotype Sorts"/>
              <a:buNone/>
            </a:pPr>
            <a:r>
              <a:rPr sz="1400"/>
              <a:t>5.	</a:t>
            </a:r>
            <a:r>
              <a:rPr sz="1400" i="1"/>
              <a:t>B</a:t>
            </a:r>
            <a:r>
              <a:rPr sz="1400"/>
              <a:t> := </a:t>
            </a:r>
            <a:r>
              <a:rPr sz="1400" i="1"/>
              <a:t>B + </a:t>
            </a:r>
            <a:r>
              <a:rPr sz="1400"/>
              <a:t>50</a:t>
            </a:r>
          </a:p>
          <a:p>
            <a:pPr lvl="1">
              <a:lnSpc>
                <a:spcPct val="80000"/>
              </a:lnSpc>
              <a:buSzTx/>
              <a:buFont typeface="Monotype Sorts"/>
              <a:buNone/>
            </a:pPr>
            <a:r>
              <a:rPr sz="1400"/>
              <a:t>6.	</a:t>
            </a:r>
            <a:r>
              <a:rPr sz="1400" b="1"/>
              <a:t>write</a:t>
            </a:r>
            <a:r>
              <a:rPr sz="1400"/>
              <a:t>(</a:t>
            </a:r>
            <a:r>
              <a:rPr sz="1400" i="1"/>
              <a:t>B)</a:t>
            </a:r>
          </a:p>
          <a:p>
            <a:pPr>
              <a:lnSpc>
                <a:spcPct val="80000"/>
              </a:lnSpc>
            </a:pPr>
            <a:r>
              <a:rPr sz="1600" b="1">
                <a:solidFill>
                  <a:srgbClr val="021EAA"/>
                </a:solidFill>
                <a:uFill>
                  <a:solidFill>
                    <a:srgbClr val="021EAA"/>
                  </a:solidFill>
                </a:uFill>
              </a:rPr>
              <a:t>Consistency requirement</a:t>
            </a:r>
            <a:r>
              <a:rPr sz="1600"/>
              <a:t> in above example:</a:t>
            </a:r>
          </a:p>
          <a:p>
            <a:pPr lvl="1">
              <a:lnSpc>
                <a:spcPct val="80000"/>
              </a:lnSpc>
              <a:defRPr sz="1600"/>
            </a:pPr>
            <a:r>
              <a:t> the sum of A and B is unchanged by the execution of the transaction</a:t>
            </a:r>
          </a:p>
          <a:p>
            <a:pPr>
              <a:lnSpc>
                <a:spcPct val="80000"/>
              </a:lnSpc>
              <a:defRPr sz="1600"/>
            </a:pPr>
            <a:r>
              <a:t>In general, consistency requirements include </a:t>
            </a:r>
          </a:p>
          <a:p>
            <a:pPr lvl="2">
              <a:lnSpc>
                <a:spcPct val="80000"/>
              </a:lnSpc>
              <a:defRPr sz="1600"/>
            </a:pPr>
            <a:r>
              <a:t>Explicitly specified integrity constraints such as primary keys and foreign keys</a:t>
            </a:r>
          </a:p>
          <a:p>
            <a:pPr lvl="2">
              <a:lnSpc>
                <a:spcPct val="80000"/>
              </a:lnSpc>
              <a:defRPr sz="1600"/>
            </a:pPr>
            <a:r>
              <a:t>Implicit integrity constraints</a:t>
            </a:r>
          </a:p>
          <a:p>
            <a:pPr lvl="3">
              <a:lnSpc>
                <a:spcPct val="80000"/>
              </a:lnSpc>
              <a:defRPr sz="1600"/>
            </a:pPr>
            <a:r>
              <a:t>e.g. sum of balances of all accounts, minus sum of loan amounts must equal value of cash-in-hand</a:t>
            </a:r>
          </a:p>
          <a:p>
            <a:pPr lvl="1">
              <a:lnSpc>
                <a:spcPct val="80000"/>
              </a:lnSpc>
              <a:defRPr sz="1600"/>
            </a:pPr>
            <a:r>
              <a:t>A transaction must see a consistent database.</a:t>
            </a:r>
          </a:p>
          <a:p>
            <a:pPr lvl="1">
              <a:lnSpc>
                <a:spcPct val="80000"/>
              </a:lnSpc>
              <a:defRPr sz="1600"/>
            </a:pPr>
            <a:r>
              <a:t>During transaction execution the database may be temporarily inconsistent.</a:t>
            </a:r>
          </a:p>
          <a:p>
            <a:pPr lvl="1">
              <a:lnSpc>
                <a:spcPct val="80000"/>
              </a:lnSpc>
              <a:defRPr sz="1600"/>
            </a:pPr>
            <a:r>
              <a:t>When the transaction completes successfully the database must be consistent</a:t>
            </a:r>
          </a:p>
          <a:p>
            <a:pPr lvl="2">
              <a:lnSpc>
                <a:spcPct val="80000"/>
              </a:lnSpc>
              <a:defRPr sz="1600"/>
            </a:pPr>
            <a:r>
              <a:t>Erroneous transaction logic can lead to inconsistency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88">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88">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88">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p:tmAbs val="0"/>
                                  </p:iterate>
                                  <p:childTnLst>
                                    <p:set>
                                      <p:cBhvr>
                                        <p:cTn id="17" fill="hold"/>
                                        <p:tgtEl>
                                          <p:spTgt spid="88">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iterate>
                                    <p:tmAbs val="0"/>
                                  </p:iterate>
                                  <p:childTnLst>
                                    <p:set>
                                      <p:cBhvr>
                                        <p:cTn id="21" fill="hold"/>
                                        <p:tgtEl>
                                          <p:spTgt spid="88">
                                            <p:txEl>
                                              <p:pRg st="4" end="4"/>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1" nodeType="afterEffect">
                                  <p:stCondLst>
                                    <p:cond delay="0"/>
                                  </p:stCondLst>
                                  <p:iterate>
                                    <p:tmAbs val="0"/>
                                  </p:iterate>
                                  <p:childTnLst>
                                    <p:set>
                                      <p:cBhvr>
                                        <p:cTn id="24" fill="hold"/>
                                        <p:tgtEl>
                                          <p:spTgt spid="88">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1" nodeType="afterEffect">
                                  <p:stCondLst>
                                    <p:cond delay="0"/>
                                  </p:stCondLst>
                                  <p:iterate>
                                    <p:tmAbs val="0"/>
                                  </p:iterate>
                                  <p:childTnLst>
                                    <p:set>
                                      <p:cBhvr>
                                        <p:cTn id="27" fill="hold"/>
                                        <p:tgtEl>
                                          <p:spTgt spid="88">
                                            <p:txEl>
                                              <p:pRg st="6" end="6"/>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1" nodeType="afterEffect">
                                  <p:stCondLst>
                                    <p:cond delay="0"/>
                                  </p:stCondLst>
                                  <p:iterate>
                                    <p:tmAbs val="0"/>
                                  </p:iterate>
                                  <p:childTnLst>
                                    <p:set>
                                      <p:cBhvr>
                                        <p:cTn id="30" fill="hold"/>
                                        <p:tgtEl>
                                          <p:spTgt spid="8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iterate>
                                    <p:tmAbs val="0"/>
                                  </p:iterate>
                                  <p:childTnLst>
                                    <p:set>
                                      <p:cBhvr>
                                        <p:cTn id="34" fill="hold"/>
                                        <p:tgtEl>
                                          <p:spTgt spid="8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iterate>
                                    <p:tmAbs val="0"/>
                                  </p:iterate>
                                  <p:childTnLst>
                                    <p:set>
                                      <p:cBhvr>
                                        <p:cTn id="38" fill="hold"/>
                                        <p:tgtEl>
                                          <p:spTgt spid="8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iterate>
                                    <p:tmAbs val="0"/>
                                  </p:iterate>
                                  <p:childTnLst>
                                    <p:set>
                                      <p:cBhvr>
                                        <p:cTn id="42" fill="hold"/>
                                        <p:tgtEl>
                                          <p:spTgt spid="8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iterate>
                                    <p:tmAbs val="0"/>
                                  </p:iterate>
                                  <p:childTnLst>
                                    <p:set>
                                      <p:cBhvr>
                                        <p:cTn id="46" fill="hold"/>
                                        <p:tgtEl>
                                          <p:spTgt spid="88">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iterate>
                                    <p:tmAbs val="0"/>
                                  </p:iterate>
                                  <p:childTnLst>
                                    <p:set>
                                      <p:cBhvr>
                                        <p:cTn id="50" fill="hold"/>
                                        <p:tgtEl>
                                          <p:spTgt spid="88">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iterate>
                                    <p:tmAbs val="0"/>
                                  </p:iterate>
                                  <p:childTnLst>
                                    <p:set>
                                      <p:cBhvr>
                                        <p:cTn id="54" fill="hold"/>
                                        <p:tgtEl>
                                          <p:spTgt spid="88">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iterate>
                                    <p:tmAbs val="0"/>
                                  </p:iterate>
                                  <p:childTnLst>
                                    <p:set>
                                      <p:cBhvr>
                                        <p:cTn id="58" fill="hold"/>
                                        <p:tgtEl>
                                          <p:spTgt spid="88">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iterate>
                                    <p:tmAbs val="0"/>
                                  </p:iterate>
                                  <p:childTnLst>
                                    <p:set>
                                      <p:cBhvr>
                                        <p:cTn id="62" fill="hold"/>
                                        <p:tgtEl>
                                          <p:spTgt spid="88">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iterate>
                                    <p:tmAbs val="0"/>
                                  </p:iterate>
                                  <p:childTnLst>
                                    <p:set>
                                      <p:cBhvr>
                                        <p:cTn id="66" fill="hold"/>
                                        <p:tgtEl>
                                          <p:spTgt spid="8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91"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92"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93"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94"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95" name="Example of Fund Transfer (Cont.)"/>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Example of Fund Transfer (Cont.)</a:t>
            </a:r>
          </a:p>
        </p:txBody>
      </p:sp>
      <p:sp>
        <p:nvSpPr>
          <p:cNvPr id="96" name="Isolation requirement — if between steps 3 and 6, another transaction T2 is allowed to access the partially updated database, it will see an inconsistent database (the sum  A + B will be less than it should be).          T1                                        T2…"/>
          <p:cNvSpPr txBox="1">
            <a:spLocks noGrp="1"/>
          </p:cNvSpPr>
          <p:nvPr>
            <p:ph type="body" idx="1"/>
          </p:nvPr>
        </p:nvSpPr>
        <p:spPr>
          <a:xfrm>
            <a:off x="814387" y="1093787"/>
            <a:ext cx="7615238" cy="5764213"/>
          </a:xfrm>
          <a:prstGeom prst="rect">
            <a:avLst/>
          </a:prstGeom>
        </p:spPr>
        <p:txBody>
          <a:bodyPr/>
          <a:lstStyle/>
          <a:p>
            <a:pPr>
              <a:lnSpc>
                <a:spcPct val="90000"/>
              </a:lnSpc>
            </a:pPr>
            <a:r>
              <a:rPr b="1">
                <a:solidFill>
                  <a:srgbClr val="021EAA"/>
                </a:solidFill>
                <a:uFill>
                  <a:solidFill>
                    <a:srgbClr val="021EAA"/>
                  </a:solidFill>
                </a:uFill>
              </a:rPr>
              <a:t>Isolation requirement</a:t>
            </a:r>
            <a:r>
              <a:t> — if between steps 3 and 6, another transaction T2 is allowed to access the partially updated database, it will see an inconsistent database (the sum  </a:t>
            </a:r>
            <a:r>
              <a:rPr i="1"/>
              <a:t>A + B</a:t>
            </a:r>
            <a:r>
              <a:t> will be less than it should be).</a:t>
            </a:r>
            <a:br/>
            <a:r>
              <a:t>         </a:t>
            </a:r>
            <a:r>
              <a:rPr b="1"/>
              <a:t>T1                                        T2</a:t>
            </a:r>
          </a:p>
          <a:p>
            <a:pPr lvl="1">
              <a:lnSpc>
                <a:spcPct val="90000"/>
              </a:lnSpc>
              <a:buSzTx/>
              <a:buFont typeface="Monotype Sorts"/>
              <a:buNone/>
            </a:pPr>
            <a:r>
              <a:rPr sz="1600"/>
              <a:t>1.	</a:t>
            </a:r>
            <a:r>
              <a:rPr sz="1600" b="1"/>
              <a:t>read</a:t>
            </a:r>
            <a:r>
              <a:rPr sz="1600"/>
              <a:t>(</a:t>
            </a:r>
            <a:r>
              <a:rPr sz="1600" i="1"/>
              <a:t>A</a:t>
            </a:r>
            <a:r>
              <a:rPr sz="1600"/>
              <a:t>)</a:t>
            </a:r>
          </a:p>
          <a:p>
            <a:pPr lvl="1">
              <a:lnSpc>
                <a:spcPct val="90000"/>
              </a:lnSpc>
              <a:buSzTx/>
              <a:buFont typeface="Monotype Sorts"/>
              <a:buNone/>
            </a:pPr>
            <a:r>
              <a:rPr sz="1600"/>
              <a:t>2.	</a:t>
            </a:r>
            <a:r>
              <a:rPr sz="1600" i="1"/>
              <a:t>A</a:t>
            </a:r>
            <a:r>
              <a:rPr sz="1600"/>
              <a:t> := </a:t>
            </a:r>
            <a:r>
              <a:rPr sz="1600" i="1"/>
              <a:t>A – </a:t>
            </a:r>
            <a:r>
              <a:rPr sz="1600"/>
              <a:t>50</a:t>
            </a:r>
          </a:p>
          <a:p>
            <a:pPr lvl="1">
              <a:lnSpc>
                <a:spcPct val="90000"/>
              </a:lnSpc>
              <a:buSzTx/>
              <a:buFont typeface="Monotype Sorts"/>
              <a:buNone/>
            </a:pPr>
            <a:r>
              <a:rPr sz="1600"/>
              <a:t>3.	</a:t>
            </a:r>
            <a:r>
              <a:rPr sz="1600" b="1"/>
              <a:t>write</a:t>
            </a:r>
            <a:r>
              <a:rPr sz="1600"/>
              <a:t>(</a:t>
            </a:r>
            <a:r>
              <a:rPr sz="1600" i="1"/>
              <a:t>A</a:t>
            </a:r>
            <a:r>
              <a:rPr sz="1600"/>
              <a:t>)</a:t>
            </a:r>
            <a:br>
              <a:rPr sz="1600"/>
            </a:br>
            <a:r>
              <a:rPr sz="1600"/>
              <a:t>                                      read(A), read(B), print(A+B)</a:t>
            </a:r>
          </a:p>
          <a:p>
            <a:pPr lvl="1">
              <a:lnSpc>
                <a:spcPct val="90000"/>
              </a:lnSpc>
              <a:buSzTx/>
              <a:buFont typeface="Monotype Sorts"/>
              <a:buNone/>
            </a:pPr>
            <a:r>
              <a:rPr sz="1600"/>
              <a:t>4.	</a:t>
            </a:r>
            <a:r>
              <a:rPr sz="1600" b="1"/>
              <a:t>read</a:t>
            </a:r>
            <a:r>
              <a:rPr sz="1600"/>
              <a:t>(</a:t>
            </a:r>
            <a:r>
              <a:rPr sz="1600" i="1"/>
              <a:t>B</a:t>
            </a:r>
            <a:r>
              <a:rPr sz="1600"/>
              <a:t>)</a:t>
            </a:r>
          </a:p>
          <a:p>
            <a:pPr lvl="1">
              <a:lnSpc>
                <a:spcPct val="90000"/>
              </a:lnSpc>
              <a:buSzTx/>
              <a:buFont typeface="Monotype Sorts"/>
              <a:buNone/>
            </a:pPr>
            <a:r>
              <a:rPr sz="1600"/>
              <a:t>5.	</a:t>
            </a:r>
            <a:r>
              <a:rPr sz="1600" i="1"/>
              <a:t>B</a:t>
            </a:r>
            <a:r>
              <a:rPr sz="1600"/>
              <a:t> := </a:t>
            </a:r>
            <a:r>
              <a:rPr sz="1600" i="1"/>
              <a:t>B + </a:t>
            </a:r>
            <a:r>
              <a:rPr sz="1600"/>
              <a:t>50</a:t>
            </a:r>
          </a:p>
          <a:p>
            <a:pPr lvl="1">
              <a:lnSpc>
                <a:spcPct val="90000"/>
              </a:lnSpc>
              <a:buSzTx/>
              <a:buFont typeface="Monotype Sorts"/>
              <a:buNone/>
            </a:pPr>
            <a:r>
              <a:rPr sz="1600"/>
              <a:t>6.	</a:t>
            </a:r>
            <a:r>
              <a:rPr sz="1600" b="1"/>
              <a:t>write</a:t>
            </a:r>
            <a:r>
              <a:rPr sz="1600"/>
              <a:t>(</a:t>
            </a:r>
            <a:r>
              <a:rPr sz="1600" i="1"/>
              <a:t>B</a:t>
            </a:r>
          </a:p>
          <a:p>
            <a:pPr>
              <a:lnSpc>
                <a:spcPct val="90000"/>
              </a:lnSpc>
            </a:pPr>
            <a:r>
              <a:t>Isolation can be ensured trivially by running transactions </a:t>
            </a:r>
            <a:r>
              <a:rPr b="1">
                <a:solidFill>
                  <a:srgbClr val="021EAA"/>
                </a:solidFill>
                <a:uFill>
                  <a:solidFill>
                    <a:srgbClr val="021EAA"/>
                  </a:solidFill>
                </a:uFill>
              </a:rPr>
              <a:t>serially</a:t>
            </a:r>
          </a:p>
          <a:p>
            <a:pPr lvl="1">
              <a:lnSpc>
                <a:spcPct val="90000"/>
              </a:lnSpc>
            </a:pPr>
            <a:r>
              <a:t> that is, one after the other.   </a:t>
            </a:r>
          </a:p>
          <a:p>
            <a:pPr>
              <a:lnSpc>
                <a:spcPct val="90000"/>
              </a:lnSpc>
            </a:pPr>
            <a:r>
              <a:t>However, executing multiple transactions concurrently has significant benefits, as we will see later.</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99"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00"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01"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02"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03" name="ACID Properties"/>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ACID Properties</a:t>
            </a:r>
          </a:p>
        </p:txBody>
      </p:sp>
      <p:sp>
        <p:nvSpPr>
          <p:cNvPr id="104" name="Atomicity.  Either all operations of the transaction are properly reflected in the database or none are.…"/>
          <p:cNvSpPr txBox="1">
            <a:spLocks noGrp="1"/>
          </p:cNvSpPr>
          <p:nvPr>
            <p:ph type="body" idx="1"/>
          </p:nvPr>
        </p:nvSpPr>
        <p:spPr>
          <a:xfrm>
            <a:off x="914400" y="2081212"/>
            <a:ext cx="7872413" cy="4776788"/>
          </a:xfrm>
          <a:prstGeom prst="rect">
            <a:avLst/>
          </a:prstGeom>
        </p:spPr>
        <p:txBody>
          <a:bodyPr/>
          <a:lstStyle/>
          <a:p>
            <a:r>
              <a:rPr b="1">
                <a:solidFill>
                  <a:srgbClr val="021EAA"/>
                </a:solidFill>
                <a:uFill>
                  <a:solidFill>
                    <a:srgbClr val="021EAA"/>
                  </a:solidFill>
                </a:uFill>
              </a:rPr>
              <a:t>Atomicity</a:t>
            </a:r>
            <a:r>
              <a:rPr b="1"/>
              <a:t>. </a:t>
            </a:r>
            <a:r>
              <a:t> Either all operations of the transaction are properly reflected in the database or none are.</a:t>
            </a:r>
          </a:p>
          <a:p>
            <a:r>
              <a:rPr b="1">
                <a:solidFill>
                  <a:srgbClr val="021EAA"/>
                </a:solidFill>
                <a:uFill>
                  <a:solidFill>
                    <a:srgbClr val="021EAA"/>
                  </a:solidFill>
                </a:uFill>
              </a:rPr>
              <a:t>Consistency</a:t>
            </a:r>
            <a:r>
              <a:rPr b="1"/>
              <a:t>.</a:t>
            </a:r>
            <a:r>
              <a:t>  Execution of a transaction in isolation preserves the consistency of the database.</a:t>
            </a:r>
          </a:p>
          <a:p>
            <a:r>
              <a:rPr b="1">
                <a:solidFill>
                  <a:srgbClr val="021EAA"/>
                </a:solidFill>
                <a:uFill>
                  <a:solidFill>
                    <a:srgbClr val="021EAA"/>
                  </a:solidFill>
                </a:uFill>
              </a:rPr>
              <a:t>Isolation</a:t>
            </a:r>
            <a:r>
              <a:rPr b="1"/>
              <a:t>.</a:t>
            </a:r>
            <a:r>
              <a:t>  Although multiple transactions may execute concurrently, each transaction must be unaware of other concurrently executing transactions.  Intermediate transaction results must be hidden from other concurrently executed transactions.  </a:t>
            </a:r>
          </a:p>
          <a:p>
            <a:pPr lvl="1"/>
            <a:r>
              <a:t>That is, for every pair of transactions </a:t>
            </a:r>
            <a:r>
              <a:rPr i="1"/>
              <a:t>T</a:t>
            </a:r>
            <a:r>
              <a:rPr i="1" baseline="-25000"/>
              <a:t>i</a:t>
            </a:r>
            <a:r>
              <a:rPr i="1"/>
              <a:t> </a:t>
            </a:r>
            <a:r>
              <a:t>and </a:t>
            </a:r>
            <a:r>
              <a:rPr i="1"/>
              <a:t>T</a:t>
            </a:r>
            <a:r>
              <a:rPr i="1" baseline="-25000"/>
              <a:t>j</a:t>
            </a:r>
            <a:r>
              <a:rPr i="1"/>
              <a:t>, </a:t>
            </a:r>
            <a:r>
              <a:t>it appears to </a:t>
            </a:r>
            <a:r>
              <a:rPr i="1"/>
              <a:t>T</a:t>
            </a:r>
            <a:r>
              <a:rPr i="1" baseline="-25000"/>
              <a:t>i</a:t>
            </a:r>
            <a:r>
              <a:rPr i="1"/>
              <a:t> </a:t>
            </a:r>
            <a:r>
              <a:t>that either </a:t>
            </a:r>
            <a:r>
              <a:rPr i="1"/>
              <a:t>T</a:t>
            </a:r>
            <a:r>
              <a:rPr i="1" baseline="-25000"/>
              <a:t>j</a:t>
            </a:r>
            <a:r>
              <a:rPr i="1"/>
              <a:t>, </a:t>
            </a:r>
            <a:r>
              <a:t>finished execution before </a:t>
            </a:r>
            <a:r>
              <a:rPr i="1"/>
              <a:t>T</a:t>
            </a:r>
            <a:r>
              <a:rPr i="1" baseline="-25000"/>
              <a:t>i</a:t>
            </a:r>
            <a:r>
              <a:t> started, or </a:t>
            </a:r>
            <a:r>
              <a:rPr i="1"/>
              <a:t>T</a:t>
            </a:r>
            <a:r>
              <a:rPr i="1" baseline="-25000"/>
              <a:t>j</a:t>
            </a:r>
            <a:r>
              <a:t> started execution after </a:t>
            </a:r>
            <a:r>
              <a:rPr i="1"/>
              <a:t>T</a:t>
            </a:r>
            <a:r>
              <a:rPr i="1" baseline="-25000"/>
              <a:t>i</a:t>
            </a:r>
            <a:r>
              <a:t> finished.</a:t>
            </a:r>
          </a:p>
          <a:p>
            <a:r>
              <a:rPr b="1">
                <a:solidFill>
                  <a:srgbClr val="021EAA"/>
                </a:solidFill>
                <a:uFill>
                  <a:solidFill>
                    <a:srgbClr val="021EAA"/>
                  </a:solidFill>
                </a:uFill>
              </a:rPr>
              <a:t>Durability</a:t>
            </a:r>
            <a:r>
              <a:rPr b="1"/>
              <a:t>.  </a:t>
            </a:r>
            <a:r>
              <a:t>After a transaction completes successfully, the changes it has made to the database persist, even if there are system failures. </a:t>
            </a:r>
          </a:p>
        </p:txBody>
      </p:sp>
      <p:sp>
        <p:nvSpPr>
          <p:cNvPr id="105" name="A  transaction  is a unit of program execution that accesses and possibly updates various data items.To preserve the integrity of data the database system must ensure:"/>
          <p:cNvSpPr/>
          <p:nvPr/>
        </p:nvSpPr>
        <p:spPr>
          <a:xfrm>
            <a:off x="901700" y="1094581"/>
            <a:ext cx="8255000" cy="939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1100"/>
              </a:spcBef>
              <a:buClr>
                <a:srgbClr val="000000"/>
              </a:buClr>
              <a:buFont typeface="Helvetica"/>
            </a:pPr>
            <a:r>
              <a:rPr sz="1800"/>
              <a:t>A  </a:t>
            </a:r>
            <a:r>
              <a:rPr sz="1800" b="1">
                <a:solidFill>
                  <a:srgbClr val="021EAA"/>
                </a:solidFill>
                <a:uFill>
                  <a:solidFill>
                    <a:srgbClr val="021EAA"/>
                  </a:solidFill>
                </a:uFill>
              </a:rPr>
              <a:t>transaction</a:t>
            </a:r>
            <a:r>
              <a:rPr sz="1800"/>
              <a:t>  is a unit of program execution that accesses and possibly updates various data items.To preserve the integrity of data the database system must ensure: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ilberschatz, Korth and Sudarshan"/>
          <p:cNvSpPr/>
          <p:nvPr/>
        </p:nvSpPr>
        <p:spPr>
          <a:xfrm>
            <a:off x="6780461" y="6613525"/>
            <a:ext cx="2358528"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©Silberschatz, Korth and Sudarshan</a:t>
            </a:r>
          </a:p>
        </p:txBody>
      </p:sp>
      <p:sp>
        <p:nvSpPr>
          <p:cNvPr id="108" name="14."/>
          <p:cNvSpPr/>
          <p:nvPr/>
        </p:nvSpPr>
        <p:spPr>
          <a:xfrm>
            <a:off x="4544368" y="6613525"/>
            <a:ext cx="331489" cy="254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ctr">
              <a:spcBef>
                <a:spcPts val="600"/>
              </a:spcBef>
              <a:buClr>
                <a:srgbClr val="021EAA"/>
              </a:buClr>
              <a:buFont typeface="Helvetica"/>
              <a:defRPr sz="1000" b="1">
                <a:solidFill>
                  <a:srgbClr val="021EAA"/>
                </a:solidFill>
                <a:uFill>
                  <a:solidFill>
                    <a:srgbClr val="021EAA"/>
                  </a:solidFill>
                </a:uFill>
              </a:defRPr>
            </a:lvl1pPr>
          </a:lstStyle>
          <a:p>
            <a:r>
              <a:t>14.</a:t>
            </a:r>
          </a:p>
        </p:txBody>
      </p:sp>
      <p:sp>
        <p:nvSpPr>
          <p:cNvPr id="109" name="Database System Concepts - 6th Edition"/>
          <p:cNvSpPr/>
          <p:nvPr/>
        </p:nvSpPr>
        <p:spPr>
          <a:xfrm>
            <a:off x="0" y="6613525"/>
            <a:ext cx="2549688" cy="25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spcBef>
                <a:spcPts val="600"/>
              </a:spcBef>
              <a:buClr>
                <a:srgbClr val="021EAA"/>
              </a:buClr>
              <a:buFont typeface="Helvetica"/>
            </a:pPr>
            <a:r>
              <a:rPr sz="1000" b="1">
                <a:solidFill>
                  <a:srgbClr val="021EAA"/>
                </a:solidFill>
                <a:uFill>
                  <a:solidFill>
                    <a:srgbClr val="021EAA"/>
                  </a:solidFill>
                </a:uFill>
              </a:rPr>
              <a:t>Database System Concepts - 6</a:t>
            </a:r>
            <a:r>
              <a:rPr sz="1000" b="1" baseline="29999">
                <a:solidFill>
                  <a:srgbClr val="021EAA"/>
                </a:solidFill>
                <a:uFill>
                  <a:solidFill>
                    <a:srgbClr val="021EAA"/>
                  </a:solidFill>
                </a:uFill>
              </a:rPr>
              <a:t>th</a:t>
            </a:r>
            <a:r>
              <a:rPr sz="1000" b="1">
                <a:solidFill>
                  <a:srgbClr val="021EAA"/>
                </a:solidFill>
                <a:uFill>
                  <a:solidFill>
                    <a:srgbClr val="021EAA"/>
                  </a:solidFill>
                </a:uFill>
              </a:rPr>
              <a:t> Edition</a:t>
            </a:r>
          </a:p>
        </p:txBody>
      </p:sp>
      <p:sp>
        <p:nvSpPr>
          <p:cNvPr id="110" name="Shape"/>
          <p:cNvSpPr/>
          <p:nvPr/>
        </p:nvSpPr>
        <p:spPr>
          <a:xfrm>
            <a:off x="8916987" y="5445125"/>
            <a:ext cx="227013" cy="47625"/>
          </a:xfrm>
          <a:custGeom>
            <a:avLst/>
            <a:gdLst/>
            <a:ahLst/>
            <a:cxnLst>
              <a:cxn ang="0">
                <a:pos x="wd2" y="hd2"/>
              </a:cxn>
              <a:cxn ang="5400000">
                <a:pos x="wd2" y="hd2"/>
              </a:cxn>
              <a:cxn ang="10800000">
                <a:pos x="wd2" y="hd2"/>
              </a:cxn>
              <a:cxn ang="16200000">
                <a:pos x="wd2" y="hd2"/>
              </a:cxn>
            </a:cxnLst>
            <a:rect l="0" t="0" r="r" b="b"/>
            <a:pathLst>
              <a:path w="21600" h="21600" extrusionOk="0">
                <a:moveTo>
                  <a:pt x="152" y="21600"/>
                </a:moveTo>
                <a:lnTo>
                  <a:pt x="0" y="20892"/>
                </a:lnTo>
                <a:lnTo>
                  <a:pt x="0" y="19475"/>
                </a:lnTo>
                <a:lnTo>
                  <a:pt x="152" y="16997"/>
                </a:lnTo>
                <a:lnTo>
                  <a:pt x="379" y="14164"/>
                </a:lnTo>
                <a:lnTo>
                  <a:pt x="682" y="12039"/>
                </a:lnTo>
                <a:lnTo>
                  <a:pt x="985" y="10977"/>
                </a:lnTo>
                <a:lnTo>
                  <a:pt x="1288" y="8852"/>
                </a:lnTo>
                <a:lnTo>
                  <a:pt x="1819" y="7436"/>
                </a:lnTo>
                <a:lnTo>
                  <a:pt x="2274" y="6020"/>
                </a:lnTo>
                <a:lnTo>
                  <a:pt x="3032" y="4603"/>
                </a:lnTo>
                <a:lnTo>
                  <a:pt x="3411" y="3541"/>
                </a:lnTo>
                <a:lnTo>
                  <a:pt x="3865" y="2833"/>
                </a:lnTo>
                <a:lnTo>
                  <a:pt x="4320" y="2125"/>
                </a:lnTo>
                <a:lnTo>
                  <a:pt x="4851" y="2125"/>
                </a:lnTo>
                <a:lnTo>
                  <a:pt x="5305" y="708"/>
                </a:lnTo>
                <a:lnTo>
                  <a:pt x="5912" y="708"/>
                </a:lnTo>
                <a:lnTo>
                  <a:pt x="6442" y="0"/>
                </a:lnTo>
                <a:lnTo>
                  <a:pt x="7048" y="0"/>
                </a:lnTo>
                <a:lnTo>
                  <a:pt x="7579" y="0"/>
                </a:lnTo>
                <a:lnTo>
                  <a:pt x="8337" y="0"/>
                </a:lnTo>
                <a:lnTo>
                  <a:pt x="8943" y="0"/>
                </a:lnTo>
                <a:lnTo>
                  <a:pt x="9777" y="0"/>
                </a:lnTo>
                <a:lnTo>
                  <a:pt x="10383" y="0"/>
                </a:lnTo>
                <a:lnTo>
                  <a:pt x="11065" y="708"/>
                </a:lnTo>
                <a:lnTo>
                  <a:pt x="11672" y="708"/>
                </a:lnTo>
                <a:lnTo>
                  <a:pt x="12354" y="1416"/>
                </a:lnTo>
                <a:lnTo>
                  <a:pt x="13112" y="2125"/>
                </a:lnTo>
                <a:lnTo>
                  <a:pt x="13794" y="2833"/>
                </a:lnTo>
                <a:lnTo>
                  <a:pt x="14552" y="2833"/>
                </a:lnTo>
                <a:lnTo>
                  <a:pt x="15234" y="4249"/>
                </a:lnTo>
                <a:lnTo>
                  <a:pt x="15840" y="4249"/>
                </a:lnTo>
                <a:lnTo>
                  <a:pt x="16371" y="4603"/>
                </a:lnTo>
                <a:lnTo>
                  <a:pt x="16977" y="5311"/>
                </a:lnTo>
                <a:lnTo>
                  <a:pt x="17735" y="6020"/>
                </a:lnTo>
                <a:lnTo>
                  <a:pt x="18114" y="6728"/>
                </a:lnTo>
                <a:lnTo>
                  <a:pt x="18720" y="7436"/>
                </a:lnTo>
                <a:lnTo>
                  <a:pt x="19251" y="8144"/>
                </a:lnTo>
                <a:lnTo>
                  <a:pt x="19705" y="8852"/>
                </a:lnTo>
                <a:lnTo>
                  <a:pt x="20160" y="8852"/>
                </a:lnTo>
                <a:lnTo>
                  <a:pt x="20463" y="9561"/>
                </a:lnTo>
                <a:lnTo>
                  <a:pt x="20691" y="9561"/>
                </a:lnTo>
                <a:lnTo>
                  <a:pt x="21145" y="10269"/>
                </a:lnTo>
                <a:lnTo>
                  <a:pt x="21448" y="10977"/>
                </a:lnTo>
                <a:lnTo>
                  <a:pt x="21600" y="11331"/>
                </a:lnTo>
                <a:lnTo>
                  <a:pt x="21145" y="15580"/>
                </a:lnTo>
                <a:lnTo>
                  <a:pt x="20994" y="15580"/>
                </a:lnTo>
                <a:lnTo>
                  <a:pt x="20691" y="14872"/>
                </a:lnTo>
                <a:lnTo>
                  <a:pt x="20312" y="14872"/>
                </a:lnTo>
                <a:lnTo>
                  <a:pt x="19705" y="14164"/>
                </a:lnTo>
                <a:lnTo>
                  <a:pt x="19023" y="13456"/>
                </a:lnTo>
                <a:lnTo>
                  <a:pt x="18265" y="12748"/>
                </a:lnTo>
                <a:lnTo>
                  <a:pt x="17811" y="12039"/>
                </a:lnTo>
                <a:lnTo>
                  <a:pt x="17432" y="12039"/>
                </a:lnTo>
                <a:lnTo>
                  <a:pt x="16977" y="11331"/>
                </a:lnTo>
                <a:lnTo>
                  <a:pt x="16522" y="11331"/>
                </a:lnTo>
                <a:lnTo>
                  <a:pt x="16143" y="10977"/>
                </a:lnTo>
                <a:lnTo>
                  <a:pt x="15688" y="10977"/>
                </a:lnTo>
                <a:lnTo>
                  <a:pt x="15234" y="10269"/>
                </a:lnTo>
                <a:lnTo>
                  <a:pt x="14855" y="10269"/>
                </a:lnTo>
                <a:lnTo>
                  <a:pt x="14400" y="9561"/>
                </a:lnTo>
                <a:lnTo>
                  <a:pt x="13794" y="9561"/>
                </a:lnTo>
                <a:lnTo>
                  <a:pt x="13491" y="8852"/>
                </a:lnTo>
                <a:lnTo>
                  <a:pt x="13112" y="8852"/>
                </a:lnTo>
                <a:lnTo>
                  <a:pt x="12657" y="8144"/>
                </a:lnTo>
                <a:lnTo>
                  <a:pt x="12354" y="8144"/>
                </a:lnTo>
                <a:lnTo>
                  <a:pt x="11975" y="7436"/>
                </a:lnTo>
                <a:lnTo>
                  <a:pt x="11672" y="7436"/>
                </a:lnTo>
                <a:lnTo>
                  <a:pt x="11217" y="6728"/>
                </a:lnTo>
                <a:lnTo>
                  <a:pt x="10762" y="6728"/>
                </a:lnTo>
                <a:lnTo>
                  <a:pt x="10914" y="16997"/>
                </a:lnTo>
                <a:lnTo>
                  <a:pt x="8337" y="5311"/>
                </a:lnTo>
                <a:lnTo>
                  <a:pt x="8943" y="16997"/>
                </a:lnTo>
                <a:lnTo>
                  <a:pt x="6291" y="7436"/>
                </a:lnTo>
                <a:lnTo>
                  <a:pt x="6897" y="16997"/>
                </a:lnTo>
                <a:lnTo>
                  <a:pt x="4472" y="10269"/>
                </a:lnTo>
                <a:lnTo>
                  <a:pt x="4320" y="10269"/>
                </a:lnTo>
                <a:lnTo>
                  <a:pt x="4017" y="10977"/>
                </a:lnTo>
                <a:lnTo>
                  <a:pt x="3714" y="10977"/>
                </a:lnTo>
                <a:lnTo>
                  <a:pt x="3259" y="12039"/>
                </a:lnTo>
                <a:lnTo>
                  <a:pt x="2880" y="12748"/>
                </a:lnTo>
                <a:lnTo>
                  <a:pt x="2425" y="13456"/>
                </a:lnTo>
                <a:lnTo>
                  <a:pt x="1971" y="14872"/>
                </a:lnTo>
                <a:lnTo>
                  <a:pt x="1743" y="15580"/>
                </a:lnTo>
                <a:lnTo>
                  <a:pt x="1137" y="17705"/>
                </a:lnTo>
                <a:lnTo>
                  <a:pt x="531" y="19475"/>
                </a:lnTo>
                <a:lnTo>
                  <a:pt x="303" y="20892"/>
                </a:lnTo>
                <a:lnTo>
                  <a:pt x="152" y="21600"/>
                </a:lnTo>
                <a:lnTo>
                  <a:pt x="152" y="21600"/>
                </a:lnTo>
                <a:close/>
              </a:path>
            </a:pathLst>
          </a:custGeom>
          <a:solidFill>
            <a:srgbClr val="FFFFFF"/>
          </a:solidFill>
        </p:spPr>
        <p:txBody>
          <a:bodyPr lIns="50800" tIns="50800" rIns="50800" bIns="50800" anchor="ctr"/>
          <a:lstStyle/>
          <a:p>
            <a:endParaRPr/>
          </a:p>
        </p:txBody>
      </p:sp>
      <p:pic>
        <p:nvPicPr>
          <p:cNvPr id="111" name="Cover-6Ed.jpg" descr="Cover-6Ed.jpg"/>
          <p:cNvPicPr>
            <a:picLocks/>
          </p:cNvPicPr>
          <p:nvPr/>
        </p:nvPicPr>
        <p:blipFill>
          <a:blip r:embed="rId2">
            <a:extLst/>
          </a:blip>
          <a:stretch>
            <a:fillRect/>
          </a:stretch>
        </p:blipFill>
        <p:spPr>
          <a:xfrm>
            <a:off x="-3175" y="0"/>
            <a:ext cx="668338" cy="815975"/>
          </a:xfrm>
          <a:prstGeom prst="rect">
            <a:avLst/>
          </a:prstGeom>
          <a:ln w="12700">
            <a:miter lim="400000"/>
          </a:ln>
        </p:spPr>
      </p:pic>
      <p:sp>
        <p:nvSpPr>
          <p:cNvPr id="112" name="Transaction State"/>
          <p:cNvSpPr txBox="1">
            <a:spLocks noGrp="1"/>
          </p:cNvSpPr>
          <p:nvPr>
            <p:ph type="title"/>
          </p:nvPr>
        </p:nvSpPr>
        <p:spPr>
          <a:prstGeom prst="rect">
            <a:avLst/>
          </a:prstGeom>
        </p:spPr>
        <p:txBody>
          <a:bodyPr/>
          <a:lstStyle>
            <a:lvl1pPr>
              <a:defRPr>
                <a:effectLst>
                  <a:outerShdw blurRad="12700" dist="25400" dir="2700000" rotWithShape="0">
                    <a:srgbClr val="CBCBCB"/>
                  </a:outerShdw>
                </a:effectLst>
              </a:defRPr>
            </a:lvl1pPr>
          </a:lstStyle>
          <a:p>
            <a:r>
              <a:t>Transaction State</a:t>
            </a:r>
          </a:p>
        </p:txBody>
      </p:sp>
      <p:sp>
        <p:nvSpPr>
          <p:cNvPr id="113" name="Active – the initial state; the transaction stays in this state while it is executing…"/>
          <p:cNvSpPr txBox="1">
            <a:spLocks noGrp="1"/>
          </p:cNvSpPr>
          <p:nvPr>
            <p:ph type="body" idx="1"/>
          </p:nvPr>
        </p:nvSpPr>
        <p:spPr>
          <a:xfrm>
            <a:off x="914400" y="1106487"/>
            <a:ext cx="7493000" cy="5751513"/>
          </a:xfrm>
          <a:prstGeom prst="rect">
            <a:avLst/>
          </a:prstGeom>
        </p:spPr>
        <p:txBody>
          <a:bodyPr/>
          <a:lstStyle/>
          <a:p>
            <a:r>
              <a:rPr b="1">
                <a:solidFill>
                  <a:srgbClr val="021EAA"/>
                </a:solidFill>
                <a:uFill>
                  <a:solidFill>
                    <a:srgbClr val="021EAA"/>
                  </a:solidFill>
                </a:uFill>
              </a:rPr>
              <a:t>Active</a:t>
            </a:r>
            <a:r>
              <a:rPr b="1">
                <a:solidFill>
                  <a:srgbClr val="D84800"/>
                </a:solidFill>
                <a:uFill>
                  <a:solidFill>
                    <a:srgbClr val="D84800"/>
                  </a:solidFill>
                </a:uFill>
              </a:rPr>
              <a:t> </a:t>
            </a:r>
            <a:r>
              <a:t>–</a:t>
            </a:r>
            <a:r>
              <a:rPr b="1">
                <a:solidFill>
                  <a:srgbClr val="D84800"/>
                </a:solidFill>
                <a:uFill>
                  <a:solidFill>
                    <a:srgbClr val="D84800"/>
                  </a:solidFill>
                </a:uFill>
              </a:rPr>
              <a:t> </a:t>
            </a:r>
            <a:r>
              <a:t>the initial state; the transaction stays in this state while it is executing</a:t>
            </a:r>
          </a:p>
          <a:p>
            <a:r>
              <a:rPr b="1">
                <a:solidFill>
                  <a:srgbClr val="021EAA"/>
                </a:solidFill>
                <a:uFill>
                  <a:solidFill>
                    <a:srgbClr val="021EAA"/>
                  </a:solidFill>
                </a:uFill>
              </a:rPr>
              <a:t>Partially committed</a:t>
            </a:r>
            <a:r>
              <a:rPr b="1">
                <a:solidFill>
                  <a:srgbClr val="D84800"/>
                </a:solidFill>
                <a:uFill>
                  <a:solidFill>
                    <a:srgbClr val="D84800"/>
                  </a:solidFill>
                </a:uFill>
              </a:rPr>
              <a:t> </a:t>
            </a:r>
            <a:r>
              <a:t>–</a:t>
            </a:r>
            <a:r>
              <a:rPr b="1">
                <a:solidFill>
                  <a:srgbClr val="D84800"/>
                </a:solidFill>
                <a:uFill>
                  <a:solidFill>
                    <a:srgbClr val="D84800"/>
                  </a:solidFill>
                </a:uFill>
              </a:rPr>
              <a:t> </a:t>
            </a:r>
            <a:r>
              <a:t>after the final statement has been executed.</a:t>
            </a:r>
          </a:p>
          <a:p>
            <a:r>
              <a:rPr b="1">
                <a:solidFill>
                  <a:srgbClr val="021EAA"/>
                </a:solidFill>
                <a:uFill>
                  <a:solidFill>
                    <a:srgbClr val="021EAA"/>
                  </a:solidFill>
                </a:uFill>
              </a:rPr>
              <a:t>Failed</a:t>
            </a:r>
            <a:r>
              <a:rPr b="1">
                <a:solidFill>
                  <a:srgbClr val="D84800"/>
                </a:solidFill>
                <a:uFill>
                  <a:solidFill>
                    <a:srgbClr val="D84800"/>
                  </a:solidFill>
                </a:uFill>
              </a:rPr>
              <a:t> </a:t>
            </a:r>
            <a:r>
              <a:rPr sz="1600" b="1"/>
              <a:t>-- </a:t>
            </a:r>
            <a:r>
              <a:t>after the discovery that normal execution can no longer proceed.</a:t>
            </a:r>
          </a:p>
          <a:p>
            <a:r>
              <a:rPr b="1">
                <a:solidFill>
                  <a:srgbClr val="021EAA"/>
                </a:solidFill>
                <a:uFill>
                  <a:solidFill>
                    <a:srgbClr val="021EAA"/>
                  </a:solidFill>
                </a:uFill>
              </a:rPr>
              <a:t>Aborted</a:t>
            </a:r>
            <a:r>
              <a:rPr b="1">
                <a:solidFill>
                  <a:srgbClr val="D84800"/>
                </a:solidFill>
                <a:uFill>
                  <a:solidFill>
                    <a:srgbClr val="D84800"/>
                  </a:solidFill>
                </a:uFill>
              </a:rPr>
              <a:t> </a:t>
            </a:r>
            <a:r>
              <a:t>– after the transaction has been rolled back and the database restored to its state prior to the start of the transaction.  Two options after it has been aborted:</a:t>
            </a:r>
          </a:p>
          <a:p>
            <a:pPr lvl="1"/>
            <a:r>
              <a:t>restart the transaction</a:t>
            </a:r>
          </a:p>
          <a:p>
            <a:pPr lvl="2"/>
            <a:r>
              <a:t> can be done only if no internal logical error</a:t>
            </a:r>
          </a:p>
          <a:p>
            <a:pPr lvl="1"/>
            <a:r>
              <a:t>kill the transaction</a:t>
            </a:r>
          </a:p>
          <a:p>
            <a:r>
              <a:rPr b="1">
                <a:solidFill>
                  <a:srgbClr val="021EAA"/>
                </a:solidFill>
                <a:uFill>
                  <a:solidFill>
                    <a:srgbClr val="021EAA"/>
                  </a:solidFill>
                </a:uFill>
              </a:rPr>
              <a:t>Committed</a:t>
            </a:r>
            <a:r>
              <a:rPr b="1">
                <a:solidFill>
                  <a:srgbClr val="D84800"/>
                </a:solidFill>
                <a:uFill>
                  <a:solidFill>
                    <a:srgbClr val="D84800"/>
                  </a:solidFill>
                </a:uFill>
              </a:rPr>
              <a:t> </a:t>
            </a:r>
            <a:r>
              <a:t>– after successful completion.</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
              <a:solidFill>
                <a:srgbClr val="000000"/>
              </a:solidFill>
            </a:uFill>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274</TotalTime>
  <Words>2981</Words>
  <Application>Microsoft Macintosh PowerPoint</Application>
  <PresentationFormat>On-screen Show (4:3)</PresentationFormat>
  <Paragraphs>427</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Helvetica</vt:lpstr>
      <vt:lpstr>Lucida Grande</vt:lpstr>
      <vt:lpstr>Monotype Sorts</vt:lpstr>
      <vt:lpstr>Symbol</vt:lpstr>
      <vt:lpstr>Times New Roman</vt:lpstr>
      <vt:lpstr>White</vt:lpstr>
      <vt:lpstr>ICOM 5016 – Introduction to  Database Systems</vt:lpstr>
      <vt:lpstr>Chapter 14: Transactions </vt:lpstr>
      <vt:lpstr>Chapter 14:  Transactions</vt:lpstr>
      <vt:lpstr>Transaction Concept</vt:lpstr>
      <vt:lpstr>Example of Fund Transfer</vt:lpstr>
      <vt:lpstr>Example of Fund Transfer (Cont.)</vt:lpstr>
      <vt:lpstr>Example of Fund Transfer (Cont.)</vt:lpstr>
      <vt:lpstr>ACID Properties</vt:lpstr>
      <vt:lpstr>Transaction State</vt:lpstr>
      <vt:lpstr>Transaction State (Cont.)</vt:lpstr>
      <vt:lpstr>Concurrent Executions</vt:lpstr>
      <vt:lpstr>Schedules</vt:lpstr>
      <vt:lpstr>Schedule 1</vt:lpstr>
      <vt:lpstr>Schedule 2</vt:lpstr>
      <vt:lpstr>Schedule 3</vt:lpstr>
      <vt:lpstr>Schedule 4</vt:lpstr>
      <vt:lpstr>Serializability</vt:lpstr>
      <vt:lpstr>Simplified view of transactions</vt:lpstr>
      <vt:lpstr>Conflicting Instructions </vt:lpstr>
      <vt:lpstr>Conflict Serializability</vt:lpstr>
      <vt:lpstr>Conflict Serializability (Cont.)</vt:lpstr>
      <vt:lpstr>Conflict Serializability (Cont.)</vt:lpstr>
      <vt:lpstr>View Serializability</vt:lpstr>
      <vt:lpstr>View Serializability (Cont.)</vt:lpstr>
      <vt:lpstr>Other Notions of Serializability</vt:lpstr>
      <vt:lpstr>Testing for Serializability</vt:lpstr>
      <vt:lpstr>Test for Conflict Serializability</vt:lpstr>
      <vt:lpstr>Test for View Serializability</vt:lpstr>
      <vt:lpstr>Recoverable Schedules</vt:lpstr>
      <vt:lpstr>Cascading Rollbacks</vt:lpstr>
      <vt:lpstr>Cascadeless Schedules</vt:lpstr>
      <vt:lpstr>Concurrency Control</vt:lpstr>
      <vt:lpstr>Concurrency Control (Cont.)</vt:lpstr>
      <vt:lpstr>Concurrency Control vs. Serializability Tests</vt:lpstr>
      <vt:lpstr>Weak Levels of Consistency</vt:lpstr>
      <vt:lpstr>Levels of Consistency in SQL-92</vt:lpstr>
      <vt:lpstr>Transaction Definition in SQL</vt:lpstr>
      <vt:lpstr>End of Chapter 14</vt:lpstr>
      <vt:lpstr>Figure 14.01</vt:lpstr>
      <vt:lpstr>Figure 14.02</vt:lpstr>
      <vt:lpstr>Figure 14.03</vt:lpstr>
      <vt:lpstr>Figure 14.04</vt:lpstr>
      <vt:lpstr>Figure 14.05</vt:lpstr>
      <vt:lpstr>Figure 14.06</vt:lpstr>
      <vt:lpstr>Figure 14.07</vt:lpstr>
      <vt:lpstr>Figure 14.08</vt:lpstr>
      <vt:lpstr>Figure 14.09</vt:lpstr>
      <vt:lpstr>Figure 14.10</vt:lpstr>
      <vt:lpstr>Figure 14.11</vt:lpstr>
      <vt:lpstr>Figure 14.12</vt:lpstr>
      <vt:lpstr>Figure 14.13</vt:lpstr>
      <vt:lpstr>Figure 14.14</vt:lpstr>
      <vt:lpstr>Figure 14.15</vt:lpstr>
      <vt:lpstr>Figure 14.16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ICOM 5016 – Introduction to  Database Systems</dc:title>
  <cp:lastModifiedBy>Manuel Rodriguez Martinez</cp:lastModifiedBy>
  <cp:revision>5</cp:revision>
  <dcterms:modified xsi:type="dcterms:W3CDTF">2019-04-25T22:16:43Z</dcterms:modified>
</cp:coreProperties>
</file>