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8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4" r:id="rId3"/>
    <p:sldId id="295" r:id="rId4"/>
    <p:sldId id="270" r:id="rId5"/>
    <p:sldId id="284" r:id="rId6"/>
    <p:sldId id="272" r:id="rId7"/>
    <p:sldId id="291" r:id="rId8"/>
    <p:sldId id="286" r:id="rId9"/>
    <p:sldId id="292" r:id="rId10"/>
    <p:sldId id="287" r:id="rId11"/>
    <p:sldId id="288" r:id="rId12"/>
    <p:sldId id="289" r:id="rId13"/>
    <p:sldId id="293" r:id="rId14"/>
    <p:sldId id="285" r:id="rId15"/>
    <p:sldId id="290" r:id="rId16"/>
  </p:sldIdLst>
  <p:sldSz cx="12192000" cy="6858000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C9900"/>
    <a:srgbClr val="FFFF66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88034" autoAdjust="0"/>
  </p:normalViewPr>
  <p:slideViewPr>
    <p:cSldViewPr>
      <p:cViewPr varScale="1">
        <p:scale>
          <a:sx n="61" d="100"/>
          <a:sy n="61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31555DB1-8736-42A3-B48D-2B08FB93332A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BDB199F-A56C-4049-BA04-1447030960FF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8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8/17/2021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8/17/2021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8/17/2021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257800"/>
            <a:ext cx="12192000" cy="16002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5410200"/>
            <a:ext cx="9652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3606800" y="6477000"/>
            <a:ext cx="4978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0" y="6477000"/>
            <a:ext cx="136144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12192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257800"/>
            <a:ext cx="12192000" cy="16002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5410200"/>
            <a:ext cx="9652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3606800" y="6477000"/>
            <a:ext cx="4978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0" y="6477000"/>
            <a:ext cx="136144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12192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1914144" y="76200"/>
            <a:ext cx="999744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371600"/>
            <a:ext cx="5287264" cy="9144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406400" y="2209800"/>
            <a:ext cx="5283200" cy="563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5892800" y="1371600"/>
            <a:ext cx="5283200" cy="9144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5892800" y="2209800"/>
            <a:ext cx="5283200" cy="563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27D93220-918A-400D-B3FA-D8B22567DEBB}" type="datetime1">
              <a:rPr lang="en-US" smtClean="0"/>
              <a:pPr algn="r"/>
              <a:t>8/17/2021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1320800" y="0"/>
            <a:ext cx="107696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F7F1F872-C5DE-403B-85F0-1024E6CA1886}" type="datetime1">
              <a:rPr lang="en-US" smtClean="0"/>
              <a:pPr algn="r"/>
              <a:t>8/17/2021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257800"/>
            <a:ext cx="12192000" cy="16002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5410200"/>
            <a:ext cx="9652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3606800" y="6477000"/>
            <a:ext cx="4978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0" y="6477000"/>
            <a:ext cx="136144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12192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257800"/>
            <a:ext cx="12192000" cy="16002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5410200"/>
            <a:ext cx="9652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3606800" y="6477000"/>
            <a:ext cx="4978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0" y="6477000"/>
            <a:ext cx="136144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12192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8/17/2021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8/17/2021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8/17/2021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88720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1143000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057400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057400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8/17/2021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8/17/2021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8/17/2021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8/17/2021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CD717AA-EA39-47F3-8A0A-15B3575EDB53}" type="datetime1">
              <a:rPr lang="en-US" smtClean="0"/>
              <a:pPr algn="r"/>
              <a:t>8/17/2021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CCD717AA-EA39-47F3-8A0A-15B3575EDB53}" type="datetime1">
              <a:rPr lang="en-US" smtClean="0"/>
              <a:pPr algn="r"/>
              <a:t>8/17/2021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R" smtClean="0"/>
              <a:t>V</a:t>
            </a:r>
            <a:r>
              <a:rPr lang="es-PR" baseline="-25000" smtClean="0"/>
              <a:t>OL </a:t>
            </a:r>
            <a:r>
              <a:rPr lang="es-PR" smtClean="0"/>
              <a:t> Inversores </a:t>
            </a:r>
            <a:r>
              <a:rPr lang="es-PR" dirty="0" smtClean="0"/>
              <a:t>con Carga Resistiva</a:t>
            </a:r>
            <a:endParaRPr lang="es-PR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Gladys O. Ducoudray					</a:t>
            </a:r>
          </a:p>
          <a:p>
            <a:r>
              <a:rPr lang="en-US" dirty="0" smtClean="0"/>
              <a:t>19 de Agosto de 2020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505200" y="3505200"/>
            <a:ext cx="5562600" cy="8382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R" dirty="0" smtClean="0"/>
              <a:t>Cálculo de V</a:t>
            </a:r>
            <a:r>
              <a:rPr lang="es-PR" baseline="-25000" dirty="0" smtClean="0"/>
              <a:t>IH </a:t>
            </a:r>
            <a:endParaRPr lang="es-PR" baseline="-25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514600" y="1066800"/>
            <a:ext cx="7467600" cy="5638800"/>
          </a:xfrm>
        </p:spPr>
        <p:txBody>
          <a:bodyPr>
            <a:normAutofit/>
          </a:bodyPr>
          <a:lstStyle/>
          <a:p>
            <a:r>
              <a:rPr lang="es-ES" sz="2400" dirty="0"/>
              <a:t>Como </a:t>
            </a:r>
            <a:r>
              <a:rPr lang="es-ES" sz="2400" i="1" dirty="0" err="1"/>
              <a:t>v</a:t>
            </a:r>
            <a:r>
              <a:rPr lang="es-ES" sz="2400" i="1" baseline="-25000" dirty="0" err="1"/>
              <a:t>O</a:t>
            </a:r>
            <a:r>
              <a:rPr lang="es-ES" sz="2400" i="1" dirty="0"/>
              <a:t> = </a:t>
            </a:r>
            <a:r>
              <a:rPr lang="es-ES" sz="2400" i="1" dirty="0" err="1"/>
              <a:t>v</a:t>
            </a:r>
            <a:r>
              <a:rPr lang="es-ES" sz="2400" i="1" baseline="-25000" dirty="0" err="1"/>
              <a:t>DS</a:t>
            </a:r>
            <a:r>
              <a:rPr lang="es-ES" sz="2400" i="1" dirty="0"/>
              <a:t> es pequeño y v</a:t>
            </a:r>
            <a:r>
              <a:rPr lang="es-ES" sz="2400" i="1" baseline="-25000" dirty="0"/>
              <a:t>i</a:t>
            </a:r>
            <a:r>
              <a:rPr lang="es-ES" sz="2400" i="1" dirty="0"/>
              <a:t> es grande, Q debe estar en tríodo </a:t>
            </a:r>
            <a:r>
              <a:rPr lang="en-US" sz="2400" dirty="0"/>
              <a:t>y</a:t>
            </a:r>
          </a:p>
          <a:p>
            <a:endParaRPr lang="en-US" sz="2400" i="1" dirty="0"/>
          </a:p>
          <a:p>
            <a:endParaRPr lang="en-US" sz="2400" dirty="0"/>
          </a:p>
          <a:p>
            <a:r>
              <a:rPr lang="en-US" sz="2400" dirty="0"/>
              <a:t>KVL dicta </a:t>
            </a:r>
            <a:r>
              <a:rPr lang="en-US" sz="2400" dirty="0" err="1"/>
              <a:t>que</a:t>
            </a:r>
            <a:endParaRPr lang="en-US" sz="2400" i="1" dirty="0"/>
          </a:p>
          <a:p>
            <a:pPr algn="ctr">
              <a:buNone/>
            </a:pPr>
            <a:endParaRPr lang="en-US" sz="2400" i="1" dirty="0"/>
          </a:p>
          <a:p>
            <a:pPr algn="ctr">
              <a:buNone/>
            </a:pPr>
            <a:r>
              <a:rPr lang="es-PR" sz="2400" i="1" dirty="0" err="1">
                <a:solidFill>
                  <a:schemeClr val="bg1"/>
                </a:solidFill>
              </a:rPr>
              <a:t>i</a:t>
            </a:r>
            <a:r>
              <a:rPr lang="es-PR" sz="2400" i="1" baseline="-25000" dirty="0" err="1">
                <a:solidFill>
                  <a:schemeClr val="bg1"/>
                </a:solidFill>
              </a:rPr>
              <a:t>D</a:t>
            </a:r>
            <a:r>
              <a:rPr lang="es-PR" sz="2400" i="1" dirty="0">
                <a:solidFill>
                  <a:schemeClr val="bg1"/>
                </a:solidFill>
              </a:rPr>
              <a:t> = (0.15mA/V</a:t>
            </a:r>
            <a:r>
              <a:rPr lang="es-PR" sz="2400" i="1" baseline="30000" dirty="0">
                <a:solidFill>
                  <a:schemeClr val="bg1"/>
                </a:solidFill>
              </a:rPr>
              <a:t>2</a:t>
            </a:r>
            <a:r>
              <a:rPr lang="es-PR" sz="2400" i="1" dirty="0">
                <a:solidFill>
                  <a:schemeClr val="bg1"/>
                </a:solidFill>
              </a:rPr>
              <a:t>  (1.5)</a:t>
            </a:r>
            <a:r>
              <a:rPr lang="es-PR" sz="2400" dirty="0">
                <a:solidFill>
                  <a:schemeClr val="bg1"/>
                </a:solidFill>
              </a:rPr>
              <a:t>(2(v</a:t>
            </a:r>
            <a:r>
              <a:rPr lang="es-PR" sz="2400" baseline="-25000" dirty="0">
                <a:solidFill>
                  <a:schemeClr val="bg1"/>
                </a:solidFill>
              </a:rPr>
              <a:t>i</a:t>
            </a:r>
            <a:r>
              <a:rPr lang="es-PR" sz="2400" i="1" dirty="0">
                <a:solidFill>
                  <a:schemeClr val="bg1"/>
                </a:solidFill>
              </a:rPr>
              <a:t> -0.5)</a:t>
            </a:r>
            <a:r>
              <a:rPr lang="es-PR" sz="2400" i="1" dirty="0" err="1">
                <a:solidFill>
                  <a:schemeClr val="bg1"/>
                </a:solidFill>
              </a:rPr>
              <a:t>v</a:t>
            </a:r>
            <a:r>
              <a:rPr lang="es-PR" sz="2400" i="1" baseline="-25000" dirty="0" err="1">
                <a:solidFill>
                  <a:schemeClr val="bg1"/>
                </a:solidFill>
              </a:rPr>
              <a:t>O</a:t>
            </a:r>
            <a:r>
              <a:rPr lang="es-PR" sz="2400" i="1" dirty="0">
                <a:solidFill>
                  <a:schemeClr val="bg1"/>
                </a:solidFill>
              </a:rPr>
              <a:t> – v</a:t>
            </a:r>
            <a:r>
              <a:rPr lang="es-PR" sz="2400" i="1" baseline="-25000" dirty="0">
                <a:solidFill>
                  <a:schemeClr val="bg1"/>
                </a:solidFill>
              </a:rPr>
              <a:t>O</a:t>
            </a:r>
            <a:r>
              <a:rPr lang="es-PR" sz="2400" i="1" baseline="30000" dirty="0">
                <a:solidFill>
                  <a:schemeClr val="bg1"/>
                </a:solidFill>
              </a:rPr>
              <a:t>2</a:t>
            </a:r>
            <a:r>
              <a:rPr lang="es-PR" sz="2400" dirty="0">
                <a:solidFill>
                  <a:schemeClr val="bg1"/>
                </a:solidFill>
              </a:rPr>
              <a:t>)) </a:t>
            </a:r>
          </a:p>
          <a:p>
            <a:endParaRPr lang="es-PR" sz="2400" i="1" baseline="30000" dirty="0">
              <a:solidFill>
                <a:schemeClr val="bg1"/>
              </a:solidFill>
            </a:endParaRPr>
          </a:p>
          <a:p>
            <a:endParaRPr lang="es-PR" sz="2400" i="1" baseline="30000" dirty="0">
              <a:solidFill>
                <a:schemeClr val="bg1"/>
              </a:solidFill>
            </a:endParaRPr>
          </a:p>
          <a:p>
            <a:r>
              <a:rPr lang="it-IT" sz="2400" dirty="0"/>
              <a:t>v</a:t>
            </a:r>
            <a:r>
              <a:rPr lang="it-IT" sz="2400" baseline="-25000" dirty="0"/>
              <a:t>O</a:t>
            </a:r>
            <a:r>
              <a:rPr lang="it-IT" sz="2400" dirty="0"/>
              <a:t>= 1</a:t>
            </a:r>
            <a:r>
              <a:rPr lang="it-IT" sz="2400" i="1" dirty="0"/>
              <a:t>.8V- (25kΩ  0.15mA/V</a:t>
            </a:r>
            <a:r>
              <a:rPr lang="it-IT" sz="2400" i="1" baseline="30000" dirty="0"/>
              <a:t>2</a:t>
            </a:r>
            <a:r>
              <a:rPr lang="it-IT" sz="2400" i="1" dirty="0"/>
              <a:t>  1.5)</a:t>
            </a:r>
            <a:r>
              <a:rPr lang="en-US" sz="2400" dirty="0"/>
              <a:t>(2(</a:t>
            </a:r>
            <a:r>
              <a:rPr lang="en-US" sz="2400" i="1" dirty="0"/>
              <a:t>vi – 0.5 )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O</a:t>
            </a:r>
            <a:r>
              <a:rPr lang="en-US" sz="2400" i="1" dirty="0"/>
              <a:t>- v</a:t>
            </a:r>
            <a:r>
              <a:rPr lang="en-US" sz="2400" i="1" baseline="-25000" dirty="0"/>
              <a:t>O</a:t>
            </a:r>
            <a:r>
              <a:rPr lang="en-US" sz="2400" i="1" baseline="30000" dirty="0"/>
              <a:t>2</a:t>
            </a:r>
            <a:r>
              <a:rPr lang="en-US" sz="2400" i="1" dirty="0"/>
              <a:t>)</a:t>
            </a:r>
            <a:endParaRPr lang="en-US" sz="2400" dirty="0"/>
          </a:p>
          <a:p>
            <a:r>
              <a:rPr lang="it-IT" sz="2400" dirty="0"/>
              <a:t>v</a:t>
            </a:r>
            <a:r>
              <a:rPr lang="it-IT" sz="2400" baseline="-25000" dirty="0"/>
              <a:t>O </a:t>
            </a:r>
            <a:r>
              <a:rPr lang="en-US" sz="2400" dirty="0"/>
              <a:t>= 1</a:t>
            </a:r>
            <a:r>
              <a:rPr lang="en-US" sz="2400" i="1" dirty="0"/>
              <a:t>.8V - (5.625)</a:t>
            </a:r>
            <a:r>
              <a:rPr lang="en-US" sz="2400" dirty="0"/>
              <a:t>(</a:t>
            </a:r>
            <a:r>
              <a:rPr lang="pt-BR" sz="2400" dirty="0"/>
              <a:t>2(</a:t>
            </a:r>
            <a:r>
              <a:rPr lang="pt-BR" sz="2400" i="1" dirty="0"/>
              <a:t>vi - 0.5)v</a:t>
            </a:r>
            <a:r>
              <a:rPr lang="pt-BR" sz="2400" i="1" baseline="-25000" dirty="0"/>
              <a:t>O </a:t>
            </a:r>
            <a:r>
              <a:rPr lang="pt-BR" sz="2400" i="1" dirty="0"/>
              <a:t>–v</a:t>
            </a:r>
            <a:r>
              <a:rPr lang="pt-BR" sz="2400" i="1" baseline="-25000" dirty="0"/>
              <a:t>O</a:t>
            </a:r>
            <a:r>
              <a:rPr lang="pt-BR" sz="2400" i="1" baseline="30000" dirty="0"/>
              <a:t>2</a:t>
            </a:r>
            <a:r>
              <a:rPr lang="en-US" sz="2400" dirty="0"/>
              <a:t>)</a:t>
            </a:r>
          </a:p>
          <a:p>
            <a:endParaRPr lang="it-IT" sz="2400" i="1" baseline="30000" dirty="0"/>
          </a:p>
        </p:txBody>
      </p:sp>
      <p:graphicFrame>
        <p:nvGraphicFramePr>
          <p:cNvPr id="3075" name="Object 2"/>
          <p:cNvGraphicFramePr>
            <a:graphicFrameLocks noChangeAspect="1"/>
          </p:cNvGraphicFramePr>
          <p:nvPr/>
        </p:nvGraphicFramePr>
        <p:xfrm>
          <a:off x="7073900" y="2209800"/>
          <a:ext cx="191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4" imgW="901440" imgH="190440" progId="">
                  <p:embed/>
                </p:oleObj>
              </mc:Choice>
              <mc:Fallback>
                <p:oleObj name="Equation" r:id="rId4" imgW="901440" imgH="190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209800"/>
                        <a:ext cx="1917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2"/>
          <p:cNvGraphicFramePr>
            <a:graphicFrameLocks noChangeAspect="1"/>
          </p:cNvGraphicFramePr>
          <p:nvPr/>
        </p:nvGraphicFramePr>
        <p:xfrm>
          <a:off x="2720592" y="5715000"/>
          <a:ext cx="680440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6" imgW="2679480" imgH="419040" progId="">
                  <p:embed/>
                </p:oleObj>
              </mc:Choice>
              <mc:Fallback>
                <p:oleObj name="Equation" r:id="rId6" imgW="2679480" imgH="419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592" y="5715000"/>
                        <a:ext cx="680440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2743200" y="1981200"/>
          <a:ext cx="378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8" imgW="1777680" imgH="393480" progId="">
                  <p:embed/>
                </p:oleObj>
              </mc:Choice>
              <mc:Fallback>
                <p:oleObj name="Equation" r:id="rId8" imgW="1777680" imgH="39348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1200"/>
                        <a:ext cx="3784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R" dirty="0" smtClean="0"/>
              <a:t>Cálculo de V</a:t>
            </a:r>
            <a:r>
              <a:rPr lang="es-PR" baseline="-25000" dirty="0" smtClean="0"/>
              <a:t>IH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Este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complejo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1398688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sz="3600" dirty="0"/>
              <a:t>Cuando </a:t>
            </a:r>
            <a:r>
              <a:rPr lang="es-PR" sz="3600" i="1" dirty="0"/>
              <a:t>v</a:t>
            </a:r>
            <a:r>
              <a:rPr lang="es-PR" sz="3600" i="1" baseline="-25000" dirty="0"/>
              <a:t>i</a:t>
            </a:r>
            <a:r>
              <a:rPr lang="es-PR" sz="3600" i="1" dirty="0"/>
              <a:t> = V</a:t>
            </a:r>
            <a:r>
              <a:rPr lang="es-PR" sz="3600" i="1" baseline="-25000" dirty="0"/>
              <a:t>IH</a:t>
            </a:r>
            <a:r>
              <a:rPr lang="es-PR" sz="3600" i="1" dirty="0"/>
              <a:t> , </a:t>
            </a:r>
          </a:p>
          <a:p>
            <a:endParaRPr lang="es-PR" sz="3600" i="1" dirty="0"/>
          </a:p>
          <a:p>
            <a:endParaRPr lang="es-PR" sz="3600" i="1" dirty="0"/>
          </a:p>
          <a:p>
            <a:r>
              <a:rPr lang="es-PR" sz="3600" i="1" dirty="0"/>
              <a:t>así que</a:t>
            </a:r>
          </a:p>
          <a:p>
            <a:r>
              <a:rPr lang="es-PR" sz="3600" i="1" dirty="0"/>
              <a:t>         -1 =-5.625 (-2(V</a:t>
            </a:r>
            <a:r>
              <a:rPr lang="es-PR" sz="3600" i="1" baseline="-25000" dirty="0"/>
              <a:t>IH</a:t>
            </a:r>
            <a:r>
              <a:rPr lang="es-PR" sz="3600" i="1" dirty="0"/>
              <a:t> - .5) + 4v</a:t>
            </a:r>
            <a:r>
              <a:rPr lang="es-PR" sz="3600" i="1" baseline="-25000" dirty="0"/>
              <a:t>O</a:t>
            </a:r>
            <a:r>
              <a:rPr lang="es-PR" sz="3600" i="1" dirty="0"/>
              <a:t>)</a:t>
            </a:r>
          </a:p>
          <a:p>
            <a:r>
              <a:rPr lang="es-PR" sz="3600" dirty="0"/>
              <a:t> 1/11.</a:t>
            </a:r>
            <a:r>
              <a:rPr lang="es-PR" sz="3600" i="1" dirty="0"/>
              <a:t>25 </a:t>
            </a:r>
            <a:r>
              <a:rPr lang="es-PR" sz="3600" dirty="0"/>
              <a:t>=-</a:t>
            </a:r>
            <a:r>
              <a:rPr lang="es-PR" sz="3600" i="1" dirty="0"/>
              <a:t>V</a:t>
            </a:r>
            <a:r>
              <a:rPr lang="es-PR" sz="3600" i="1" baseline="-25000" dirty="0"/>
              <a:t>IH</a:t>
            </a:r>
            <a:r>
              <a:rPr lang="es-PR" sz="3600" i="1" dirty="0"/>
              <a:t> + .5 + 2v</a:t>
            </a:r>
            <a:r>
              <a:rPr lang="es-PR" sz="3600" i="1" baseline="-25000" dirty="0"/>
              <a:t>O</a:t>
            </a:r>
          </a:p>
          <a:p>
            <a:r>
              <a:rPr lang="es-PR" sz="3600" i="1" dirty="0"/>
              <a:t>                V</a:t>
            </a:r>
            <a:r>
              <a:rPr lang="es-PR" sz="3600" i="1" baseline="-25000" dirty="0"/>
              <a:t>IH</a:t>
            </a:r>
            <a:r>
              <a:rPr lang="es-PR" sz="3600" i="1" dirty="0"/>
              <a:t> =2v</a:t>
            </a:r>
            <a:r>
              <a:rPr lang="es-PR" sz="3600" i="1" baseline="-25000" dirty="0"/>
              <a:t>O</a:t>
            </a:r>
            <a:r>
              <a:rPr lang="es-PR" sz="3600" i="1" dirty="0"/>
              <a:t> – 1/</a:t>
            </a:r>
            <a:r>
              <a:rPr lang="es-PR" sz="3600" dirty="0"/>
              <a:t>11</a:t>
            </a:r>
            <a:r>
              <a:rPr lang="es-PR" sz="3600" i="1" dirty="0"/>
              <a:t>.25+0.5</a:t>
            </a:r>
          </a:p>
          <a:p>
            <a:endParaRPr lang="es-PR" sz="3600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518948" y="1219200"/>
          <a:ext cx="223465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3" imgW="533160" imgH="380880" progId="">
                  <p:embed/>
                </p:oleObj>
              </mc:Choice>
              <mc:Fallback>
                <p:oleObj name="Equation" r:id="rId3" imgW="533160" imgH="380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948" y="1219200"/>
                        <a:ext cx="2234653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19400" y="580286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sabemos</a:t>
            </a:r>
            <a:r>
              <a:rPr lang="en-US" dirty="0"/>
              <a:t> V</a:t>
            </a:r>
            <a:r>
              <a:rPr lang="en-US" baseline="-25000" dirty="0"/>
              <a:t>IH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V</a:t>
            </a:r>
            <a:r>
              <a:rPr lang="en-US" baseline="-25000" dirty="0"/>
              <a:t>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lo </a:t>
            </a:r>
            <a:r>
              <a:rPr lang="en-US" dirty="0" err="1"/>
              <a:t>tanto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dirty="0"/>
              <a:t> el KVL del principio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114800" y="5791200"/>
            <a:ext cx="487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926764"/>
            <a:ext cx="7924800" cy="555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sz="2800" dirty="0"/>
              <a:t>Como la ecuación dictada por KVL aun aplica, si representamos el valor especifico de </a:t>
            </a:r>
            <a:r>
              <a:rPr lang="es-PR" sz="2800" i="1" dirty="0" err="1"/>
              <a:t>v</a:t>
            </a:r>
            <a:r>
              <a:rPr lang="es-PR" sz="2800" i="1" baseline="-25000" dirty="0" err="1"/>
              <a:t>O</a:t>
            </a:r>
            <a:r>
              <a:rPr lang="es-PR" sz="2800" i="1" dirty="0"/>
              <a:t> que satisface la condición anterior </a:t>
            </a:r>
            <a:r>
              <a:rPr lang="es-PR" sz="2800" dirty="0"/>
              <a:t>podemos escribir que</a:t>
            </a:r>
          </a:p>
          <a:p>
            <a:r>
              <a:rPr lang="es-PR" sz="2800" i="1" dirty="0" err="1"/>
              <a:t>v</a:t>
            </a:r>
            <a:r>
              <a:rPr lang="es-PR" sz="2800" i="1" baseline="-25000" dirty="0" err="1"/>
              <a:t>o</a:t>
            </a:r>
            <a:r>
              <a:rPr lang="es-PR" sz="2800" i="1" dirty="0"/>
              <a:t> = V</a:t>
            </a:r>
            <a:r>
              <a:rPr lang="es-PR" sz="2800" i="1" baseline="-25000" dirty="0"/>
              <a:t>DD</a:t>
            </a:r>
            <a:r>
              <a:rPr lang="es-PR" sz="2800" i="1" dirty="0"/>
              <a:t> –</a:t>
            </a:r>
            <a:r>
              <a:rPr lang="es-PR" sz="2800" i="1" dirty="0" err="1"/>
              <a:t>i</a:t>
            </a:r>
            <a:r>
              <a:rPr lang="es-PR" sz="2800" i="1" baseline="-25000" dirty="0" err="1"/>
              <a:t>D</a:t>
            </a:r>
            <a:r>
              <a:rPr lang="es-PR" sz="2800" i="1" dirty="0" err="1"/>
              <a:t>R</a:t>
            </a:r>
            <a:r>
              <a:rPr lang="es-PR" sz="2800" i="1" baseline="-25000" dirty="0" err="1"/>
              <a:t>D</a:t>
            </a:r>
            <a:r>
              <a:rPr lang="es-PR" sz="2800" i="1" baseline="-25000" dirty="0"/>
              <a:t> </a:t>
            </a:r>
            <a:r>
              <a:rPr lang="es-PR" sz="2800" i="1" dirty="0"/>
              <a:t> </a:t>
            </a:r>
            <a:r>
              <a:rPr lang="es-PR" sz="2800" i="1" dirty="0">
                <a:solidFill>
                  <a:srgbClr val="C00000"/>
                </a:solidFill>
              </a:rPr>
              <a:t>Sustituye </a:t>
            </a:r>
            <a:r>
              <a:rPr lang="es-PR" sz="2800" i="1" dirty="0" err="1">
                <a:solidFill>
                  <a:srgbClr val="C00000"/>
                </a:solidFill>
              </a:rPr>
              <a:t>i</a:t>
            </a:r>
            <a:r>
              <a:rPr lang="es-PR" sz="2800" i="1" baseline="-25000" dirty="0" err="1">
                <a:solidFill>
                  <a:srgbClr val="C00000"/>
                </a:solidFill>
              </a:rPr>
              <a:t>D</a:t>
            </a:r>
            <a:r>
              <a:rPr lang="es-PR" sz="2800" i="1" dirty="0">
                <a:solidFill>
                  <a:srgbClr val="C00000"/>
                </a:solidFill>
              </a:rPr>
              <a:t> en la ecuación</a:t>
            </a:r>
            <a:endParaRPr lang="es-PR" sz="2800" i="1" baseline="-25000" dirty="0">
              <a:solidFill>
                <a:srgbClr val="C00000"/>
              </a:solidFill>
            </a:endParaRPr>
          </a:p>
          <a:p>
            <a:r>
              <a:rPr lang="es-PR" sz="2800" i="1" dirty="0" err="1"/>
              <a:t>i</a:t>
            </a:r>
            <a:r>
              <a:rPr lang="es-PR" sz="2800" i="1" baseline="-25000" dirty="0" err="1"/>
              <a:t>D</a:t>
            </a:r>
            <a:r>
              <a:rPr lang="es-PR" sz="2800" i="1" dirty="0"/>
              <a:t> = (0.15mA/V</a:t>
            </a:r>
            <a:r>
              <a:rPr lang="es-PR" sz="2800" i="1" baseline="30000" dirty="0"/>
              <a:t>2</a:t>
            </a:r>
            <a:r>
              <a:rPr lang="es-PR" sz="2800" i="1" dirty="0"/>
              <a:t>  (1.5)</a:t>
            </a:r>
            <a:r>
              <a:rPr lang="es-PR" sz="2800" dirty="0"/>
              <a:t>(2(V</a:t>
            </a:r>
            <a:r>
              <a:rPr lang="es-PR" sz="2800" baseline="-25000" dirty="0"/>
              <a:t>IH</a:t>
            </a:r>
            <a:r>
              <a:rPr lang="es-PR" sz="2800" i="1" dirty="0"/>
              <a:t> -0.5)</a:t>
            </a:r>
            <a:r>
              <a:rPr lang="es-PR" sz="2800" i="1" dirty="0" err="1"/>
              <a:t>v</a:t>
            </a:r>
            <a:r>
              <a:rPr lang="es-PR" sz="2800" i="1" baseline="-25000" dirty="0" err="1"/>
              <a:t>O</a:t>
            </a:r>
            <a:r>
              <a:rPr lang="es-PR" sz="2800" i="1" dirty="0"/>
              <a:t> – v</a:t>
            </a:r>
            <a:r>
              <a:rPr lang="es-PR" sz="2800" i="1" baseline="-25000" dirty="0"/>
              <a:t>O</a:t>
            </a:r>
            <a:r>
              <a:rPr lang="es-PR" sz="2800" i="1" baseline="30000" dirty="0"/>
              <a:t>2</a:t>
            </a:r>
            <a:r>
              <a:rPr lang="es-PR" sz="2800" dirty="0"/>
              <a:t>))</a:t>
            </a:r>
          </a:p>
          <a:p>
            <a:r>
              <a:rPr lang="es-PR" sz="2800" i="1" dirty="0"/>
              <a:t>Use V</a:t>
            </a:r>
            <a:r>
              <a:rPr lang="es-PR" sz="2800" i="1" baseline="-25000" dirty="0"/>
              <a:t>IH</a:t>
            </a:r>
            <a:r>
              <a:rPr lang="es-PR" sz="2800" i="1" dirty="0"/>
              <a:t> =2v</a:t>
            </a:r>
            <a:r>
              <a:rPr lang="es-PR" sz="2800" i="1" baseline="-25000" dirty="0"/>
              <a:t>O</a:t>
            </a:r>
            <a:r>
              <a:rPr lang="es-PR" sz="2800" i="1" dirty="0"/>
              <a:t> – 1/</a:t>
            </a:r>
            <a:r>
              <a:rPr lang="es-PR" sz="2800" dirty="0"/>
              <a:t>11</a:t>
            </a:r>
            <a:r>
              <a:rPr lang="es-PR" sz="2800" i="1" dirty="0"/>
              <a:t>.25+0.5</a:t>
            </a:r>
          </a:p>
          <a:p>
            <a:endParaRPr lang="es-PR" sz="2800" i="1" baseline="-25000" dirty="0"/>
          </a:p>
          <a:p>
            <a:r>
              <a:rPr lang="es-PR" sz="2800" dirty="0" err="1"/>
              <a:t>v</a:t>
            </a:r>
            <a:r>
              <a:rPr lang="es-PR" sz="2800" baseline="-25000" dirty="0" err="1"/>
              <a:t>o</a:t>
            </a:r>
            <a:r>
              <a:rPr lang="es-PR" sz="2800" dirty="0"/>
              <a:t>= 1</a:t>
            </a:r>
            <a:r>
              <a:rPr lang="es-PR" sz="2800" i="1" dirty="0"/>
              <a:t>.8V-(5.625)</a:t>
            </a:r>
            <a:r>
              <a:rPr lang="es-PR" sz="2800" dirty="0"/>
              <a:t>(2(2</a:t>
            </a:r>
            <a:r>
              <a:rPr lang="es-PR" sz="2800" i="1" dirty="0"/>
              <a:t>v</a:t>
            </a:r>
            <a:r>
              <a:rPr lang="es-PR" sz="2800" i="1" baseline="-25000" dirty="0"/>
              <a:t>o</a:t>
            </a:r>
            <a:r>
              <a:rPr lang="es-PR" sz="2800" i="1" dirty="0"/>
              <a:t> – 1/</a:t>
            </a:r>
            <a:r>
              <a:rPr lang="es-PR" sz="2800" dirty="0"/>
              <a:t>11</a:t>
            </a:r>
            <a:r>
              <a:rPr lang="es-PR" sz="2800" i="1" dirty="0"/>
              <a:t>.25</a:t>
            </a:r>
            <a:r>
              <a:rPr lang="es-PR" sz="2800" dirty="0"/>
              <a:t>)</a:t>
            </a:r>
            <a:r>
              <a:rPr lang="es-PR" sz="2800" i="1" dirty="0"/>
              <a:t>x- v</a:t>
            </a:r>
            <a:r>
              <a:rPr lang="es-PR" sz="2800" i="1" baseline="-25000" dirty="0"/>
              <a:t>o</a:t>
            </a:r>
            <a:r>
              <a:rPr lang="es-PR" sz="2800" i="1" baseline="30000" dirty="0"/>
              <a:t>2</a:t>
            </a:r>
            <a:r>
              <a:rPr lang="es-PR" sz="2800" dirty="0"/>
              <a:t>)</a:t>
            </a:r>
          </a:p>
          <a:p>
            <a:r>
              <a:rPr lang="es-PR" sz="2800" dirty="0"/>
              <a:t>= 1</a:t>
            </a:r>
            <a:r>
              <a:rPr lang="es-PR" sz="2800" i="1" dirty="0"/>
              <a:t>.8V -11.25(2 v</a:t>
            </a:r>
            <a:r>
              <a:rPr lang="es-PR" sz="2800" i="1" baseline="-25000" dirty="0"/>
              <a:t>o</a:t>
            </a:r>
            <a:r>
              <a:rPr lang="es-PR" sz="2800" i="1" baseline="30000" dirty="0"/>
              <a:t>2</a:t>
            </a:r>
            <a:r>
              <a:rPr lang="es-PR" sz="2800" i="1" dirty="0"/>
              <a:t>- 1/</a:t>
            </a:r>
            <a:r>
              <a:rPr lang="es-PR" sz="2800" dirty="0"/>
              <a:t>11.</a:t>
            </a:r>
            <a:r>
              <a:rPr lang="es-PR" sz="2800" i="1" dirty="0"/>
              <a:t>25</a:t>
            </a:r>
            <a:r>
              <a:rPr lang="es-PR" sz="2800" dirty="0"/>
              <a:t>)</a:t>
            </a:r>
            <a:r>
              <a:rPr lang="es-PR" sz="2800" i="1" dirty="0" err="1"/>
              <a:t>v</a:t>
            </a:r>
            <a:r>
              <a:rPr lang="es-PR" sz="2800" i="1" baseline="-25000" dirty="0" err="1"/>
              <a:t>o</a:t>
            </a:r>
            <a:r>
              <a:rPr lang="es-PR" sz="2800" i="1" dirty="0"/>
              <a:t> + 5.625 v</a:t>
            </a:r>
            <a:r>
              <a:rPr lang="es-PR" sz="2800" i="1" baseline="-25000" dirty="0"/>
              <a:t>o</a:t>
            </a:r>
            <a:r>
              <a:rPr lang="es-PR" sz="2800" i="1" baseline="30000" dirty="0"/>
              <a:t>2</a:t>
            </a:r>
          </a:p>
          <a:p>
            <a:r>
              <a:rPr lang="es-PR" sz="2800" dirty="0"/>
              <a:t>= 1</a:t>
            </a:r>
            <a:r>
              <a:rPr lang="es-PR" sz="2800" i="1" dirty="0"/>
              <a:t>.8V – 22.5 v</a:t>
            </a:r>
            <a:r>
              <a:rPr lang="es-PR" sz="2800" i="1" baseline="-25000" dirty="0"/>
              <a:t>o</a:t>
            </a:r>
            <a:r>
              <a:rPr lang="es-PR" sz="2800" i="1" baseline="30000" dirty="0"/>
              <a:t>2 </a:t>
            </a:r>
            <a:r>
              <a:rPr lang="es-PR" sz="2800" i="1" dirty="0"/>
              <a:t> + v</a:t>
            </a:r>
            <a:r>
              <a:rPr lang="es-PR" sz="2800" i="1" baseline="-25000" dirty="0"/>
              <a:t>o</a:t>
            </a:r>
            <a:r>
              <a:rPr lang="es-PR" sz="2800" i="1" baseline="30000" dirty="0"/>
              <a:t>2</a:t>
            </a:r>
            <a:r>
              <a:rPr lang="es-PR" sz="2800" i="1" dirty="0"/>
              <a:t> + 5.625 v</a:t>
            </a:r>
            <a:r>
              <a:rPr lang="es-PR" sz="2800" i="1" baseline="-25000" dirty="0"/>
              <a:t>o</a:t>
            </a:r>
            <a:r>
              <a:rPr lang="es-PR" sz="2800" i="1" baseline="30000" dirty="0"/>
              <a:t>2   </a:t>
            </a:r>
            <a:r>
              <a:rPr lang="es-PR" sz="2800" i="1" baseline="30000" dirty="0">
                <a:solidFill>
                  <a:srgbClr val="C00000"/>
                </a:solidFill>
              </a:rPr>
              <a:t> use cuadrática</a:t>
            </a:r>
          </a:p>
          <a:p>
            <a:r>
              <a:rPr lang="es-PR" sz="2800" i="1" dirty="0" err="1"/>
              <a:t>v</a:t>
            </a:r>
            <a:r>
              <a:rPr lang="es-PR" sz="2800" i="1" baseline="-25000" dirty="0" err="1"/>
              <a:t>o</a:t>
            </a:r>
            <a:r>
              <a:rPr lang="es-PR" sz="2800" i="1" dirty="0"/>
              <a:t> =</a:t>
            </a:r>
            <a:r>
              <a:rPr lang="es-PR" sz="2800" dirty="0"/>
              <a:t>√1.</a:t>
            </a:r>
            <a:r>
              <a:rPr lang="es-PR" sz="2800" i="1" dirty="0"/>
              <a:t>8/16.875 = 0.327=</a:t>
            </a:r>
            <a:r>
              <a:rPr lang="es-PR" sz="2800" i="1" dirty="0" err="1"/>
              <a:t>v</a:t>
            </a:r>
            <a:r>
              <a:rPr lang="es-PR" sz="2800" i="1" baseline="-25000" dirty="0" err="1"/>
              <a:t>O</a:t>
            </a:r>
            <a:endParaRPr lang="es-PR" sz="2800" i="1" baseline="-25000" dirty="0"/>
          </a:p>
          <a:p>
            <a:endParaRPr lang="es-PR" sz="2800" i="1" dirty="0"/>
          </a:p>
          <a:p>
            <a:pPr algn="ctr"/>
            <a:r>
              <a:rPr lang="es-PR" sz="2800" i="1" dirty="0">
                <a:solidFill>
                  <a:schemeClr val="bg1"/>
                </a:solidFill>
              </a:rPr>
              <a:t>V</a:t>
            </a:r>
            <a:r>
              <a:rPr lang="es-PR" sz="2800" i="1" baseline="-25000" dirty="0">
                <a:solidFill>
                  <a:schemeClr val="bg1"/>
                </a:solidFill>
              </a:rPr>
              <a:t>IH</a:t>
            </a:r>
            <a:r>
              <a:rPr lang="es-PR" sz="2800" i="1" dirty="0">
                <a:solidFill>
                  <a:schemeClr val="bg1"/>
                </a:solidFill>
              </a:rPr>
              <a:t> = 2(0.327) + 0.411 = 1.06V</a:t>
            </a:r>
            <a:endParaRPr lang="es-PR" sz="28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90800" y="-304800"/>
            <a:ext cx="7498080" cy="1143000"/>
          </a:xfrm>
        </p:spPr>
        <p:txBody>
          <a:bodyPr>
            <a:normAutofit/>
          </a:bodyPr>
          <a:lstStyle/>
          <a:p>
            <a:r>
              <a:rPr lang="es-PR" dirty="0" smtClean="0"/>
              <a:t>Cálculo de V</a:t>
            </a:r>
            <a:r>
              <a:rPr lang="es-PR" baseline="-25000" dirty="0" smtClean="0"/>
              <a:t>IH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Cálculo V</a:t>
            </a:r>
            <a:r>
              <a:rPr lang="es-PR" baseline="-25000" dirty="0" smtClean="0"/>
              <a:t>M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981" t="31250" r="22941" b="31108"/>
          <a:stretch>
            <a:fillRect/>
          </a:stretch>
        </p:blipFill>
        <p:spPr bwMode="auto">
          <a:xfrm>
            <a:off x="2777702" y="1828800"/>
            <a:ext cx="644249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Vin en </a:t>
            </a:r>
            <a:r>
              <a:rPr lang="en-US" dirty="0" err="1" smtClean="0"/>
              <a:t>eje</a:t>
            </a:r>
            <a:r>
              <a:rPr lang="en-US" dirty="0" smtClean="0"/>
              <a:t> de X=</a:t>
            </a:r>
            <a:r>
              <a:rPr lang="en-US" dirty="0" err="1" smtClean="0"/>
              <a:t>Vout</a:t>
            </a:r>
            <a:r>
              <a:rPr lang="en-US" dirty="0" smtClean="0"/>
              <a:t> en </a:t>
            </a:r>
            <a:r>
              <a:rPr lang="en-US" dirty="0" err="1" smtClean="0"/>
              <a:t>eje</a:t>
            </a:r>
            <a:r>
              <a:rPr lang="en-US" dirty="0" smtClean="0"/>
              <a:t> de y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0" y="3200400"/>
            <a:ext cx="1676400" cy="1524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248400" y="1981200"/>
            <a:ext cx="685800" cy="1752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248400" y="5486400"/>
            <a:ext cx="3352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R" dirty="0" smtClean="0"/>
              <a:t>Cálculo de </a:t>
            </a:r>
            <a:r>
              <a:rPr lang="es-PR" dirty="0" err="1" smtClean="0"/>
              <a:t>V</a:t>
            </a:r>
            <a:r>
              <a:rPr lang="es-PR" baseline="-25000" dirty="0" err="1" smtClean="0"/>
              <a:t>m</a:t>
            </a:r>
            <a:endParaRPr lang="es-PR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667000" y="1524000"/>
            <a:ext cx="4267200" cy="46634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r>
              <a:rPr lang="en-US" dirty="0" smtClean="0"/>
              <a:t>=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: 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tanto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</a:t>
            </a:r>
            <a:r>
              <a:rPr lang="en-US" baseline="-25000" dirty="0" smtClean="0"/>
              <a:t>DS</a:t>
            </a:r>
            <a:r>
              <a:rPr lang="en-US" dirty="0" smtClean="0"/>
              <a:t>=V</a:t>
            </a:r>
            <a:r>
              <a:rPr lang="en-US" baseline="-25000" dirty="0" smtClean="0"/>
              <a:t>GS</a:t>
            </a:r>
          </a:p>
          <a:p>
            <a:r>
              <a:rPr lang="en-US" dirty="0" smtClean="0"/>
              <a:t>Transistor en </a:t>
            </a:r>
            <a:r>
              <a:rPr lang="en-US" dirty="0" err="1" smtClean="0"/>
              <a:t>saturación</a:t>
            </a:r>
            <a:r>
              <a:rPr lang="en-US" dirty="0" smtClean="0"/>
              <a:t> y </a:t>
            </a:r>
            <a:endParaRPr lang="en-US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824" t="31250" r="43652" b="21875"/>
          <a:stretch>
            <a:fillRect/>
          </a:stretch>
        </p:blipFill>
        <p:spPr bwMode="auto">
          <a:xfrm>
            <a:off x="7543800" y="1272996"/>
            <a:ext cx="2587622" cy="390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90800" y="4953001"/>
            <a:ext cx="5486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/>
              <a:t>V</a:t>
            </a:r>
            <a:r>
              <a:rPr lang="es-PR" baseline="-25000" dirty="0"/>
              <a:t>O</a:t>
            </a:r>
            <a:r>
              <a:rPr lang="es-PR" dirty="0"/>
              <a:t>= 1</a:t>
            </a:r>
            <a:r>
              <a:rPr lang="es-PR" i="1" dirty="0"/>
              <a:t>.8V - (25kΩ  0.15mA/V</a:t>
            </a:r>
            <a:r>
              <a:rPr lang="es-PR" i="1" baseline="30000" dirty="0"/>
              <a:t>2</a:t>
            </a:r>
            <a:r>
              <a:rPr lang="es-PR" i="1" dirty="0"/>
              <a:t>  1.5) (vi – 0.5V)</a:t>
            </a:r>
            <a:r>
              <a:rPr lang="es-PR" i="1" baseline="30000" dirty="0"/>
              <a:t>2</a:t>
            </a:r>
          </a:p>
          <a:p>
            <a:endParaRPr lang="es-PR" i="1" dirty="0"/>
          </a:p>
          <a:p>
            <a:r>
              <a:rPr lang="es-PR" i="1" dirty="0"/>
              <a:t>V</a:t>
            </a:r>
            <a:r>
              <a:rPr lang="es-PR" i="1" baseline="-25000" dirty="0"/>
              <a:t>M</a:t>
            </a:r>
            <a:r>
              <a:rPr lang="es-PR" i="1" dirty="0"/>
              <a:t> = 1.8V - (5.625) (V</a:t>
            </a:r>
            <a:r>
              <a:rPr lang="es-PR" i="1" baseline="-25000" dirty="0"/>
              <a:t>M</a:t>
            </a:r>
            <a:r>
              <a:rPr lang="es-PR" i="1" dirty="0"/>
              <a:t> – 0.5V)</a:t>
            </a:r>
            <a:r>
              <a:rPr lang="es-PR" i="1" baseline="30000" dirty="0"/>
              <a:t>2</a:t>
            </a:r>
          </a:p>
          <a:p>
            <a:r>
              <a:rPr lang="es-PR" dirty="0"/>
              <a:t>= 1</a:t>
            </a:r>
            <a:r>
              <a:rPr lang="es-PR" i="1" dirty="0"/>
              <a:t>.8 – 5.625(V</a:t>
            </a:r>
            <a:r>
              <a:rPr lang="es-PR" i="1" baseline="-25000" dirty="0"/>
              <a:t>M</a:t>
            </a:r>
            <a:r>
              <a:rPr lang="es-PR" i="1" baseline="30000" dirty="0"/>
              <a:t>2 -</a:t>
            </a:r>
            <a:r>
              <a:rPr lang="es-PR" i="1" dirty="0"/>
              <a:t> V</a:t>
            </a:r>
            <a:r>
              <a:rPr lang="es-PR" i="1" baseline="-25000" dirty="0"/>
              <a:t>M</a:t>
            </a:r>
            <a:r>
              <a:rPr lang="es-PR" i="1" dirty="0"/>
              <a:t> + 0.25)</a:t>
            </a:r>
            <a:endParaRPr lang="es-PR" dirty="0"/>
          </a:p>
          <a:p>
            <a:endParaRPr lang="es-PR" i="1" dirty="0"/>
          </a:p>
          <a:p>
            <a:endParaRPr lang="es-PR" sz="2800" b="1" i="1" dirty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3505201" y="3994150"/>
          <a:ext cx="27019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Equation" r:id="rId4" imgW="1269720" imgH="342720" progId="">
                  <p:embed/>
                </p:oleObj>
              </mc:Choice>
              <mc:Fallback>
                <p:oleObj name="Equation" r:id="rId4" imgW="1269720" imgH="3427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3994150"/>
                        <a:ext cx="2701925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733800" y="3276600"/>
          <a:ext cx="191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Equation" r:id="rId6" imgW="901440" imgH="190440" progId="">
                  <p:embed/>
                </p:oleObj>
              </mc:Choice>
              <mc:Fallback>
                <p:oleObj name="Equation" r:id="rId6" imgW="901440" imgH="190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76600"/>
                        <a:ext cx="1917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77000" y="5751494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sz="2800" b="1" i="1" dirty="0">
                <a:solidFill>
                  <a:schemeClr val="bg1"/>
                </a:solidFill>
              </a:rPr>
              <a:t>V</a:t>
            </a:r>
            <a:r>
              <a:rPr lang="es-PR" sz="2800" b="1" i="1" baseline="-25000" dirty="0">
                <a:solidFill>
                  <a:schemeClr val="bg1"/>
                </a:solidFill>
              </a:rPr>
              <a:t>M</a:t>
            </a:r>
            <a:r>
              <a:rPr lang="es-PR" sz="2800" b="1" i="1" dirty="0">
                <a:solidFill>
                  <a:schemeClr val="bg1"/>
                </a:solidFill>
              </a:rPr>
              <a:t> = 0.9V =VDD/</a:t>
            </a:r>
            <a:r>
              <a:rPr lang="es-PR" sz="2800" b="1" dirty="0">
                <a:solidFill>
                  <a:schemeClr val="bg1"/>
                </a:solidFill>
              </a:rPr>
              <a:t>2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1752600"/>
            <a:ext cx="4191000" cy="45720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Noise Margin low (N</a:t>
            </a:r>
            <a:r>
              <a:rPr lang="en-US" baseline="-25000" dirty="0" smtClean="0"/>
              <a:t>ML</a:t>
            </a:r>
            <a:r>
              <a:rPr lang="en-US" dirty="0" smtClean="0"/>
              <a:t>)and noise margin high (N</a:t>
            </a:r>
            <a:r>
              <a:rPr lang="en-US" baseline="-25000" dirty="0" smtClean="0"/>
              <a:t>MH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981" t="31250" r="22941" b="31108"/>
          <a:stretch>
            <a:fillRect/>
          </a:stretch>
        </p:blipFill>
        <p:spPr bwMode="auto">
          <a:xfrm>
            <a:off x="6934200" y="2047734"/>
            <a:ext cx="4114800" cy="366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362200" y="4953000"/>
            <a:ext cx="2590800" cy="1295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43200" y="2045018"/>
            <a:ext cx="4648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N</a:t>
            </a:r>
            <a:r>
              <a:rPr lang="en-US" sz="2400" b="1" i="1" baseline="-25000" dirty="0">
                <a:solidFill>
                  <a:schemeClr val="bg1"/>
                </a:solidFill>
              </a:rPr>
              <a:t>ML</a:t>
            </a:r>
            <a:r>
              <a:rPr lang="en-US" sz="2400" b="1" i="1" dirty="0">
                <a:solidFill>
                  <a:schemeClr val="bg1"/>
                </a:solidFill>
              </a:rPr>
              <a:t> = V</a:t>
            </a:r>
            <a:r>
              <a:rPr lang="en-US" sz="2400" b="1" i="1" baseline="-25000" dirty="0">
                <a:solidFill>
                  <a:schemeClr val="bg1"/>
                </a:solidFill>
              </a:rPr>
              <a:t>IL</a:t>
            </a:r>
            <a:r>
              <a:rPr lang="en-US" sz="2400" b="1" i="1" dirty="0">
                <a:solidFill>
                  <a:schemeClr val="bg1"/>
                </a:solidFill>
              </a:rPr>
              <a:t> -V</a:t>
            </a:r>
            <a:r>
              <a:rPr lang="en-US" sz="2400" b="1" i="1" baseline="-25000" dirty="0">
                <a:solidFill>
                  <a:schemeClr val="bg1"/>
                </a:solidFill>
              </a:rPr>
              <a:t>OL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</a:p>
          <a:p>
            <a:endParaRPr lang="en-US" sz="2400" b="1" i="1" dirty="0">
              <a:solidFill>
                <a:schemeClr val="bg1"/>
              </a:solidFill>
            </a:endParaRPr>
          </a:p>
          <a:p>
            <a:r>
              <a:rPr lang="en-US" sz="2400" b="1" i="1" dirty="0">
                <a:solidFill>
                  <a:schemeClr val="bg1"/>
                </a:solidFill>
              </a:rPr>
              <a:t>= 0.59V - 0.12V = 0.47V</a:t>
            </a:r>
          </a:p>
          <a:p>
            <a:endParaRPr lang="en-US" sz="2400" b="1" i="1" dirty="0">
              <a:solidFill>
                <a:schemeClr val="bg1"/>
              </a:solidFill>
            </a:endParaRPr>
          </a:p>
          <a:p>
            <a:r>
              <a:rPr lang="en-US" sz="2400" b="1" i="1" dirty="0">
                <a:solidFill>
                  <a:schemeClr val="bg1"/>
                </a:solidFill>
              </a:rPr>
              <a:t>N</a:t>
            </a:r>
            <a:r>
              <a:rPr lang="en-US" sz="2400" b="1" i="1" baseline="-25000" dirty="0">
                <a:solidFill>
                  <a:schemeClr val="bg1"/>
                </a:solidFill>
              </a:rPr>
              <a:t>MH</a:t>
            </a:r>
            <a:r>
              <a:rPr lang="en-US" sz="2400" b="1" i="1" dirty="0">
                <a:solidFill>
                  <a:schemeClr val="bg1"/>
                </a:solidFill>
              </a:rPr>
              <a:t> = V</a:t>
            </a:r>
            <a:r>
              <a:rPr lang="en-US" sz="2400" b="1" i="1" baseline="-25000" dirty="0">
                <a:solidFill>
                  <a:schemeClr val="bg1"/>
                </a:solidFill>
              </a:rPr>
              <a:t>OH</a:t>
            </a:r>
            <a:r>
              <a:rPr lang="en-US" sz="2400" b="1" i="1" dirty="0">
                <a:solidFill>
                  <a:schemeClr val="bg1"/>
                </a:solidFill>
              </a:rPr>
              <a:t> -V</a:t>
            </a:r>
            <a:r>
              <a:rPr lang="en-US" sz="2400" b="1" i="1" baseline="-25000" dirty="0">
                <a:solidFill>
                  <a:schemeClr val="bg1"/>
                </a:solidFill>
              </a:rPr>
              <a:t>IH</a:t>
            </a:r>
            <a:r>
              <a:rPr lang="en-US" sz="2400" b="1" i="1" dirty="0">
                <a:solidFill>
                  <a:schemeClr val="bg1"/>
                </a:solidFill>
              </a:rPr>
              <a:t> </a:t>
            </a:r>
          </a:p>
          <a:p>
            <a:endParaRPr lang="en-US" sz="2400" b="1" i="1" dirty="0">
              <a:solidFill>
                <a:schemeClr val="bg1"/>
              </a:solidFill>
            </a:endParaRPr>
          </a:p>
          <a:p>
            <a:r>
              <a:rPr lang="en-US" sz="2400" b="1" i="1" dirty="0">
                <a:solidFill>
                  <a:schemeClr val="bg1"/>
                </a:solidFill>
              </a:rPr>
              <a:t>= 1.8V- 1.063V = 0.737V</a:t>
            </a:r>
          </a:p>
          <a:p>
            <a:endParaRPr lang="en-US" sz="2400" b="1" i="1" dirty="0">
              <a:solidFill>
                <a:schemeClr val="bg1"/>
              </a:solidFill>
            </a:endParaRPr>
          </a:p>
          <a:p>
            <a:r>
              <a:rPr lang="en-US" sz="2400" b="1" i="1" dirty="0">
                <a:solidFill>
                  <a:schemeClr val="bg1"/>
                </a:solidFill>
              </a:rPr>
              <a:t>N</a:t>
            </a:r>
            <a:r>
              <a:rPr lang="en-US" sz="2400" b="1" i="1" baseline="-25000" dirty="0">
                <a:solidFill>
                  <a:schemeClr val="bg1"/>
                </a:solidFill>
              </a:rPr>
              <a:t>ML</a:t>
            </a:r>
            <a:r>
              <a:rPr lang="en-US" sz="2400" b="1" i="1" dirty="0">
                <a:solidFill>
                  <a:schemeClr val="bg1"/>
                </a:solidFill>
              </a:rPr>
              <a:t> =0.47V</a:t>
            </a:r>
          </a:p>
          <a:p>
            <a:endParaRPr lang="en-US" sz="2400" b="1" i="1" dirty="0">
              <a:solidFill>
                <a:schemeClr val="bg1"/>
              </a:solidFill>
            </a:endParaRPr>
          </a:p>
          <a:p>
            <a:r>
              <a:rPr lang="en-US" sz="2400" b="1" i="1" dirty="0">
                <a:solidFill>
                  <a:schemeClr val="bg1"/>
                </a:solidFill>
              </a:rPr>
              <a:t>N</a:t>
            </a:r>
            <a:r>
              <a:rPr lang="en-US" sz="2400" b="1" i="1" baseline="-25000" dirty="0">
                <a:solidFill>
                  <a:schemeClr val="bg1"/>
                </a:solidFill>
              </a:rPr>
              <a:t>MH</a:t>
            </a:r>
            <a:r>
              <a:rPr lang="en-US" sz="2400" b="1" i="1" dirty="0">
                <a:solidFill>
                  <a:schemeClr val="bg1"/>
                </a:solidFill>
              </a:rPr>
              <a:t>=0.737V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-76200"/>
            <a:ext cx="9997440" cy="1143000"/>
          </a:xfrm>
        </p:spPr>
        <p:txBody>
          <a:bodyPr/>
          <a:lstStyle/>
          <a:p>
            <a:r>
              <a:rPr lang="en-US" dirty="0" err="1" smtClean="0"/>
              <a:t>Repaso</a:t>
            </a:r>
            <a:r>
              <a:rPr lang="en-US" dirty="0" smtClean="0"/>
              <a:t> del transistor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091150"/>
              </p:ext>
            </p:extLst>
          </p:nvPr>
        </p:nvGraphicFramePr>
        <p:xfrm>
          <a:off x="1524000" y="3810000"/>
          <a:ext cx="10539418" cy="2844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81201">
                  <a:extLst>
                    <a:ext uri="{9D8B030D-6E8A-4147-A177-3AD203B41FA5}">
                      <a16:colId xmlns:a16="http://schemas.microsoft.com/office/drawing/2014/main" val="29098272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9229687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35827194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124213319"/>
                    </a:ext>
                  </a:extLst>
                </a:gridCol>
                <a:gridCol w="3071817">
                  <a:extLst>
                    <a:ext uri="{9D8B030D-6E8A-4147-A177-3AD203B41FA5}">
                      <a16:colId xmlns:a16="http://schemas.microsoft.com/office/drawing/2014/main" val="1543610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NMOS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PMOS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22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Condición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Corriente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Condición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Corriente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60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Apagado</a:t>
                      </a:r>
                      <a:r>
                        <a:rPr lang="en-US" b="1" dirty="0" smtClean="0"/>
                        <a:t> (Cut-OFF)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GS</a:t>
                      </a:r>
                      <a:r>
                        <a:rPr lang="en-US" dirty="0" smtClean="0"/>
                        <a:t>&lt;V</a:t>
                      </a:r>
                      <a:r>
                        <a:rPr lang="en-US" baseline="-25000" dirty="0" smtClean="0"/>
                        <a:t>T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DS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SG</a:t>
                      </a:r>
                      <a:r>
                        <a:rPr lang="en-US" dirty="0" smtClean="0"/>
                        <a:t>&lt;V</a:t>
                      </a:r>
                      <a:r>
                        <a:rPr lang="en-US" baseline="-25000" dirty="0" smtClean="0"/>
                        <a:t>T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SD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62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Saturación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GS</a:t>
                      </a:r>
                      <a:r>
                        <a:rPr lang="en-US" dirty="0" smtClean="0"/>
                        <a:t>&gt;V</a:t>
                      </a:r>
                      <a:r>
                        <a:rPr lang="en-US" baseline="-25000" dirty="0" smtClean="0"/>
                        <a:t>T</a:t>
                      </a:r>
                      <a:r>
                        <a:rPr lang="en-US" dirty="0" smtClean="0"/>
                        <a:t>; </a:t>
                      </a:r>
                    </a:p>
                    <a:p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DS</a:t>
                      </a:r>
                      <a:r>
                        <a:rPr lang="en-US" dirty="0" smtClean="0"/>
                        <a:t>&gt;=</a:t>
                      </a:r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ov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DS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/2</a:t>
                      </a:r>
                      <a:r>
                        <a:rPr lang="en-US" baseline="0" dirty="0" smtClean="0">
                          <a:sym typeface="Symbol" panose="05050102010706020507" pitchFamily="18" charset="2"/>
                        </a:rPr>
                        <a:t> * V</a:t>
                      </a:r>
                      <a:r>
                        <a:rPr lang="en-US" baseline="-25000" dirty="0" smtClean="0">
                          <a:sym typeface="Symbol" panose="05050102010706020507" pitchFamily="18" charset="2"/>
                        </a:rPr>
                        <a:t>ov</a:t>
                      </a:r>
                      <a:r>
                        <a:rPr lang="en-US" baseline="30000" dirty="0" smtClean="0">
                          <a:sym typeface="Symbol" panose="05050102010706020507" pitchFamily="18" charset="2"/>
                        </a:rPr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SG</a:t>
                      </a:r>
                      <a:r>
                        <a:rPr lang="en-US" dirty="0" smtClean="0"/>
                        <a:t>&gt;V</a:t>
                      </a:r>
                      <a:r>
                        <a:rPr lang="en-US" baseline="-25000" dirty="0" smtClean="0"/>
                        <a:t>T</a:t>
                      </a:r>
                    </a:p>
                    <a:p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SD</a:t>
                      </a:r>
                      <a:r>
                        <a:rPr lang="en-US" dirty="0" smtClean="0"/>
                        <a:t>&gt;</a:t>
                      </a:r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ov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</a:t>
                      </a:r>
                      <a:r>
                        <a:rPr lang="en-US" baseline="-25000" smtClean="0"/>
                        <a:t>SD</a:t>
                      </a:r>
                      <a:r>
                        <a:rPr lang="en-US" smtClean="0"/>
                        <a:t>=</a:t>
                      </a:r>
                      <a:r>
                        <a:rPr lang="en-US" smtClean="0">
                          <a:sym typeface="Symbol" panose="05050102010706020507" pitchFamily="18" charset="2"/>
                        </a:rPr>
                        <a:t>/2</a:t>
                      </a:r>
                      <a:r>
                        <a:rPr lang="en-US" baseline="0" smtClean="0">
                          <a:sym typeface="Symbol" panose="05050102010706020507" pitchFamily="18" charset="2"/>
                        </a:rPr>
                        <a:t> * V</a:t>
                      </a:r>
                      <a:r>
                        <a:rPr lang="en-US" baseline="-25000" smtClean="0">
                          <a:sym typeface="Symbol" panose="05050102010706020507" pitchFamily="18" charset="2"/>
                        </a:rPr>
                        <a:t>ov</a:t>
                      </a:r>
                      <a:r>
                        <a:rPr lang="en-US" baseline="30000" smtClean="0">
                          <a:sym typeface="Symbol" panose="05050102010706020507" pitchFamily="18" charset="2"/>
                        </a:rPr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64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Triodo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GS</a:t>
                      </a:r>
                      <a:r>
                        <a:rPr lang="en-US" dirty="0" smtClean="0"/>
                        <a:t>&gt;V</a:t>
                      </a:r>
                      <a:r>
                        <a:rPr lang="en-US" baseline="-25000" dirty="0" smtClean="0"/>
                        <a:t>T</a:t>
                      </a:r>
                    </a:p>
                    <a:p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DS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Vov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DS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V</a:t>
                      </a:r>
                      <a:r>
                        <a:rPr lang="en-US" baseline="-25000" dirty="0" smtClean="0">
                          <a:sym typeface="Symbol" panose="05050102010706020507" pitchFamily="18" charset="2"/>
                        </a:rPr>
                        <a:t>DS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dirty="0" err="1" smtClean="0">
                          <a:sym typeface="Symbol" panose="05050102010706020507" pitchFamily="18" charset="2"/>
                        </a:rPr>
                        <a:t>V</a:t>
                      </a:r>
                      <a:r>
                        <a:rPr lang="en-US" baseline="-25000" dirty="0" err="1" smtClean="0">
                          <a:sym typeface="Symbol" panose="05050102010706020507" pitchFamily="18" charset="2"/>
                        </a:rPr>
                        <a:t>ov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-V</a:t>
                      </a:r>
                      <a:r>
                        <a:rPr lang="en-US" baseline="-25000" dirty="0" smtClean="0">
                          <a:sym typeface="Symbol" panose="05050102010706020507" pitchFamily="18" charset="2"/>
                        </a:rPr>
                        <a:t>DS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/2)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SG</a:t>
                      </a:r>
                      <a:r>
                        <a:rPr lang="en-US" dirty="0" smtClean="0"/>
                        <a:t>&gt;V</a:t>
                      </a:r>
                      <a:r>
                        <a:rPr lang="en-US" baseline="-25000" dirty="0" smtClean="0"/>
                        <a:t>T</a:t>
                      </a:r>
                    </a:p>
                    <a:p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SD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ov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SD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V</a:t>
                      </a:r>
                      <a:r>
                        <a:rPr lang="en-US" baseline="-25000" dirty="0" smtClean="0">
                          <a:sym typeface="Symbol" panose="05050102010706020507" pitchFamily="18" charset="2"/>
                        </a:rPr>
                        <a:t>SD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dirty="0" err="1" smtClean="0">
                          <a:sym typeface="Symbol" panose="05050102010706020507" pitchFamily="18" charset="2"/>
                        </a:rPr>
                        <a:t>V</a:t>
                      </a:r>
                      <a:r>
                        <a:rPr lang="en-US" baseline="-25000" dirty="0" err="1" smtClean="0">
                          <a:sym typeface="Symbol" panose="05050102010706020507" pitchFamily="18" charset="2"/>
                        </a:rPr>
                        <a:t>ov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-V</a:t>
                      </a:r>
                      <a:r>
                        <a:rPr lang="en-US" baseline="-25000" dirty="0" smtClean="0">
                          <a:sym typeface="Symbol" panose="05050102010706020507" pitchFamily="18" charset="2"/>
                        </a:rPr>
                        <a:t>SD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/2)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300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4145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564" y="1143000"/>
            <a:ext cx="48006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944" y="274638"/>
            <a:ext cx="7306056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7200" y="1557941"/>
            <a:ext cx="4648200" cy="4303137"/>
          </a:xfrm>
        </p:spPr>
      </p:pic>
      <p:sp>
        <p:nvSpPr>
          <p:cNvPr id="5" name="TextBox 4"/>
          <p:cNvSpPr txBox="1"/>
          <p:nvPr/>
        </p:nvSpPr>
        <p:spPr>
          <a:xfrm>
            <a:off x="5029200" y="3810000"/>
            <a:ext cx="152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+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     VGS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           -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0" y="2286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0" y="47244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48800" y="2514600"/>
            <a:ext cx="99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+</a:t>
            </a:r>
          </a:p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VDS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-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67600" y="2514600"/>
            <a:ext cx="0" cy="16002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19999" y="3048000"/>
            <a:ext cx="76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IDS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945541"/>
              </p:ext>
            </p:extLst>
          </p:nvPr>
        </p:nvGraphicFramePr>
        <p:xfrm>
          <a:off x="31531" y="22051"/>
          <a:ext cx="6019801" cy="2661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81201">
                  <a:extLst>
                    <a:ext uri="{9D8B030D-6E8A-4147-A177-3AD203B41FA5}">
                      <a16:colId xmlns:a16="http://schemas.microsoft.com/office/drawing/2014/main" val="29098272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9229687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358271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NMOS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22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Condición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Corriente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60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Apagado</a:t>
                      </a:r>
                      <a:r>
                        <a:rPr lang="en-US" b="1" dirty="0" smtClean="0"/>
                        <a:t> (Cut-OFF)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GS</a:t>
                      </a:r>
                      <a:r>
                        <a:rPr lang="en-US" dirty="0" smtClean="0"/>
                        <a:t>&lt;V</a:t>
                      </a:r>
                      <a:r>
                        <a:rPr lang="en-US" baseline="-25000" dirty="0" smtClean="0"/>
                        <a:t>T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DS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62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Saturación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GS</a:t>
                      </a:r>
                      <a:r>
                        <a:rPr lang="en-US" dirty="0" smtClean="0"/>
                        <a:t>&gt;V</a:t>
                      </a:r>
                      <a:r>
                        <a:rPr lang="en-US" baseline="-25000" dirty="0" smtClean="0"/>
                        <a:t>T</a:t>
                      </a:r>
                      <a:r>
                        <a:rPr lang="en-US" dirty="0" smtClean="0"/>
                        <a:t>; </a:t>
                      </a:r>
                    </a:p>
                    <a:p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DS</a:t>
                      </a:r>
                      <a:r>
                        <a:rPr lang="en-US" dirty="0" smtClean="0"/>
                        <a:t>&gt;=</a:t>
                      </a:r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ov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DS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V</a:t>
                      </a:r>
                      <a:r>
                        <a:rPr lang="en-US" baseline="-25000" dirty="0" smtClean="0">
                          <a:sym typeface="Symbol" panose="05050102010706020507" pitchFamily="18" charset="2"/>
                        </a:rPr>
                        <a:t>DS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dirty="0" err="1" smtClean="0">
                          <a:sym typeface="Symbol" panose="05050102010706020507" pitchFamily="18" charset="2"/>
                        </a:rPr>
                        <a:t>V</a:t>
                      </a:r>
                      <a:r>
                        <a:rPr lang="en-US" baseline="-25000" dirty="0" err="1" smtClean="0">
                          <a:sym typeface="Symbol" panose="05050102010706020507" pitchFamily="18" charset="2"/>
                        </a:rPr>
                        <a:t>ov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-V</a:t>
                      </a:r>
                      <a:r>
                        <a:rPr lang="en-US" baseline="-25000" dirty="0" smtClean="0">
                          <a:sym typeface="Symbol" panose="05050102010706020507" pitchFamily="18" charset="2"/>
                        </a:rPr>
                        <a:t>DS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/2)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64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Triodo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GS</a:t>
                      </a:r>
                      <a:r>
                        <a:rPr lang="en-US" dirty="0" smtClean="0"/>
                        <a:t>&gt;V</a:t>
                      </a:r>
                      <a:r>
                        <a:rPr lang="en-US" baseline="-25000" dirty="0" smtClean="0"/>
                        <a:t>T</a:t>
                      </a:r>
                    </a:p>
                    <a:p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DS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Vov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DS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/2</a:t>
                      </a:r>
                      <a:r>
                        <a:rPr lang="en-US" baseline="0" dirty="0" smtClean="0">
                          <a:sym typeface="Symbol" panose="05050102010706020507" pitchFamily="18" charset="2"/>
                        </a:rPr>
                        <a:t> * V</a:t>
                      </a:r>
                      <a:r>
                        <a:rPr lang="en-US" baseline="-25000" dirty="0" smtClean="0">
                          <a:sym typeface="Symbol" panose="05050102010706020507" pitchFamily="18" charset="2"/>
                        </a:rPr>
                        <a:t>ov</a:t>
                      </a:r>
                      <a:r>
                        <a:rPr lang="en-US" baseline="30000" dirty="0" smtClean="0">
                          <a:sym typeface="Symbol" panose="05050102010706020507" pitchFamily="18" charset="2"/>
                        </a:rPr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41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3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47800" y="5791200"/>
            <a:ext cx="899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ctrTitle"/>
          </p:nvPr>
        </p:nvSpPr>
        <p:spPr>
          <a:xfrm>
            <a:off x="1752600" y="5486400"/>
            <a:ext cx="8915400" cy="144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n-US" i="1" dirty="0" smtClean="0"/>
              <a:t>V</a:t>
            </a:r>
            <a:r>
              <a:rPr lang="en-US" i="1" baseline="-25000" dirty="0" smtClean="0"/>
              <a:t>DD</a:t>
            </a:r>
            <a:r>
              <a:rPr lang="en-US" i="1" dirty="0" smtClean="0"/>
              <a:t> = 1.8V,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 = 0.5V, </a:t>
            </a:r>
            <a:r>
              <a:rPr lang="en-US" i="1" dirty="0" err="1" smtClean="0"/>
              <a:t>k’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= 300</a:t>
            </a:r>
            <a:r>
              <a:rPr lang="en-US" i="1" cap="none" dirty="0" smtClean="0">
                <a:latin typeface="Symbol" pitchFamily="18" charset="2"/>
              </a:rPr>
              <a:t>m</a:t>
            </a:r>
            <a:r>
              <a:rPr lang="en-US" i="1" dirty="0" smtClean="0"/>
              <a:t>A/V</a:t>
            </a:r>
            <a:r>
              <a:rPr lang="en-US" i="1" baseline="30000" dirty="0" smtClean="0"/>
              <a:t>2</a:t>
            </a:r>
            <a:r>
              <a:rPr lang="en-US" i="1" dirty="0" smtClean="0"/>
              <a:t>, W/L= 1.5 y R</a:t>
            </a:r>
            <a:r>
              <a:rPr lang="en-US" i="1" baseline="-25000" dirty="0" smtClean="0"/>
              <a:t>D</a:t>
            </a:r>
            <a:r>
              <a:rPr lang="en-US" i="1" dirty="0" smtClean="0"/>
              <a:t>=25kΩ.</a:t>
            </a:r>
            <a:br>
              <a:rPr lang="en-US" i="1" dirty="0" smtClean="0"/>
            </a:br>
            <a:r>
              <a:rPr lang="en-US" dirty="0" err="1" smtClean="0"/>
              <a:t>Calcula</a:t>
            </a:r>
            <a:r>
              <a:rPr lang="en-US" dirty="0" smtClean="0"/>
              <a:t> </a:t>
            </a:r>
            <a:r>
              <a:rPr lang="en-US" i="1" dirty="0" smtClean="0"/>
              <a:t>V</a:t>
            </a:r>
            <a:r>
              <a:rPr lang="en-US" i="1" baseline="-25000" dirty="0" smtClean="0"/>
              <a:t>OH</a:t>
            </a:r>
            <a:r>
              <a:rPr lang="en-US" i="1" dirty="0" smtClean="0"/>
              <a:t>, V</a:t>
            </a:r>
            <a:r>
              <a:rPr lang="en-US" i="1" baseline="-25000" dirty="0" smtClean="0"/>
              <a:t>OL</a:t>
            </a:r>
            <a:r>
              <a:rPr lang="en-US" i="1" dirty="0" smtClean="0"/>
              <a:t>, V</a:t>
            </a:r>
            <a:r>
              <a:rPr lang="en-US" i="1" baseline="-25000" dirty="0" smtClean="0"/>
              <a:t>IL</a:t>
            </a:r>
            <a:r>
              <a:rPr lang="en-US" i="1" dirty="0" smtClean="0"/>
              <a:t>, V</a:t>
            </a:r>
            <a:r>
              <a:rPr lang="en-US" i="1" baseline="-25000" dirty="0" smtClean="0"/>
              <a:t>IH</a:t>
            </a:r>
            <a:r>
              <a:rPr lang="en-US" i="1" dirty="0" smtClean="0"/>
              <a:t> and V</a:t>
            </a:r>
            <a:r>
              <a:rPr lang="en-US" i="1" baseline="-25000" dirty="0" smtClean="0"/>
              <a:t>M</a:t>
            </a:r>
            <a:r>
              <a:rPr lang="en-US" i="1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21933" y="241738"/>
            <a:ext cx="7264400" cy="44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981" t="31250" r="22941" b="31108"/>
          <a:stretch>
            <a:fillRect/>
          </a:stretch>
        </p:blipFill>
        <p:spPr bwMode="auto">
          <a:xfrm>
            <a:off x="2971800" y="-9666"/>
            <a:ext cx="6934200" cy="519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447800" y="5638800"/>
            <a:ext cx="899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5638800"/>
            <a:ext cx="8915400" cy="533400"/>
          </a:xfrm>
        </p:spPr>
        <p:txBody>
          <a:bodyPr>
            <a:normAutofit/>
          </a:bodyPr>
          <a:lstStyle/>
          <a:p>
            <a:r>
              <a:rPr lang="es-PR" dirty="0" smtClean="0"/>
              <a:t>V</a:t>
            </a:r>
            <a:r>
              <a:rPr lang="es-PR" baseline="-25000" dirty="0" smtClean="0"/>
              <a:t>OH</a:t>
            </a:r>
            <a:r>
              <a:rPr lang="es-PR" dirty="0" smtClean="0"/>
              <a:t>     Cuando </a:t>
            </a:r>
            <a:r>
              <a:rPr lang="es-PR" dirty="0" err="1" smtClean="0"/>
              <a:t>V</a:t>
            </a:r>
            <a:r>
              <a:rPr lang="es-PR" baseline="-25000" dirty="0" err="1" smtClean="0"/>
              <a:t>in</a:t>
            </a:r>
            <a:r>
              <a:rPr lang="es-PR" dirty="0" smtClean="0"/>
              <a:t>&lt;</a:t>
            </a:r>
            <a:r>
              <a:rPr lang="es-PR" dirty="0" err="1" smtClean="0"/>
              <a:t>V</a:t>
            </a:r>
            <a:r>
              <a:rPr lang="es-PR" baseline="-25000" dirty="0" err="1" smtClean="0"/>
              <a:t>tn</a:t>
            </a:r>
            <a:r>
              <a:rPr lang="es-PR" dirty="0" smtClean="0"/>
              <a:t> ;	</a:t>
            </a:r>
            <a:r>
              <a:rPr lang="es-PR" dirty="0" err="1" smtClean="0"/>
              <a:t>V</a:t>
            </a:r>
            <a:r>
              <a:rPr lang="es-PR" baseline="-25000" dirty="0" err="1" smtClean="0"/>
              <a:t>out</a:t>
            </a:r>
            <a:r>
              <a:rPr lang="es-PR" dirty="0" smtClean="0"/>
              <a:t>=V</a:t>
            </a:r>
            <a:r>
              <a:rPr lang="es-PR" baseline="-25000" dirty="0" smtClean="0"/>
              <a:t>DD</a:t>
            </a:r>
            <a:r>
              <a:rPr lang="es-PR" dirty="0" smtClean="0"/>
              <a:t>=1.8V V</a:t>
            </a:r>
            <a:r>
              <a:rPr lang="es-PR" baseline="-25000" dirty="0" smtClean="0"/>
              <a:t>OH</a:t>
            </a:r>
            <a:r>
              <a:rPr lang="es-PR" dirty="0" smtClean="0"/>
              <a:t>=1.8V	</a:t>
            </a:r>
            <a:endParaRPr lang="es-PR" dirty="0"/>
          </a:p>
        </p:txBody>
      </p:sp>
      <p:sp>
        <p:nvSpPr>
          <p:cNvPr id="2" name="TextBox 1"/>
          <p:cNvSpPr txBox="1"/>
          <p:nvPr/>
        </p:nvSpPr>
        <p:spPr>
          <a:xfrm>
            <a:off x="10134600" y="228600"/>
            <a:ext cx="1905000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Caracterización</a:t>
            </a:r>
            <a:endParaRPr lang="en-US" dirty="0" smtClean="0"/>
          </a:p>
          <a:p>
            <a:r>
              <a:rPr lang="en-US" dirty="0" smtClean="0"/>
              <a:t>V</a:t>
            </a:r>
            <a:r>
              <a:rPr lang="en-US" baseline="-25000" dirty="0" smtClean="0"/>
              <a:t>OH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OL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IH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IL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M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5257800" y="1676400"/>
            <a:ext cx="541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086600" y="5334000"/>
            <a:ext cx="20574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57800" y="2362200"/>
            <a:ext cx="4267200" cy="838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Cálculo</a:t>
            </a:r>
            <a:r>
              <a:rPr lang="en-US" dirty="0" smtClean="0"/>
              <a:t> V</a:t>
            </a:r>
            <a:r>
              <a:rPr lang="en-US" baseline="-25000" dirty="0" smtClean="0"/>
              <a:t>OL</a:t>
            </a:r>
            <a:endParaRPr lang="en-US" baseline="-25000" dirty="0"/>
          </a:p>
        </p:txBody>
      </p:sp>
      <p:sp>
        <p:nvSpPr>
          <p:cNvPr id="30" name="Rectangle 5"/>
          <p:cNvSpPr>
            <a:spLocks noGrp="1"/>
          </p:cNvSpPr>
          <p:nvPr>
            <p:ph type="body" idx="1"/>
          </p:nvPr>
        </p:nvSpPr>
        <p:spPr>
          <a:xfrm>
            <a:off x="1676400" y="883920"/>
            <a:ext cx="3352800" cy="640080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US" sz="3000" dirty="0" err="1"/>
              <a:t>Definición</a:t>
            </a:r>
            <a:r>
              <a:rPr lang="en-US" sz="3000" dirty="0"/>
              <a:t> </a:t>
            </a:r>
            <a:r>
              <a:rPr lang="en-US" sz="2400" dirty="0"/>
              <a:t>V</a:t>
            </a:r>
            <a:r>
              <a:rPr lang="en-US" sz="2400" baseline="-25000" dirty="0"/>
              <a:t>OL</a:t>
            </a:r>
            <a:endParaRPr lang="en-US" baseline="-25000" dirty="0"/>
          </a:p>
        </p:txBody>
      </p:sp>
      <p:sp>
        <p:nvSpPr>
          <p:cNvPr id="16" name="Rectangle 3"/>
          <p:cNvSpPr>
            <a:spLocks noGrp="1"/>
          </p:cNvSpPr>
          <p:nvPr>
            <p:ph type="body" sz="half" idx="3"/>
          </p:nvPr>
        </p:nvSpPr>
        <p:spPr>
          <a:xfrm>
            <a:off x="5257800" y="883920"/>
            <a:ext cx="4023360" cy="64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s-PR" sz="2800" dirty="0"/>
              <a:t>Solución Matemática</a:t>
            </a:r>
            <a:endParaRPr lang="es-PR" sz="1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1676400" y="1600200"/>
            <a:ext cx="34290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/>
              <a:t>Por definición </a:t>
            </a:r>
            <a:r>
              <a:rPr lang="es-ES" i="1" dirty="0"/>
              <a:t>V</a:t>
            </a:r>
            <a:r>
              <a:rPr lang="es-ES" i="1" baseline="-25000" dirty="0"/>
              <a:t>OL</a:t>
            </a:r>
            <a:r>
              <a:rPr lang="es-ES" i="1" dirty="0"/>
              <a:t> es la salida que se obtiene cuando la entrada es </a:t>
            </a:r>
            <a:r>
              <a:rPr lang="es-ES" dirty="0"/>
              <a:t>igual a </a:t>
            </a:r>
            <a:r>
              <a:rPr lang="es-ES" i="1" dirty="0"/>
              <a:t>V</a:t>
            </a:r>
            <a:r>
              <a:rPr lang="es-ES" i="1" baseline="-25000" dirty="0"/>
              <a:t>OH</a:t>
            </a:r>
            <a:r>
              <a:rPr lang="es-ES" i="1" dirty="0"/>
              <a:t> = 1.8V.</a:t>
            </a:r>
          </a:p>
          <a:p>
            <a:pPr>
              <a:buNone/>
            </a:pPr>
            <a:r>
              <a:rPr lang="es-ES" i="1" dirty="0"/>
              <a:t>V</a:t>
            </a:r>
            <a:r>
              <a:rPr lang="es-ES" i="1" baseline="-25000" dirty="0"/>
              <a:t>IN</a:t>
            </a:r>
            <a:r>
              <a:rPr lang="es-ES" i="1" dirty="0"/>
              <a:t>=V</a:t>
            </a:r>
            <a:r>
              <a:rPr lang="es-ES" i="1" baseline="-25000" dirty="0"/>
              <a:t>OH</a:t>
            </a:r>
          </a:p>
          <a:p>
            <a:pPr>
              <a:buNone/>
            </a:pPr>
            <a:r>
              <a:rPr lang="es-ES" i="1" dirty="0"/>
              <a:t>Como la salida es pequeña y la entrada es </a:t>
            </a:r>
            <a:r>
              <a:rPr lang="es-ES" dirty="0"/>
              <a:t>grande, el transistor opera en la región de tríodo y</a:t>
            </a:r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5257800" y="1905000"/>
            <a:ext cx="5410200" cy="3200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PR" sz="2000" b="1" i="1" dirty="0" err="1">
                <a:solidFill>
                  <a:schemeClr val="bg1"/>
                </a:solidFill>
              </a:rPr>
              <a:t>i</a:t>
            </a:r>
            <a:r>
              <a:rPr lang="es-PR" sz="2000" b="1" i="1" baseline="-25000" dirty="0" err="1">
                <a:solidFill>
                  <a:schemeClr val="bg1"/>
                </a:solidFill>
              </a:rPr>
              <a:t>D</a:t>
            </a:r>
            <a:r>
              <a:rPr lang="es-PR" sz="2000" b="1" i="1" dirty="0">
                <a:solidFill>
                  <a:schemeClr val="bg1"/>
                </a:solidFill>
              </a:rPr>
              <a:t> = (0.15mA/V</a:t>
            </a:r>
            <a:r>
              <a:rPr lang="es-PR" sz="2000" b="1" i="1" baseline="30000" dirty="0">
                <a:solidFill>
                  <a:schemeClr val="bg1"/>
                </a:solidFill>
              </a:rPr>
              <a:t>2</a:t>
            </a:r>
            <a:r>
              <a:rPr lang="es-PR" sz="2000" b="1" i="1" dirty="0">
                <a:solidFill>
                  <a:schemeClr val="bg1"/>
                </a:solidFill>
              </a:rPr>
              <a:t> (1.5)</a:t>
            </a:r>
            <a:r>
              <a:rPr lang="es-PR" sz="2000" b="1" dirty="0">
                <a:solidFill>
                  <a:schemeClr val="bg1"/>
                </a:solidFill>
              </a:rPr>
              <a:t>(2(1</a:t>
            </a:r>
            <a:r>
              <a:rPr lang="es-PR" sz="2000" b="1" i="1" dirty="0">
                <a:solidFill>
                  <a:schemeClr val="bg1"/>
                </a:solidFill>
              </a:rPr>
              <a:t>.8 –0.5)V</a:t>
            </a:r>
            <a:r>
              <a:rPr lang="es-PR" sz="2000" b="1" i="1" baseline="-25000" dirty="0">
                <a:solidFill>
                  <a:schemeClr val="bg1"/>
                </a:solidFill>
              </a:rPr>
              <a:t>OL</a:t>
            </a:r>
            <a:r>
              <a:rPr lang="es-PR" sz="2000" b="1" i="1" dirty="0">
                <a:solidFill>
                  <a:schemeClr val="bg1"/>
                </a:solidFill>
              </a:rPr>
              <a:t> – V</a:t>
            </a:r>
            <a:r>
              <a:rPr lang="es-PR" sz="2000" b="1" i="1" baseline="-25000" dirty="0">
                <a:solidFill>
                  <a:schemeClr val="bg1"/>
                </a:solidFill>
              </a:rPr>
              <a:t>OL</a:t>
            </a:r>
            <a:r>
              <a:rPr lang="es-PR" sz="2000" b="1" i="1" baseline="30000" dirty="0">
                <a:solidFill>
                  <a:schemeClr val="bg1"/>
                </a:solidFill>
              </a:rPr>
              <a:t>2</a:t>
            </a:r>
            <a:r>
              <a:rPr lang="es-PR" sz="2000" b="1" dirty="0">
                <a:solidFill>
                  <a:schemeClr val="bg1"/>
                </a:solidFill>
              </a:rPr>
              <a:t>))</a:t>
            </a:r>
          </a:p>
          <a:p>
            <a:pPr>
              <a:buNone/>
            </a:pPr>
            <a:r>
              <a:rPr lang="es-PR" i="1" dirty="0">
                <a:solidFill>
                  <a:schemeClr val="bg1"/>
                </a:solidFill>
              </a:rPr>
              <a:t>V</a:t>
            </a:r>
            <a:r>
              <a:rPr lang="es-PR" i="1" baseline="-25000" dirty="0">
                <a:solidFill>
                  <a:schemeClr val="bg1"/>
                </a:solidFill>
              </a:rPr>
              <a:t>OL</a:t>
            </a:r>
            <a:r>
              <a:rPr lang="es-PR" i="1" dirty="0">
                <a:solidFill>
                  <a:schemeClr val="bg1"/>
                </a:solidFill>
              </a:rPr>
              <a:t> = 1.8V -</a:t>
            </a:r>
            <a:r>
              <a:rPr lang="es-PR" i="1" dirty="0" err="1">
                <a:solidFill>
                  <a:schemeClr val="bg1"/>
                </a:solidFill>
              </a:rPr>
              <a:t>R</a:t>
            </a:r>
            <a:r>
              <a:rPr lang="es-PR" i="1" baseline="-25000" dirty="0" err="1">
                <a:solidFill>
                  <a:schemeClr val="bg1"/>
                </a:solidFill>
              </a:rPr>
              <a:t>D</a:t>
            </a:r>
            <a:r>
              <a:rPr lang="es-PR" i="1" dirty="0" err="1">
                <a:solidFill>
                  <a:schemeClr val="bg1"/>
                </a:solidFill>
              </a:rPr>
              <a:t>i</a:t>
            </a:r>
            <a:r>
              <a:rPr lang="es-PR" i="1" baseline="-25000" dirty="0" err="1">
                <a:solidFill>
                  <a:schemeClr val="bg1"/>
                </a:solidFill>
              </a:rPr>
              <a:t>D</a:t>
            </a:r>
            <a:endParaRPr lang="es-PR" i="1" baseline="-25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s-PR" dirty="0">
                <a:solidFill>
                  <a:schemeClr val="bg1"/>
                </a:solidFill>
              </a:rPr>
              <a:t>= 1</a:t>
            </a:r>
            <a:r>
              <a:rPr lang="es-PR" i="1" dirty="0">
                <a:solidFill>
                  <a:schemeClr val="bg1"/>
                </a:solidFill>
              </a:rPr>
              <a:t>.8V – 5.625</a:t>
            </a:r>
            <a:r>
              <a:rPr lang="es-PR" dirty="0">
                <a:solidFill>
                  <a:schemeClr val="bg1"/>
                </a:solidFill>
              </a:rPr>
              <a:t>(2</a:t>
            </a:r>
            <a:r>
              <a:rPr lang="es-PR" i="1" dirty="0">
                <a:solidFill>
                  <a:schemeClr val="bg1"/>
                </a:solidFill>
              </a:rPr>
              <a:t>.6V</a:t>
            </a:r>
            <a:r>
              <a:rPr lang="es-PR" i="1" baseline="-25000" dirty="0">
                <a:solidFill>
                  <a:schemeClr val="bg1"/>
                </a:solidFill>
              </a:rPr>
              <a:t>OL</a:t>
            </a:r>
            <a:r>
              <a:rPr lang="es-PR" i="1" dirty="0">
                <a:solidFill>
                  <a:schemeClr val="bg1"/>
                </a:solidFill>
              </a:rPr>
              <a:t> – V</a:t>
            </a:r>
            <a:r>
              <a:rPr lang="es-PR" i="1" baseline="-25000" dirty="0">
                <a:solidFill>
                  <a:schemeClr val="bg1"/>
                </a:solidFill>
              </a:rPr>
              <a:t>OL</a:t>
            </a:r>
            <a:r>
              <a:rPr lang="es-PR" i="1" baseline="30000" dirty="0">
                <a:solidFill>
                  <a:schemeClr val="bg1"/>
                </a:solidFill>
              </a:rPr>
              <a:t>2</a:t>
            </a:r>
            <a:r>
              <a:rPr lang="es-PR" dirty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r>
              <a:rPr lang="es-PR" dirty="0"/>
              <a:t>lo que resulta en la ecuación cuadrática</a:t>
            </a:r>
          </a:p>
          <a:p>
            <a:pPr>
              <a:buNone/>
            </a:pPr>
            <a:r>
              <a:rPr lang="es-PR" dirty="0"/>
              <a:t>5</a:t>
            </a:r>
            <a:r>
              <a:rPr lang="es-PR" i="1" dirty="0"/>
              <a:t>.625V</a:t>
            </a:r>
            <a:r>
              <a:rPr lang="es-PR" i="1" baseline="-25000" dirty="0"/>
              <a:t>OL</a:t>
            </a:r>
            <a:r>
              <a:rPr lang="es-PR" i="1" baseline="30000" dirty="0"/>
              <a:t>2</a:t>
            </a:r>
            <a:r>
              <a:rPr lang="es-PR" i="1" dirty="0"/>
              <a:t>- 15.625V</a:t>
            </a:r>
            <a:r>
              <a:rPr lang="es-PR" i="1" baseline="-25000" dirty="0"/>
              <a:t>OL</a:t>
            </a:r>
            <a:r>
              <a:rPr lang="es-PR" i="1" dirty="0"/>
              <a:t> + 1.8 = 0</a:t>
            </a:r>
          </a:p>
          <a:p>
            <a:pPr>
              <a:buNone/>
            </a:pPr>
            <a:r>
              <a:rPr lang="es-PR" dirty="0"/>
              <a:t>La única solución con sentido físico produce</a:t>
            </a:r>
          </a:p>
          <a:p>
            <a:pPr>
              <a:buNone/>
            </a:pPr>
            <a:r>
              <a:rPr lang="es-PR" i="1" dirty="0"/>
              <a:t>	</a:t>
            </a:r>
          </a:p>
          <a:p>
            <a:pPr>
              <a:buNone/>
            </a:pPr>
            <a:r>
              <a:rPr lang="es-PR" i="1" dirty="0"/>
              <a:t>     		</a:t>
            </a:r>
            <a:r>
              <a:rPr lang="es-PR" sz="2800" b="1" i="1" dirty="0">
                <a:solidFill>
                  <a:schemeClr val="bg1"/>
                </a:solidFill>
              </a:rPr>
              <a:t>V</a:t>
            </a:r>
            <a:r>
              <a:rPr lang="es-PR" sz="2800" b="1" i="1" baseline="-25000" dirty="0">
                <a:solidFill>
                  <a:schemeClr val="bg1"/>
                </a:solidFill>
              </a:rPr>
              <a:t>OL</a:t>
            </a:r>
            <a:r>
              <a:rPr lang="es-PR" sz="2800" b="1" i="1" dirty="0">
                <a:solidFill>
                  <a:schemeClr val="bg1"/>
                </a:solidFill>
              </a:rPr>
              <a:t> = 0.12V</a:t>
            </a:r>
            <a:endParaRPr lang="es-PR" b="1" i="1" dirty="0">
              <a:solidFill>
                <a:schemeClr val="bg1"/>
              </a:solidFill>
            </a:endParaRPr>
          </a:p>
        </p:txBody>
      </p:sp>
      <p:sp>
        <p:nvSpPr>
          <p:cNvPr id="21" name="Rectangle 10"/>
          <p:cNvSpPr/>
          <p:nvPr/>
        </p:nvSpPr>
        <p:spPr>
          <a:xfrm>
            <a:off x="5105400" y="838200"/>
            <a:ext cx="76200" cy="44958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676400" y="5257800"/>
          <a:ext cx="378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4" imgW="1777680" imgH="393480" progId="">
                  <p:embed/>
                </p:oleObj>
              </mc:Choice>
              <mc:Fallback>
                <p:oleObj name="Equation" r:id="rId4" imgW="1777680" imgH="393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57800"/>
                        <a:ext cx="3784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Cálculo V</a:t>
            </a:r>
            <a:r>
              <a:rPr lang="es-PR" baseline="-25000" dirty="0" smtClean="0"/>
              <a:t>IL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981" t="31250" r="22941" b="31108"/>
          <a:stretch>
            <a:fillRect/>
          </a:stretch>
        </p:blipFill>
        <p:spPr bwMode="auto">
          <a:xfrm>
            <a:off x="2777702" y="1828800"/>
            <a:ext cx="644249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Slope=-1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800600" y="1752600"/>
            <a:ext cx="1676400" cy="1524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62600" y="2057400"/>
            <a:ext cx="2133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7086600" y="5105400"/>
            <a:ext cx="1752600" cy="13716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R" dirty="0" smtClean="0"/>
              <a:t>Cálculo V</a:t>
            </a:r>
            <a:r>
              <a:rPr lang="es-PR" baseline="-25000" dirty="0" smtClean="0"/>
              <a:t>IL</a:t>
            </a:r>
            <a:endParaRPr lang="es-PR" baseline="-25000" dirty="0"/>
          </a:p>
        </p:txBody>
      </p:sp>
      <p:sp>
        <p:nvSpPr>
          <p:cNvPr id="30" name="Rectangle 5"/>
          <p:cNvSpPr>
            <a:spLocks noGrp="1"/>
          </p:cNvSpPr>
          <p:nvPr>
            <p:ph type="body" sz="quarter" idx="13"/>
          </p:nvPr>
        </p:nvSpPr>
        <p:spPr>
          <a:xfrm>
            <a:off x="2663826" y="1295400"/>
            <a:ext cx="3584575" cy="5334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PR" sz="3000" dirty="0"/>
              <a:t>Definición V</a:t>
            </a:r>
            <a:r>
              <a:rPr lang="es-PR" sz="3000" baseline="-25000" dirty="0"/>
              <a:t>IL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590800" y="1828800"/>
            <a:ext cx="3733800" cy="4800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PR" sz="2400" dirty="0"/>
              <a:t>Como </a:t>
            </a:r>
            <a:r>
              <a:rPr lang="es-PR" sz="2400" i="1" dirty="0" err="1"/>
              <a:t>v</a:t>
            </a:r>
            <a:r>
              <a:rPr lang="es-PR" sz="2400" i="1" baseline="-25000" dirty="0" err="1"/>
              <a:t>O</a:t>
            </a:r>
            <a:r>
              <a:rPr lang="es-PR" sz="2400" i="1" dirty="0"/>
              <a:t> = </a:t>
            </a:r>
            <a:r>
              <a:rPr lang="es-PR" sz="2400" i="1" dirty="0" err="1"/>
              <a:t>v</a:t>
            </a:r>
            <a:r>
              <a:rPr lang="es-PR" sz="2400" i="1" baseline="-25000" dirty="0" err="1"/>
              <a:t>DS</a:t>
            </a:r>
            <a:r>
              <a:rPr lang="es-PR" sz="2400" i="1" dirty="0"/>
              <a:t> es grande y v</a:t>
            </a:r>
            <a:r>
              <a:rPr lang="es-PR" sz="2400" i="1" baseline="-25000" dirty="0"/>
              <a:t>i</a:t>
            </a:r>
            <a:r>
              <a:rPr lang="es-PR" sz="2400" i="1" dirty="0"/>
              <a:t> es pequeño, Q debe estar saturado </a:t>
            </a:r>
            <a:r>
              <a:rPr lang="es-PR" sz="2400" dirty="0"/>
              <a:t>y</a:t>
            </a:r>
          </a:p>
          <a:p>
            <a:endParaRPr lang="es-PR" sz="2400" i="1" dirty="0"/>
          </a:p>
          <a:p>
            <a:endParaRPr lang="es-PR" sz="2400" dirty="0"/>
          </a:p>
          <a:p>
            <a:r>
              <a:rPr lang="es-PR" sz="2400" dirty="0"/>
              <a:t>KVL dicta que</a:t>
            </a:r>
          </a:p>
          <a:p>
            <a:endParaRPr lang="es-PR" sz="2400" i="1" dirty="0"/>
          </a:p>
          <a:p>
            <a:endParaRPr lang="es-PR" sz="2400" i="1" dirty="0"/>
          </a:p>
          <a:p>
            <a:endParaRPr lang="es-PR" sz="2400" i="1" dirty="0"/>
          </a:p>
          <a:p>
            <a:pPr>
              <a:buNone/>
            </a:pPr>
            <a:r>
              <a:rPr lang="es-PR" sz="2400" dirty="0" err="1"/>
              <a:t>v</a:t>
            </a:r>
            <a:r>
              <a:rPr lang="es-PR" sz="2400" baseline="-25000" dirty="0" err="1"/>
              <a:t>o</a:t>
            </a:r>
            <a:r>
              <a:rPr lang="es-PR" sz="2400" dirty="0"/>
              <a:t>= 1</a:t>
            </a:r>
            <a:r>
              <a:rPr lang="es-PR" sz="2400" i="1" dirty="0"/>
              <a:t>.8V -(25kΩ  0.15mA/V</a:t>
            </a:r>
            <a:r>
              <a:rPr lang="es-PR" sz="2400" i="1" baseline="30000" dirty="0"/>
              <a:t>2</a:t>
            </a:r>
            <a:r>
              <a:rPr lang="es-PR" sz="2400" i="1" dirty="0"/>
              <a:t>  1.5) (vi- 0.5V)</a:t>
            </a:r>
            <a:r>
              <a:rPr lang="es-PR" sz="2400" i="1" baseline="30000" dirty="0"/>
              <a:t>2</a:t>
            </a:r>
          </a:p>
        </p:txBody>
      </p:sp>
      <p:sp>
        <p:nvSpPr>
          <p:cNvPr id="16" name="Rectangle 3"/>
          <p:cNvSpPr>
            <a:spLocks noGrp="1"/>
          </p:cNvSpPr>
          <p:nvPr>
            <p:ph type="body" sz="quarter" idx="16"/>
          </p:nvPr>
        </p:nvSpPr>
        <p:spPr>
          <a:xfrm>
            <a:off x="6705600" y="1295400"/>
            <a:ext cx="3733800" cy="533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s-PR" sz="2800" dirty="0"/>
              <a:t>Solución Matemática</a:t>
            </a:r>
            <a:endParaRPr lang="es-PR" sz="120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/>
          </p:nvPr>
        </p:nvSpPr>
        <p:spPr>
          <a:xfrm>
            <a:off x="6781800" y="1981200"/>
            <a:ext cx="3657600" cy="46482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6075" indent="-263525"/>
            <a:r>
              <a:rPr lang="en-US" sz="2000" dirty="0"/>
              <a:t> </a:t>
            </a:r>
            <a:r>
              <a:rPr lang="en-US" sz="2000" dirty="0" err="1"/>
              <a:t>v</a:t>
            </a:r>
            <a:r>
              <a:rPr lang="en-US" sz="2000" baseline="-25000" dirty="0" err="1"/>
              <a:t>O</a:t>
            </a:r>
            <a:r>
              <a:rPr lang="en-US" sz="2000" dirty="0"/>
              <a:t>= 1</a:t>
            </a:r>
            <a:r>
              <a:rPr lang="en-US" sz="2000" i="1" dirty="0"/>
              <a:t>.8V - (5.625) (vi – 0.5V)</a:t>
            </a:r>
            <a:r>
              <a:rPr lang="en-US" sz="2000" i="1" baseline="30000" dirty="0"/>
              <a:t>2</a:t>
            </a:r>
          </a:p>
          <a:p>
            <a:endParaRPr lang="en-US" sz="2000" i="1" dirty="0"/>
          </a:p>
          <a:p>
            <a:endParaRPr lang="en-US" sz="2000" dirty="0"/>
          </a:p>
          <a:p>
            <a:r>
              <a:rPr lang="en-US" sz="2000" dirty="0"/>
              <a:t>       </a:t>
            </a:r>
            <a:r>
              <a:rPr lang="en-US" sz="2000" dirty="0" err="1"/>
              <a:t>Cuando</a:t>
            </a:r>
            <a:r>
              <a:rPr lang="en-US" sz="2000" dirty="0"/>
              <a:t> </a:t>
            </a:r>
            <a:r>
              <a:rPr lang="en-US" sz="2000" i="1" dirty="0"/>
              <a:t>v</a:t>
            </a:r>
            <a:r>
              <a:rPr lang="en-US" sz="2000" i="1" baseline="-25000" dirty="0"/>
              <a:t>i</a:t>
            </a:r>
            <a:r>
              <a:rPr lang="en-US" sz="2000" i="1" dirty="0"/>
              <a:t> = V</a:t>
            </a:r>
            <a:r>
              <a:rPr lang="en-US" sz="2000" i="1" baseline="-25000" dirty="0"/>
              <a:t>IL</a:t>
            </a:r>
            <a:r>
              <a:rPr lang="en-US" sz="2000" i="1" dirty="0"/>
              <a:t>, </a:t>
            </a:r>
          </a:p>
          <a:p>
            <a:endParaRPr lang="en-US" sz="2000" i="1" dirty="0"/>
          </a:p>
          <a:p>
            <a:pPr>
              <a:buNone/>
            </a:pPr>
            <a:endParaRPr lang="en-US" sz="2000" i="1" dirty="0"/>
          </a:p>
          <a:p>
            <a:pPr>
              <a:buNone/>
            </a:pPr>
            <a:r>
              <a:rPr lang="en-US" sz="2000" i="1" dirty="0" err="1"/>
              <a:t>entonces</a:t>
            </a:r>
            <a:endParaRPr lang="en-US" sz="2000" i="1" dirty="0"/>
          </a:p>
          <a:p>
            <a:r>
              <a:rPr lang="en-US" sz="2000" i="1" dirty="0"/>
              <a:t>  -1 = -2(5.625) (V</a:t>
            </a:r>
            <a:r>
              <a:rPr lang="en-US" sz="2000" i="1" baseline="-25000" dirty="0"/>
              <a:t>IL</a:t>
            </a:r>
            <a:r>
              <a:rPr lang="en-US" sz="2000" i="1" dirty="0"/>
              <a:t> -0.5V)</a:t>
            </a:r>
            <a:endParaRPr lang="en-US" sz="20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784476" y="3048000"/>
          <a:ext cx="27019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4" imgW="1269720" imgH="342720" progId="">
                  <p:embed/>
                </p:oleObj>
              </mc:Choice>
              <mc:Fallback>
                <p:oleObj name="Equation" r:id="rId4" imgW="1269720" imgH="3427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6" y="3048000"/>
                        <a:ext cx="2701925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2"/>
          <p:cNvGraphicFramePr>
            <a:graphicFrameLocks noChangeAspect="1"/>
          </p:cNvGraphicFramePr>
          <p:nvPr/>
        </p:nvGraphicFramePr>
        <p:xfrm>
          <a:off x="3035300" y="4699000"/>
          <a:ext cx="191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6" imgW="901440" imgH="190440" progId="">
                  <p:embed/>
                </p:oleObj>
              </mc:Choice>
              <mc:Fallback>
                <p:oleObj name="Equation" r:id="rId6" imgW="901440" imgH="1904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4699000"/>
                        <a:ext cx="1917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2"/>
          <p:cNvGraphicFramePr>
            <a:graphicFrameLocks noChangeAspect="1"/>
          </p:cNvGraphicFramePr>
          <p:nvPr/>
        </p:nvGraphicFramePr>
        <p:xfrm>
          <a:off x="7032626" y="2438400"/>
          <a:ext cx="30257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8" imgW="1422360" imgH="380880" progId="">
                  <p:embed/>
                </p:oleObj>
              </mc:Choice>
              <mc:Fallback>
                <p:oleObj name="Equation" r:id="rId8" imgW="1422360" imgH="3808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6" y="2438400"/>
                        <a:ext cx="3025775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2"/>
          <p:cNvGraphicFramePr>
            <a:graphicFrameLocks noChangeAspect="1"/>
          </p:cNvGraphicFramePr>
          <p:nvPr/>
        </p:nvGraphicFramePr>
        <p:xfrm>
          <a:off x="8001000" y="3606800"/>
          <a:ext cx="11350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10" imgW="533160" imgH="380880" progId="">
                  <p:embed/>
                </p:oleObj>
              </mc:Choice>
              <mc:Fallback>
                <p:oleObj name="Equation" r:id="rId10" imgW="533160" imgH="38088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606800"/>
                        <a:ext cx="1135062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705600" y="5558136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</a:t>
            </a:r>
            <a:r>
              <a:rPr lang="en-US" sz="2400" b="1" baseline="-25000" dirty="0">
                <a:solidFill>
                  <a:schemeClr val="bg1"/>
                </a:solidFill>
              </a:rPr>
              <a:t>IL</a:t>
            </a:r>
            <a:r>
              <a:rPr lang="en-US" sz="2400" b="1" dirty="0">
                <a:solidFill>
                  <a:schemeClr val="bg1"/>
                </a:solidFill>
              </a:rPr>
              <a:t>=0.589V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Cálculo V</a:t>
            </a:r>
            <a:r>
              <a:rPr lang="es-PR" baseline="-25000" dirty="0" smtClean="0"/>
              <a:t>IH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981" t="31250" r="22941" b="31108"/>
          <a:stretch>
            <a:fillRect/>
          </a:stretch>
        </p:blipFill>
        <p:spPr bwMode="auto">
          <a:xfrm>
            <a:off x="2777702" y="1828800"/>
            <a:ext cx="644249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Slope=-1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791200" y="4114800"/>
            <a:ext cx="1676400" cy="15240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705600" y="2057400"/>
            <a:ext cx="990600" cy="2590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629</Words>
  <Application>Microsoft Office PowerPoint</Application>
  <PresentationFormat>Widescreen</PresentationFormat>
  <Paragraphs>160</Paragraphs>
  <Slides>15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Gill Sans MT</vt:lpstr>
      <vt:lpstr>Symbol</vt:lpstr>
      <vt:lpstr>Verdana</vt:lpstr>
      <vt:lpstr>Wingdings 2</vt:lpstr>
      <vt:lpstr>Solstice</vt:lpstr>
      <vt:lpstr>Equation</vt:lpstr>
      <vt:lpstr>VOL  Inversores con Carga Resistiva</vt:lpstr>
      <vt:lpstr>Repaso del transistor</vt:lpstr>
      <vt:lpstr>PowerPoint Presentation</vt:lpstr>
      <vt:lpstr>Ejemplo: VDD = 1.8V, Vt = 0.5V, k’n = 300mA/V2, W/L= 1.5 y RD=25kΩ. Calcula VOH, VOL, VIL, VIH and VM.</vt:lpstr>
      <vt:lpstr>VOH     Cuando Vin&lt;Vtn ; Vout=VDD=1.8V VOH=1.8V </vt:lpstr>
      <vt:lpstr>Cálculo VOL</vt:lpstr>
      <vt:lpstr>Cálculo VIL</vt:lpstr>
      <vt:lpstr>Cálculo VIL</vt:lpstr>
      <vt:lpstr>Cálculo VIH</vt:lpstr>
      <vt:lpstr>Cálculo de VIH </vt:lpstr>
      <vt:lpstr>Cálculo de VIH </vt:lpstr>
      <vt:lpstr>Cálculo de VIH </vt:lpstr>
      <vt:lpstr>Cálculo VM</vt:lpstr>
      <vt:lpstr>Cálculo de Vm</vt:lpstr>
      <vt:lpstr>Noise Margin low (NML)and noise margin high (NMH)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2015-01-28T01:51:48Z</dcterms:created>
  <dcterms:modified xsi:type="dcterms:W3CDTF">2021-08-17T19:03:07Z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