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8" r:id="rId4"/>
    <p:sldId id="258" r:id="rId5"/>
    <p:sldId id="259" r:id="rId6"/>
    <p:sldId id="260" r:id="rId7"/>
    <p:sldId id="267" r:id="rId8"/>
    <p:sldId id="268" r:id="rId9"/>
    <p:sldId id="280" r:id="rId10"/>
    <p:sldId id="261" r:id="rId11"/>
    <p:sldId id="262" r:id="rId12"/>
    <p:sldId id="263" r:id="rId13"/>
    <p:sldId id="264" r:id="rId14"/>
    <p:sldId id="265" r:id="rId15"/>
    <p:sldId id="266" r:id="rId16"/>
    <p:sldId id="270" r:id="rId17"/>
    <p:sldId id="271" r:id="rId18"/>
    <p:sldId id="269" r:id="rId19"/>
    <p:sldId id="272" r:id="rId20"/>
    <p:sldId id="273" r:id="rId21"/>
    <p:sldId id="274" r:id="rId22"/>
    <p:sldId id="27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99"/>
    <a:srgbClr val="FEB80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C1232B-F3D3-4ECE-80F1-DDDDB267103E}" type="datetimeFigureOut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Gladys O. DUcoudray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US" smtClean="0"/>
              <a:t>1</a:t>
            </a:r>
            <a:fld id="{884208DD-DC17-43D6-AF06-9233A5C6D2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C1232B-F3D3-4ECE-80F1-DDDDB267103E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4208DD-DC17-43D6-AF06-9233A5C6D2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C1232B-F3D3-4ECE-80F1-DDDDB267103E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4208DD-DC17-43D6-AF06-9233A5C6D2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C1232B-F3D3-4ECE-80F1-DDDDB267103E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4208DD-DC17-43D6-AF06-9233A5C6D2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C1232B-F3D3-4ECE-80F1-DDDDB267103E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4208DD-DC17-43D6-AF06-9233A5C6D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C1232B-F3D3-4ECE-80F1-DDDDB267103E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4208DD-DC17-43D6-AF06-9233A5C6D2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C1232B-F3D3-4ECE-80F1-DDDDB267103E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4208DD-DC17-43D6-AF06-9233A5C6D2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C1232B-F3D3-4ECE-80F1-DDDDB267103E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4208DD-DC17-43D6-AF06-9233A5C6D2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C1232B-F3D3-4ECE-80F1-DDDDB267103E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4208DD-DC17-43D6-AF06-9233A5C6D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C1232B-F3D3-4ECE-80F1-DDDDB267103E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4208DD-DC17-43D6-AF06-9233A5C6D2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C1232B-F3D3-4ECE-80F1-DDDDB267103E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4208DD-DC17-43D6-AF06-9233A5C6D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4C1232B-F3D3-4ECE-80F1-DDDDB267103E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84208DD-DC17-43D6-AF06-9233A5C6D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INEL 4207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Inversores</a:t>
            </a:r>
            <a:r>
              <a:rPr lang="en-US" dirty="0" smtClean="0"/>
              <a:t> de </a:t>
            </a:r>
            <a:r>
              <a:rPr lang="en-US" dirty="0" err="1" smtClean="0"/>
              <a:t>carga</a:t>
            </a:r>
            <a:r>
              <a:rPr lang="en-US" dirty="0" smtClean="0"/>
              <a:t> </a:t>
            </a:r>
            <a:r>
              <a:rPr lang="en-US" dirty="0" err="1" smtClean="0"/>
              <a:t>saturada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419600" y="2133600"/>
            <a:ext cx="4724400" cy="4495800"/>
          </a:xfrm>
          <a:prstGeom prst="roundRect">
            <a:avLst>
              <a:gd name="adj" fmla="val 833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62000" y="4267200"/>
            <a:ext cx="3657600" cy="1828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IL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524000"/>
            <a:ext cx="3657600" cy="4663440"/>
          </a:xfrm>
        </p:spPr>
        <p:txBody>
          <a:bodyPr/>
          <a:lstStyle/>
          <a:p>
            <a:r>
              <a:rPr lang="es-PR" dirty="0" smtClean="0"/>
              <a:t>Al aumentar </a:t>
            </a:r>
            <a:r>
              <a:rPr lang="es-PR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PR" i="1" baseline="-250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GS,1</a:t>
            </a:r>
            <a:r>
              <a:rPr lang="es-PR" dirty="0" smtClean="0"/>
              <a:t> Q</a:t>
            </a:r>
            <a:r>
              <a:rPr lang="es-PR" baseline="-25000" dirty="0" smtClean="0"/>
              <a:t>1</a:t>
            </a:r>
            <a:r>
              <a:rPr lang="es-PR" dirty="0" smtClean="0"/>
              <a:t> enciende y</a:t>
            </a:r>
          </a:p>
          <a:p>
            <a:r>
              <a:rPr lang="es-PR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PR" i="1" baseline="-250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s-PR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s-PR" i="1" dirty="0" err="1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PR" i="1" baseline="-25000" dirty="0" err="1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tn</a:t>
            </a:r>
            <a:r>
              <a:rPr lang="es-PR" dirty="0" smtClean="0"/>
              <a:t> y </a:t>
            </a:r>
            <a:r>
              <a:rPr lang="es-PR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PR" i="1" baseline="-250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s-PR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s-PR" i="1" dirty="0" err="1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PR" i="1" baseline="-25000" dirty="0" err="1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eff</a:t>
            </a:r>
            <a:endParaRPr lang="es-PR" i="1" baseline="-25000" dirty="0" smtClean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s-PR" dirty="0" smtClean="0"/>
              <a:t>Por lo tanto está en saturación</a:t>
            </a:r>
          </a:p>
          <a:p>
            <a:endParaRPr lang="es-P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5276850" y="2636838"/>
          <a:ext cx="3657600" cy="2438400"/>
        </p:xfrm>
        <a:graphic>
          <a:graphicData uri="http://schemas.openxmlformats.org/presentationml/2006/ole">
            <p:oleObj spid="_x0000_s4105" name="Equation" r:id="rId3" imgW="0" imgH="0" progId="">
              <p:embed/>
            </p:oleObj>
          </a:graphicData>
        </a:graphic>
      </p:graphicFrame>
      <p:graphicFrame>
        <p:nvGraphicFramePr>
          <p:cNvPr id="4099" name="Content Placeholder 4"/>
          <p:cNvGraphicFramePr>
            <a:graphicFrameLocks noChangeAspect="1"/>
          </p:cNvGraphicFramePr>
          <p:nvPr/>
        </p:nvGraphicFramePr>
        <p:xfrm>
          <a:off x="990600" y="4191000"/>
          <a:ext cx="3400425" cy="1628775"/>
        </p:xfrm>
        <a:graphic>
          <a:graphicData uri="http://schemas.openxmlformats.org/presentationml/2006/ole">
            <p:oleObj spid="_x0000_s4106" name="Equation" r:id="rId4" imgW="1511300" imgH="723900" progId="">
              <p:embed/>
            </p:oleObj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5105400" y="1524000"/>
            <a:ext cx="3657600" cy="4663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s-PR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s-PR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DS,1</a:t>
            </a:r>
            <a:r>
              <a:rPr kumimoji="0" lang="es-PR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=i</a:t>
            </a:r>
            <a:r>
              <a:rPr kumimoji="0" lang="es-PR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DS,2</a:t>
            </a:r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4581525" y="2209800"/>
          <a:ext cx="4486275" cy="4029075"/>
        </p:xfrm>
        <a:graphic>
          <a:graphicData uri="http://schemas.openxmlformats.org/presentationml/2006/ole">
            <p:oleObj spid="_x0000_s4107" name="Equation" r:id="rId5" imgW="1993900" imgH="17907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Solución de V</a:t>
            </a:r>
            <a:r>
              <a:rPr lang="es-PR" baseline="-25000" dirty="0" smtClean="0"/>
              <a:t>IL</a:t>
            </a:r>
            <a:endParaRPr lang="es-PR" baseline="-250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105400" y="1600200"/>
            <a:ext cx="4038600" cy="4038600"/>
          </a:xfrm>
        </p:spPr>
        <p:txBody>
          <a:bodyPr>
            <a:noAutofit/>
          </a:bodyPr>
          <a:lstStyle/>
          <a:p>
            <a:r>
              <a:rPr lang="es-PR" sz="2400" dirty="0" smtClean="0"/>
              <a:t>La solución matemática no hace sentido porque V</a:t>
            </a:r>
            <a:r>
              <a:rPr lang="es-PR" sz="2400" baseline="-25000" dirty="0" smtClean="0"/>
              <a:t>IL</a:t>
            </a:r>
            <a:r>
              <a:rPr lang="es-PR" sz="2400" dirty="0" smtClean="0"/>
              <a:t> no tiene una derivada =-1 por lo tanto:</a:t>
            </a:r>
          </a:p>
          <a:p>
            <a:r>
              <a:rPr lang="es-PR" sz="2400" dirty="0" smtClean="0"/>
              <a:t>Solución del libro(gráfica)</a:t>
            </a:r>
          </a:p>
          <a:p>
            <a:endParaRPr lang="es-PR" sz="2400" dirty="0" smtClean="0"/>
          </a:p>
          <a:p>
            <a:r>
              <a:rPr lang="es-PR" sz="2400" dirty="0" smtClean="0"/>
              <a:t>Esto define el segmento BC</a:t>
            </a:r>
          </a:p>
          <a:p>
            <a:endParaRPr lang="es-PR" sz="2400" dirty="0" smtClean="0"/>
          </a:p>
          <a:p>
            <a:pPr>
              <a:buNone/>
            </a:pPr>
            <a:r>
              <a:rPr lang="es-PR" sz="2400" dirty="0" smtClean="0"/>
              <a:t>V</a:t>
            </a:r>
            <a:r>
              <a:rPr lang="es-PR" sz="2400" baseline="-25000" dirty="0" smtClean="0"/>
              <a:t>IL</a:t>
            </a:r>
            <a:r>
              <a:rPr lang="es-PR" sz="2400" dirty="0" smtClean="0"/>
              <a:t>=B=V</a:t>
            </a:r>
            <a:r>
              <a:rPr lang="es-PR" sz="2400" baseline="-25000" dirty="0" smtClean="0"/>
              <a:t>t,1</a:t>
            </a:r>
          </a:p>
          <a:p>
            <a:endParaRPr lang="es-PR" sz="2400" dirty="0"/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 l="41038" t="35023" r="25238" b="9206"/>
          <a:stretch>
            <a:fillRect/>
          </a:stretch>
        </p:blipFill>
        <p:spPr bwMode="auto">
          <a:xfrm>
            <a:off x="1014868" y="1600200"/>
            <a:ext cx="4242932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11"/>
          <p:cNvSpPr/>
          <p:nvPr/>
        </p:nvSpPr>
        <p:spPr>
          <a:xfrm>
            <a:off x="2057400" y="1752600"/>
            <a:ext cx="838200" cy="9144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</a:t>
            </a:r>
            <a:r>
              <a:rPr lang="en-US" baseline="-25000" dirty="0" smtClean="0"/>
              <a:t>M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524000"/>
            <a:ext cx="3657600" cy="4663440"/>
          </a:xfrm>
        </p:spPr>
        <p:txBody>
          <a:bodyPr/>
          <a:lstStyle/>
          <a:p>
            <a:r>
              <a:rPr lang="en-US" dirty="0" smtClean="0"/>
              <a:t>V</a:t>
            </a:r>
            <a:r>
              <a:rPr lang="en-US" baseline="-25000" dirty="0" smtClean="0"/>
              <a:t>M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punto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v</a:t>
            </a:r>
            <a:r>
              <a:rPr lang="en-US" baseline="-25000" dirty="0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v</a:t>
            </a:r>
            <a:r>
              <a:rPr lang="en-US" baseline="-25000" dirty="0" err="1" smtClean="0"/>
              <a:t>o</a:t>
            </a:r>
            <a:r>
              <a:rPr lang="en-US" dirty="0" smtClean="0"/>
              <a:t> en la </a:t>
            </a:r>
            <a:r>
              <a:rPr lang="en-US" dirty="0" err="1" smtClean="0"/>
              <a:t>curva</a:t>
            </a:r>
            <a:r>
              <a:rPr lang="en-US" dirty="0" smtClean="0"/>
              <a:t> de </a:t>
            </a:r>
            <a:r>
              <a:rPr lang="en-US" dirty="0" err="1" smtClean="0"/>
              <a:t>transferencia</a:t>
            </a:r>
            <a:endParaRPr lang="en-US" dirty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228725" y="3619500"/>
          <a:ext cx="3543300" cy="1714500"/>
        </p:xfrm>
        <a:graphic>
          <a:graphicData uri="http://schemas.openxmlformats.org/presentationml/2006/ole">
            <p:oleObj spid="_x0000_s6148" name="Equation" r:id="rId3" imgW="1574800" imgH="762000" progId="">
              <p:embed/>
            </p:oleObj>
          </a:graphicData>
        </a:graphic>
      </p:graphicFrame>
      <p:pic>
        <p:nvPicPr>
          <p:cNvPr id="6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 l="41038" t="35023" r="25238" b="9206"/>
          <a:stretch>
            <a:fillRect/>
          </a:stretch>
        </p:blipFill>
        <p:spPr bwMode="auto">
          <a:xfrm>
            <a:off x="4818055" y="1524000"/>
            <a:ext cx="4325945" cy="4039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6248400" y="3429000"/>
            <a:ext cx="609600" cy="6096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R" dirty="0" smtClean="0"/>
              <a:t>Punto C, V</a:t>
            </a:r>
            <a:r>
              <a:rPr lang="es-PR" baseline="-25000" dirty="0" smtClean="0"/>
              <a:t>IC</a:t>
            </a:r>
            <a:r>
              <a:rPr lang="es-PR" dirty="0" smtClean="0"/>
              <a:t>: Q</a:t>
            </a:r>
            <a:r>
              <a:rPr lang="es-PR" baseline="-25000" dirty="0" smtClean="0"/>
              <a:t>1</a:t>
            </a:r>
            <a:r>
              <a:rPr lang="es-PR" dirty="0" smtClean="0"/>
              <a:t> entra en tríodo</a:t>
            </a:r>
            <a:endParaRPr lang="es-P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&lt;V</a:t>
            </a:r>
            <a:r>
              <a:rPr lang="en-US" i="1" baseline="-250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i="1" dirty="0" err="1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 err="1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tn</a:t>
            </a:r>
            <a:endParaRPr lang="en-US" i="1" baseline="-25000" dirty="0" smtClean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err="1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 err="1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 err="1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 err="1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 err="1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-V</a:t>
            </a:r>
            <a:r>
              <a:rPr lang="en-US" i="1" baseline="-25000" dirty="0" err="1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en-US" i="1" baseline="-25000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 l="41038" t="35023" r="25238" b="9206"/>
          <a:stretch>
            <a:fillRect/>
          </a:stretch>
        </p:blipFill>
        <p:spPr bwMode="auto">
          <a:xfrm>
            <a:off x="1174730" y="1905000"/>
            <a:ext cx="3917970" cy="3658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4800600" y="2743200"/>
          <a:ext cx="4171950" cy="2143125"/>
        </p:xfrm>
        <a:graphic>
          <a:graphicData uri="http://schemas.openxmlformats.org/presentationml/2006/ole">
            <p:oleObj spid="_x0000_s7172" name="Equation" r:id="rId4" imgW="1854200" imgH="952500" progId="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4724400" y="2667000"/>
            <a:ext cx="4419600" cy="22860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90800" y="4114800"/>
            <a:ext cx="304800" cy="3048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0" y="1752600"/>
            <a:ext cx="2819400" cy="4572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R" dirty="0" smtClean="0"/>
              <a:t>Punto C, V</a:t>
            </a:r>
            <a:r>
              <a:rPr lang="es-PR" baseline="-25000" dirty="0" smtClean="0"/>
              <a:t>OC</a:t>
            </a:r>
            <a:r>
              <a:rPr lang="es-PR" dirty="0" smtClean="0"/>
              <a:t>: Salida de Q</a:t>
            </a:r>
            <a:r>
              <a:rPr lang="es-PR" baseline="-25000" dirty="0" smtClean="0"/>
              <a:t>1</a:t>
            </a:r>
            <a:r>
              <a:rPr lang="es-PR" dirty="0" smtClean="0"/>
              <a:t> para V</a:t>
            </a:r>
            <a:r>
              <a:rPr lang="es-PR" baseline="-25000" dirty="0" smtClean="0"/>
              <a:t>IC</a:t>
            </a:r>
            <a:endParaRPr lang="en-US" baseline="-25000" dirty="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2971800" y="1524000"/>
          <a:ext cx="5943600" cy="5229225"/>
        </p:xfrm>
        <a:graphic>
          <a:graphicData uri="http://schemas.openxmlformats.org/presentationml/2006/ole">
            <p:oleObj spid="_x0000_s8198" name="Equation" r:id="rId3" imgW="2641600" imgH="2324100" progId="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18288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Pasos</a:t>
            </a:r>
            <a:r>
              <a:rPr lang="en-US" dirty="0" smtClean="0"/>
              <a:t>:</a:t>
            </a:r>
          </a:p>
          <a:p>
            <a:r>
              <a:rPr lang="en-US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=V</a:t>
            </a:r>
            <a:r>
              <a:rPr lang="en-US" i="1" baseline="-250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IC</a:t>
            </a:r>
            <a:endParaRPr lang="en-US" i="1" baseline="-25000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533400" y="2819400"/>
          <a:ext cx="1760220" cy="685800"/>
        </p:xfrm>
        <a:graphic>
          <a:graphicData uri="http://schemas.openxmlformats.org/presentationml/2006/ole">
            <p:oleObj spid="_x0000_s8199" name="Equation" r:id="rId4" imgW="977900" imgH="381000" progId="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2438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Substitute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35052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common denominator k</a:t>
            </a:r>
            <a:r>
              <a:rPr lang="en-US" baseline="-25000" dirty="0" smtClean="0"/>
              <a:t>r</a:t>
            </a:r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48006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Solve algebraically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IH</a:t>
            </a:r>
            <a:r>
              <a:rPr lang="en-US" dirty="0" smtClean="0"/>
              <a:t> =Minimum input Voltage considered a one.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4888" y="1752600"/>
            <a:ext cx="72524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 is possible but cumbersome to obtain a symbolic value,</a:t>
            </a:r>
          </a:p>
          <a:p>
            <a:r>
              <a:rPr lang="en-US" sz="2000" dirty="0" smtClean="0"/>
              <a:t> Please refer to the following example using </a:t>
            </a:r>
            <a:r>
              <a:rPr lang="en-US" sz="2000" dirty="0" err="1" smtClean="0"/>
              <a:t>k</a:t>
            </a:r>
            <a:r>
              <a:rPr lang="en-US" sz="2000" baseline="-25000" dirty="0" err="1" smtClean="0"/>
              <a:t>r</a:t>
            </a:r>
            <a:r>
              <a:rPr lang="en-US" sz="2000" dirty="0" smtClean="0"/>
              <a:t>=5, from this equation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1143000" y="2667000"/>
            <a:ext cx="4419600" cy="2895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4"/>
          <p:cNvGraphicFramePr>
            <a:graphicFrameLocks noChangeAspect="1"/>
          </p:cNvGraphicFramePr>
          <p:nvPr/>
        </p:nvGraphicFramePr>
        <p:xfrm>
          <a:off x="1295401" y="2895601"/>
          <a:ext cx="4191000" cy="2418588"/>
        </p:xfrm>
        <a:graphic>
          <a:graphicData uri="http://schemas.openxmlformats.org/presentationml/2006/ole">
            <p:oleObj spid="_x0000_s10245" name="Equation" r:id="rId3" imgW="2616200" imgH="1117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if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r</a:t>
            </a:r>
            <a:r>
              <a:rPr lang="en-US" dirty="0" smtClean="0"/>
              <a:t>=5</a:t>
            </a: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6869" t="32083" r="19560" b="55230"/>
          <a:stretch>
            <a:fillRect/>
          </a:stretch>
        </p:blipFill>
        <p:spPr bwMode="auto">
          <a:xfrm>
            <a:off x="1295400" y="1676400"/>
            <a:ext cx="6172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43928" t="47388" r="24581" b="34086"/>
          <a:stretch>
            <a:fillRect/>
          </a:stretch>
        </p:blipFill>
        <p:spPr bwMode="auto">
          <a:xfrm>
            <a:off x="2362200" y="4419600"/>
            <a:ext cx="4572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447800" y="3352800"/>
            <a:ext cx="4248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Remember the derivative equals negative 1.</a:t>
            </a:r>
          </a:p>
          <a:p>
            <a:r>
              <a:rPr lang="en-US" dirty="0" smtClean="0"/>
              <a:t>Allow </a:t>
            </a:r>
            <a:r>
              <a:rPr lang="en-US" dirty="0" err="1" smtClean="0"/>
              <a:t>Vout</a:t>
            </a:r>
            <a:r>
              <a:rPr lang="en-US" dirty="0" smtClean="0"/>
              <a:t>=X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if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r</a:t>
            </a:r>
            <a:r>
              <a:rPr lang="en-US" dirty="0" smtClean="0"/>
              <a:t>=5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43767" t="47388" r="25645" b="13662"/>
          <a:stretch>
            <a:fillRect/>
          </a:stretch>
        </p:blipFill>
        <p:spPr bwMode="auto">
          <a:xfrm>
            <a:off x="1682241" y="1447800"/>
            <a:ext cx="5404359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Margin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Evaluating all the previously found equations we find,</a:t>
            </a:r>
          </a:p>
          <a:p>
            <a:r>
              <a:rPr lang="es-PR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PR" i="1" baseline="-250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OH</a:t>
            </a:r>
            <a:r>
              <a:rPr lang="es-PR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=V</a:t>
            </a:r>
            <a:r>
              <a:rPr lang="es-PR" i="1" baseline="-250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DD</a:t>
            </a:r>
            <a:r>
              <a:rPr lang="es-PR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s-PR" i="1" dirty="0" err="1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PR" i="1" baseline="-25000" dirty="0" err="1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tn</a:t>
            </a:r>
            <a:r>
              <a:rPr lang="es-PR" i="1" baseline="-250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s-PR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1.3V</a:t>
            </a:r>
          </a:p>
          <a:p>
            <a:endParaRPr lang="es-PR" i="1" dirty="0" smtClean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s-PR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lang="es-PR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=0.042V</a:t>
            </a:r>
          </a:p>
          <a:p>
            <a:endParaRPr lang="es-PR" i="1" dirty="0" smtClean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4488" indent="-261938"/>
            <a:r>
              <a:rPr lang="es-PR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PR" i="1" baseline="-250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IL</a:t>
            </a:r>
            <a:r>
              <a:rPr lang="es-PR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=B=V</a:t>
            </a:r>
            <a:r>
              <a:rPr lang="es-PR" i="1" baseline="-250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t,1</a:t>
            </a:r>
            <a:r>
              <a:rPr lang="es-PR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s-PR" sz="36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0.5V</a:t>
            </a:r>
          </a:p>
          <a:p>
            <a:pPr marL="344488" indent="-261938"/>
            <a:endParaRPr lang="es-PR" i="1" baseline="-25000" dirty="0" smtClean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4488" indent="-261938"/>
            <a:r>
              <a:rPr lang="es-PR" i="1" baseline="-250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PR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PR" i="1" baseline="-250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IH</a:t>
            </a:r>
            <a:r>
              <a:rPr lang="es-PR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s-PR" sz="36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0.75V</a:t>
            </a:r>
            <a:endParaRPr lang="es-PR" b="1" i="1" baseline="-250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4488" indent="-261938"/>
            <a:endParaRPr lang="es-PR" i="1" baseline="-25000" dirty="0" smtClean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graphicFrame>
        <p:nvGraphicFramePr>
          <p:cNvPr id="27650" name="Object 3"/>
          <p:cNvGraphicFramePr>
            <a:graphicFrameLocks noChangeAspect="1"/>
          </p:cNvGraphicFramePr>
          <p:nvPr/>
        </p:nvGraphicFramePr>
        <p:xfrm>
          <a:off x="2133600" y="3276600"/>
          <a:ext cx="2458066" cy="1109662"/>
        </p:xfrm>
        <a:graphic>
          <a:graphicData uri="http://schemas.openxmlformats.org/presentationml/2006/ole">
            <p:oleObj spid="_x0000_s27652" name="Equation" r:id="rId3" imgW="1219200" imgH="4191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Margin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NM</a:t>
            </a:r>
            <a:r>
              <a:rPr lang="en-US" sz="3600" i="1" baseline="-250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H </a:t>
            </a:r>
            <a:r>
              <a:rPr lang="en-US" sz="3600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= V</a:t>
            </a:r>
            <a:r>
              <a:rPr lang="en-US" sz="3600" i="1" baseline="-250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OH </a:t>
            </a:r>
            <a:r>
              <a:rPr lang="en-US" sz="3600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-V</a:t>
            </a:r>
            <a:r>
              <a:rPr lang="en-US" sz="3600" i="1" baseline="-250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IH</a:t>
            </a:r>
            <a:r>
              <a:rPr lang="en-US" sz="3600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40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0.55V</a:t>
            </a:r>
            <a:endParaRPr lang="en-US" sz="3600" b="1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NM</a:t>
            </a:r>
            <a:r>
              <a:rPr lang="en-US" sz="3600" i="1" baseline="-250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600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= V</a:t>
            </a:r>
            <a:r>
              <a:rPr lang="en-US" sz="3600" i="1" baseline="-250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IL </a:t>
            </a:r>
            <a:r>
              <a:rPr lang="en-US" sz="3600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-V</a:t>
            </a:r>
            <a:r>
              <a:rPr lang="en-US" sz="3600" i="1" baseline="-250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OL</a:t>
            </a:r>
            <a:r>
              <a:rPr lang="en-US" sz="3600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36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0.46V</a:t>
            </a:r>
            <a:endParaRPr lang="en-US" sz="3600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Inversores</a:t>
            </a:r>
            <a:r>
              <a:rPr lang="en-US" dirty="0" smtClean="0"/>
              <a:t> de </a:t>
            </a:r>
            <a:r>
              <a:rPr lang="en-US" dirty="0" err="1" smtClean="0"/>
              <a:t>carga</a:t>
            </a:r>
            <a:r>
              <a:rPr lang="en-US" dirty="0" smtClean="0"/>
              <a:t> </a:t>
            </a:r>
            <a:r>
              <a:rPr lang="en-US" dirty="0" err="1" smtClean="0"/>
              <a:t>saturada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 l="29514" t="14568" r="49653" b="42503"/>
          <a:stretch>
            <a:fillRect/>
          </a:stretch>
        </p:blipFill>
        <p:spPr bwMode="auto">
          <a:xfrm>
            <a:off x="1447800" y="1508760"/>
            <a:ext cx="3352800" cy="3901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 l="39063" t="35023" r="17187" b="9206"/>
          <a:stretch>
            <a:fillRect/>
          </a:stretch>
        </p:blipFill>
        <p:spPr bwMode="auto">
          <a:xfrm>
            <a:off x="4953000" y="1447800"/>
            <a:ext cx="4095750" cy="40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143000" y="54102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carga</a:t>
            </a:r>
            <a:r>
              <a:rPr lang="en-US" dirty="0" smtClean="0"/>
              <a:t> del </a:t>
            </a:r>
            <a:r>
              <a:rPr lang="en-US" dirty="0" err="1" smtClean="0"/>
              <a:t>inversor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el transistor Q</a:t>
            </a:r>
            <a:r>
              <a:rPr lang="en-US" baseline="-25000" dirty="0" smtClean="0"/>
              <a:t>2</a:t>
            </a:r>
            <a:r>
              <a:rPr lang="en-US" dirty="0" smtClean="0"/>
              <a:t>. Este </a:t>
            </a:r>
            <a:r>
              <a:rPr lang="en-US" dirty="0" err="1" smtClean="0"/>
              <a:t>permanece</a:t>
            </a:r>
            <a:r>
              <a:rPr lang="en-US" dirty="0" smtClean="0"/>
              <a:t> en </a:t>
            </a:r>
            <a:r>
              <a:rPr lang="en-US" dirty="0" err="1" smtClean="0"/>
              <a:t>saturación</a:t>
            </a:r>
            <a:r>
              <a:rPr lang="en-US" dirty="0" smtClean="0"/>
              <a:t> </a:t>
            </a:r>
            <a:r>
              <a:rPr lang="en-US" dirty="0" err="1" smtClean="0"/>
              <a:t>porque</a:t>
            </a:r>
            <a:r>
              <a:rPr lang="en-US" dirty="0" smtClean="0"/>
              <a:t>:  V</a:t>
            </a:r>
            <a:r>
              <a:rPr lang="en-US" baseline="-25000" dirty="0" smtClean="0"/>
              <a:t>GS2</a:t>
            </a:r>
            <a:r>
              <a:rPr lang="en-US" dirty="0" smtClean="0"/>
              <a:t>=V</a:t>
            </a:r>
            <a:r>
              <a:rPr lang="en-US" baseline="-25000" dirty="0" smtClean="0"/>
              <a:t>DS2</a:t>
            </a:r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ende</a:t>
            </a:r>
            <a:r>
              <a:rPr lang="en-US" dirty="0" smtClean="0"/>
              <a:t> V</a:t>
            </a:r>
            <a:r>
              <a:rPr lang="en-US" baseline="-25000" dirty="0" smtClean="0"/>
              <a:t>GS2</a:t>
            </a:r>
            <a:r>
              <a:rPr lang="en-US" dirty="0" smtClean="0"/>
              <a:t>-V</a:t>
            </a:r>
            <a:r>
              <a:rPr lang="en-US" baseline="-25000" dirty="0" smtClean="0"/>
              <a:t>tn</a:t>
            </a:r>
            <a:r>
              <a:rPr lang="en-US" dirty="0" smtClean="0"/>
              <a:t>&lt;V</a:t>
            </a:r>
            <a:r>
              <a:rPr lang="en-US" baseline="-25000" dirty="0" smtClean="0"/>
              <a:t>DS2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57800" y="5562600"/>
            <a:ext cx="348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Curva</a:t>
            </a:r>
            <a:r>
              <a:rPr lang="en-US" dirty="0" smtClean="0"/>
              <a:t> de </a:t>
            </a:r>
            <a:r>
              <a:rPr lang="en-US" dirty="0" err="1" smtClean="0"/>
              <a:t>transferencia</a:t>
            </a:r>
            <a:r>
              <a:rPr lang="en-US" dirty="0" smtClean="0"/>
              <a:t> del </a:t>
            </a:r>
            <a:r>
              <a:rPr lang="en-US" dirty="0" err="1" smtClean="0"/>
              <a:t>inversor</a:t>
            </a:r>
            <a:endParaRPr lang="en-US" dirty="0" smtClean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7370763" y="1362075"/>
          <a:ext cx="1350962" cy="965200"/>
        </p:xfrm>
        <a:graphic>
          <a:graphicData uri="http://schemas.openxmlformats.org/presentationml/2006/ole">
            <p:oleObj spid="_x0000_s1030" name="Equation" r:id="rId5" imgW="622030" imgH="44430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Propagation Delay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PLH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PHL</a:t>
            </a:r>
            <a:endParaRPr lang="en-US" baseline="-25000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7903" t="31001" r="20590" b="11315"/>
          <a:stretch>
            <a:fillRect/>
          </a:stretch>
        </p:blipFill>
        <p:spPr bwMode="auto">
          <a:xfrm>
            <a:off x="1219200" y="1100559"/>
            <a:ext cx="7239000" cy="5681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calculation of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PLH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the average current </a:t>
            </a:r>
          </a:p>
          <a:p>
            <a:pPr lvl="1"/>
            <a:r>
              <a:rPr lang="en-US" dirty="0" smtClean="0"/>
              <a:t>Calculate i</a:t>
            </a:r>
            <a:r>
              <a:rPr lang="en-US" baseline="-25000" dirty="0" smtClean="0"/>
              <a:t>1</a:t>
            </a:r>
            <a:r>
              <a:rPr lang="en-US" dirty="0" smtClean="0"/>
              <a:t>, current when V</a:t>
            </a:r>
            <a:r>
              <a:rPr lang="en-US" baseline="-25000" dirty="0" smtClean="0"/>
              <a:t>O</a:t>
            </a:r>
            <a:r>
              <a:rPr lang="en-US" dirty="0" smtClean="0"/>
              <a:t>=0</a:t>
            </a:r>
          </a:p>
          <a:p>
            <a:pPr lvl="1"/>
            <a:r>
              <a:rPr lang="en-US" dirty="0" smtClean="0"/>
              <a:t>Calculate i</a:t>
            </a:r>
            <a:r>
              <a:rPr lang="en-US" baseline="-25000" dirty="0" smtClean="0"/>
              <a:t>2</a:t>
            </a:r>
            <a:r>
              <a:rPr lang="en-US" dirty="0" smtClean="0"/>
              <a:t>, current when V</a:t>
            </a:r>
            <a:r>
              <a:rPr lang="en-US" baseline="-25000" dirty="0" smtClean="0"/>
              <a:t>O</a:t>
            </a:r>
            <a:r>
              <a:rPr lang="en-US" dirty="0" smtClean="0"/>
              <a:t>= 0.5V</a:t>
            </a:r>
            <a:r>
              <a:rPr lang="en-US" baseline="-25000" dirty="0" smtClean="0"/>
              <a:t>DD</a:t>
            </a:r>
          </a:p>
          <a:p>
            <a:pPr lvl="1"/>
            <a:r>
              <a:rPr lang="en-US" dirty="0" smtClean="0"/>
              <a:t>Average the current 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AVE</a:t>
            </a:r>
            <a:r>
              <a:rPr lang="en-US" dirty="0" smtClean="0"/>
              <a:t>(i</a:t>
            </a:r>
            <a:r>
              <a:rPr lang="en-US" baseline="-25000" dirty="0" smtClean="0"/>
              <a:t>1</a:t>
            </a:r>
            <a:r>
              <a:rPr lang="en-US" dirty="0" smtClean="0"/>
              <a:t>+i</a:t>
            </a:r>
            <a:r>
              <a:rPr lang="en-US" baseline="-25000" dirty="0" smtClean="0"/>
              <a:t>2</a:t>
            </a:r>
            <a:r>
              <a:rPr lang="en-US" dirty="0" smtClean="0"/>
              <a:t>)/2</a:t>
            </a:r>
          </a:p>
          <a:p>
            <a:r>
              <a:rPr lang="en-US" dirty="0" err="1" smtClean="0"/>
              <a:t>t</a:t>
            </a:r>
            <a:r>
              <a:rPr lang="en-US" baseline="-25000" dirty="0" err="1" smtClean="0"/>
              <a:t>PLH</a:t>
            </a:r>
            <a:r>
              <a:rPr lang="en-US" dirty="0" smtClean="0"/>
              <a:t>=(C</a:t>
            </a:r>
            <a:r>
              <a:rPr lang="en-US" baseline="-25000" dirty="0" smtClean="0"/>
              <a:t>L</a:t>
            </a:r>
            <a:r>
              <a:rPr lang="en-US" dirty="0" smtClean="0">
                <a:sym typeface="Symbol"/>
              </a:rPr>
              <a:t></a:t>
            </a:r>
            <a:r>
              <a:rPr lang="en-US" dirty="0" smtClean="0"/>
              <a:t>V</a:t>
            </a:r>
            <a:r>
              <a:rPr lang="en-US" baseline="-25000" dirty="0" smtClean="0"/>
              <a:t>O</a:t>
            </a:r>
            <a:r>
              <a:rPr lang="en-US" dirty="0" smtClean="0"/>
              <a:t>)/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AVE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calculation of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PHL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the average current </a:t>
            </a:r>
          </a:p>
          <a:p>
            <a:pPr lvl="1"/>
            <a:r>
              <a:rPr lang="en-US" dirty="0" smtClean="0"/>
              <a:t>Calculate i</a:t>
            </a:r>
            <a:r>
              <a:rPr lang="en-US" baseline="-25000" dirty="0" smtClean="0"/>
              <a:t>1</a:t>
            </a:r>
            <a:r>
              <a:rPr lang="en-US" dirty="0" smtClean="0"/>
              <a:t>, current when V</a:t>
            </a:r>
            <a:r>
              <a:rPr lang="en-US" baseline="-25000" dirty="0" smtClean="0"/>
              <a:t>O</a:t>
            </a:r>
            <a:r>
              <a:rPr lang="en-US" dirty="0" smtClean="0"/>
              <a:t>=V</a:t>
            </a:r>
            <a:r>
              <a:rPr lang="en-US" baseline="-25000" dirty="0" smtClean="0"/>
              <a:t>DD</a:t>
            </a:r>
          </a:p>
          <a:p>
            <a:pPr lvl="1"/>
            <a:r>
              <a:rPr lang="en-US" dirty="0" smtClean="0"/>
              <a:t>Calculate i</a:t>
            </a:r>
            <a:r>
              <a:rPr lang="en-US" baseline="-25000" dirty="0" smtClean="0"/>
              <a:t>2</a:t>
            </a:r>
            <a:r>
              <a:rPr lang="en-US" dirty="0" smtClean="0"/>
              <a:t>, current when V</a:t>
            </a:r>
            <a:r>
              <a:rPr lang="en-US" baseline="-25000" dirty="0" smtClean="0"/>
              <a:t>O</a:t>
            </a:r>
            <a:r>
              <a:rPr lang="en-US" dirty="0" smtClean="0"/>
              <a:t>= 0.5V</a:t>
            </a:r>
            <a:r>
              <a:rPr lang="en-US" baseline="-25000" dirty="0" smtClean="0"/>
              <a:t>DD</a:t>
            </a:r>
          </a:p>
          <a:p>
            <a:pPr lvl="1"/>
            <a:r>
              <a:rPr lang="en-US" dirty="0" smtClean="0"/>
              <a:t>Average the current 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AVE</a:t>
            </a:r>
            <a:r>
              <a:rPr lang="en-US" dirty="0" smtClean="0"/>
              <a:t>(i</a:t>
            </a:r>
            <a:r>
              <a:rPr lang="en-US" baseline="-25000" dirty="0" smtClean="0"/>
              <a:t>1</a:t>
            </a:r>
            <a:r>
              <a:rPr lang="en-US" dirty="0" smtClean="0"/>
              <a:t>+i</a:t>
            </a:r>
            <a:r>
              <a:rPr lang="en-US" baseline="-25000" dirty="0" smtClean="0"/>
              <a:t>2</a:t>
            </a:r>
            <a:r>
              <a:rPr lang="en-US" dirty="0" smtClean="0"/>
              <a:t>)/2</a:t>
            </a:r>
          </a:p>
          <a:p>
            <a:r>
              <a:rPr lang="en-US" smtClean="0"/>
              <a:t>t</a:t>
            </a:r>
            <a:r>
              <a:rPr lang="en-US" baseline="-25000" smtClean="0"/>
              <a:t>PHL</a:t>
            </a:r>
            <a:r>
              <a:rPr lang="en-US" smtClean="0"/>
              <a:t>=(</a:t>
            </a:r>
            <a:r>
              <a:rPr lang="en-US" dirty="0" smtClean="0"/>
              <a:t>C</a:t>
            </a:r>
            <a:r>
              <a:rPr lang="en-US" baseline="-25000" dirty="0" smtClean="0"/>
              <a:t>L</a:t>
            </a:r>
            <a:r>
              <a:rPr lang="en-US" dirty="0" smtClean="0">
                <a:sym typeface="Symbol"/>
              </a:rPr>
              <a:t></a:t>
            </a:r>
            <a:r>
              <a:rPr lang="en-US" dirty="0" smtClean="0"/>
              <a:t>V</a:t>
            </a:r>
            <a:r>
              <a:rPr lang="en-US" baseline="-25000" dirty="0" smtClean="0"/>
              <a:t>O</a:t>
            </a:r>
            <a:r>
              <a:rPr lang="en-US" dirty="0" smtClean="0"/>
              <a:t>)/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AVE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Propagation Delay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1905000" y="2514600"/>
          <a:ext cx="6096000" cy="2136775"/>
        </p:xfrm>
        <a:graphic>
          <a:graphicData uri="http://schemas.openxmlformats.org/presentationml/2006/ole">
            <p:oleObj spid="_x0000_s29700" name="Equation" r:id="rId3" imgW="977476" imgH="342751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Inversores</a:t>
            </a:r>
            <a:r>
              <a:rPr lang="en-US" dirty="0" smtClean="0"/>
              <a:t> de </a:t>
            </a:r>
            <a:r>
              <a:rPr lang="en-US" dirty="0" err="1" smtClean="0"/>
              <a:t>carga</a:t>
            </a:r>
            <a:r>
              <a:rPr lang="en-US" dirty="0" smtClean="0"/>
              <a:t> </a:t>
            </a:r>
            <a:r>
              <a:rPr lang="en-US" dirty="0" err="1" smtClean="0"/>
              <a:t>saturada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 l="39063" t="35023" r="17187" b="9206"/>
          <a:stretch>
            <a:fillRect/>
          </a:stretch>
        </p:blipFill>
        <p:spPr bwMode="auto">
          <a:xfrm>
            <a:off x="4953000" y="1447800"/>
            <a:ext cx="4095750" cy="40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257800" y="5562600"/>
            <a:ext cx="348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Curva</a:t>
            </a:r>
            <a:r>
              <a:rPr lang="en-US" dirty="0" smtClean="0"/>
              <a:t> de </a:t>
            </a:r>
            <a:r>
              <a:rPr lang="en-US" dirty="0" err="1" smtClean="0"/>
              <a:t>transferencia</a:t>
            </a:r>
            <a:r>
              <a:rPr lang="en-US" dirty="0" smtClean="0"/>
              <a:t> del </a:t>
            </a:r>
            <a:r>
              <a:rPr lang="en-US" dirty="0" err="1" smtClean="0"/>
              <a:t>inversor</a:t>
            </a:r>
            <a:endParaRPr lang="en-US" dirty="0" smtClean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7370763" y="1362075"/>
          <a:ext cx="1350962" cy="965200"/>
        </p:xfrm>
        <a:graphic>
          <a:graphicData uri="http://schemas.openxmlformats.org/presentationml/2006/ole">
            <p:oleObj spid="_x0000_s54274" name="Equation" r:id="rId4" imgW="622030" imgH="444307" progId="">
              <p:embed/>
            </p:oleObj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Punto</a:t>
            </a:r>
            <a:r>
              <a:rPr lang="en-US" dirty="0" smtClean="0"/>
              <a:t> A</a:t>
            </a:r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in</a:t>
            </a:r>
            <a:r>
              <a:rPr lang="en-US" dirty="0" smtClean="0"/>
              <a:t>=0V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=V</a:t>
            </a:r>
            <a:r>
              <a:rPr lang="en-US" baseline="-25000" dirty="0" smtClean="0"/>
              <a:t>OH</a:t>
            </a:r>
          </a:p>
          <a:p>
            <a:r>
              <a:rPr lang="en-US" dirty="0" err="1" smtClean="0"/>
              <a:t>Punto</a:t>
            </a:r>
            <a:r>
              <a:rPr lang="en-US" dirty="0" smtClean="0"/>
              <a:t> B</a:t>
            </a:r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in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enciende</a:t>
            </a:r>
            <a:r>
              <a:rPr lang="en-US" dirty="0" smtClean="0"/>
              <a:t> Q</a:t>
            </a:r>
            <a:r>
              <a:rPr lang="en-US" baseline="-25000" dirty="0" smtClean="0"/>
              <a:t>1</a:t>
            </a:r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in</a:t>
            </a:r>
            <a:r>
              <a:rPr lang="en-US" dirty="0" smtClean="0"/>
              <a:t>=V</a:t>
            </a:r>
            <a:r>
              <a:rPr lang="en-US" baseline="-25000" dirty="0" smtClean="0"/>
              <a:t>T1</a:t>
            </a:r>
            <a:r>
              <a:rPr lang="en-US" dirty="0" smtClean="0"/>
              <a:t>=V</a:t>
            </a:r>
            <a:r>
              <a:rPr lang="en-US" baseline="-25000" dirty="0" smtClean="0"/>
              <a:t>IL</a:t>
            </a:r>
            <a:r>
              <a:rPr lang="en-US" dirty="0" smtClean="0"/>
              <a:t> ; 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=V</a:t>
            </a:r>
            <a:r>
              <a:rPr lang="en-US" baseline="-25000" dirty="0" smtClean="0"/>
              <a:t>OH</a:t>
            </a:r>
          </a:p>
          <a:p>
            <a:r>
              <a:rPr lang="en-US" dirty="0" err="1" smtClean="0"/>
              <a:t>Punto</a:t>
            </a:r>
            <a:r>
              <a:rPr lang="en-US" dirty="0" smtClean="0"/>
              <a:t> C</a:t>
            </a:r>
          </a:p>
          <a:p>
            <a:pPr lvl="1"/>
            <a:r>
              <a:rPr lang="en-US" dirty="0" err="1" smtClean="0"/>
              <a:t>Punto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la </a:t>
            </a:r>
            <a:r>
              <a:rPr lang="en-US" dirty="0" err="1" smtClean="0"/>
              <a:t>frontera</a:t>
            </a:r>
            <a:r>
              <a:rPr lang="en-US" dirty="0" smtClean="0"/>
              <a:t> entre </a:t>
            </a:r>
            <a:r>
              <a:rPr lang="en-US" dirty="0" err="1" smtClean="0"/>
              <a:t>Saturación</a:t>
            </a:r>
            <a:r>
              <a:rPr lang="en-US" dirty="0" smtClean="0"/>
              <a:t> y </a:t>
            </a:r>
            <a:r>
              <a:rPr lang="en-US" dirty="0" err="1" smtClean="0"/>
              <a:t>triodo</a:t>
            </a:r>
            <a:r>
              <a:rPr lang="en-US" dirty="0" smtClean="0"/>
              <a:t> de Q</a:t>
            </a:r>
            <a:r>
              <a:rPr lang="en-US" baseline="-25000" dirty="0" smtClean="0"/>
              <a:t>1</a:t>
            </a:r>
          </a:p>
          <a:p>
            <a:r>
              <a:rPr lang="en-US" dirty="0" err="1" smtClean="0"/>
              <a:t>Punto</a:t>
            </a:r>
            <a:r>
              <a:rPr lang="en-US" dirty="0" smtClean="0"/>
              <a:t> D</a:t>
            </a:r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in</a:t>
            </a:r>
            <a:r>
              <a:rPr lang="en-US" dirty="0" smtClean="0"/>
              <a:t>=V</a:t>
            </a:r>
            <a:r>
              <a:rPr lang="en-US" baseline="-25000" dirty="0" smtClean="0"/>
              <a:t>OH</a:t>
            </a:r>
            <a:r>
              <a:rPr lang="en-US" dirty="0" smtClean="0"/>
              <a:t>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=V</a:t>
            </a:r>
            <a:r>
              <a:rPr lang="en-US" baseline="-25000" dirty="0" smtClean="0"/>
              <a:t>OL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r>
              <a:rPr lang="en-US" dirty="0" err="1" smtClean="0"/>
              <a:t>Inversores</a:t>
            </a:r>
            <a:r>
              <a:rPr lang="en-US" dirty="0" smtClean="0"/>
              <a:t> de </a:t>
            </a:r>
            <a:r>
              <a:rPr lang="en-US" dirty="0" err="1" smtClean="0"/>
              <a:t>carga</a:t>
            </a:r>
            <a:r>
              <a:rPr lang="en-US" dirty="0" smtClean="0"/>
              <a:t> </a:t>
            </a:r>
            <a:r>
              <a:rPr lang="en-US" dirty="0" err="1" smtClean="0"/>
              <a:t>saturada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2400" y="1219200"/>
            <a:ext cx="4971288" cy="3505200"/>
          </a:xfrm>
        </p:spPr>
        <p:txBody>
          <a:bodyPr>
            <a:normAutofit/>
          </a:bodyPr>
          <a:lstStyle/>
          <a:p>
            <a:r>
              <a:rPr lang="es-ES" dirty="0" smtClean="0"/>
              <a:t>Utiliza un MOSFET como carga en lugar de una resistencia. </a:t>
            </a:r>
          </a:p>
          <a:p>
            <a:r>
              <a:rPr lang="es-ES" i="1" dirty="0" smtClean="0"/>
              <a:t>Q</a:t>
            </a:r>
            <a:r>
              <a:rPr lang="es-ES" i="1" baseline="-25000" dirty="0" smtClean="0"/>
              <a:t>2</a:t>
            </a:r>
            <a:r>
              <a:rPr lang="es-ES" i="1" dirty="0" smtClean="0"/>
              <a:t> </a:t>
            </a:r>
            <a:r>
              <a:rPr lang="es-ES" dirty="0" smtClean="0"/>
              <a:t>siempre opera en saturación</a:t>
            </a:r>
          </a:p>
          <a:p>
            <a:r>
              <a:rPr lang="en-US" dirty="0" err="1" smtClean="0"/>
              <a:t>Modo</a:t>
            </a:r>
            <a:r>
              <a:rPr lang="en-US" dirty="0" smtClean="0"/>
              <a:t> de </a:t>
            </a:r>
            <a:r>
              <a:rPr lang="en-US" dirty="0" err="1" smtClean="0"/>
              <a:t>operación</a:t>
            </a:r>
            <a:r>
              <a:rPr lang="en-US" dirty="0" smtClean="0"/>
              <a:t> de Q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depende</a:t>
            </a:r>
            <a:r>
              <a:rPr lang="en-US" dirty="0" smtClean="0"/>
              <a:t> de V</a:t>
            </a:r>
            <a:r>
              <a:rPr lang="en-US" baseline="-25000" dirty="0" smtClean="0"/>
              <a:t>i</a:t>
            </a:r>
            <a:r>
              <a:rPr lang="en-US" dirty="0" smtClean="0"/>
              <a:t>  </a:t>
            </a:r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sz="half" idx="1"/>
          </p:nvPr>
        </p:nvGraphicFramePr>
        <p:xfrm>
          <a:off x="1066800" y="5229225"/>
          <a:ext cx="3144837" cy="1400175"/>
        </p:xfrm>
        <a:graphic>
          <a:graphicData uri="http://schemas.openxmlformats.org/presentationml/2006/ole">
            <p:oleObj spid="_x0000_s2052" name="Equation" r:id="rId3" imgW="1625600" imgH="723900" progId="">
              <p:embed/>
            </p:oleObj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514" t="14568" r="49653" b="42503"/>
          <a:stretch>
            <a:fillRect/>
          </a:stretch>
        </p:blipFill>
        <p:spPr bwMode="auto">
          <a:xfrm>
            <a:off x="1447800" y="1295400"/>
            <a:ext cx="3352800" cy="3901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54" name="Object 6"/>
          <p:cNvGraphicFramePr>
            <a:graphicFrameLocks noGrp="1" noChangeAspect="1"/>
          </p:cNvGraphicFramePr>
          <p:nvPr/>
        </p:nvGraphicFramePr>
        <p:xfrm>
          <a:off x="4608513" y="5105400"/>
          <a:ext cx="4249737" cy="1549400"/>
        </p:xfrm>
        <a:graphic>
          <a:graphicData uri="http://schemas.openxmlformats.org/presentationml/2006/ole">
            <p:oleObj spid="_x0000_s2054" name="Equation" r:id="rId5" imgW="2197080" imgH="799920" progId="">
              <p:embed/>
            </p:oleObj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4495800" y="4419600"/>
            <a:ext cx="4648200" cy="24384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24400" y="45720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/>
              <a:t>1)</a:t>
            </a:r>
            <a:r>
              <a:rPr lang="en-US" dirty="0" err="1" smtClean="0"/>
              <a:t>Saturación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2)</a:t>
            </a:r>
            <a:r>
              <a:rPr lang="en-US" dirty="0" err="1" smtClean="0"/>
              <a:t>Tríodo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91400" y="4114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(1)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Obtener</a:t>
            </a:r>
            <a:r>
              <a:rPr lang="en-US" dirty="0" smtClean="0"/>
              <a:t> la </a:t>
            </a:r>
            <a:r>
              <a:rPr lang="en-US" dirty="0" err="1" smtClean="0"/>
              <a:t>curva</a:t>
            </a:r>
            <a:r>
              <a:rPr lang="en-US" dirty="0" smtClean="0"/>
              <a:t> de </a:t>
            </a:r>
            <a:r>
              <a:rPr lang="en-US" dirty="0" err="1" smtClean="0"/>
              <a:t>transferencia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Determine :</a:t>
            </a:r>
          </a:p>
          <a:p>
            <a:pPr lvl="1"/>
            <a:r>
              <a:rPr lang="en-US" sz="2800" i="1" dirty="0" smtClean="0"/>
              <a:t>V</a:t>
            </a:r>
            <a:r>
              <a:rPr lang="en-US" sz="2800" i="1" baseline="-25000" dirty="0" smtClean="0"/>
              <a:t>OH</a:t>
            </a:r>
            <a:r>
              <a:rPr lang="en-US" sz="2800" i="1" dirty="0" smtClean="0"/>
              <a:t>, </a:t>
            </a:r>
          </a:p>
          <a:p>
            <a:pPr lvl="1"/>
            <a:r>
              <a:rPr lang="en-US" sz="2800" i="1" dirty="0" smtClean="0"/>
              <a:t>V</a:t>
            </a:r>
            <a:r>
              <a:rPr lang="en-US" sz="2800" i="1" baseline="-25000" dirty="0" smtClean="0"/>
              <a:t>OL</a:t>
            </a:r>
            <a:r>
              <a:rPr lang="en-US" sz="2800" i="1" dirty="0" smtClean="0"/>
              <a:t>, </a:t>
            </a:r>
          </a:p>
          <a:p>
            <a:pPr lvl="1"/>
            <a:r>
              <a:rPr lang="en-US" sz="2800" i="1" dirty="0" smtClean="0"/>
              <a:t>V</a:t>
            </a:r>
            <a:r>
              <a:rPr lang="en-US" sz="2800" i="1" baseline="-25000" dirty="0" smtClean="0"/>
              <a:t>IL</a:t>
            </a:r>
            <a:r>
              <a:rPr lang="en-US" sz="2800" i="1" dirty="0" smtClean="0"/>
              <a:t> </a:t>
            </a:r>
          </a:p>
          <a:p>
            <a:pPr lvl="1"/>
            <a:r>
              <a:rPr lang="en-US" sz="2800" i="1" dirty="0" smtClean="0"/>
              <a:t>V</a:t>
            </a:r>
            <a:r>
              <a:rPr lang="en-US" sz="2800" i="1" baseline="-25000" dirty="0" smtClean="0"/>
              <a:t>M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si</a:t>
            </a:r>
            <a:r>
              <a:rPr lang="en-US" sz="2800" i="1" dirty="0" smtClean="0"/>
              <a:t> V</a:t>
            </a:r>
            <a:r>
              <a:rPr lang="en-US" sz="2800" i="1" baseline="-25000" dirty="0" smtClean="0"/>
              <a:t>t,1</a:t>
            </a:r>
            <a:r>
              <a:rPr lang="en-US" sz="2800" i="1" dirty="0" smtClean="0"/>
              <a:t> = V</a:t>
            </a:r>
            <a:r>
              <a:rPr lang="en-US" sz="2800" i="1" baseline="-25000" dirty="0" smtClean="0"/>
              <a:t>t,2</a:t>
            </a:r>
            <a:r>
              <a:rPr lang="en-US" sz="2800" i="1" dirty="0" smtClean="0"/>
              <a:t> =</a:t>
            </a:r>
            <a:r>
              <a:rPr lang="en-US" sz="2800" i="1" dirty="0" err="1" smtClean="0"/>
              <a:t>V</a:t>
            </a:r>
            <a:r>
              <a:rPr lang="en-US" sz="2800" i="1" baseline="-25000" dirty="0" err="1" smtClean="0"/>
              <a:t>tn</a:t>
            </a:r>
            <a:r>
              <a:rPr lang="en-US" sz="2800" i="1" dirty="0" smtClean="0"/>
              <a:t>   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endParaRPr lang="es-ES" i="1" dirty="0" smtClean="0"/>
          </a:p>
          <a:p>
            <a:endParaRPr lang="es-ES" i="1" dirty="0" smtClean="0"/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 los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parámetros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s-ES" dirty="0" smtClean="0"/>
              <a:t>Desprecie el efecto de cuerpo con </a:t>
            </a:r>
            <a:r>
              <a:rPr lang="es-ES" dirty="0" smtClean="0">
                <a:latin typeface="Symbol" pitchFamily="18" charset="2"/>
              </a:rPr>
              <a:t>g</a:t>
            </a:r>
            <a:r>
              <a:rPr lang="es-ES" baseline="-25000" dirty="0" smtClean="0"/>
              <a:t>1</a:t>
            </a:r>
            <a:r>
              <a:rPr lang="es-ES" dirty="0" smtClean="0"/>
              <a:t>=</a:t>
            </a:r>
            <a:r>
              <a:rPr lang="es-ES" dirty="0" smtClean="0">
                <a:latin typeface="Symbol" pitchFamily="18" charset="2"/>
              </a:rPr>
              <a:t>g</a:t>
            </a:r>
            <a:r>
              <a:rPr lang="es-ES" baseline="-25000" dirty="0" smtClean="0"/>
              <a:t>2</a:t>
            </a:r>
            <a:r>
              <a:rPr lang="es-ES" dirty="0" smtClean="0"/>
              <a:t>=0.</a:t>
            </a:r>
            <a:endParaRPr lang="es-ES" i="1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5943600" y="2503487"/>
          <a:ext cx="1828800" cy="1306513"/>
        </p:xfrm>
        <a:graphic>
          <a:graphicData uri="http://schemas.openxmlformats.org/presentationml/2006/ole">
            <p:oleObj spid="_x0000_s3079" name="Equation" r:id="rId3" imgW="622030" imgH="44430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</a:t>
            </a:r>
            <a:r>
              <a:rPr lang="en-US" baseline="-25000" dirty="0" smtClean="0"/>
              <a:t>OH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886200" cy="4663440"/>
          </a:xfrm>
        </p:spPr>
        <p:txBody>
          <a:bodyPr/>
          <a:lstStyle/>
          <a:p>
            <a:pPr>
              <a:buNone/>
            </a:pPr>
            <a:r>
              <a:rPr lang="es-PR" dirty="0" smtClean="0"/>
              <a:t>V</a:t>
            </a:r>
            <a:r>
              <a:rPr lang="es-PR" baseline="-25000" dirty="0" smtClean="0"/>
              <a:t>OH</a:t>
            </a:r>
            <a:r>
              <a:rPr lang="es-PR" dirty="0" smtClean="0"/>
              <a:t>= </a:t>
            </a:r>
            <a:r>
              <a:rPr lang="es-PR" dirty="0" err="1" smtClean="0"/>
              <a:t>voltage</a:t>
            </a:r>
            <a:r>
              <a:rPr lang="es-PR" dirty="0" smtClean="0"/>
              <a:t> de salida cuando </a:t>
            </a:r>
            <a:r>
              <a:rPr lang="es-PR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PR" i="1" baseline="-250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GS,1</a:t>
            </a:r>
            <a:r>
              <a:rPr lang="es-PR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s-PR" i="1" dirty="0" err="1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PR" i="1" baseline="-25000" dirty="0" err="1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tn</a:t>
            </a:r>
            <a:endParaRPr lang="es-PR" i="1" baseline="-25000" dirty="0" smtClean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s-PR" dirty="0" smtClean="0"/>
              <a:t>Mirando la grafica de </a:t>
            </a:r>
            <a:r>
              <a:rPr lang="es-PR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PR" i="1" baseline="-25000" dirty="0" err="1" smtClean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s-PR" i="1" dirty="0" smtClean="0">
                <a:latin typeface="Times New Roman" pitchFamily="18" charset="0"/>
                <a:cs typeface="Times New Roman" pitchFamily="18" charset="0"/>
              </a:rPr>
              <a:t> vs V</a:t>
            </a:r>
            <a:r>
              <a:rPr lang="es-PR" i="1" baseline="-25000" dirty="0" smtClean="0">
                <a:latin typeface="Times New Roman" pitchFamily="18" charset="0"/>
                <a:cs typeface="Times New Roman" pitchFamily="18" charset="0"/>
              </a:rPr>
              <a:t>DS</a:t>
            </a:r>
          </a:p>
          <a:p>
            <a:pPr>
              <a:buNone/>
            </a:pPr>
            <a:r>
              <a:rPr lang="es-PR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PR" i="1" baseline="-250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OH</a:t>
            </a:r>
            <a:r>
              <a:rPr lang="es-PR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=V</a:t>
            </a:r>
            <a:r>
              <a:rPr lang="es-PR" i="1" baseline="-250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DD</a:t>
            </a:r>
            <a:r>
              <a:rPr lang="es-PR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s-PR" i="1" dirty="0" err="1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PR" i="1" baseline="-25000" dirty="0" err="1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tn</a:t>
            </a:r>
            <a:endParaRPr lang="es-PR" i="1" baseline="-25000" dirty="0" smtClean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s-PR" baseline="-25000" dirty="0" smtClean="0"/>
          </a:p>
          <a:p>
            <a:pPr>
              <a:buNone/>
            </a:pPr>
            <a:r>
              <a:rPr lang="es-PR" sz="1800" dirty="0" smtClean="0">
                <a:solidFill>
                  <a:schemeClr val="accent4">
                    <a:lumMod val="75000"/>
                  </a:schemeClr>
                </a:solidFill>
              </a:rPr>
              <a:t>(el transistor Q2 controla el nodo </a:t>
            </a:r>
            <a:r>
              <a:rPr lang="es-PR" sz="1800" dirty="0" err="1" smtClean="0">
                <a:solidFill>
                  <a:schemeClr val="accent4">
                    <a:lumMod val="75000"/>
                  </a:schemeClr>
                </a:solidFill>
              </a:rPr>
              <a:t>v</a:t>
            </a:r>
            <a:r>
              <a:rPr lang="es-PR" sz="1800" baseline="-25000" dirty="0" err="1" smtClean="0">
                <a:solidFill>
                  <a:schemeClr val="accent4">
                    <a:lumMod val="75000"/>
                  </a:schemeClr>
                </a:solidFill>
              </a:rPr>
              <a:t>O</a:t>
            </a:r>
            <a:r>
              <a:rPr lang="es-PR" sz="1800" dirty="0" smtClean="0">
                <a:solidFill>
                  <a:schemeClr val="accent4">
                    <a:lumMod val="75000"/>
                  </a:schemeClr>
                </a:solidFill>
              </a:rPr>
              <a:t> para permanecer encendido y </a:t>
            </a:r>
            <a:r>
              <a:rPr lang="es-PR" sz="1800" dirty="0" err="1" smtClean="0">
                <a:solidFill>
                  <a:schemeClr val="accent4">
                    <a:lumMod val="75000"/>
                  </a:schemeClr>
                </a:solidFill>
              </a:rPr>
              <a:t>v</a:t>
            </a:r>
            <a:r>
              <a:rPr lang="es-PR" sz="1800" baseline="-25000" dirty="0" err="1" smtClean="0">
                <a:solidFill>
                  <a:schemeClr val="accent4">
                    <a:lumMod val="75000"/>
                  </a:schemeClr>
                </a:solidFill>
              </a:rPr>
              <a:t>O</a:t>
            </a:r>
            <a:r>
              <a:rPr lang="es-PR" sz="1800" dirty="0" smtClean="0">
                <a:solidFill>
                  <a:schemeClr val="accent4">
                    <a:lumMod val="75000"/>
                  </a:schemeClr>
                </a:solidFill>
              </a:rPr>
              <a:t> no flota)</a:t>
            </a:r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934" t="35023" r="56608" b="9206"/>
          <a:stretch>
            <a:fillRect/>
          </a:stretch>
        </p:blipFill>
        <p:spPr bwMode="auto">
          <a:xfrm>
            <a:off x="4853573" y="1524000"/>
            <a:ext cx="4145901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7162800" y="4343400"/>
            <a:ext cx="1066800" cy="9906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514" t="14568" r="49653" b="42503"/>
          <a:stretch>
            <a:fillRect/>
          </a:stretch>
        </p:blipFill>
        <p:spPr bwMode="auto">
          <a:xfrm>
            <a:off x="6019800" y="184265"/>
            <a:ext cx="2133600" cy="248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52400"/>
            <a:ext cx="770839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OL</a:t>
            </a:r>
            <a:r>
              <a:rPr lang="en-US" dirty="0" smtClean="0"/>
              <a:t>: Voltage de </a:t>
            </a:r>
            <a:r>
              <a:rPr lang="en-US" dirty="0" err="1" smtClean="0"/>
              <a:t>salida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V</a:t>
            </a:r>
            <a:r>
              <a:rPr lang="en-US" baseline="-25000" dirty="0" smtClean="0"/>
              <a:t>in</a:t>
            </a:r>
            <a:r>
              <a:rPr lang="en-US" dirty="0" smtClean="0"/>
              <a:t>=V</a:t>
            </a:r>
            <a:r>
              <a:rPr lang="en-US" baseline="-25000" dirty="0" smtClean="0"/>
              <a:t>OH</a:t>
            </a:r>
            <a:endParaRPr lang="en-US" baseline="-25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3000" y="1295400"/>
            <a:ext cx="4495800" cy="2438400"/>
          </a:xfrm>
          <a:ln>
            <a:noFill/>
          </a:ln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V</a:t>
            </a:r>
            <a:r>
              <a:rPr lang="en-US" baseline="-25000" dirty="0" smtClean="0"/>
              <a:t>OL</a:t>
            </a:r>
            <a:r>
              <a:rPr lang="en-US" dirty="0" smtClean="0"/>
              <a:t> se </a:t>
            </a:r>
            <a:r>
              <a:rPr lang="en-US" dirty="0" err="1" smtClean="0"/>
              <a:t>obtiene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Q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en </a:t>
            </a:r>
            <a:r>
              <a:rPr lang="en-US" dirty="0" err="1" smtClean="0"/>
              <a:t>tríodo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V</a:t>
            </a:r>
            <a:r>
              <a:rPr lang="en-US" baseline="-25000" dirty="0" smtClean="0"/>
              <a:t>in</a:t>
            </a:r>
            <a:r>
              <a:rPr lang="en-US" dirty="0" smtClean="0"/>
              <a:t>=V</a:t>
            </a:r>
            <a:r>
              <a:rPr lang="en-US" baseline="-25000" dirty="0" smtClean="0"/>
              <a:t>DD</a:t>
            </a:r>
            <a:r>
              <a:rPr lang="en-US" dirty="0" smtClean="0"/>
              <a:t>-V</a:t>
            </a:r>
            <a:r>
              <a:rPr lang="en-US" baseline="-25000" dirty="0" smtClean="0"/>
              <a:t>T2</a:t>
            </a:r>
          </a:p>
          <a:p>
            <a:pPr>
              <a:buNone/>
            </a:pPr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=V</a:t>
            </a:r>
            <a:r>
              <a:rPr lang="en-US" baseline="-25000" dirty="0" smtClean="0"/>
              <a:t>DS1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cerca</a:t>
            </a:r>
            <a:r>
              <a:rPr lang="en-US" dirty="0" smtClean="0"/>
              <a:t> de cero </a:t>
            </a:r>
            <a:r>
              <a:rPr lang="en-US" dirty="0" err="1" smtClean="0"/>
              <a:t>por</a:t>
            </a:r>
            <a:r>
              <a:rPr lang="en-US" dirty="0" smtClean="0"/>
              <a:t> lo </a:t>
            </a:r>
            <a:r>
              <a:rPr lang="en-US" dirty="0" err="1" smtClean="0"/>
              <a:t>tanto</a:t>
            </a:r>
            <a:r>
              <a:rPr lang="en-US" dirty="0" smtClean="0"/>
              <a:t> Q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en </a:t>
            </a:r>
            <a:r>
              <a:rPr lang="en-US" dirty="0" err="1" smtClean="0"/>
              <a:t>triodo</a:t>
            </a:r>
            <a:endParaRPr lang="en-US" dirty="0"/>
          </a:p>
        </p:txBody>
      </p:sp>
      <p:graphicFrame>
        <p:nvGraphicFramePr>
          <p:cNvPr id="9218" name="Content Placeholder 4"/>
          <p:cNvGraphicFramePr>
            <a:graphicFrameLocks noChangeAspect="1"/>
          </p:cNvGraphicFramePr>
          <p:nvPr/>
        </p:nvGraphicFramePr>
        <p:xfrm>
          <a:off x="1523999" y="3733800"/>
          <a:ext cx="3009587" cy="2590800"/>
        </p:xfrm>
        <a:graphic>
          <a:graphicData uri="http://schemas.openxmlformats.org/presentationml/2006/ole">
            <p:oleObj spid="_x0000_s9220" name="Equation" r:id="rId3" imgW="1612900" imgH="1028700" progId="">
              <p:embed/>
            </p:oleObj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514" t="14568" r="49653" b="42503"/>
          <a:stretch>
            <a:fillRect/>
          </a:stretch>
        </p:blipFill>
        <p:spPr bwMode="auto">
          <a:xfrm>
            <a:off x="5867400" y="1889760"/>
            <a:ext cx="3352800" cy="3901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629400" y="33528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</a:p>
          <a:p>
            <a:r>
              <a:rPr lang="en-US" dirty="0" smtClean="0"/>
              <a:t> V</a:t>
            </a:r>
            <a:r>
              <a:rPr lang="en-US" baseline="-25000" dirty="0" smtClean="0"/>
              <a:t>GS</a:t>
            </a:r>
            <a:r>
              <a:rPr lang="en-US" dirty="0" smtClean="0"/>
              <a:t> -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6200"/>
            <a:ext cx="770839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OL</a:t>
            </a:r>
            <a:r>
              <a:rPr lang="en-US" dirty="0" smtClean="0"/>
              <a:t>: Voltage de </a:t>
            </a:r>
            <a:r>
              <a:rPr lang="en-US" dirty="0" err="1" smtClean="0"/>
              <a:t>salida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V</a:t>
            </a:r>
            <a:r>
              <a:rPr lang="en-US" baseline="-25000" dirty="0" smtClean="0"/>
              <a:t>in</a:t>
            </a:r>
            <a:r>
              <a:rPr lang="en-US" dirty="0" smtClean="0"/>
              <a:t>=V</a:t>
            </a:r>
            <a:r>
              <a:rPr lang="en-US" baseline="-25000" dirty="0" smtClean="0"/>
              <a:t>OH</a:t>
            </a:r>
            <a:endParaRPr lang="en-US" baseline="-25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66800" y="914400"/>
            <a:ext cx="7498080" cy="762000"/>
          </a:xfrm>
          <a:ln>
            <a:noFill/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V</a:t>
            </a:r>
            <a:r>
              <a:rPr lang="en-US" baseline="-25000" dirty="0" smtClean="0"/>
              <a:t>OL</a:t>
            </a:r>
            <a:r>
              <a:rPr lang="en-US" dirty="0" smtClean="0"/>
              <a:t> se </a:t>
            </a:r>
            <a:r>
              <a:rPr lang="en-US" dirty="0" err="1" smtClean="0"/>
              <a:t>obtiene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Q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en </a:t>
            </a:r>
            <a:r>
              <a:rPr lang="en-US" dirty="0" err="1" smtClean="0"/>
              <a:t>tríodo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9218" name="Content Placeholder 4"/>
          <p:cNvGraphicFramePr>
            <a:graphicFrameLocks noChangeAspect="1"/>
          </p:cNvGraphicFramePr>
          <p:nvPr/>
        </p:nvGraphicFramePr>
        <p:xfrm>
          <a:off x="1371600" y="1905000"/>
          <a:ext cx="6649892" cy="4114800"/>
        </p:xfrm>
        <a:graphic>
          <a:graphicData uri="http://schemas.openxmlformats.org/presentationml/2006/ole">
            <p:oleObj spid="_x0000_s25606" name="Equation" r:id="rId3" imgW="2616120" imgH="16761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600200" y="5181600"/>
            <a:ext cx="3733800" cy="1371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6200"/>
            <a:ext cx="770839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OL</a:t>
            </a:r>
            <a:r>
              <a:rPr lang="en-US" dirty="0" smtClean="0"/>
              <a:t>: Voltage de </a:t>
            </a:r>
            <a:r>
              <a:rPr lang="en-US" dirty="0" err="1" smtClean="0"/>
              <a:t>salida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V</a:t>
            </a:r>
            <a:r>
              <a:rPr lang="en-US" baseline="-25000" dirty="0" smtClean="0"/>
              <a:t>in</a:t>
            </a:r>
            <a:r>
              <a:rPr lang="en-US" dirty="0" smtClean="0"/>
              <a:t>=V</a:t>
            </a:r>
            <a:r>
              <a:rPr lang="en-US" baseline="-25000" dirty="0" smtClean="0"/>
              <a:t>OH</a:t>
            </a:r>
            <a:endParaRPr lang="en-US" baseline="-25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66800" y="914400"/>
            <a:ext cx="7498080" cy="762000"/>
          </a:xfrm>
          <a:ln>
            <a:noFill/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V</a:t>
            </a:r>
            <a:r>
              <a:rPr lang="en-US" baseline="-25000" dirty="0" smtClean="0"/>
              <a:t>OL</a:t>
            </a:r>
            <a:r>
              <a:rPr lang="en-US" dirty="0" smtClean="0"/>
              <a:t> se </a:t>
            </a:r>
            <a:r>
              <a:rPr lang="en-US" dirty="0" err="1" smtClean="0"/>
              <a:t>obtiene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Q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en </a:t>
            </a:r>
            <a:r>
              <a:rPr lang="en-US" dirty="0" err="1" smtClean="0"/>
              <a:t>tríodo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9219" name="Content Placeholder 4"/>
          <p:cNvGraphicFramePr>
            <a:graphicFrameLocks noChangeAspect="1"/>
          </p:cNvGraphicFramePr>
          <p:nvPr/>
        </p:nvGraphicFramePr>
        <p:xfrm>
          <a:off x="1066800" y="4462462"/>
          <a:ext cx="3930587" cy="2090738"/>
        </p:xfrm>
        <a:graphic>
          <a:graphicData uri="http://schemas.openxmlformats.org/presentationml/2006/ole">
            <p:oleObj spid="_x0000_s56323" name="Equation" r:id="rId3" imgW="1473120" imgH="596880" progId="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1905000"/>
            <a:ext cx="3276600" cy="1371600"/>
          </a:xfrm>
          <a:prstGeom prst="rect">
            <a:avLst/>
          </a:prstGeom>
          <a:solidFill>
            <a:srgbClr val="FEB8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Como V</a:t>
            </a:r>
            <a:r>
              <a:rPr lang="en-US" sz="2800" baseline="-25000" dirty="0" smtClean="0">
                <a:solidFill>
                  <a:schemeClr val="tx1"/>
                </a:solidFill>
              </a:rPr>
              <a:t>OL</a:t>
            </a:r>
            <a:r>
              <a:rPr lang="en-US" sz="2800" dirty="0" smtClean="0">
                <a:solidFill>
                  <a:schemeClr val="tx1"/>
                </a:solidFill>
              </a:rPr>
              <a:t>&lt;&lt;V</a:t>
            </a:r>
            <a:r>
              <a:rPr lang="en-US" sz="2800" baseline="-25000" dirty="0" smtClean="0">
                <a:solidFill>
                  <a:schemeClr val="tx1"/>
                </a:solidFill>
              </a:rPr>
              <a:t>DD</a:t>
            </a:r>
            <a:r>
              <a:rPr lang="en-US" sz="2800" dirty="0" smtClean="0">
                <a:solidFill>
                  <a:schemeClr val="tx1"/>
                </a:solidFill>
              </a:rPr>
              <a:t>-</a:t>
            </a:r>
            <a:r>
              <a:rPr lang="en-US" sz="2800" dirty="0" err="1" smtClean="0">
                <a:solidFill>
                  <a:schemeClr val="tx1"/>
                </a:solidFill>
              </a:rPr>
              <a:t>V</a:t>
            </a:r>
            <a:r>
              <a:rPr lang="en-US" sz="2800" baseline="-25000" dirty="0" err="1" smtClean="0">
                <a:solidFill>
                  <a:schemeClr val="tx1"/>
                </a:solidFill>
              </a:rPr>
              <a:t>tn</a:t>
            </a:r>
            <a:endParaRPr lang="en-US" sz="2800" baseline="-25000" dirty="0" smtClean="0">
              <a:solidFill>
                <a:schemeClr val="tx1"/>
              </a:solidFill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Y</a:t>
            </a:r>
            <a:r>
              <a:rPr lang="en-US" sz="2800" dirty="0" smtClean="0"/>
              <a:t>  </a:t>
            </a:r>
            <a:r>
              <a:rPr lang="en-US" sz="2800" b="1" dirty="0" smtClean="0"/>
              <a:t>V</a:t>
            </a:r>
            <a:r>
              <a:rPr lang="en-US" sz="2800" b="1" baseline="-25000" dirty="0" smtClean="0"/>
              <a:t>OL</a:t>
            </a:r>
            <a:r>
              <a:rPr lang="en-US" sz="2800" b="1" baseline="30000" dirty="0" smtClean="0"/>
              <a:t>2</a:t>
            </a:r>
            <a:r>
              <a:rPr lang="en-US" sz="2800" b="1" dirty="0" smtClean="0"/>
              <a:t>/2&lt;V</a:t>
            </a:r>
            <a:r>
              <a:rPr lang="en-US" sz="2800" b="1" baseline="-25000" dirty="0" smtClean="0"/>
              <a:t>DD</a:t>
            </a:r>
            <a:r>
              <a:rPr lang="en-US" sz="2800" b="1" dirty="0" smtClean="0"/>
              <a:t>-2V</a:t>
            </a:r>
            <a:r>
              <a:rPr lang="en-US" sz="2800" b="1" baseline="-25000" dirty="0" smtClean="0"/>
              <a:t>tn</a:t>
            </a:r>
            <a:endParaRPr lang="en-US" sz="2800" b="1" baseline="-25000" dirty="0"/>
          </a:p>
        </p:txBody>
      </p:sp>
      <p:graphicFrame>
        <p:nvGraphicFramePr>
          <p:cNvPr id="56324" name="Object 7"/>
          <p:cNvGraphicFramePr>
            <a:graphicFrameLocks noChangeAspect="1"/>
          </p:cNvGraphicFramePr>
          <p:nvPr/>
        </p:nvGraphicFramePr>
        <p:xfrm>
          <a:off x="3429000" y="2054225"/>
          <a:ext cx="5619750" cy="2517775"/>
        </p:xfrm>
        <a:graphic>
          <a:graphicData uri="http://schemas.openxmlformats.org/presentationml/2006/ole">
            <p:oleObj spid="_x0000_s56324" name="Equation" r:id="rId4" imgW="2641320" imgH="9014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4577</TotalTime>
  <Words>495</Words>
  <Application>Microsoft Office PowerPoint</Application>
  <PresentationFormat>On-screen Show (4:3)</PresentationFormat>
  <Paragraphs>112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Solstice</vt:lpstr>
      <vt:lpstr>Equation</vt:lpstr>
      <vt:lpstr>INEL 4207</vt:lpstr>
      <vt:lpstr>Inversores de carga saturada</vt:lpstr>
      <vt:lpstr>Inversores de carga saturada</vt:lpstr>
      <vt:lpstr>Inversores de carga saturada</vt:lpstr>
      <vt:lpstr>Obtener la curva de transferencia</vt:lpstr>
      <vt:lpstr>VOH</vt:lpstr>
      <vt:lpstr>VOL: Voltage de salida cuando Vin=VOH</vt:lpstr>
      <vt:lpstr>VOL: Voltage de salida cuando Vin=VOH</vt:lpstr>
      <vt:lpstr>VOL: Voltage de salida cuando Vin=VOH</vt:lpstr>
      <vt:lpstr>VIL</vt:lpstr>
      <vt:lpstr>Solución de VIL</vt:lpstr>
      <vt:lpstr>VM</vt:lpstr>
      <vt:lpstr>Punto C, VIC: Q1 entra en tríodo</vt:lpstr>
      <vt:lpstr>Punto C, VOC: Salida de Q1 para VIC</vt:lpstr>
      <vt:lpstr>VIH =Minimum input Voltage considered a one.</vt:lpstr>
      <vt:lpstr>Example if kr=5</vt:lpstr>
      <vt:lpstr>Example if kr=5</vt:lpstr>
      <vt:lpstr>Noise Margin</vt:lpstr>
      <vt:lpstr>Noise Margin Calculation</vt:lpstr>
      <vt:lpstr>Propagation Delay tPLH tPHL</vt:lpstr>
      <vt:lpstr>Steps for calculation of tPLH</vt:lpstr>
      <vt:lpstr>Steps for calculation of tPHL</vt:lpstr>
      <vt:lpstr>Propagation Delay</vt:lpstr>
    </vt:vector>
  </TitlesOfParts>
  <Company>UPR, Mayagüez Campus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INEL 4207</dc:title>
  <dc:creator>user</dc:creator>
  <cp:lastModifiedBy>user</cp:lastModifiedBy>
  <cp:revision>69</cp:revision>
  <dcterms:created xsi:type="dcterms:W3CDTF">2015-02-01T15:24:08Z</dcterms:created>
  <dcterms:modified xsi:type="dcterms:W3CDTF">2019-01-22T02:20:13Z</dcterms:modified>
</cp:coreProperties>
</file>