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3" r:id="rId29"/>
    <p:sldId id="28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EF1"/>
    <a:srgbClr val="FFFFCC"/>
    <a:srgbClr val="CEDCE1"/>
    <a:srgbClr val="1907A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7573F-B1C8-4FD3-B835-3C5D1C614E1F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63FC3-D84C-40A3-9EF7-A0C7A34E575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FC3-D84C-40A3-9EF7-A0C7A34E5756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D8627E-2645-4BAF-8C7D-164877F00823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5DAD7D-A33B-4923-B8F0-66A094F8D1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D8627E-2645-4BAF-8C7D-164877F00823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5DAD7D-A33B-4923-B8F0-66A094F8D1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D8627E-2645-4BAF-8C7D-164877F00823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5DAD7D-A33B-4923-B8F0-66A094F8D1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D8627E-2645-4BAF-8C7D-164877F00823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5DAD7D-A33B-4923-B8F0-66A094F8D1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D8627E-2645-4BAF-8C7D-164877F00823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5DAD7D-A33B-4923-B8F0-66A094F8D12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D8627E-2645-4BAF-8C7D-164877F00823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5DAD7D-A33B-4923-B8F0-66A094F8D1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D8627E-2645-4BAF-8C7D-164877F00823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5DAD7D-A33B-4923-B8F0-66A094F8D1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D8627E-2645-4BAF-8C7D-164877F00823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5DAD7D-A33B-4923-B8F0-66A094F8D1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D8627E-2645-4BAF-8C7D-164877F00823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5DAD7D-A33B-4923-B8F0-66A094F8D12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D8627E-2645-4BAF-8C7D-164877F00823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5DAD7D-A33B-4923-B8F0-66A094F8D1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D8627E-2645-4BAF-8C7D-164877F00823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5DAD7D-A33B-4923-B8F0-66A094F8D1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5D8627E-2645-4BAF-8C7D-164877F00823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85DAD7D-A33B-4923-B8F0-66A094F8D12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Clave de Examen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INEL 4205 FALL 2016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ECL has an advantage in systems requiring high-speed operation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FASTER!!!! Requires more power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Metal Oxide Semiconductor (MOS)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 is suitable for circuits that need high component density,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CMOS (Complementary MOS)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CMOS </a:t>
            </a:r>
            <a:r>
              <a:rPr lang="en-US" dirty="0" smtClean="0"/>
              <a:t>is </a:t>
            </a:r>
            <a:r>
              <a:rPr lang="en-US" dirty="0" smtClean="0"/>
              <a:t>preferable in </a:t>
            </a:r>
            <a:r>
              <a:rPr lang="en-US" dirty="0" smtClean="0"/>
              <a:t>systems requiring low power consumption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Static power consumed. Longer battery life!!!!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Characteristics for comparison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225425">
              <a:buNone/>
            </a:pPr>
            <a:r>
              <a:rPr lang="en-US" dirty="0" smtClean="0"/>
              <a:t>The characteristics of digital logic families are usually compared by analyzing </a:t>
            </a:r>
            <a:r>
              <a:rPr lang="en-US" dirty="0" smtClean="0"/>
              <a:t>the circuit </a:t>
            </a:r>
            <a:r>
              <a:rPr lang="en-US" dirty="0" smtClean="0"/>
              <a:t>of the basic gate in each family. </a:t>
            </a:r>
          </a:p>
          <a:p>
            <a:pPr marL="344488" indent="-284163"/>
            <a:r>
              <a:rPr lang="en-US" sz="3400" i="1" dirty="0" smtClean="0">
                <a:solidFill>
                  <a:srgbClr val="1907A1"/>
                </a:solidFill>
              </a:rPr>
              <a:t>Fan-out </a:t>
            </a:r>
            <a:endParaRPr lang="en-US" sz="3400" dirty="0" smtClean="0">
              <a:solidFill>
                <a:srgbClr val="1907A1"/>
              </a:solidFill>
            </a:endParaRPr>
          </a:p>
          <a:p>
            <a:r>
              <a:rPr lang="en-US" sz="3400" i="1" dirty="0" smtClean="0">
                <a:solidFill>
                  <a:srgbClr val="1907A1"/>
                </a:solidFill>
              </a:rPr>
              <a:t>Power dissipation </a:t>
            </a:r>
            <a:endParaRPr lang="en-US" sz="3400" i="1" dirty="0" smtClean="0">
              <a:solidFill>
                <a:srgbClr val="1907A1"/>
              </a:solidFill>
            </a:endParaRPr>
          </a:p>
          <a:p>
            <a:r>
              <a:rPr lang="en-US" sz="3400" i="1" dirty="0" smtClean="0">
                <a:solidFill>
                  <a:srgbClr val="1907A1"/>
                </a:solidFill>
              </a:rPr>
              <a:t>Propagation delay</a:t>
            </a:r>
            <a:endParaRPr lang="en-US" sz="3400" i="1" dirty="0" smtClean="0">
              <a:solidFill>
                <a:srgbClr val="1907A1"/>
              </a:solidFill>
            </a:endParaRPr>
          </a:p>
          <a:p>
            <a:r>
              <a:rPr lang="en-US" sz="3400" b="1" i="1" dirty="0" smtClean="0">
                <a:solidFill>
                  <a:srgbClr val="1907A1"/>
                </a:solidFill>
              </a:rPr>
              <a:t>Noise margin</a:t>
            </a:r>
            <a:endParaRPr lang="en-US" sz="3400" dirty="0">
              <a:solidFill>
                <a:srgbClr val="1907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Fan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05000"/>
            <a:ext cx="7498080" cy="4800600"/>
          </a:xfrm>
        </p:spPr>
        <p:txBody>
          <a:bodyPr>
            <a:normAutofit fontScale="92500"/>
          </a:bodyPr>
          <a:lstStyle/>
          <a:p>
            <a:pPr marL="284163" indent="-284163"/>
            <a:r>
              <a:rPr lang="en-US" sz="3400" dirty="0" smtClean="0">
                <a:solidFill>
                  <a:srgbClr val="C00000"/>
                </a:solidFill>
              </a:rPr>
              <a:t>Specifies </a:t>
            </a:r>
            <a:r>
              <a:rPr lang="en-US" sz="3400" dirty="0" smtClean="0">
                <a:solidFill>
                  <a:srgbClr val="C00000"/>
                </a:solidFill>
              </a:rPr>
              <a:t>the number of standard loads that the output of a typical gate </a:t>
            </a:r>
            <a:r>
              <a:rPr lang="en-US" sz="3400" dirty="0" smtClean="0">
                <a:solidFill>
                  <a:srgbClr val="C00000"/>
                </a:solidFill>
              </a:rPr>
              <a:t>can drive </a:t>
            </a:r>
            <a:r>
              <a:rPr lang="en-US" sz="3400" dirty="0" smtClean="0">
                <a:solidFill>
                  <a:srgbClr val="C00000"/>
                </a:solidFill>
              </a:rPr>
              <a:t>without impairing its normal operation. </a:t>
            </a:r>
            <a:endParaRPr lang="en-US" sz="3400" dirty="0" smtClean="0">
              <a:solidFill>
                <a:srgbClr val="C00000"/>
              </a:solidFill>
            </a:endParaRPr>
          </a:p>
          <a:p>
            <a:pPr marL="284163" indent="-284163"/>
            <a:r>
              <a:rPr lang="en-US" sz="3400" dirty="0" smtClean="0">
                <a:solidFill>
                  <a:srgbClr val="C00000"/>
                </a:solidFill>
              </a:rPr>
              <a:t>A </a:t>
            </a:r>
            <a:r>
              <a:rPr lang="en-US" sz="3400" dirty="0" smtClean="0">
                <a:solidFill>
                  <a:srgbClr val="C00000"/>
                </a:solidFill>
              </a:rPr>
              <a:t>standard load is usually defined as </a:t>
            </a:r>
            <a:r>
              <a:rPr lang="en-US" sz="3400" dirty="0" smtClean="0">
                <a:solidFill>
                  <a:srgbClr val="C00000"/>
                </a:solidFill>
              </a:rPr>
              <a:t>the amount </a:t>
            </a:r>
            <a:r>
              <a:rPr lang="en-US" sz="3400" dirty="0" smtClean="0">
                <a:solidFill>
                  <a:srgbClr val="C00000"/>
                </a:solidFill>
              </a:rPr>
              <a:t>of current needed by an input of another similar gate of the same family</a:t>
            </a:r>
            <a:r>
              <a:rPr lang="en-US" sz="3400" dirty="0" smtClean="0">
                <a:solidFill>
                  <a:srgbClr val="C00000"/>
                </a:solidFill>
              </a:rPr>
              <a:t>.</a:t>
            </a:r>
          </a:p>
          <a:p>
            <a:pPr marL="284163" indent="-284163"/>
            <a:r>
              <a:rPr lang="en-US" sz="3400" dirty="0" smtClean="0">
                <a:solidFill>
                  <a:srgbClr val="C00000"/>
                </a:solidFill>
              </a:rPr>
              <a:t>Example- An inverter can drive 10 inverters so The Fan Out is 10.</a:t>
            </a:r>
          </a:p>
          <a:p>
            <a:pPr marL="284163" indent="-284163"/>
            <a:endParaRPr lang="en-US" sz="3400" dirty="0" smtClean="0">
              <a:solidFill>
                <a:srgbClr val="C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39412" t="44791" r="22941" b="29167"/>
          <a:stretch>
            <a:fillRect/>
          </a:stretch>
        </p:blipFill>
        <p:spPr bwMode="auto">
          <a:xfrm>
            <a:off x="4267200" y="-76200"/>
            <a:ext cx="4876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Power dissipation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i="1" dirty="0" smtClean="0">
                <a:solidFill>
                  <a:srgbClr val="C00000"/>
                </a:solidFill>
              </a:rPr>
              <a:t>Power </a:t>
            </a:r>
            <a:r>
              <a:rPr lang="en-US" sz="3400" i="1" dirty="0" smtClean="0">
                <a:solidFill>
                  <a:srgbClr val="C00000"/>
                </a:solidFill>
              </a:rPr>
              <a:t>consumed by the gate that must be available from </a:t>
            </a:r>
            <a:r>
              <a:rPr lang="en-US" sz="3400" i="1" dirty="0" smtClean="0">
                <a:solidFill>
                  <a:srgbClr val="C00000"/>
                </a:solidFill>
              </a:rPr>
              <a:t>the </a:t>
            </a:r>
            <a:r>
              <a:rPr lang="en-US" sz="3400" dirty="0" smtClean="0">
                <a:solidFill>
                  <a:srgbClr val="C00000"/>
                </a:solidFill>
              </a:rPr>
              <a:t>power </a:t>
            </a:r>
            <a:r>
              <a:rPr lang="en-US" sz="3400" dirty="0" smtClean="0">
                <a:solidFill>
                  <a:srgbClr val="C00000"/>
                </a:solidFill>
              </a:rPr>
              <a:t>supply</a:t>
            </a:r>
            <a:r>
              <a:rPr lang="en-US" sz="3400" dirty="0" smtClean="0">
                <a:solidFill>
                  <a:srgbClr val="C00000"/>
                </a:solidFill>
              </a:rPr>
              <a:t>.</a:t>
            </a:r>
            <a:endParaRPr lang="en-US" sz="3400" dirty="0" smtClean="0">
              <a:solidFill>
                <a:srgbClr val="C00000"/>
              </a:solidFill>
            </a:endParaRPr>
          </a:p>
        </p:txBody>
      </p:sp>
      <p:pic>
        <p:nvPicPr>
          <p:cNvPr id="6146" name="Picture 2" descr="Resultado de imagen para power dissipation in digital circuits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5555" b="15556"/>
          <a:stretch>
            <a:fillRect/>
          </a:stretch>
        </p:blipFill>
        <p:spPr bwMode="auto">
          <a:xfrm>
            <a:off x="0" y="2971800"/>
            <a:ext cx="4572000" cy="2362200"/>
          </a:xfrm>
          <a:prstGeom prst="rect">
            <a:avLst/>
          </a:prstGeom>
          <a:noFill/>
        </p:spPr>
      </p:pic>
      <p:pic>
        <p:nvPicPr>
          <p:cNvPr id="6148" name="Picture 4" descr="Resultado de imagen para power dissipation in digital circuit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971800"/>
            <a:ext cx="5667375" cy="31908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Propagation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5029200" cy="48006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The </a:t>
            </a:r>
            <a:r>
              <a:rPr lang="en-US" sz="3400" dirty="0" smtClean="0"/>
              <a:t>average transition delay time for the signal to </a:t>
            </a:r>
            <a:r>
              <a:rPr lang="en-US" sz="3400" dirty="0" smtClean="0"/>
              <a:t>propagate from </a:t>
            </a:r>
            <a:r>
              <a:rPr lang="en-US" sz="3400" dirty="0" smtClean="0"/>
              <a:t>input to output. </a:t>
            </a:r>
            <a:endParaRPr lang="en-US" sz="3400" dirty="0" smtClean="0"/>
          </a:p>
          <a:p>
            <a:r>
              <a:rPr lang="en-US" sz="3400" dirty="0" smtClean="0"/>
              <a:t>The </a:t>
            </a:r>
            <a:r>
              <a:rPr lang="en-US" sz="3400" dirty="0" smtClean="0"/>
              <a:t>operating speed is inversely proportional to the </a:t>
            </a:r>
            <a:r>
              <a:rPr lang="en-US" sz="3400" dirty="0" smtClean="0"/>
              <a:t>propagation delay.</a:t>
            </a:r>
            <a:endParaRPr lang="en-US" sz="3400" dirty="0" smtClean="0"/>
          </a:p>
        </p:txBody>
      </p:sp>
      <p:pic>
        <p:nvPicPr>
          <p:cNvPr id="5122" name="Picture 2" descr="Resultado de imagen para propagation Dela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1714500"/>
            <a:ext cx="3048000" cy="3390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Margin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minimum external noise voltage that causes an undesirable change in the circuit output.</a:t>
            </a:r>
          </a:p>
          <a:p>
            <a:endParaRPr lang="en-US" dirty="0"/>
          </a:p>
        </p:txBody>
      </p:sp>
      <p:pic>
        <p:nvPicPr>
          <p:cNvPr id="29698" name="Picture 2" descr="Resultado de imagen para Noise Marg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3321" y="3200400"/>
            <a:ext cx="7893070" cy="327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TTL Chips</a:t>
            </a: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71475" y="1452563"/>
            <a:ext cx="877252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ECL Chips</a:t>
            </a: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53451" y="1409700"/>
            <a:ext cx="8944514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Definición</a:t>
            </a:r>
            <a:r>
              <a:rPr lang="en-US" dirty="0" smtClean="0"/>
              <a:t> de un literal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R" b="1" dirty="0" smtClean="0"/>
              <a:t>L</a:t>
            </a:r>
            <a:r>
              <a:rPr lang="es-PR" b="1" dirty="0" smtClean="0"/>
              <a:t>iteral - variable </a:t>
            </a:r>
            <a:r>
              <a:rPr lang="es-PR" b="1" dirty="0" smtClean="0"/>
              <a:t>negada o no negada que aparece en el término de una </a:t>
            </a:r>
            <a:r>
              <a:rPr lang="es-PR" b="1" dirty="0" smtClean="0"/>
              <a:t>función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CMOS Chips</a:t>
            </a:r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62000" y="1519238"/>
            <a:ext cx="838200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Don’t Care Terms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Maximizing the grouping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Care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Unspecified outputs in functions that are not specified to be zeros or ones and they do not affect the outcome (Sect. 3.8)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3.12</a:t>
            </a:r>
            <a:endParaRPr lang="en-US" dirty="0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5210175" y="1409700"/>
            <a:ext cx="37814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19200" y="1295400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Simplifique</a:t>
            </a:r>
            <a:r>
              <a:rPr lang="en-US" dirty="0" smtClean="0"/>
              <a:t> la </a:t>
            </a:r>
            <a:r>
              <a:rPr lang="en-US" dirty="0" err="1" smtClean="0"/>
              <a:t>función</a:t>
            </a:r>
            <a:r>
              <a:rPr lang="en-US" dirty="0" smtClean="0"/>
              <a:t> dada en </a:t>
            </a:r>
            <a:r>
              <a:rPr lang="en-US" dirty="0" err="1" smtClean="0"/>
              <a:t>términos</a:t>
            </a:r>
            <a:r>
              <a:rPr lang="en-US" dirty="0" smtClean="0"/>
              <a:t> </a:t>
            </a:r>
            <a:r>
              <a:rPr lang="en-US" dirty="0" err="1" smtClean="0"/>
              <a:t>mínimos</a:t>
            </a:r>
            <a:endParaRPr lang="en-US" dirty="0" smtClean="0"/>
          </a:p>
          <a:p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los </a:t>
            </a: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terminos</a:t>
            </a:r>
            <a:r>
              <a:rPr lang="en-US" dirty="0" smtClean="0"/>
              <a:t> “don’t care”</a:t>
            </a:r>
            <a:endParaRPr lang="en-US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314950" y="2209800"/>
            <a:ext cx="28384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2880360"/>
          <a:ext cx="32562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05"/>
                <a:gridCol w="607695"/>
                <a:gridCol w="495300"/>
                <a:gridCol w="609600"/>
                <a:gridCol w="228600"/>
                <a:gridCol w="228600"/>
                <a:gridCol w="381000"/>
                <a:gridCol w="208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r>
                        <a:rPr lang="en-US" dirty="0" err="1" smtClean="0"/>
                        <a:t>yz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wx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257800" y="2895600"/>
          <a:ext cx="3200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05"/>
                <a:gridCol w="607695"/>
                <a:gridCol w="495300"/>
                <a:gridCol w="609600"/>
                <a:gridCol w="457200"/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dirty="0" err="1" smtClean="0"/>
                        <a:t>yz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wx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510072" y="3747541"/>
          <a:ext cx="239843" cy="1274164"/>
        </p:xfrm>
        <a:graphic>
          <a:graphicData uri="http://schemas.openxmlformats.org/drawingml/2006/table">
            <a:tbl>
              <a:tblPr/>
              <a:tblGrid>
                <a:gridCol w="239843"/>
              </a:tblGrid>
              <a:tr h="12741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C00000"/>
                      </a:solidFill>
                      <a:prstDash val="solid"/>
                    </a:lnL>
                    <a:lnR w="28575" cmpd="sng">
                      <a:solidFill>
                        <a:srgbClr val="C00000"/>
                      </a:solidFill>
                      <a:prstDash val="solid"/>
                    </a:lnR>
                    <a:lnT w="28575" cmpd="sng">
                      <a:solidFill>
                        <a:srgbClr val="C00000"/>
                      </a:solidFill>
                      <a:prstDash val="solid"/>
                    </a:lnT>
                    <a:lnB w="28575" cmpd="sng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940446" y="3747541"/>
          <a:ext cx="854439" cy="584616"/>
        </p:xfrm>
        <a:graphic>
          <a:graphicData uri="http://schemas.openxmlformats.org/drawingml/2006/table">
            <a:tbl>
              <a:tblPr/>
              <a:tblGrid>
                <a:gridCol w="854439"/>
              </a:tblGrid>
              <a:tr h="5846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chemeClr val="accent3"/>
                      </a:solidFill>
                      <a:prstDash val="solid"/>
                    </a:lnL>
                    <a:lnR w="28575" cmpd="sng">
                      <a:solidFill>
                        <a:schemeClr val="accent3"/>
                      </a:solidFill>
                      <a:prstDash val="solid"/>
                    </a:lnR>
                    <a:lnT w="28575" cmpd="sng">
                      <a:solidFill>
                        <a:schemeClr val="accent3"/>
                      </a:solidFill>
                      <a:prstDash val="solid"/>
                    </a:lnT>
                    <a:lnB w="28575" cmpd="sng">
                      <a:solidFill>
                        <a:schemeClr val="accent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2514600" y="5638800"/>
          <a:ext cx="2000250" cy="533400"/>
        </p:xfrm>
        <a:graphic>
          <a:graphicData uri="http://schemas.openxmlformats.org/presentationml/2006/ole">
            <p:oleObj spid="_x0000_s33797" name="Equation" r:id="rId5" imgW="672840" imgH="177480" progId="Equation.3">
              <p:embed/>
            </p:oleObj>
          </a:graphicData>
        </a:graphic>
      </p:graphicFrame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5848350" y="5638800"/>
          <a:ext cx="2000250" cy="533400"/>
        </p:xfrm>
        <a:graphic>
          <a:graphicData uri="http://schemas.openxmlformats.org/presentationml/2006/ole">
            <p:oleObj spid="_x0000_s33798" name="Equation" r:id="rId6" imgW="672840" imgH="177480" progId="Equation.3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181600" y="1524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Se </a:t>
            </a:r>
            <a:r>
              <a:rPr lang="en-US" dirty="0" err="1" smtClean="0">
                <a:solidFill>
                  <a:srgbClr val="C00000"/>
                </a:solidFill>
              </a:rPr>
              <a:t>pueden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agrupar</a:t>
            </a:r>
            <a:r>
              <a:rPr lang="en-US" dirty="0" smtClean="0">
                <a:solidFill>
                  <a:srgbClr val="C00000"/>
                </a:solidFill>
              </a:rPr>
              <a:t> con los </a:t>
            </a:r>
            <a:r>
              <a:rPr lang="en-US" dirty="0" err="1" smtClean="0">
                <a:solidFill>
                  <a:srgbClr val="C00000"/>
                </a:solidFill>
              </a:rPr>
              <a:t>unos</a:t>
            </a:r>
            <a:r>
              <a:rPr lang="en-US" dirty="0" smtClean="0">
                <a:solidFill>
                  <a:srgbClr val="C00000"/>
                </a:solidFill>
              </a:rPr>
              <a:t> o ceros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Tabular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Convenient for simplification of 5 or more variables. (more for computer algorithm)</a:t>
            </a:r>
          </a:p>
          <a:p>
            <a:r>
              <a:rPr lang="en-US" dirty="0" smtClean="0"/>
              <a:t>Consists  of two parts,</a:t>
            </a:r>
          </a:p>
          <a:p>
            <a:pPr lvl="1"/>
            <a:r>
              <a:rPr lang="en-US" dirty="0" smtClean="0"/>
              <a:t>Search all terms that are candidates for inclusion in the simplified functions (prime </a:t>
            </a:r>
            <a:r>
              <a:rPr lang="en-US" dirty="0" err="1" smtClean="0"/>
              <a:t>implicants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Choose among prime </a:t>
            </a:r>
            <a:r>
              <a:rPr lang="en-US" dirty="0" err="1" smtClean="0"/>
              <a:t>implicants</a:t>
            </a:r>
            <a:r>
              <a:rPr lang="en-US" dirty="0" smtClean="0"/>
              <a:t> those that give an expression with the least number of </a:t>
            </a:r>
            <a:r>
              <a:rPr lang="en-US" dirty="0" err="1" smtClean="0"/>
              <a:t>implicants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Recetario</a:t>
            </a:r>
            <a:r>
              <a:rPr lang="en-US" dirty="0" smtClean="0">
                <a:sym typeface="Mathematica1"/>
              </a:rPr>
              <a:t>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Escribe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minterms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Compara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minterm</a:t>
            </a:r>
            <a:r>
              <a:rPr lang="en-US" dirty="0" smtClean="0"/>
              <a:t> con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endParaRPr lang="en-US" dirty="0" smtClean="0"/>
          </a:p>
          <a:p>
            <a:pPr marL="870966" lvl="1" indent="-514350">
              <a:buFont typeface="+mj-lt"/>
              <a:buAutoNum type="arabicPeriod"/>
            </a:pPr>
            <a:r>
              <a:rPr lang="en-US" dirty="0" smtClean="0"/>
              <a:t>Si hay dos </a:t>
            </a:r>
            <a:r>
              <a:rPr lang="en-US" dirty="0" err="1" smtClean="0"/>
              <a:t>minterms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solo se </a:t>
            </a:r>
            <a:r>
              <a:rPr lang="en-US" dirty="0" err="1" smtClean="0"/>
              <a:t>diferencian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variable el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elimina</a:t>
            </a:r>
            <a:r>
              <a:rPr lang="en-US" dirty="0" smtClean="0"/>
              <a:t> </a:t>
            </a:r>
            <a:r>
              <a:rPr lang="en-US" dirty="0" err="1" smtClean="0"/>
              <a:t>esa</a:t>
            </a:r>
            <a:r>
              <a:rPr lang="en-US" dirty="0" smtClean="0"/>
              <a:t> variable </a:t>
            </a:r>
            <a:r>
              <a:rPr lang="en-US" dirty="0" err="1" smtClean="0"/>
              <a:t>por</a:t>
            </a:r>
            <a:r>
              <a:rPr lang="en-US" dirty="0" smtClean="0"/>
              <a:t> lo </a:t>
            </a:r>
            <a:r>
              <a:rPr lang="en-US" dirty="0" err="1" smtClean="0"/>
              <a:t>tanto</a:t>
            </a:r>
            <a:r>
              <a:rPr lang="en-US" dirty="0" smtClean="0"/>
              <a:t> hay un </a:t>
            </a:r>
            <a:r>
              <a:rPr lang="en-US" dirty="0" err="1" smtClean="0"/>
              <a:t>termino</a:t>
            </a:r>
            <a:r>
              <a:rPr lang="en-US" dirty="0" smtClean="0"/>
              <a:t> con un literal </a:t>
            </a:r>
            <a:r>
              <a:rPr lang="en-US" dirty="0" err="1" smtClean="0"/>
              <a:t>menos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Vuelve</a:t>
            </a:r>
            <a:r>
              <a:rPr lang="en-US" dirty="0" smtClean="0"/>
              <a:t> y </a:t>
            </a:r>
            <a:r>
              <a:rPr lang="en-US" dirty="0" err="1" smtClean="0"/>
              <a:t>compara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minterms</a:t>
            </a:r>
            <a:r>
              <a:rPr lang="en-US" dirty="0" smtClean="0"/>
              <a:t> </a:t>
            </a:r>
            <a:r>
              <a:rPr lang="en-US" dirty="0" err="1" smtClean="0"/>
              <a:t>hasta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no </a:t>
            </a:r>
            <a:r>
              <a:rPr lang="en-US" dirty="0" err="1" smtClean="0"/>
              <a:t>haya</a:t>
            </a:r>
            <a:r>
              <a:rPr lang="en-US" dirty="0" smtClean="0"/>
              <a:t> </a:t>
            </a:r>
            <a:r>
              <a:rPr lang="en-US" dirty="0" err="1" smtClean="0"/>
              <a:t>cambio</a:t>
            </a:r>
            <a:r>
              <a:rPr lang="en-US" dirty="0" smtClean="0"/>
              <a:t> en la </a:t>
            </a:r>
            <a:r>
              <a:rPr lang="en-US" dirty="0" err="1" smtClean="0"/>
              <a:t>ecuación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Los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quedan</a:t>
            </a:r>
            <a:r>
              <a:rPr lang="en-US" dirty="0" smtClean="0"/>
              <a:t> se </a:t>
            </a:r>
            <a:r>
              <a:rPr lang="en-US" dirty="0" err="1" smtClean="0"/>
              <a:t>llaman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3"/>
                </a:solidFill>
              </a:rPr>
              <a:t>prime </a:t>
            </a:r>
            <a:r>
              <a:rPr lang="en-US" i="1" dirty="0" err="1" smtClean="0">
                <a:solidFill>
                  <a:schemeClr val="accent3"/>
                </a:solidFill>
              </a:rPr>
              <a:t>implicants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 3.13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Simplifique</a:t>
            </a:r>
            <a:r>
              <a:rPr lang="en-US" dirty="0" smtClean="0"/>
              <a:t> la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r>
              <a:rPr lang="en-US" dirty="0" smtClean="0"/>
              <a:t> </a:t>
            </a:r>
            <a:r>
              <a:rPr lang="en-US" dirty="0" err="1" smtClean="0"/>
              <a:t>Booleana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1. </a:t>
            </a:r>
            <a:r>
              <a:rPr lang="en-US" dirty="0" err="1" smtClean="0"/>
              <a:t>Escriba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minterms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w’x’y’z</a:t>
            </a:r>
            <a:r>
              <a:rPr lang="en-US" dirty="0" smtClean="0"/>
              <a:t>’</a:t>
            </a:r>
            <a:r>
              <a:rPr lang="en-US" dirty="0" smtClean="0"/>
              <a:t> + </a:t>
            </a:r>
            <a:r>
              <a:rPr lang="en-US" dirty="0" err="1" smtClean="0"/>
              <a:t>w’x’y’z</a:t>
            </a:r>
            <a:r>
              <a:rPr lang="en-US" dirty="0" smtClean="0"/>
              <a:t> +</a:t>
            </a:r>
            <a:r>
              <a:rPr lang="en-US" dirty="0" err="1" smtClean="0"/>
              <a:t>w’x’yz</a:t>
            </a:r>
            <a:r>
              <a:rPr lang="en-US" dirty="0" smtClean="0"/>
              <a:t>’ + </a:t>
            </a:r>
            <a:r>
              <a:rPr lang="en-US" dirty="0" err="1" smtClean="0"/>
              <a:t>wx’y’z</a:t>
            </a:r>
            <a:r>
              <a:rPr lang="en-US" dirty="0" smtClean="0"/>
              <a:t>’ + </a:t>
            </a:r>
            <a:r>
              <a:rPr lang="en-US" dirty="0" err="1" smtClean="0"/>
              <a:t>wx’yz</a:t>
            </a:r>
            <a:r>
              <a:rPr lang="en-US" dirty="0" smtClean="0"/>
              <a:t>’ + </a:t>
            </a:r>
            <a:r>
              <a:rPr lang="en-US" dirty="0" err="1" smtClean="0"/>
              <a:t>wx’yz</a:t>
            </a:r>
            <a:r>
              <a:rPr lang="en-US" dirty="0" smtClean="0"/>
              <a:t> + </a:t>
            </a:r>
            <a:r>
              <a:rPr lang="en-US" dirty="0" err="1" smtClean="0"/>
              <a:t>wxyz</a:t>
            </a:r>
            <a:r>
              <a:rPr lang="en-US" dirty="0" smtClean="0"/>
              <a:t>’ + </a:t>
            </a:r>
            <a:r>
              <a:rPr lang="en-US" dirty="0" err="1" smtClean="0"/>
              <a:t>wxyz</a:t>
            </a:r>
            <a:endParaRPr lang="en-US" dirty="0" smtClean="0"/>
          </a:p>
          <a:p>
            <a:r>
              <a:rPr lang="en-US" dirty="0" smtClean="0"/>
              <a:t>Compare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termino</a:t>
            </a:r>
            <a:endParaRPr lang="en-US" dirty="0" smtClean="0"/>
          </a:p>
          <a:p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0825" y="2133600"/>
            <a:ext cx="35623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Agrupación</a:t>
            </a:r>
            <a:r>
              <a:rPr lang="en-US" dirty="0" smtClean="0"/>
              <a:t> de </a:t>
            </a:r>
            <a:r>
              <a:rPr lang="en-US" dirty="0" err="1" smtClean="0"/>
              <a:t>términos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2" y="1661160"/>
          <a:ext cx="7772401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198"/>
                <a:gridCol w="762000"/>
                <a:gridCol w="1143000"/>
                <a:gridCol w="838200"/>
                <a:gridCol w="1905000"/>
                <a:gridCol w="762000"/>
                <a:gridCol w="15240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3"/>
                          </a:solidFill>
                        </a:rPr>
                        <a:t>Comparisons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accent3"/>
                          </a:solidFill>
                        </a:rPr>
                        <a:t>Comparisons</a:t>
                      </a:r>
                      <a:endParaRPr lang="en-US" b="0" dirty="0" smtClean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m0,m1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000_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m0m2,m8m10</a:t>
                      </a:r>
                      <a:endParaRPr lang="en-US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_0_0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47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m0,m2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00_0</a:t>
                      </a:r>
                      <a:endParaRPr lang="en-US" dirty="0"/>
                    </a:p>
                  </a:txBody>
                  <a:tcP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m0m8,m2m10</a:t>
                      </a:r>
                      <a:endParaRPr lang="en-US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_0_0</a:t>
                      </a:r>
                    </a:p>
                  </a:txBody>
                  <a:tcP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m0,m8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_000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m10m11,m14m15</a:t>
                      </a:r>
                      <a:endParaRPr lang="en-US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1_1_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m2,m10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_010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m10m11,m14m15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1_1_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m8,m10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10_0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rowSpan="6" gridSpan="3"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bg1"/>
                          </a:solidFill>
                        </a:rPr>
                        <a:t>F=</a:t>
                      </a:r>
                      <a:r>
                        <a:rPr lang="en-US" sz="2800" b="1" dirty="0" err="1" smtClean="0">
                          <a:solidFill>
                            <a:schemeClr val="bg1"/>
                          </a:solidFill>
                        </a:rPr>
                        <a:t>w’x’y</a:t>
                      </a:r>
                      <a:r>
                        <a:rPr lang="en-US" sz="2800" b="1" dirty="0" smtClean="0">
                          <a:solidFill>
                            <a:schemeClr val="bg1"/>
                          </a:solidFill>
                        </a:rPr>
                        <a:t>’ +</a:t>
                      </a:r>
                      <a:r>
                        <a:rPr lang="en-US" sz="2800" b="1" dirty="0" err="1" smtClean="0">
                          <a:solidFill>
                            <a:schemeClr val="bg1"/>
                          </a:solidFill>
                        </a:rPr>
                        <a:t>x’z</a:t>
                      </a:r>
                      <a:r>
                        <a:rPr lang="en-US" sz="2800" b="1" dirty="0" smtClean="0">
                          <a:solidFill>
                            <a:schemeClr val="bg1"/>
                          </a:solidFill>
                        </a:rPr>
                        <a:t>’ +</a:t>
                      </a:r>
                      <a:r>
                        <a:rPr lang="en-US" sz="2800" b="1" dirty="0" err="1" smtClean="0">
                          <a:solidFill>
                            <a:schemeClr val="bg1"/>
                          </a:solidFill>
                        </a:rPr>
                        <a:t>wy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m10,m11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101_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m10,m14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1_10</a:t>
                      </a:r>
                      <a:endParaRPr lang="en-US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m11,m15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1_11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m14,m15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111_</a:t>
                      </a:r>
                      <a:endParaRPr lang="en-US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Determine los prime </a:t>
            </a:r>
            <a:r>
              <a:rPr lang="en-US" dirty="0" err="1" smtClean="0"/>
              <a:t>implicants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la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Si </a:t>
            </a:r>
            <a:r>
              <a:rPr lang="en-US" dirty="0" err="1" smtClean="0">
                <a:solidFill>
                  <a:srgbClr val="C00000"/>
                </a:solidFill>
              </a:rPr>
              <a:t>agrupamos</a:t>
            </a:r>
            <a:r>
              <a:rPr lang="en-US" dirty="0" smtClean="0">
                <a:solidFill>
                  <a:srgbClr val="C00000"/>
                </a:solidFill>
              </a:rPr>
              <a:t> los </a:t>
            </a:r>
            <a:r>
              <a:rPr lang="en-US" dirty="0" err="1" smtClean="0">
                <a:solidFill>
                  <a:srgbClr val="C00000"/>
                </a:solidFill>
              </a:rPr>
              <a:t>que</a:t>
            </a:r>
            <a:r>
              <a:rPr lang="en-US" dirty="0" smtClean="0">
                <a:solidFill>
                  <a:srgbClr val="C00000"/>
                </a:solidFill>
              </a:rPr>
              <a:t> solo </a:t>
            </a:r>
            <a:r>
              <a:rPr lang="en-US" dirty="0" err="1" smtClean="0">
                <a:solidFill>
                  <a:srgbClr val="C00000"/>
                </a:solidFill>
              </a:rPr>
              <a:t>tienen</a:t>
            </a:r>
            <a:r>
              <a:rPr lang="en-US" dirty="0" smtClean="0">
                <a:solidFill>
                  <a:srgbClr val="C00000"/>
                </a:solidFill>
              </a:rPr>
              <a:t> un “1”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en-US" dirty="0" smtClean="0">
                <a:solidFill>
                  <a:srgbClr val="C00000"/>
                </a:solidFill>
              </a:rPr>
              <a:t>1,m4,m8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Si </a:t>
            </a:r>
            <a:r>
              <a:rPr lang="en-US" dirty="0" err="1" smtClean="0">
                <a:solidFill>
                  <a:srgbClr val="C00000"/>
                </a:solidFill>
              </a:rPr>
              <a:t>agrupamos</a:t>
            </a:r>
            <a:r>
              <a:rPr lang="en-US" dirty="0" smtClean="0">
                <a:solidFill>
                  <a:srgbClr val="C00000"/>
                </a:solidFill>
              </a:rPr>
              <a:t> los </a:t>
            </a:r>
            <a:r>
              <a:rPr lang="en-US" dirty="0" err="1" smtClean="0">
                <a:solidFill>
                  <a:srgbClr val="C00000"/>
                </a:solidFill>
              </a:rPr>
              <a:t>que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tienen</a:t>
            </a:r>
            <a:r>
              <a:rPr lang="en-US" dirty="0" smtClean="0">
                <a:solidFill>
                  <a:srgbClr val="C00000"/>
                </a:solidFill>
              </a:rPr>
              <a:t> dos “1”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en-US" dirty="0" smtClean="0">
                <a:solidFill>
                  <a:srgbClr val="C00000"/>
                </a:solidFill>
              </a:rPr>
              <a:t>6,m9, m10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Si </a:t>
            </a:r>
            <a:r>
              <a:rPr lang="en-US" dirty="0" err="1" smtClean="0">
                <a:solidFill>
                  <a:srgbClr val="C00000"/>
                </a:solidFill>
              </a:rPr>
              <a:t>agrupamos</a:t>
            </a:r>
            <a:r>
              <a:rPr lang="en-US" dirty="0" smtClean="0">
                <a:solidFill>
                  <a:srgbClr val="C00000"/>
                </a:solidFill>
              </a:rPr>
              <a:t> los de </a:t>
            </a:r>
            <a:r>
              <a:rPr lang="en-US" dirty="0" err="1" smtClean="0">
                <a:solidFill>
                  <a:srgbClr val="C00000"/>
                </a:solidFill>
              </a:rPr>
              <a:t>tres</a:t>
            </a:r>
            <a:r>
              <a:rPr lang="en-US" dirty="0" smtClean="0">
                <a:solidFill>
                  <a:srgbClr val="C00000"/>
                </a:solidFill>
              </a:rPr>
              <a:t> “1”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m7,m11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Los </a:t>
            </a:r>
            <a:r>
              <a:rPr lang="en-US" dirty="0" err="1" smtClean="0">
                <a:solidFill>
                  <a:srgbClr val="C00000"/>
                </a:solidFill>
              </a:rPr>
              <a:t>términos</a:t>
            </a:r>
            <a:r>
              <a:rPr lang="en-US" dirty="0" smtClean="0">
                <a:solidFill>
                  <a:srgbClr val="C00000"/>
                </a:solidFill>
              </a:rPr>
              <a:t> de </a:t>
            </a:r>
            <a:r>
              <a:rPr lang="en-US" dirty="0" err="1" smtClean="0">
                <a:solidFill>
                  <a:srgbClr val="C00000"/>
                </a:solidFill>
              </a:rPr>
              <a:t>cuatro</a:t>
            </a:r>
            <a:r>
              <a:rPr lang="en-US" dirty="0" smtClean="0">
                <a:solidFill>
                  <a:srgbClr val="C00000"/>
                </a:solidFill>
              </a:rPr>
              <a:t> “1”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m15</a:t>
            </a:r>
            <a:endParaRPr lang="en-US" dirty="0" smtClean="0">
              <a:solidFill>
                <a:srgbClr val="C00000"/>
              </a:solidFill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6925" y="1828800"/>
            <a:ext cx="5010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Agrupacion</a:t>
            </a:r>
            <a:r>
              <a:rPr lang="en-US" dirty="0" smtClean="0"/>
              <a:t> de </a:t>
            </a:r>
            <a:r>
              <a:rPr lang="en-US" dirty="0" err="1" smtClean="0"/>
              <a:t>términos</a:t>
            </a:r>
            <a:r>
              <a:rPr lang="en-US" dirty="0" smtClean="0"/>
              <a:t> (</a:t>
            </a:r>
            <a:r>
              <a:rPr lang="en-US" dirty="0" err="1" smtClean="0"/>
              <a:t>marque</a:t>
            </a:r>
            <a:r>
              <a:rPr lang="en-US" dirty="0" smtClean="0"/>
              <a:t> el </a:t>
            </a:r>
            <a:r>
              <a:rPr lang="en-US" dirty="0" err="1" smtClean="0">
                <a:solidFill>
                  <a:schemeClr val="accent3"/>
                </a:solidFill>
              </a:rPr>
              <a:t>término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no </a:t>
            </a:r>
            <a:r>
              <a:rPr lang="en-US" dirty="0" err="1" smtClean="0"/>
              <a:t>logró</a:t>
            </a:r>
            <a:r>
              <a:rPr lang="en-US" dirty="0" smtClean="0"/>
              <a:t> </a:t>
            </a:r>
            <a:r>
              <a:rPr lang="en-US" dirty="0" err="1" smtClean="0"/>
              <a:t>agrupar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Agrupe</a:t>
            </a:r>
            <a:r>
              <a:rPr lang="en-US" dirty="0" smtClean="0"/>
              <a:t> los </a:t>
            </a:r>
            <a:r>
              <a:rPr lang="en-US" dirty="0" err="1" smtClean="0"/>
              <a:t>terminos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la </a:t>
            </a:r>
            <a:r>
              <a:rPr lang="en-US" dirty="0" err="1" smtClean="0"/>
              <a:t>cantidad</a:t>
            </a:r>
            <a:r>
              <a:rPr lang="en-US" dirty="0" smtClean="0"/>
              <a:t> de </a:t>
            </a:r>
            <a:r>
              <a:rPr lang="en-US" dirty="0" err="1" smtClean="0"/>
              <a:t>unos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tenga</a:t>
            </a:r>
            <a:r>
              <a:rPr lang="en-US" dirty="0" smtClean="0"/>
              <a:t> el </a:t>
            </a:r>
            <a:r>
              <a:rPr lang="en-US" dirty="0" err="1" smtClean="0"/>
              <a:t>termino</a:t>
            </a:r>
            <a:r>
              <a:rPr lang="en-US" dirty="0" smtClean="0"/>
              <a:t> </a:t>
            </a:r>
            <a:r>
              <a:rPr lang="en-US" dirty="0" err="1" smtClean="0"/>
              <a:t>minimo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66802" y="3581400"/>
          <a:ext cx="7086598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198"/>
                <a:gridCol w="762000"/>
                <a:gridCol w="1143000"/>
                <a:gridCol w="838200"/>
                <a:gridCol w="1905000"/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3"/>
                          </a:solidFill>
                        </a:rPr>
                        <a:t>Comparisons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accent3"/>
                          </a:solidFill>
                        </a:rPr>
                        <a:t>Comparisons</a:t>
                      </a:r>
                      <a:endParaRPr lang="en-US" b="0" dirty="0" smtClean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wxyz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m1,m9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_001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  <a:tr h="147320">
                <a:tc>
                  <a:txBody>
                    <a:bodyPr/>
                    <a:lstStyle/>
                    <a:p>
                      <a:r>
                        <a:rPr lang="en-US" dirty="0" smtClean="0"/>
                        <a:t>m4</a:t>
                      </a:r>
                      <a:endParaRPr lang="en-US" dirty="0"/>
                    </a:p>
                  </a:txBody>
                  <a:tcP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m4,m6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01_0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solidFill>
                      <a:srgbClr val="E8EEF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m8,m9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m8m9,m10m11</a:t>
                      </a:r>
                      <a:endParaRPr lang="en-US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10_ _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m8,m10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10_0</a:t>
                      </a:r>
                      <a:endParaRPr lang="en-US" dirty="0"/>
                    </a:p>
                  </a:txBody>
                  <a:tcP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m8m10,m9m11</a:t>
                      </a:r>
                      <a:endParaRPr lang="en-US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10_ _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M9</a:t>
                      </a:r>
                      <a:endParaRPr lang="en-US" dirty="0"/>
                    </a:p>
                  </a:txBody>
                  <a:tcP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m6,m7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011_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EEF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m9,m11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10_1</a:t>
                      </a:r>
                      <a:endParaRPr lang="en-US" dirty="0"/>
                    </a:p>
                  </a:txBody>
                  <a:tcPr/>
                </a:tc>
                <a:tc rowSpan="6" gridSpan="2"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bg1"/>
                          </a:solidFill>
                        </a:rPr>
                        <a:t>F=</a:t>
                      </a:r>
                      <a:r>
                        <a:rPr lang="en-US" sz="2800" b="1" dirty="0" err="1" smtClean="0">
                          <a:solidFill>
                            <a:schemeClr val="bg1"/>
                          </a:solidFill>
                        </a:rPr>
                        <a:t>x’y’z</a:t>
                      </a:r>
                      <a:r>
                        <a:rPr lang="en-US" sz="2800" b="1" dirty="0" smtClean="0">
                          <a:solidFill>
                            <a:schemeClr val="bg1"/>
                          </a:solidFill>
                        </a:rPr>
                        <a:t> + </a:t>
                      </a:r>
                      <a:r>
                        <a:rPr lang="en-US" sz="2800" b="1" dirty="0" err="1" smtClean="0">
                          <a:solidFill>
                            <a:schemeClr val="bg1"/>
                          </a:solidFill>
                        </a:rPr>
                        <a:t>w’xz</a:t>
                      </a:r>
                      <a:r>
                        <a:rPr lang="en-US" sz="2800" b="1" dirty="0" smtClean="0">
                          <a:solidFill>
                            <a:schemeClr val="bg1"/>
                          </a:solidFill>
                        </a:rPr>
                        <a:t>’ + </a:t>
                      </a:r>
                      <a:r>
                        <a:rPr lang="en-US" sz="2800" b="1" dirty="0" err="1" smtClean="0">
                          <a:solidFill>
                            <a:schemeClr val="bg1"/>
                          </a:solidFill>
                        </a:rPr>
                        <a:t>w’xy</a:t>
                      </a:r>
                      <a:r>
                        <a:rPr lang="en-US" sz="2800" b="1" dirty="0" smtClean="0">
                          <a:solidFill>
                            <a:schemeClr val="bg1"/>
                          </a:solidFill>
                        </a:rPr>
                        <a:t> + </a:t>
                      </a:r>
                      <a:r>
                        <a:rPr lang="en-US" sz="2800" b="1" dirty="0" err="1" smtClean="0">
                          <a:solidFill>
                            <a:schemeClr val="bg1"/>
                          </a:solidFill>
                        </a:rPr>
                        <a:t>wyz</a:t>
                      </a:r>
                      <a:r>
                        <a:rPr lang="en-US" sz="2800" b="1" dirty="0" smtClean="0">
                          <a:solidFill>
                            <a:schemeClr val="bg1"/>
                          </a:solidFill>
                        </a:rPr>
                        <a:t> + xyz + </a:t>
                      </a:r>
                      <a:r>
                        <a:rPr lang="en-US" sz="2800" b="1" dirty="0" err="1" smtClean="0">
                          <a:solidFill>
                            <a:schemeClr val="bg1"/>
                          </a:solidFill>
                        </a:rPr>
                        <a:t>wx</a:t>
                      </a:r>
                      <a:r>
                        <a:rPr lang="en-US" sz="2800" b="1" dirty="0" smtClean="0">
                          <a:solidFill>
                            <a:schemeClr val="bg1"/>
                          </a:solidFill>
                        </a:rPr>
                        <a:t>’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m10,m11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101_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M7</a:t>
                      </a:r>
                    </a:p>
                  </a:txBody>
                  <a:tcP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m7,m15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_111</a:t>
                      </a:r>
                      <a:endParaRPr lang="en-US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m11,m15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1_11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Interpretación</a:t>
            </a:r>
            <a:r>
              <a:rPr lang="en-US" dirty="0" smtClean="0"/>
              <a:t> de </a:t>
            </a:r>
            <a:r>
              <a:rPr lang="en-US" dirty="0" err="1" smtClean="0"/>
              <a:t>esquemáticos</a:t>
            </a:r>
            <a:endParaRPr lang="en-US" dirty="0"/>
          </a:p>
        </p:txBody>
      </p:sp>
      <p:pic>
        <p:nvPicPr>
          <p:cNvPr id="4" name="Picture 3" descr="xor_circuit equation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2328862"/>
            <a:ext cx="7086600" cy="323373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743200" y="2743200"/>
            <a:ext cx="838200" cy="2362200"/>
            <a:chOff x="2743200" y="2743200"/>
            <a:chExt cx="838200" cy="2362200"/>
          </a:xfrm>
        </p:grpSpPr>
        <p:sp>
          <p:nvSpPr>
            <p:cNvPr id="5" name="TextBox 4"/>
            <p:cNvSpPr txBox="1"/>
            <p:nvPr/>
          </p:nvSpPr>
          <p:spPr>
            <a:xfrm>
              <a:off x="2743200" y="2743200"/>
              <a:ext cx="838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43200" y="4736068"/>
              <a:ext cx="838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14800" y="3124200"/>
            <a:ext cx="838200" cy="1600200"/>
            <a:chOff x="4114800" y="3124200"/>
            <a:chExt cx="838200" cy="1600200"/>
          </a:xfrm>
        </p:grpSpPr>
        <p:sp>
          <p:nvSpPr>
            <p:cNvPr id="7" name="TextBox 6"/>
            <p:cNvSpPr txBox="1"/>
            <p:nvPr/>
          </p:nvSpPr>
          <p:spPr>
            <a:xfrm>
              <a:off x="4114800" y="3124200"/>
              <a:ext cx="838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AND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14800" y="4355068"/>
              <a:ext cx="838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AND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715000" y="3657600"/>
            <a:ext cx="838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553200" y="3352800"/>
            <a:ext cx="2286000" cy="838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600450" y="2514600"/>
            <a:ext cx="400050" cy="2133600"/>
            <a:chOff x="3600450" y="2514600"/>
            <a:chExt cx="400050" cy="2133600"/>
          </a:xfrm>
        </p:grpSpPr>
        <p:sp>
          <p:nvSpPr>
            <p:cNvPr id="1026" name="Text Box 2"/>
            <p:cNvSpPr txBox="1">
              <a:spLocks noChangeArrowheads="1"/>
            </p:cNvSpPr>
            <p:nvPr/>
          </p:nvSpPr>
          <p:spPr bwMode="auto">
            <a:xfrm>
              <a:off x="3600450" y="2514600"/>
              <a:ext cx="361950" cy="295275"/>
            </a:xfrm>
            <a:prstGeom prst="rect">
              <a:avLst/>
            </a:prstGeom>
            <a:solidFill>
              <a:srgbClr val="C0504D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622423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A’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7" name="Text Box 3"/>
            <p:cNvSpPr txBox="1">
              <a:spLocks noChangeArrowheads="1"/>
            </p:cNvSpPr>
            <p:nvPr/>
          </p:nvSpPr>
          <p:spPr bwMode="auto">
            <a:xfrm>
              <a:off x="3638550" y="4352925"/>
              <a:ext cx="361950" cy="295275"/>
            </a:xfrm>
            <a:prstGeom prst="rect">
              <a:avLst/>
            </a:prstGeom>
            <a:solidFill>
              <a:srgbClr val="C0504D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622423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B’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105400" y="2667000"/>
            <a:ext cx="457200" cy="2514600"/>
            <a:chOff x="5105400" y="2667000"/>
            <a:chExt cx="457200" cy="2514600"/>
          </a:xfrm>
        </p:grpSpPr>
        <p:sp>
          <p:nvSpPr>
            <p:cNvPr id="1028" name="Text Box 4"/>
            <p:cNvSpPr txBox="1">
              <a:spLocks noChangeArrowheads="1"/>
            </p:cNvSpPr>
            <p:nvPr/>
          </p:nvSpPr>
          <p:spPr bwMode="auto">
            <a:xfrm>
              <a:off x="5105400" y="2667000"/>
              <a:ext cx="428625" cy="295275"/>
            </a:xfrm>
            <a:prstGeom prst="rect">
              <a:avLst/>
            </a:prstGeom>
            <a:solidFill>
              <a:srgbClr val="C0504D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622423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A’B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" name="Text Box 5"/>
            <p:cNvSpPr txBox="1">
              <a:spLocks noChangeArrowheads="1"/>
            </p:cNvSpPr>
            <p:nvPr/>
          </p:nvSpPr>
          <p:spPr bwMode="auto">
            <a:xfrm>
              <a:off x="5133975" y="4886325"/>
              <a:ext cx="428625" cy="295275"/>
            </a:xfrm>
            <a:prstGeom prst="rect">
              <a:avLst/>
            </a:prstGeom>
            <a:solidFill>
              <a:srgbClr val="C0504D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622423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AB’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Cuantos</a:t>
            </a:r>
            <a:r>
              <a:rPr lang="en-US" dirty="0" smtClean="0"/>
              <a:t> </a:t>
            </a:r>
            <a:r>
              <a:rPr lang="en-US" dirty="0" err="1" smtClean="0"/>
              <a:t>términos</a:t>
            </a:r>
            <a:r>
              <a:rPr lang="en-US" dirty="0" smtClean="0"/>
              <a:t> y </a:t>
            </a:r>
            <a:r>
              <a:rPr lang="en-US" dirty="0" err="1" smtClean="0"/>
              <a:t>literales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PR" b="1" dirty="0" smtClean="0"/>
              <a:t>Ejemplo:</a:t>
            </a:r>
          </a:p>
          <a:p>
            <a:pPr lvl="1"/>
            <a:r>
              <a:rPr lang="es-PR" b="1" dirty="0" smtClean="0"/>
              <a:t>F=A’B </a:t>
            </a:r>
            <a:r>
              <a:rPr lang="es-PR" b="1" dirty="0" smtClean="0"/>
              <a:t>+AB’ tiene </a:t>
            </a:r>
            <a:r>
              <a:rPr lang="es-PR" b="1" dirty="0" smtClean="0">
                <a:solidFill>
                  <a:schemeClr val="accent1">
                    <a:lumMod val="75000"/>
                  </a:schemeClr>
                </a:solidFill>
              </a:rPr>
              <a:t>dos</a:t>
            </a:r>
            <a:r>
              <a:rPr lang="es-PR" b="1" dirty="0" smtClean="0"/>
              <a:t> términos </a:t>
            </a:r>
            <a:r>
              <a:rPr lang="es-PR" b="1" dirty="0" smtClean="0"/>
              <a:t>y tiene </a:t>
            </a:r>
            <a:r>
              <a:rPr lang="es-PR" b="1" dirty="0" smtClean="0">
                <a:solidFill>
                  <a:srgbClr val="C00000"/>
                </a:solidFill>
              </a:rPr>
              <a:t>cuatro</a:t>
            </a:r>
            <a:r>
              <a:rPr lang="es-PR" b="1" dirty="0" smtClean="0"/>
              <a:t> literales</a:t>
            </a:r>
          </a:p>
          <a:p>
            <a:pPr lvl="1"/>
            <a:r>
              <a:rPr lang="es-PR" b="1" dirty="0" smtClean="0">
                <a:solidFill>
                  <a:schemeClr val="accent1">
                    <a:lumMod val="75000"/>
                  </a:schemeClr>
                </a:solidFill>
              </a:rPr>
              <a:t>Los dos términos son:</a:t>
            </a:r>
          </a:p>
          <a:p>
            <a:pPr lvl="2"/>
            <a:r>
              <a:rPr lang="es-PR" b="1" dirty="0" smtClean="0">
                <a:solidFill>
                  <a:schemeClr val="accent1">
                    <a:lumMod val="75000"/>
                  </a:schemeClr>
                </a:solidFill>
              </a:rPr>
              <a:t> A’B</a:t>
            </a:r>
          </a:p>
          <a:p>
            <a:pPr lvl="2"/>
            <a:r>
              <a:rPr lang="es-PR" b="1" dirty="0" smtClean="0">
                <a:solidFill>
                  <a:schemeClr val="accent1">
                    <a:lumMod val="75000"/>
                  </a:schemeClr>
                </a:solidFill>
              </a:rPr>
              <a:t>B’A</a:t>
            </a:r>
          </a:p>
          <a:p>
            <a:pPr lvl="1"/>
            <a:r>
              <a:rPr lang="es-PR" b="1" dirty="0" smtClean="0">
                <a:solidFill>
                  <a:srgbClr val="C00000"/>
                </a:solidFill>
              </a:rPr>
              <a:t>Los cuatro literales son </a:t>
            </a:r>
          </a:p>
          <a:p>
            <a:pPr lvl="2"/>
            <a:r>
              <a:rPr lang="es-PR" b="1" dirty="0" smtClean="0">
                <a:solidFill>
                  <a:srgbClr val="C00000"/>
                </a:solidFill>
              </a:rPr>
              <a:t>A’</a:t>
            </a:r>
          </a:p>
          <a:p>
            <a:pPr lvl="2"/>
            <a:r>
              <a:rPr lang="es-PR" b="1" dirty="0" smtClean="0">
                <a:solidFill>
                  <a:srgbClr val="C00000"/>
                </a:solidFill>
              </a:rPr>
              <a:t>B</a:t>
            </a:r>
          </a:p>
          <a:p>
            <a:pPr lvl="2"/>
            <a:r>
              <a:rPr lang="es-PR" b="1" dirty="0" smtClean="0">
                <a:solidFill>
                  <a:srgbClr val="C00000"/>
                </a:solidFill>
              </a:rPr>
              <a:t>A</a:t>
            </a:r>
          </a:p>
          <a:p>
            <a:pPr lvl="2"/>
            <a:r>
              <a:rPr lang="es-PR" b="1" dirty="0" smtClean="0">
                <a:solidFill>
                  <a:srgbClr val="C00000"/>
                </a:solidFill>
              </a:rPr>
              <a:t>B’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90800" y="1905000"/>
            <a:ext cx="685800" cy="5334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05200" y="1905000"/>
            <a:ext cx="685800" cy="5334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Ecuación</a:t>
            </a:r>
            <a:r>
              <a:rPr lang="en-US" dirty="0" smtClean="0"/>
              <a:t> con los </a:t>
            </a:r>
            <a:r>
              <a:rPr lang="en-US" dirty="0" err="1" smtClean="0"/>
              <a:t>mínimos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22987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100"/>
                <a:gridCol w="304800"/>
                <a:gridCol w="276164"/>
                <a:gridCol w="7906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3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05400" y="20574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OUT=m</a:t>
            </a:r>
            <a:r>
              <a:rPr lang="en-US" sz="2800" b="1" baseline="-25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+m</a:t>
            </a:r>
            <a:r>
              <a:rPr lang="en-US" sz="2800" b="1" baseline="-25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2800" b="1" baseline="-25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209800" y="3870325"/>
          <a:ext cx="4994768" cy="1844675"/>
        </p:xfrm>
        <a:graphic>
          <a:graphicData uri="http://schemas.openxmlformats.org/presentationml/2006/ole">
            <p:oleObj spid="_x0000_s2050" name="Equation" r:id="rId3" imgW="116820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Ecuación</a:t>
            </a:r>
            <a:r>
              <a:rPr lang="en-US" dirty="0" smtClean="0"/>
              <a:t> con </a:t>
            </a:r>
            <a:r>
              <a:rPr lang="en-US" dirty="0" err="1" smtClean="0"/>
              <a:t>términos</a:t>
            </a:r>
            <a:r>
              <a:rPr lang="en-US" dirty="0" smtClean="0"/>
              <a:t> </a:t>
            </a:r>
            <a:r>
              <a:rPr lang="en-US" dirty="0" err="1" smtClean="0"/>
              <a:t>máximos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620000" cy="48006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OUT=m</a:t>
            </a:r>
            <a:r>
              <a:rPr lang="en-US" b="1" baseline="-25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+m</a:t>
            </a:r>
            <a:r>
              <a:rPr lang="en-US" b="1" baseline="-25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r">
              <a:buNone/>
            </a:pP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OUT=M</a:t>
            </a:r>
            <a:r>
              <a:rPr lang="en-US" b="1" baseline="-25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b="1" baseline="-25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493532" y="3810000"/>
          <a:ext cx="3383268" cy="2679700"/>
        </p:xfrm>
        <a:graphic>
          <a:graphicData uri="http://schemas.openxmlformats.org/presentationml/2006/ole">
            <p:oleObj spid="_x0000_s3074" name="Equation" r:id="rId3" imgW="1104840" imgH="876240" progId="Equation.3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143000" y="2172154"/>
          <a:ext cx="3124200" cy="1256846"/>
        </p:xfrm>
        <a:graphic>
          <a:graphicData uri="http://schemas.openxmlformats.org/presentationml/2006/ole">
            <p:oleObj spid="_x0000_s3075" name="Equation" r:id="rId4" imgW="1041120" imgH="419040" progId="Equation.3">
              <p:embed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4724400" y="2133600"/>
          <a:ext cx="4364625" cy="1219200"/>
        </p:xfrm>
        <a:graphic>
          <a:graphicData uri="http://schemas.openxmlformats.org/presentationml/2006/ole">
            <p:oleObj spid="_x0000_s3076" name="Equation" r:id="rId5" imgW="1498320" imgH="419040" progId="Equation.3">
              <p:embed/>
            </p:oleObj>
          </a:graphicData>
        </a:graphic>
      </p:graphicFrame>
      <p:sp>
        <p:nvSpPr>
          <p:cNvPr id="37" name="Rectangle 36"/>
          <p:cNvSpPr/>
          <p:nvPr/>
        </p:nvSpPr>
        <p:spPr>
          <a:xfrm>
            <a:off x="4495800" y="1676400"/>
            <a:ext cx="464820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66800" y="3581400"/>
            <a:ext cx="4648200" cy="304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en-US" dirty="0" smtClean="0"/>
              <a:t>igital Logic Families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Typical Integrated digital logic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Most common integrated Logic Families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TTL transistor-transistor logic</a:t>
            </a:r>
          </a:p>
          <a:p>
            <a:r>
              <a:rPr lang="en-US" dirty="0" smtClean="0"/>
              <a:t>ECL </a:t>
            </a:r>
            <a:r>
              <a:rPr lang="en-US" dirty="0" err="1" smtClean="0"/>
              <a:t>emiter</a:t>
            </a:r>
            <a:r>
              <a:rPr lang="en-US" dirty="0" smtClean="0"/>
              <a:t>-coupled logic</a:t>
            </a:r>
          </a:p>
          <a:p>
            <a:r>
              <a:rPr lang="en-US" dirty="0" smtClean="0"/>
              <a:t>MOS metal-oxide semiconductor</a:t>
            </a:r>
          </a:p>
          <a:p>
            <a:r>
              <a:rPr lang="en-US" dirty="0" smtClean="0"/>
              <a:t>CMOS complementary metal-oxide semiconductor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Widespread </a:t>
            </a:r>
            <a:r>
              <a:rPr lang="en-US" dirty="0" smtClean="0"/>
              <a:t>logic family that has been in operation for some time and is </a:t>
            </a:r>
            <a:r>
              <a:rPr lang="en-US" dirty="0" smtClean="0"/>
              <a:t>considered as standard</a:t>
            </a:r>
          </a:p>
          <a:p>
            <a:r>
              <a:rPr lang="en-US" dirty="0" smtClean="0"/>
              <a:t>74XX version most commonly used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574</TotalTime>
  <Words>850</Words>
  <Application>Microsoft Office PowerPoint</Application>
  <PresentationFormat>On-screen Show (4:3)</PresentationFormat>
  <Paragraphs>284</Paragraphs>
  <Slides>29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Solstice</vt:lpstr>
      <vt:lpstr>Microsoft Equation 3.0</vt:lpstr>
      <vt:lpstr>Clave de Examen 3</vt:lpstr>
      <vt:lpstr>Definición de un literal</vt:lpstr>
      <vt:lpstr>Interpretación de esquemáticos</vt:lpstr>
      <vt:lpstr>Cuantos términos y literales tiene</vt:lpstr>
      <vt:lpstr>Ecuación con los mínimos</vt:lpstr>
      <vt:lpstr>Ecuación con términos máximos</vt:lpstr>
      <vt:lpstr>Digital Logic Families</vt:lpstr>
      <vt:lpstr>Most common integrated Logic Families</vt:lpstr>
      <vt:lpstr>TTL</vt:lpstr>
      <vt:lpstr>ECL</vt:lpstr>
      <vt:lpstr>Metal Oxide Semiconductor (MOS)</vt:lpstr>
      <vt:lpstr>CMOS (Complementary MOS)</vt:lpstr>
      <vt:lpstr>Characteristics for comparison</vt:lpstr>
      <vt:lpstr>Fan Out</vt:lpstr>
      <vt:lpstr>Power dissipation</vt:lpstr>
      <vt:lpstr>Propagation Delay</vt:lpstr>
      <vt:lpstr>Noise Margin</vt:lpstr>
      <vt:lpstr>Example of TTL Chips</vt:lpstr>
      <vt:lpstr>Example of ECL Chips</vt:lpstr>
      <vt:lpstr>Example of CMOS Chips</vt:lpstr>
      <vt:lpstr>Don’t Care Terms</vt:lpstr>
      <vt:lpstr>Don’t Care terms</vt:lpstr>
      <vt:lpstr>Example 3.12</vt:lpstr>
      <vt:lpstr>Tabular Method</vt:lpstr>
      <vt:lpstr>Recetario</vt:lpstr>
      <vt:lpstr>Ejemplo 3.13</vt:lpstr>
      <vt:lpstr>Agrupación de términos</vt:lpstr>
      <vt:lpstr>Determine los prime implicants para la siguiente función </vt:lpstr>
      <vt:lpstr>Agrupacion de términos (marque el término que no logró agrupar) </vt:lpstr>
    </vt:vector>
  </TitlesOfParts>
  <Company>UPR, Mayagüez Campus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Clave de Examen 3</dc:title>
  <dc:creator>user</dc:creator>
  <cp:lastModifiedBy>user</cp:lastModifiedBy>
  <cp:revision>66</cp:revision>
  <dcterms:created xsi:type="dcterms:W3CDTF">2016-10-08T18:06:59Z</dcterms:created>
  <dcterms:modified xsi:type="dcterms:W3CDTF">2016-10-09T03:41:40Z</dcterms:modified>
</cp:coreProperties>
</file>