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E748311D-C100-4B41-92ED-3A878618370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1AA7219-9B22-4E4E-8DE1-2B687FB51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and Domino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INEL 4207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600200" y="4800600"/>
            <a:ext cx="4495800" cy="1905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2819400"/>
            <a:ext cx="7086600" cy="1905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V</a:t>
            </a:r>
            <a:r>
              <a:rPr lang="en-US" baseline="-25000" dirty="0" smtClean="0"/>
              <a:t>Y</a:t>
            </a:r>
            <a:r>
              <a:rPr lang="en-US" dirty="0" smtClean="0"/>
              <a:t>=V</a:t>
            </a:r>
            <a:r>
              <a:rPr lang="en-US" baseline="-25000" dirty="0" smtClean="0"/>
              <a:t>DD</a:t>
            </a:r>
            <a:r>
              <a:rPr lang="en-US" dirty="0" smtClean="0"/>
              <a:t>/2;</a:t>
            </a:r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baseline="-25000" dirty="0" err="1" smtClean="0"/>
              <a:t>eq</a:t>
            </a:r>
            <a:r>
              <a:rPr lang="en-US" dirty="0" smtClean="0"/>
              <a:t> is in triode region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baseline="-25000" dirty="0" err="1" smtClean="0">
                <a:solidFill>
                  <a:schemeClr val="accent3"/>
                </a:solidFill>
              </a:rPr>
              <a:t>av</a:t>
            </a:r>
            <a:r>
              <a:rPr lang="en-US" dirty="0" smtClean="0">
                <a:solidFill>
                  <a:schemeClr val="accent3"/>
                </a:solidFill>
              </a:rPr>
              <a:t>=72.5 </a:t>
            </a:r>
            <a:r>
              <a:rPr lang="en-US" dirty="0" err="1" smtClean="0">
                <a:solidFill>
                  <a:schemeClr val="accent3"/>
                </a:solidFill>
              </a:rPr>
              <a:t>uA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 High to Low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797050" y="5116513"/>
          <a:ext cx="4002088" cy="1119187"/>
        </p:xfrm>
        <a:graphic>
          <a:graphicData uri="http://schemas.openxmlformats.org/presentationml/2006/ole">
            <p:oleObj spid="_x0000_s7170" name="Equation" r:id="rId3" imgW="1726920" imgH="38088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57200" y="2819400"/>
          <a:ext cx="6681788" cy="1752600"/>
        </p:xfrm>
        <a:graphic>
          <a:graphicData uri="http://schemas.openxmlformats.org/presentationml/2006/ole">
            <p:oleObj spid="_x0000_s7171" name="Equation" r:id="rId4" imgW="288288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dynamic logic gates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73310" y="1752600"/>
            <a:ext cx="31146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09800"/>
            <a:ext cx="4585177" cy="1824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TextBox 6"/>
          <p:cNvSpPr txBox="1"/>
          <p:nvPr/>
        </p:nvSpPr>
        <p:spPr>
          <a:xfrm>
            <a:off x="0" y="51054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14.22 </a:t>
            </a:r>
            <a:r>
              <a:rPr lang="en-US" dirty="0"/>
              <a:t>Two single-input dynamic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 </a:t>
            </a:r>
            <a:r>
              <a:rPr lang="en-US" dirty="0"/>
              <a:t>gates connected in </a:t>
            </a:r>
            <a:r>
              <a:rPr lang="en-US" dirty="0" smtClean="0"/>
              <a:t>cascade. With </a:t>
            </a:r>
            <a:r>
              <a:rPr lang="en-US" dirty="0"/>
              <a:t>the input A high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during the evaluation phase C</a:t>
            </a:r>
            <a:r>
              <a:rPr lang="en-US" baseline="-25000" dirty="0"/>
              <a:t>L2</a:t>
            </a:r>
            <a:r>
              <a:rPr lang="en-US" dirty="0"/>
              <a:t> </a:t>
            </a:r>
            <a:r>
              <a:rPr lang="en-US" dirty="0" smtClean="0"/>
              <a:t>will partially </a:t>
            </a:r>
          </a:p>
          <a:p>
            <a:r>
              <a:rPr lang="en-US" dirty="0" smtClean="0"/>
              <a:t>discharge </a:t>
            </a:r>
            <a:r>
              <a:rPr lang="en-US" dirty="0"/>
              <a:t>and the output at Y2 will fall lower than V</a:t>
            </a:r>
            <a:r>
              <a:rPr lang="en-US" baseline="-25000" dirty="0"/>
              <a:t>DD</a:t>
            </a:r>
            <a:r>
              <a:rPr lang="en-US" dirty="0"/>
              <a:t>, </a:t>
            </a:r>
            <a:r>
              <a:rPr lang="en-US" dirty="0" smtClean="0"/>
              <a:t>which </a:t>
            </a:r>
            <a:r>
              <a:rPr lang="en-US" dirty="0"/>
              <a:t>can cause logic malfunction.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4419600"/>
            <a:ext cx="4357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time </a:t>
            </a:r>
            <a:r>
              <a:rPr lang="en-US" dirty="0" smtClean="0"/>
              <a:t>V</a:t>
            </a:r>
            <a:r>
              <a:rPr lang="en-US" baseline="-25000" dirty="0" smtClean="0"/>
              <a:t>Y1</a:t>
            </a:r>
            <a:r>
              <a:rPr lang="en-US" dirty="0" smtClean="0"/>
              <a:t> </a:t>
            </a:r>
            <a:r>
              <a:rPr lang="en-US" dirty="0"/>
              <a:t>drops to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, C</a:t>
            </a:r>
            <a:r>
              <a:rPr lang="en-US" baseline="-25000" dirty="0"/>
              <a:t>L2</a:t>
            </a:r>
            <a:r>
              <a:rPr lang="en-US" dirty="0"/>
              <a:t> can loose a</a:t>
            </a:r>
          </a:p>
          <a:p>
            <a:r>
              <a:rPr lang="en-US" dirty="0"/>
              <a:t>significant amount of charge causing </a:t>
            </a:r>
            <a:r>
              <a:rPr lang="en-US" dirty="0" smtClean="0"/>
              <a:t>V</a:t>
            </a:r>
            <a:r>
              <a:rPr lang="en-US" baseline="-25000" dirty="0" smtClean="0"/>
              <a:t>Y2</a:t>
            </a:r>
            <a:r>
              <a:rPr lang="en-US" dirty="0" smtClean="0"/>
              <a:t> </a:t>
            </a:r>
            <a:r>
              <a:rPr lang="en-US" dirty="0"/>
              <a:t>to</a:t>
            </a:r>
          </a:p>
          <a:p>
            <a:r>
              <a:rPr lang="en-US" dirty="0"/>
              <a:t>can be significantly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cascadable</a:t>
            </a:r>
            <a:r>
              <a:rPr lang="en-US" dirty="0" smtClean="0"/>
              <a:t> Dynamic Logic gate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Domino Logic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Domino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183856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Figure 14.23. The Domino CMOS logic gate. The circuit consists of a dynamic-MOS logic gate with a static-CMOS </a:t>
            </a:r>
            <a:r>
              <a:rPr lang="en-US" dirty="0" smtClean="0"/>
              <a:t>inverter connected to the output. During evaluation, Y either will remain low (at 0 V) or will make one 0-to-1 transition (to VDD).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857658"/>
            <a:ext cx="3322724" cy="439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Cascaded Domino Logic Gate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524001"/>
            <a:ext cx="46482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End of </a:t>
            </a:r>
            <a:r>
              <a:rPr lang="en-US" dirty="0" err="1" smtClean="0"/>
              <a:t>Precharge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X1=V</a:t>
            </a:r>
            <a:r>
              <a:rPr lang="en-US" baseline="-25000" dirty="0" smtClean="0"/>
              <a:t>DD</a:t>
            </a:r>
          </a:p>
          <a:p>
            <a:pPr>
              <a:buNone/>
            </a:pP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=0; X</a:t>
            </a:r>
            <a:r>
              <a:rPr lang="en-US" baseline="-25000" dirty="0" smtClean="0"/>
              <a:t>2</a:t>
            </a:r>
            <a:r>
              <a:rPr lang="en-US" dirty="0" smtClean="0"/>
              <a:t>=V</a:t>
            </a:r>
            <a:r>
              <a:rPr lang="en-US" baseline="-25000" dirty="0" smtClean="0"/>
              <a:t>DD</a:t>
            </a:r>
            <a:r>
              <a:rPr lang="en-US" dirty="0" smtClean="0"/>
              <a:t> and Y</a:t>
            </a:r>
            <a:r>
              <a:rPr lang="en-US" baseline="-25000" dirty="0" smtClean="0"/>
              <a:t>2</a:t>
            </a:r>
            <a:r>
              <a:rPr lang="en-US" dirty="0" smtClean="0"/>
              <a:t>=0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A=1 as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 goes high 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L1</a:t>
            </a:r>
            <a:r>
              <a:rPr lang="en-US" dirty="0" smtClean="0"/>
              <a:t> will start discharge through Q1 </a:t>
            </a:r>
          </a:p>
          <a:p>
            <a:pPr marL="0" indent="0">
              <a:buNone/>
            </a:pPr>
            <a:r>
              <a:rPr lang="en-US" dirty="0" smtClean="0"/>
              <a:t>but Q2 will remain off  (C</a:t>
            </a:r>
            <a:r>
              <a:rPr lang="en-US" baseline="-25000" dirty="0" smtClean="0"/>
              <a:t>L2</a:t>
            </a:r>
            <a:r>
              <a:rPr lang="en-US" dirty="0" smtClean="0"/>
              <a:t> charged) until x1 falls below the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tn</a:t>
            </a:r>
            <a:r>
              <a:rPr lang="en-US" dirty="0" smtClean="0"/>
              <a:t> of the inverter I1, </a:t>
            </a:r>
          </a:p>
          <a:p>
            <a:pPr marL="0" indent="0">
              <a:buNone/>
            </a:pPr>
            <a:r>
              <a:rPr lang="en-US" dirty="0" smtClean="0"/>
              <a:t>Y1 goes up Q2 will turn on and then C</a:t>
            </a:r>
            <a:r>
              <a:rPr lang="en-US" baseline="-25000" dirty="0" smtClean="0"/>
              <a:t>L2</a:t>
            </a:r>
            <a:r>
              <a:rPr lang="en-US" dirty="0" smtClean="0"/>
              <a:t> will discharge, not before)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8677"/>
            <a:ext cx="3739253" cy="4595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Logic: Clocked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methodology in combinatory logic circuits, particularly those implemented in MOS technology.</a:t>
            </a:r>
          </a:p>
          <a:p>
            <a:r>
              <a:rPr lang="en-US" dirty="0" smtClean="0"/>
              <a:t>Temporary storage of information in stray and gate capacitances</a:t>
            </a:r>
          </a:p>
          <a:p>
            <a:r>
              <a:rPr lang="en-US" dirty="0" smtClean="0"/>
              <a:t>Two phases</a:t>
            </a:r>
          </a:p>
          <a:p>
            <a:pPr lvl="1"/>
            <a:r>
              <a:rPr lang="en-US" dirty="0" err="1" smtClean="0"/>
              <a:t>Precharge</a:t>
            </a:r>
            <a:endParaRPr lang="en-US" dirty="0" smtClean="0"/>
          </a:p>
          <a:p>
            <a:pPr lvl="1"/>
            <a:r>
              <a:rPr lang="en-US" dirty="0" smtClean="0"/>
              <a:t>Evaluation</a:t>
            </a:r>
          </a:p>
          <a:p>
            <a:r>
              <a:rPr lang="en-US" dirty="0" smtClean="0"/>
              <a:t>Are faster than static logic and required less area, more difficult to design for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2064"/>
            <a:ext cx="8305800" cy="914400"/>
          </a:xfrm>
        </p:spPr>
        <p:txBody>
          <a:bodyPr/>
          <a:lstStyle/>
          <a:p>
            <a:r>
              <a:rPr lang="en-US" dirty="0" smtClean="0"/>
              <a:t>Dynamic logic timing sequence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106" y="2133600"/>
            <a:ext cx="856701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533400" y="5715000"/>
            <a:ext cx="7126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14.19 </a:t>
            </a:r>
            <a:r>
              <a:rPr lang="en-US" b="1" dirty="0"/>
              <a:t>(a) Basic structure of dynamic-MOS logic circuits. </a:t>
            </a:r>
            <a:endParaRPr lang="en-US" b="1" dirty="0" smtClean="0"/>
          </a:p>
          <a:p>
            <a:r>
              <a:rPr lang="en-US" b="1" dirty="0" smtClean="0"/>
              <a:t>(</a:t>
            </a:r>
            <a:r>
              <a:rPr lang="en-US" b="1" dirty="0"/>
              <a:t>b) Waveform of the clock needed to operate the dynamic logic circuit.</a:t>
            </a:r>
          </a:p>
          <a:p>
            <a:r>
              <a:rPr lang="en-US" dirty="0"/>
              <a:t>(c) An example circuit.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14.20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77095"/>
          <a:stretch>
            <a:fillRect/>
          </a:stretch>
        </p:blipFill>
        <p:spPr bwMode="auto">
          <a:xfrm>
            <a:off x="457200" y="1752600"/>
            <a:ext cx="1752600" cy="3573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22905" t="21322" r="43236"/>
          <a:stretch>
            <a:fillRect/>
          </a:stretch>
        </p:blipFill>
        <p:spPr bwMode="auto">
          <a:xfrm>
            <a:off x="4495800" y="457200"/>
            <a:ext cx="2590800" cy="2811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54772" t="36033" r="414"/>
          <a:stretch>
            <a:fillRect/>
          </a:stretch>
        </p:blipFill>
        <p:spPr bwMode="auto">
          <a:xfrm>
            <a:off x="2971800" y="3810000"/>
            <a:ext cx="3429000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/>
          <p:cNvSpPr txBox="1"/>
          <p:nvPr/>
        </p:nvSpPr>
        <p:spPr>
          <a:xfrm>
            <a:off x="24384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Y=ABCD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5562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 14.20 a) Dynamic Logic Circuit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1400" y="8382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14.20 b)</a:t>
            </a:r>
            <a:r>
              <a:rPr lang="en-US" dirty="0" err="1" smtClean="0"/>
              <a:t>Precharge</a:t>
            </a:r>
            <a:r>
              <a:rPr lang="en-US" dirty="0" smtClean="0"/>
              <a:t> Phase,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44868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14.20 c)Evaluation Phase, </a:t>
            </a:r>
            <a:r>
              <a:rPr lang="en-US" dirty="0" smtClean="0">
                <a:latin typeface="Symbol" pitchFamily="18" charset="2"/>
              </a:rPr>
              <a:t>f</a:t>
            </a:r>
            <a:r>
              <a:rPr lang="en-US" dirty="0" smtClean="0"/>
              <a:t>=1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14.20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717256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Assume 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 smtClean="0"/>
              <a:t> = 1.8V :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= 0.5V </a:t>
            </a:r>
          </a:p>
          <a:p>
            <a:pPr>
              <a:buNone/>
            </a:pPr>
            <a:r>
              <a:rPr lang="el-GR" dirty="0" smtClean="0"/>
              <a:t>μ</a:t>
            </a:r>
            <a:r>
              <a:rPr lang="en-US" baseline="-25000" dirty="0" err="1" smtClean="0"/>
              <a:t>n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ox</a:t>
            </a:r>
            <a:r>
              <a:rPr lang="en-US" dirty="0" smtClean="0"/>
              <a:t> = 4</a:t>
            </a:r>
            <a:r>
              <a:rPr lang="el-GR" dirty="0" smtClean="0"/>
              <a:t>μ</a:t>
            </a:r>
            <a:r>
              <a:rPr lang="en-US" baseline="-25000" dirty="0" err="1" smtClean="0"/>
              <a:t>p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ox</a:t>
            </a:r>
            <a:r>
              <a:rPr lang="en-US" dirty="0" smtClean="0"/>
              <a:t> = 0.3mA/V</a:t>
            </a:r>
            <a:r>
              <a:rPr lang="en-US" baseline="30000" dirty="0" smtClean="0"/>
              <a:t> 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(W/L)</a:t>
            </a:r>
            <a:r>
              <a:rPr lang="en-US" baseline="-25000" dirty="0" smtClean="0"/>
              <a:t>n</a:t>
            </a:r>
            <a:r>
              <a:rPr lang="en-US" dirty="0" smtClean="0"/>
              <a:t> =</a:t>
            </a:r>
            <a:r>
              <a:rPr lang="el-GR" dirty="0" smtClean="0"/>
              <a:t>0.27</a:t>
            </a:r>
            <a:r>
              <a:rPr lang="en-US" dirty="0" smtClean="0"/>
              <a:t>/0.18 (including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e</a:t>
            </a:r>
            <a:r>
              <a:rPr lang="en-US" dirty="0" smtClean="0"/>
              <a:t>),</a:t>
            </a:r>
          </a:p>
          <a:p>
            <a:pPr>
              <a:buNone/>
            </a:pPr>
            <a:r>
              <a:rPr lang="en-US" dirty="0" smtClean="0"/>
              <a:t> (W/L)</a:t>
            </a:r>
            <a:r>
              <a:rPr lang="en-US" baseline="-25000" dirty="0" smtClean="0"/>
              <a:t>p</a:t>
            </a:r>
            <a:r>
              <a:rPr lang="en-US" dirty="0" smtClean="0"/>
              <a:t> = 0.54</a:t>
            </a:r>
            <a:r>
              <a:rPr lang="el-GR" dirty="0" smtClean="0"/>
              <a:t>μ</a:t>
            </a:r>
            <a:r>
              <a:rPr lang="en-US" dirty="0" smtClean="0"/>
              <a:t>m/0.18</a:t>
            </a:r>
            <a:r>
              <a:rPr lang="el-GR" dirty="0" smtClean="0"/>
              <a:t>μ</a:t>
            </a:r>
            <a:r>
              <a:rPr lang="en-US" dirty="0" smtClean="0"/>
              <a:t>m (for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p</a:t>
            </a:r>
            <a:r>
              <a:rPr lang="en-US" dirty="0" smtClean="0"/>
              <a:t>), 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baseline="-25000" dirty="0" smtClean="0"/>
              <a:t>L</a:t>
            </a:r>
            <a:r>
              <a:rPr lang="en-US" dirty="0" smtClean="0"/>
              <a:t> =20fF.</a:t>
            </a:r>
          </a:p>
          <a:p>
            <a:pPr>
              <a:buNone/>
            </a:pPr>
            <a:r>
              <a:rPr lang="en-US" dirty="0" smtClean="0"/>
              <a:t>a) For the pre-charge operation, with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p</a:t>
            </a:r>
            <a:r>
              <a:rPr lang="en-US" dirty="0" err="1" smtClean="0"/>
              <a:t>’s</a:t>
            </a:r>
            <a:r>
              <a:rPr lang="en-US" dirty="0" smtClean="0"/>
              <a:t> gate at 0V and if C</a:t>
            </a:r>
            <a:r>
              <a:rPr lang="en-US" baseline="-25000" dirty="0" smtClean="0"/>
              <a:t>L</a:t>
            </a:r>
            <a:r>
              <a:rPr lang="en-US" dirty="0" smtClean="0"/>
              <a:t> is fully discharged at t = 0, find the time for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Y</a:t>
            </a:r>
            <a:r>
              <a:rPr lang="en-US" dirty="0" smtClean="0"/>
              <a:t> to rise from 10% to 90% of V</a:t>
            </a:r>
            <a:r>
              <a:rPr lang="en-US" baseline="-25000" dirty="0" smtClean="0"/>
              <a:t>DD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b) For A = B = C = D = 1, find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PHL</a:t>
            </a:r>
            <a:endParaRPr lang="en-US" baseline="-25000" dirty="0" smtClean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77095"/>
          <a:stretch>
            <a:fillRect/>
          </a:stretch>
        </p:blipFill>
        <p:spPr bwMode="auto">
          <a:xfrm>
            <a:off x="5638800" y="1919270"/>
            <a:ext cx="2285999" cy="4661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86000" y="5029200"/>
            <a:ext cx="4267200" cy="1676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12064"/>
            <a:ext cx="8686800" cy="914400"/>
          </a:xfrm>
        </p:spPr>
        <p:txBody>
          <a:bodyPr/>
          <a:lstStyle/>
          <a:p>
            <a:r>
              <a:rPr lang="en-US" dirty="0" smtClean="0"/>
              <a:t>Calculation of rise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Calculating rise time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r</a:t>
            </a:r>
            <a:r>
              <a:rPr lang="en-US" dirty="0" smtClean="0"/>
              <a:t>) the signal at the output goes from 10% its final value to 90% its final value.</a:t>
            </a:r>
          </a:p>
          <a:p>
            <a:pPr>
              <a:buNone/>
            </a:pPr>
            <a:r>
              <a:rPr lang="en-US" dirty="0" smtClean="0"/>
              <a:t>	Final Value is V</a:t>
            </a:r>
            <a:r>
              <a:rPr lang="en-US" baseline="-25000" dirty="0" smtClean="0"/>
              <a:t>DD</a:t>
            </a:r>
          </a:p>
          <a:p>
            <a:pPr>
              <a:buNone/>
            </a:pPr>
            <a:r>
              <a:rPr lang="en-US" dirty="0" smtClean="0"/>
              <a:t>V</a:t>
            </a:r>
            <a:r>
              <a:rPr lang="en-US" baseline="-25000" dirty="0" smtClean="0"/>
              <a:t>Y</a:t>
            </a:r>
            <a:r>
              <a:rPr lang="en-US" dirty="0" smtClean="0"/>
              <a:t>=0.1V</a:t>
            </a:r>
            <a:r>
              <a:rPr lang="en-US" baseline="-25000" dirty="0" smtClean="0"/>
              <a:t>DD</a:t>
            </a:r>
            <a:r>
              <a:rPr lang="en-US" dirty="0" smtClean="0"/>
              <a:t>=0.18V;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p</a:t>
            </a:r>
            <a:r>
              <a:rPr lang="en-US" dirty="0" smtClean="0"/>
              <a:t> is in saturation mode</a:t>
            </a:r>
          </a:p>
          <a:p>
            <a:pPr>
              <a:buNone/>
            </a:pPr>
            <a:r>
              <a:rPr lang="en-US" dirty="0" smtClean="0"/>
              <a:t>For rise time we are at </a:t>
            </a:r>
            <a:r>
              <a:rPr lang="en-US" dirty="0" err="1" smtClean="0"/>
              <a:t>precharge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14600" y="5251450"/>
          <a:ext cx="3795010" cy="1377950"/>
        </p:xfrm>
        <a:graphic>
          <a:graphicData uri="http://schemas.openxmlformats.org/presentationml/2006/ole">
            <p:oleObj spid="_x0000_s3074" name="Equation" r:id="rId3" imgW="2133360" imgH="774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2590800"/>
            <a:ext cx="8229600" cy="2133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rise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V</a:t>
            </a:r>
            <a:r>
              <a:rPr lang="en-US" baseline="-25000" dirty="0" smtClean="0"/>
              <a:t>Y</a:t>
            </a:r>
            <a:r>
              <a:rPr lang="en-US" dirty="0" smtClean="0"/>
              <a:t>=0.9VDD=1.62V; Q</a:t>
            </a:r>
            <a:r>
              <a:rPr lang="en-US" baseline="-25000" dirty="0" smtClean="0"/>
              <a:t>P</a:t>
            </a:r>
            <a:r>
              <a:rPr lang="en-US" dirty="0" smtClean="0"/>
              <a:t> is in triode mode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0600" y="2971800"/>
          <a:ext cx="7636213" cy="1447800"/>
        </p:xfrm>
        <a:graphic>
          <a:graphicData uri="http://schemas.openxmlformats.org/presentationml/2006/ole">
            <p:oleObj spid="_x0000_s4098" name="Equation" r:id="rId3" imgW="398772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3200400"/>
            <a:ext cx="4572000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Average Current,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av</a:t>
            </a:r>
            <a:r>
              <a:rPr lang="en-US" dirty="0" smtClean="0"/>
              <a:t>=(i</a:t>
            </a:r>
            <a:r>
              <a:rPr lang="en-US" baseline="-25000" dirty="0" smtClean="0"/>
              <a:t>1</a:t>
            </a:r>
            <a:r>
              <a:rPr lang="en-US" dirty="0" smtClean="0"/>
              <a:t>+i</a:t>
            </a:r>
            <a:r>
              <a:rPr lang="en-US" baseline="-25000" dirty="0" smtClean="0"/>
              <a:t>2</a:t>
            </a:r>
            <a:r>
              <a:rPr lang="en-US" dirty="0" smtClean="0"/>
              <a:t>)/2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baseline="-25000" dirty="0" err="1" smtClean="0">
                <a:solidFill>
                  <a:schemeClr val="accent3"/>
                </a:solidFill>
              </a:rPr>
              <a:t>av</a:t>
            </a:r>
            <a:r>
              <a:rPr lang="en-US" dirty="0" smtClean="0">
                <a:solidFill>
                  <a:schemeClr val="accent3"/>
                </a:solidFill>
              </a:rPr>
              <a:t>=119.6uA</a:t>
            </a:r>
          </a:p>
          <a:p>
            <a:pPr>
              <a:buNone/>
            </a:pPr>
            <a:endParaRPr lang="en-US" baseline="-25000" dirty="0" smtClean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677477" y="3429000"/>
          <a:ext cx="3886733" cy="1371600"/>
        </p:xfrm>
        <a:graphic>
          <a:graphicData uri="http://schemas.openxmlformats.org/presentationml/2006/ole">
            <p:oleObj spid="_x0000_s5122" name="Equation" r:id="rId3" imgW="1079280" imgH="380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648200" y="4724400"/>
            <a:ext cx="4114800" cy="1524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delay High to 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A=B=C=D=1,</a:t>
            </a:r>
          </a:p>
          <a:p>
            <a:pPr>
              <a:buNone/>
            </a:pPr>
            <a:r>
              <a:rPr lang="en-US" dirty="0" smtClean="0"/>
              <a:t>All N transistors are on.</a:t>
            </a:r>
          </a:p>
          <a:p>
            <a:r>
              <a:rPr lang="en-US" dirty="0" smtClean="0"/>
              <a:t>Replace 5 identical transistor with 1 equivalent transistor.</a:t>
            </a:r>
          </a:p>
          <a:p>
            <a:r>
              <a:rPr lang="en-US" dirty="0" err="1" smtClean="0"/>
              <a:t>Q</a:t>
            </a:r>
            <a:r>
              <a:rPr lang="en-US" baseline="-25000" dirty="0" err="1" smtClean="0"/>
              <a:t>eq</a:t>
            </a:r>
            <a:r>
              <a:rPr lang="en-US" dirty="0" smtClean="0"/>
              <a:t> has a W/L=1/5(W/L)=0.3</a:t>
            </a:r>
          </a:p>
          <a:p>
            <a:pPr>
              <a:buNone/>
            </a:pPr>
            <a:r>
              <a:rPr lang="en-US" dirty="0" smtClean="0"/>
              <a:t>For V</a:t>
            </a:r>
            <a:r>
              <a:rPr lang="en-US" baseline="-25000" dirty="0" smtClean="0"/>
              <a:t>Y</a:t>
            </a:r>
            <a:r>
              <a:rPr lang="en-US" dirty="0" smtClean="0"/>
              <a:t>=V</a:t>
            </a:r>
            <a:r>
              <a:rPr lang="en-US" baseline="-25000" dirty="0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eq</a:t>
            </a:r>
            <a:r>
              <a:rPr lang="en-US" dirty="0" smtClean="0"/>
              <a:t> in sat.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l="54772" t="36033" r="414"/>
          <a:stretch>
            <a:fillRect/>
          </a:stretch>
        </p:blipFill>
        <p:spPr bwMode="auto">
          <a:xfrm>
            <a:off x="5168955" y="1981200"/>
            <a:ext cx="2908245" cy="19388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04340" y="4965700"/>
          <a:ext cx="3453860" cy="977900"/>
        </p:xfrm>
        <a:graphic>
          <a:graphicData uri="http://schemas.openxmlformats.org/presentationml/2006/ole">
            <p:oleObj spid="_x0000_s6146" name="Equation" r:id="rId4" imgW="2108160" imgH="596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376</TotalTime>
  <Words>470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Metro</vt:lpstr>
      <vt:lpstr>Equation</vt:lpstr>
      <vt:lpstr>Dynamic and Domino Logic</vt:lpstr>
      <vt:lpstr>Dynamic Logic: Clocked Logic</vt:lpstr>
      <vt:lpstr>Dynamic logic timing sequence</vt:lpstr>
      <vt:lpstr>Example 14.20</vt:lpstr>
      <vt:lpstr>Example Problem 14.20</vt:lpstr>
      <vt:lpstr>Calculation of rise time</vt:lpstr>
      <vt:lpstr>Calculation of rise time</vt:lpstr>
      <vt:lpstr>Rise Time</vt:lpstr>
      <vt:lpstr>Propagation delay High to Low</vt:lpstr>
      <vt:lpstr>Propagation delay High to Low</vt:lpstr>
      <vt:lpstr>Cascading dynamic logic gates</vt:lpstr>
      <vt:lpstr>Domino Logic</vt:lpstr>
      <vt:lpstr>Domino Logic</vt:lpstr>
      <vt:lpstr>Cascaded Domino Logic Gate</vt:lpstr>
    </vt:vector>
  </TitlesOfParts>
  <Company>UPR, Mayagüez Campus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and Domino Logic</dc:title>
  <dc:creator>user</dc:creator>
  <cp:lastModifiedBy>user</cp:lastModifiedBy>
  <cp:revision>33</cp:revision>
  <dcterms:created xsi:type="dcterms:W3CDTF">2015-03-02T02:09:26Z</dcterms:created>
  <dcterms:modified xsi:type="dcterms:W3CDTF">2015-12-13T22:08:58Z</dcterms:modified>
</cp:coreProperties>
</file>