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4" r:id="rId7"/>
    <p:sldId id="280" r:id="rId8"/>
    <p:sldId id="266" r:id="rId9"/>
    <p:sldId id="277" r:id="rId10"/>
    <p:sldId id="278" r:id="rId11"/>
    <p:sldId id="270" r:id="rId12"/>
    <p:sldId id="263" r:id="rId13"/>
    <p:sldId id="279" r:id="rId14"/>
    <p:sldId id="281" r:id="rId15"/>
    <p:sldId id="282" r:id="rId16"/>
    <p:sldId id="283" r:id="rId17"/>
    <p:sldId id="284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A8D53702-D94F-446F-AB8F-8CC20B2AE185}">
          <p14:sldIdLst>
            <p14:sldId id="256"/>
          </p14:sldIdLst>
        </p14:section>
        <p14:section name="Intro med y mod" id="{243443B9-0917-4EC2-A589-654FF8168E38}">
          <p14:sldIdLst>
            <p14:sldId id="257"/>
            <p14:sldId id="258"/>
            <p14:sldId id="261"/>
          </p14:sldIdLst>
        </p14:section>
        <p14:section name="Moderación" id="{94E68DB2-2740-40CF-BE08-14F9493327D7}">
          <p14:sldIdLst>
            <p14:sldId id="259"/>
            <p14:sldId id="264"/>
            <p14:sldId id="280"/>
            <p14:sldId id="266"/>
          </p14:sldIdLst>
        </p14:section>
        <p14:section name="Bootstrapping" id="{159180C0-5C23-43D4-AA08-BA43A271CBD8}">
          <p14:sldIdLst>
            <p14:sldId id="277"/>
            <p14:sldId id="278"/>
            <p14:sldId id="270"/>
          </p14:sldIdLst>
        </p14:section>
        <p14:section name="Casos" id="{458D3DB5-EBD7-4FAD-A240-144C9D5EBE21}">
          <p14:sldIdLst>
            <p14:sldId id="263"/>
            <p14:sldId id="279"/>
            <p14:sldId id="281"/>
            <p14:sldId id="282"/>
            <p14:sldId id="283"/>
          </p14:sldIdLst>
        </p14:section>
        <p14:section name="SPSS" id="{43C943C2-07AF-46DF-9B80-D1D5858E11DE}">
          <p14:sldIdLst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C24D9-0324-4E04-9A04-8CDB1D14B69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CD1CEA7-CE88-45EF-9A06-CEFFB2D43791}">
      <dgm:prSet phldrT="[Texto]"/>
      <dgm:spPr/>
      <dgm:t>
        <a:bodyPr/>
        <a:lstStyle/>
        <a:p>
          <a:r>
            <a:rPr lang="es-MX" dirty="0"/>
            <a:t>Estadística</a:t>
          </a:r>
          <a:endParaRPr lang="es-PE" dirty="0"/>
        </a:p>
      </dgm:t>
    </dgm:pt>
    <dgm:pt modelId="{64893C0B-AB7B-46B5-8A9B-CED94E7886DF}" type="parTrans" cxnId="{C2C76866-AFE5-4AC6-9F4E-649226DAC7DF}">
      <dgm:prSet/>
      <dgm:spPr/>
      <dgm:t>
        <a:bodyPr/>
        <a:lstStyle/>
        <a:p>
          <a:endParaRPr lang="es-PE"/>
        </a:p>
      </dgm:t>
    </dgm:pt>
    <dgm:pt modelId="{06ADF49D-7783-4D21-B4B3-005B5B39F49F}" type="sibTrans" cxnId="{C2C76866-AFE5-4AC6-9F4E-649226DAC7DF}">
      <dgm:prSet/>
      <dgm:spPr/>
      <dgm:t>
        <a:bodyPr/>
        <a:lstStyle/>
        <a:p>
          <a:endParaRPr lang="es-PE"/>
        </a:p>
      </dgm:t>
    </dgm:pt>
    <dgm:pt modelId="{15EFDB24-6945-4F42-9ADA-55E86EA2364B}">
      <dgm:prSet phldrT="[Texto]"/>
      <dgm:spPr/>
      <dgm:t>
        <a:bodyPr/>
        <a:lstStyle/>
        <a:p>
          <a:r>
            <a:rPr lang="es-MX" dirty="0"/>
            <a:t>Nivel I:</a:t>
          </a:r>
          <a:br>
            <a:rPr lang="es-MX" dirty="0"/>
          </a:br>
          <a:r>
            <a:rPr lang="es-MX" dirty="0"/>
            <a:t>Algoritmos estimadores</a:t>
          </a:r>
          <a:endParaRPr lang="es-PE" dirty="0"/>
        </a:p>
      </dgm:t>
    </dgm:pt>
    <dgm:pt modelId="{734E81E7-DEDF-49CC-AF03-7B08EB1F9068}" type="parTrans" cxnId="{006BC8E0-A264-4C1A-A4B2-9291B759DF91}">
      <dgm:prSet/>
      <dgm:spPr/>
      <dgm:t>
        <a:bodyPr/>
        <a:lstStyle/>
        <a:p>
          <a:endParaRPr lang="es-PE"/>
        </a:p>
      </dgm:t>
    </dgm:pt>
    <dgm:pt modelId="{F9C83B67-DF42-4319-8639-127102DFD150}" type="sibTrans" cxnId="{006BC8E0-A264-4C1A-A4B2-9291B759DF91}">
      <dgm:prSet/>
      <dgm:spPr/>
      <dgm:t>
        <a:bodyPr/>
        <a:lstStyle/>
        <a:p>
          <a:endParaRPr lang="es-PE"/>
        </a:p>
      </dgm:t>
    </dgm:pt>
    <dgm:pt modelId="{508FB934-A65B-48B6-B978-B4926F2F2D27}">
      <dgm:prSet phldrT="[Texto]"/>
      <dgm:spPr/>
      <dgm:t>
        <a:bodyPr/>
        <a:lstStyle/>
        <a:p>
          <a:r>
            <a:rPr lang="es-MX" dirty="0"/>
            <a:t>Nivel II:</a:t>
          </a:r>
          <a:br>
            <a:rPr lang="es-MX" dirty="0"/>
          </a:br>
          <a:r>
            <a:rPr lang="es-MX" dirty="0"/>
            <a:t>Precisión de los algoritmos</a:t>
          </a:r>
          <a:endParaRPr lang="es-PE" dirty="0"/>
        </a:p>
      </dgm:t>
    </dgm:pt>
    <dgm:pt modelId="{8835AEE7-A7A8-4ACA-904C-9295CFD8537B}" type="parTrans" cxnId="{055148F3-43F9-4ECB-8593-F35DE0FB04E4}">
      <dgm:prSet/>
      <dgm:spPr/>
      <dgm:t>
        <a:bodyPr/>
        <a:lstStyle/>
        <a:p>
          <a:endParaRPr lang="es-PE"/>
        </a:p>
      </dgm:t>
    </dgm:pt>
    <dgm:pt modelId="{3D2BEFCD-C4F8-4507-94E8-75EB83D7436C}" type="sibTrans" cxnId="{055148F3-43F9-4ECB-8593-F35DE0FB04E4}">
      <dgm:prSet/>
      <dgm:spPr/>
      <dgm:t>
        <a:bodyPr/>
        <a:lstStyle/>
        <a:p>
          <a:endParaRPr lang="es-PE"/>
        </a:p>
      </dgm:t>
    </dgm:pt>
    <dgm:pt modelId="{5CDDFE8D-0092-4A70-AE6A-5AA2BF98A261}" type="pres">
      <dgm:prSet presAssocID="{EF4C24D9-0324-4E04-9A04-8CDB1D14B6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9B4B95-7A2A-4127-8D0A-B26AE4F8E802}" type="pres">
      <dgm:prSet presAssocID="{7CD1CEA7-CE88-45EF-9A06-CEFFB2D43791}" presName="root1" presStyleCnt="0"/>
      <dgm:spPr/>
    </dgm:pt>
    <dgm:pt modelId="{3769F332-B8C1-4EC9-8DFA-90EDB5304860}" type="pres">
      <dgm:prSet presAssocID="{7CD1CEA7-CE88-45EF-9A06-CEFFB2D43791}" presName="LevelOneTextNode" presStyleLbl="node0" presStyleIdx="0" presStyleCnt="1">
        <dgm:presLayoutVars>
          <dgm:chPref val="3"/>
        </dgm:presLayoutVars>
      </dgm:prSet>
      <dgm:spPr/>
    </dgm:pt>
    <dgm:pt modelId="{B7520A4C-5066-4E03-9C00-095661F5336A}" type="pres">
      <dgm:prSet presAssocID="{7CD1CEA7-CE88-45EF-9A06-CEFFB2D43791}" presName="level2hierChild" presStyleCnt="0"/>
      <dgm:spPr/>
    </dgm:pt>
    <dgm:pt modelId="{F48B6077-8957-4004-8C02-8653E86B0A29}" type="pres">
      <dgm:prSet presAssocID="{734E81E7-DEDF-49CC-AF03-7B08EB1F9068}" presName="conn2-1" presStyleLbl="parChTrans1D2" presStyleIdx="0" presStyleCnt="2"/>
      <dgm:spPr/>
    </dgm:pt>
    <dgm:pt modelId="{C735172B-DB97-4E44-BDD4-8E042C21B966}" type="pres">
      <dgm:prSet presAssocID="{734E81E7-DEDF-49CC-AF03-7B08EB1F9068}" presName="connTx" presStyleLbl="parChTrans1D2" presStyleIdx="0" presStyleCnt="2"/>
      <dgm:spPr/>
    </dgm:pt>
    <dgm:pt modelId="{63B1C39B-D415-4209-BDDC-BDB274FCE7B3}" type="pres">
      <dgm:prSet presAssocID="{15EFDB24-6945-4F42-9ADA-55E86EA2364B}" presName="root2" presStyleCnt="0"/>
      <dgm:spPr/>
    </dgm:pt>
    <dgm:pt modelId="{768BE604-B90E-4242-B709-8036E70D9CC8}" type="pres">
      <dgm:prSet presAssocID="{15EFDB24-6945-4F42-9ADA-55E86EA2364B}" presName="LevelTwoTextNode" presStyleLbl="node2" presStyleIdx="0" presStyleCnt="2">
        <dgm:presLayoutVars>
          <dgm:chPref val="3"/>
        </dgm:presLayoutVars>
      </dgm:prSet>
      <dgm:spPr/>
    </dgm:pt>
    <dgm:pt modelId="{6C22AB4C-2FAE-4430-A33C-B6AD98043FC0}" type="pres">
      <dgm:prSet presAssocID="{15EFDB24-6945-4F42-9ADA-55E86EA2364B}" presName="level3hierChild" presStyleCnt="0"/>
      <dgm:spPr/>
    </dgm:pt>
    <dgm:pt modelId="{AE03F353-4FEA-43F0-B851-45261EC1B4FE}" type="pres">
      <dgm:prSet presAssocID="{8835AEE7-A7A8-4ACA-904C-9295CFD8537B}" presName="conn2-1" presStyleLbl="parChTrans1D2" presStyleIdx="1" presStyleCnt="2"/>
      <dgm:spPr/>
    </dgm:pt>
    <dgm:pt modelId="{A203F269-F78B-4AAC-9C2D-3D152F429CC7}" type="pres">
      <dgm:prSet presAssocID="{8835AEE7-A7A8-4ACA-904C-9295CFD8537B}" presName="connTx" presStyleLbl="parChTrans1D2" presStyleIdx="1" presStyleCnt="2"/>
      <dgm:spPr/>
    </dgm:pt>
    <dgm:pt modelId="{139495D0-84AE-4BE9-8384-6445C87D0CBD}" type="pres">
      <dgm:prSet presAssocID="{508FB934-A65B-48B6-B978-B4926F2F2D27}" presName="root2" presStyleCnt="0"/>
      <dgm:spPr/>
    </dgm:pt>
    <dgm:pt modelId="{BFA0D65C-A27D-4741-9753-21EDA3EECD6F}" type="pres">
      <dgm:prSet presAssocID="{508FB934-A65B-48B6-B978-B4926F2F2D27}" presName="LevelTwoTextNode" presStyleLbl="node2" presStyleIdx="1" presStyleCnt="2">
        <dgm:presLayoutVars>
          <dgm:chPref val="3"/>
        </dgm:presLayoutVars>
      </dgm:prSet>
      <dgm:spPr/>
    </dgm:pt>
    <dgm:pt modelId="{D54A1A66-7C9B-43BA-AA08-46E9C6ED7BFD}" type="pres">
      <dgm:prSet presAssocID="{508FB934-A65B-48B6-B978-B4926F2F2D27}" presName="level3hierChild" presStyleCnt="0"/>
      <dgm:spPr/>
    </dgm:pt>
  </dgm:ptLst>
  <dgm:cxnLst>
    <dgm:cxn modelId="{0A87AE11-B93B-4E49-8B59-DB4CC07D0BED}" type="presOf" srcId="{8835AEE7-A7A8-4ACA-904C-9295CFD8537B}" destId="{A203F269-F78B-4AAC-9C2D-3D152F429CC7}" srcOrd="1" destOrd="0" presId="urn:microsoft.com/office/officeart/2005/8/layout/hierarchy2"/>
    <dgm:cxn modelId="{AE027A20-AF33-4D08-90AD-0A1F9D237E96}" type="presOf" srcId="{734E81E7-DEDF-49CC-AF03-7B08EB1F9068}" destId="{F48B6077-8957-4004-8C02-8653E86B0A29}" srcOrd="0" destOrd="0" presId="urn:microsoft.com/office/officeart/2005/8/layout/hierarchy2"/>
    <dgm:cxn modelId="{C693F744-E199-4AD9-8112-B7AA99ABFFEF}" type="presOf" srcId="{EF4C24D9-0324-4E04-9A04-8CDB1D14B69D}" destId="{5CDDFE8D-0092-4A70-AE6A-5AA2BF98A261}" srcOrd="0" destOrd="0" presId="urn:microsoft.com/office/officeart/2005/8/layout/hierarchy2"/>
    <dgm:cxn modelId="{C2C76866-AFE5-4AC6-9F4E-649226DAC7DF}" srcId="{EF4C24D9-0324-4E04-9A04-8CDB1D14B69D}" destId="{7CD1CEA7-CE88-45EF-9A06-CEFFB2D43791}" srcOrd="0" destOrd="0" parTransId="{64893C0B-AB7B-46B5-8A9B-CED94E7886DF}" sibTransId="{06ADF49D-7783-4D21-B4B3-005B5B39F49F}"/>
    <dgm:cxn modelId="{41D7B871-7E0D-4989-8C15-C907EB5DFE20}" type="presOf" srcId="{508FB934-A65B-48B6-B978-B4926F2F2D27}" destId="{BFA0D65C-A27D-4741-9753-21EDA3EECD6F}" srcOrd="0" destOrd="0" presId="urn:microsoft.com/office/officeart/2005/8/layout/hierarchy2"/>
    <dgm:cxn modelId="{7D82C57B-3F56-49D1-8483-87825A9100D7}" type="presOf" srcId="{7CD1CEA7-CE88-45EF-9A06-CEFFB2D43791}" destId="{3769F332-B8C1-4EC9-8DFA-90EDB5304860}" srcOrd="0" destOrd="0" presId="urn:microsoft.com/office/officeart/2005/8/layout/hierarchy2"/>
    <dgm:cxn modelId="{5D0BBABA-8566-4B0A-B9DD-0985BDA6C4F1}" type="presOf" srcId="{8835AEE7-A7A8-4ACA-904C-9295CFD8537B}" destId="{AE03F353-4FEA-43F0-B851-45261EC1B4FE}" srcOrd="0" destOrd="0" presId="urn:microsoft.com/office/officeart/2005/8/layout/hierarchy2"/>
    <dgm:cxn modelId="{67C163C5-7C30-459C-91CA-BBAEA9C77D04}" type="presOf" srcId="{734E81E7-DEDF-49CC-AF03-7B08EB1F9068}" destId="{C735172B-DB97-4E44-BDD4-8E042C21B966}" srcOrd="1" destOrd="0" presId="urn:microsoft.com/office/officeart/2005/8/layout/hierarchy2"/>
    <dgm:cxn modelId="{006BC8E0-A264-4C1A-A4B2-9291B759DF91}" srcId="{7CD1CEA7-CE88-45EF-9A06-CEFFB2D43791}" destId="{15EFDB24-6945-4F42-9ADA-55E86EA2364B}" srcOrd="0" destOrd="0" parTransId="{734E81E7-DEDF-49CC-AF03-7B08EB1F9068}" sibTransId="{F9C83B67-DF42-4319-8639-127102DFD150}"/>
    <dgm:cxn modelId="{055148F3-43F9-4ECB-8593-F35DE0FB04E4}" srcId="{7CD1CEA7-CE88-45EF-9A06-CEFFB2D43791}" destId="{508FB934-A65B-48B6-B978-B4926F2F2D27}" srcOrd="1" destOrd="0" parTransId="{8835AEE7-A7A8-4ACA-904C-9295CFD8537B}" sibTransId="{3D2BEFCD-C4F8-4507-94E8-75EB83D7436C}"/>
    <dgm:cxn modelId="{C40828FF-1533-4FB5-B593-89B8EE5BAE28}" type="presOf" srcId="{15EFDB24-6945-4F42-9ADA-55E86EA2364B}" destId="{768BE604-B90E-4242-B709-8036E70D9CC8}" srcOrd="0" destOrd="0" presId="urn:microsoft.com/office/officeart/2005/8/layout/hierarchy2"/>
    <dgm:cxn modelId="{7A9B126F-EC4D-4EA0-9A63-B45C01F43372}" type="presParOf" srcId="{5CDDFE8D-0092-4A70-AE6A-5AA2BF98A261}" destId="{C49B4B95-7A2A-4127-8D0A-B26AE4F8E802}" srcOrd="0" destOrd="0" presId="urn:microsoft.com/office/officeart/2005/8/layout/hierarchy2"/>
    <dgm:cxn modelId="{4152314A-B054-493F-8AA8-15E211C6D2D8}" type="presParOf" srcId="{C49B4B95-7A2A-4127-8D0A-B26AE4F8E802}" destId="{3769F332-B8C1-4EC9-8DFA-90EDB5304860}" srcOrd="0" destOrd="0" presId="urn:microsoft.com/office/officeart/2005/8/layout/hierarchy2"/>
    <dgm:cxn modelId="{97AB29E8-A296-405E-908C-25AB0C1D40B4}" type="presParOf" srcId="{C49B4B95-7A2A-4127-8D0A-B26AE4F8E802}" destId="{B7520A4C-5066-4E03-9C00-095661F5336A}" srcOrd="1" destOrd="0" presId="urn:microsoft.com/office/officeart/2005/8/layout/hierarchy2"/>
    <dgm:cxn modelId="{397B79DF-A397-40BE-A5DA-71C6D0141507}" type="presParOf" srcId="{B7520A4C-5066-4E03-9C00-095661F5336A}" destId="{F48B6077-8957-4004-8C02-8653E86B0A29}" srcOrd="0" destOrd="0" presId="urn:microsoft.com/office/officeart/2005/8/layout/hierarchy2"/>
    <dgm:cxn modelId="{EBF2DEA6-0D07-4F9B-8B64-E5F5315C84CB}" type="presParOf" srcId="{F48B6077-8957-4004-8C02-8653E86B0A29}" destId="{C735172B-DB97-4E44-BDD4-8E042C21B966}" srcOrd="0" destOrd="0" presId="urn:microsoft.com/office/officeart/2005/8/layout/hierarchy2"/>
    <dgm:cxn modelId="{D40DC96A-CD46-4946-B0C9-E63480F26ED8}" type="presParOf" srcId="{B7520A4C-5066-4E03-9C00-095661F5336A}" destId="{63B1C39B-D415-4209-BDDC-BDB274FCE7B3}" srcOrd="1" destOrd="0" presId="urn:microsoft.com/office/officeart/2005/8/layout/hierarchy2"/>
    <dgm:cxn modelId="{9A0D8F8A-0285-4C82-BFF9-79AAD3F48080}" type="presParOf" srcId="{63B1C39B-D415-4209-BDDC-BDB274FCE7B3}" destId="{768BE604-B90E-4242-B709-8036E70D9CC8}" srcOrd="0" destOrd="0" presId="urn:microsoft.com/office/officeart/2005/8/layout/hierarchy2"/>
    <dgm:cxn modelId="{19E37294-167D-4CDD-9591-942A5A58AD58}" type="presParOf" srcId="{63B1C39B-D415-4209-BDDC-BDB274FCE7B3}" destId="{6C22AB4C-2FAE-4430-A33C-B6AD98043FC0}" srcOrd="1" destOrd="0" presId="urn:microsoft.com/office/officeart/2005/8/layout/hierarchy2"/>
    <dgm:cxn modelId="{C031BCEB-2574-4C6A-B655-FCB78C624B5F}" type="presParOf" srcId="{B7520A4C-5066-4E03-9C00-095661F5336A}" destId="{AE03F353-4FEA-43F0-B851-45261EC1B4FE}" srcOrd="2" destOrd="0" presId="urn:microsoft.com/office/officeart/2005/8/layout/hierarchy2"/>
    <dgm:cxn modelId="{38C82854-9EED-4B4D-B85C-E413B2614151}" type="presParOf" srcId="{AE03F353-4FEA-43F0-B851-45261EC1B4FE}" destId="{A203F269-F78B-4AAC-9C2D-3D152F429CC7}" srcOrd="0" destOrd="0" presId="urn:microsoft.com/office/officeart/2005/8/layout/hierarchy2"/>
    <dgm:cxn modelId="{1D48B5D8-C3DF-4478-BB57-2A3B216A4B05}" type="presParOf" srcId="{B7520A4C-5066-4E03-9C00-095661F5336A}" destId="{139495D0-84AE-4BE9-8384-6445C87D0CBD}" srcOrd="3" destOrd="0" presId="urn:microsoft.com/office/officeart/2005/8/layout/hierarchy2"/>
    <dgm:cxn modelId="{5103B4E8-827E-45CC-A0C9-65E4E4C949D3}" type="presParOf" srcId="{139495D0-84AE-4BE9-8384-6445C87D0CBD}" destId="{BFA0D65C-A27D-4741-9753-21EDA3EECD6F}" srcOrd="0" destOrd="0" presId="urn:microsoft.com/office/officeart/2005/8/layout/hierarchy2"/>
    <dgm:cxn modelId="{F52748D3-625E-4D5D-AC0A-2089056CDD5A}" type="presParOf" srcId="{139495D0-84AE-4BE9-8384-6445C87D0CBD}" destId="{D54A1A66-7C9B-43BA-AA08-46E9C6ED7B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9F332-B8C1-4EC9-8DFA-90EDB5304860}">
      <dsp:nvSpPr>
        <dsp:cNvPr id="0" name=""/>
        <dsp:cNvSpPr/>
      </dsp:nvSpPr>
      <dsp:spPr>
        <a:xfrm>
          <a:off x="2711" y="1167509"/>
          <a:ext cx="4032636" cy="2016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Estadística</a:t>
          </a:r>
          <a:endParaRPr lang="es-PE" sz="4400" kern="1200" dirty="0"/>
        </a:p>
      </dsp:txBody>
      <dsp:txXfrm>
        <a:off x="61767" y="1226565"/>
        <a:ext cx="3914524" cy="1898206"/>
      </dsp:txXfrm>
    </dsp:sp>
    <dsp:sp modelId="{F48B6077-8957-4004-8C02-8653E86B0A29}">
      <dsp:nvSpPr>
        <dsp:cNvPr id="0" name=""/>
        <dsp:cNvSpPr/>
      </dsp:nvSpPr>
      <dsp:spPr>
        <a:xfrm rot="19457599">
          <a:off x="3848633" y="1554273"/>
          <a:ext cx="1986482" cy="83408"/>
        </a:xfrm>
        <a:custGeom>
          <a:avLst/>
          <a:gdLst/>
          <a:ahLst/>
          <a:cxnLst/>
          <a:rect l="0" t="0" r="0" b="0"/>
          <a:pathLst>
            <a:path>
              <a:moveTo>
                <a:pt x="0" y="41704"/>
              </a:moveTo>
              <a:lnTo>
                <a:pt x="1986482" y="41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700" kern="1200"/>
        </a:p>
      </dsp:txBody>
      <dsp:txXfrm>
        <a:off x="4792212" y="1546315"/>
        <a:ext cx="99324" cy="99324"/>
      </dsp:txXfrm>
    </dsp:sp>
    <dsp:sp modelId="{768BE604-B90E-4242-B709-8036E70D9CC8}">
      <dsp:nvSpPr>
        <dsp:cNvPr id="0" name=""/>
        <dsp:cNvSpPr/>
      </dsp:nvSpPr>
      <dsp:spPr>
        <a:xfrm>
          <a:off x="5648402" y="8126"/>
          <a:ext cx="4032636" cy="2016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Nivel I:</a:t>
          </a:r>
          <a:br>
            <a:rPr lang="es-MX" sz="4400" kern="1200" dirty="0"/>
          </a:br>
          <a:r>
            <a:rPr lang="es-MX" sz="4400" kern="1200" dirty="0"/>
            <a:t>Algoritmos estimadores</a:t>
          </a:r>
          <a:endParaRPr lang="es-PE" sz="4400" kern="1200" dirty="0"/>
        </a:p>
      </dsp:txBody>
      <dsp:txXfrm>
        <a:off x="5707458" y="67182"/>
        <a:ext cx="3914524" cy="1898206"/>
      </dsp:txXfrm>
    </dsp:sp>
    <dsp:sp modelId="{AE03F353-4FEA-43F0-B851-45261EC1B4FE}">
      <dsp:nvSpPr>
        <dsp:cNvPr id="0" name=""/>
        <dsp:cNvSpPr/>
      </dsp:nvSpPr>
      <dsp:spPr>
        <a:xfrm rot="2142401">
          <a:off x="3848633" y="2713656"/>
          <a:ext cx="1986482" cy="83408"/>
        </a:xfrm>
        <a:custGeom>
          <a:avLst/>
          <a:gdLst/>
          <a:ahLst/>
          <a:cxnLst/>
          <a:rect l="0" t="0" r="0" b="0"/>
          <a:pathLst>
            <a:path>
              <a:moveTo>
                <a:pt x="0" y="41704"/>
              </a:moveTo>
              <a:lnTo>
                <a:pt x="1986482" y="41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700" kern="1200"/>
        </a:p>
      </dsp:txBody>
      <dsp:txXfrm>
        <a:off x="4792212" y="2705698"/>
        <a:ext cx="99324" cy="99324"/>
      </dsp:txXfrm>
    </dsp:sp>
    <dsp:sp modelId="{BFA0D65C-A27D-4741-9753-21EDA3EECD6F}">
      <dsp:nvSpPr>
        <dsp:cNvPr id="0" name=""/>
        <dsp:cNvSpPr/>
      </dsp:nvSpPr>
      <dsp:spPr>
        <a:xfrm>
          <a:off x="5648402" y="2326892"/>
          <a:ext cx="4032636" cy="2016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Nivel II:</a:t>
          </a:r>
          <a:br>
            <a:rPr lang="es-MX" sz="4400" kern="1200" dirty="0"/>
          </a:br>
          <a:r>
            <a:rPr lang="es-MX" sz="4400" kern="1200" dirty="0"/>
            <a:t>Precisión de los algoritmos</a:t>
          </a:r>
          <a:endParaRPr lang="es-PE" sz="4400" kern="1200" dirty="0"/>
        </a:p>
      </dsp:txBody>
      <dsp:txXfrm>
        <a:off x="5707458" y="2385948"/>
        <a:ext cx="3914524" cy="1898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99021-5E12-469E-928F-FF395878C9DA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028E-D3D0-49E8-9AEE-AC9A6CB4F6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4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028E-D3D0-49E8-9AEE-AC9A6CB4F67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11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028E-D3D0-49E8-9AEE-AC9A6CB4F672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4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028E-D3D0-49E8-9AEE-AC9A6CB4F672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56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FD749-D0C2-4697-85CE-9A9148B7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8BD24-6E6E-4E28-9F50-FD198E3C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DC172-27D5-4B74-9302-5DDFD8B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B6949-0EC1-4DCA-9E53-DECDB3E9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9E318-83BB-497E-8712-EB57666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158E6E-0546-44A2-8326-2528E354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0705CB-1F92-4516-A92F-40512ACEE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C1DA-CCB3-447F-8337-CE77A694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628" y="136525"/>
            <a:ext cx="9660172" cy="97027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44638-4E15-43C6-BFA1-D49165CE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4A27926-7764-4AEA-B0B9-8C39421D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4F980239-7852-4042-BD5B-21A06AAE007D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580DE28-4349-4427-8E2D-6FC82A351180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ACB51BE-AAA9-423C-A75F-32DCC7F10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8D87A61-F5E2-4006-99C4-C7F66985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8AE398-DFA4-4438-9852-2ABAD9D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C43A6E2-1E79-4B1F-8B99-60266E47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0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97146-78B7-4BE6-9E64-29AACF773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46484-9A39-4DBE-8EA2-2581B546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CAF13-62F9-4C3E-B7A2-45796118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70037-F704-468F-A24C-A8DD0F20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D0D3C-A154-4090-AEB2-E5D2B65E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DE3762-1256-40DB-A05E-0C54550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61905" y="5200857"/>
            <a:ext cx="2819048" cy="495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98BFE6-C77A-4034-881E-6E308F6FE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24093" y="5132875"/>
            <a:ext cx="2849217" cy="6010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0166F7-ACFF-4F79-9DC1-58F338C7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58667" y="0"/>
            <a:ext cx="733333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085B3-952F-4784-99E9-A6BEB469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35715"/>
            <a:ext cx="9684026" cy="890643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03A10-9609-4924-9251-C6BEC7DA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2" y="1825625"/>
            <a:ext cx="9684027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D71C4E3-B050-4611-BB16-706A131ECDB9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E6D1E68-94C2-462F-9D7A-BCAAA50D7617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0089DA8-DDF2-4FAE-BD3F-F6604AD80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27B2522-D393-4813-8B81-86D648863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DECC0797-B09E-440B-B5BE-847B512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99272764-99CB-4EE2-B7E1-D1741D2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C5B2BF3C-736D-4E83-B86C-780FA12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6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1D9F-1185-4010-85D5-7522310A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2B694-3A04-4D13-A171-CABFC392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4FB3B36-6860-4238-A8D0-C0B8AA93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809521-D5C2-4336-B9E4-C016C5B39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0A3C0F-E982-4085-BA30-4339ADD96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10BF9414-EC56-4C79-901E-88336287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4EDBB1DF-B800-4105-82CF-1D33E07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5CBC1196-377A-4DC5-A8DC-B4C8841A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4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4ACD1-1F7B-46A0-8CCC-7D0030EF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84" y="167697"/>
            <a:ext cx="9729415" cy="88983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DCCB7-4ECA-49E6-9B9A-B31396C8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1FC266-2785-4AD7-AAD8-2F8A7F83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8BD4B1C-1C49-45C6-ABAF-87CD3763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8F9B8F-A263-43C2-B76A-C747733AE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E4DD733-C4FA-438E-BEF3-63CFE009BFB1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A82C64F-4756-4AD1-A047-5F6BB88810CB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7F0D6AB-ACDA-450A-93FF-0073B020F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9" name="Marcador de fecha 3">
            <a:extLst>
              <a:ext uri="{FF2B5EF4-FFF2-40B4-BE49-F238E27FC236}">
                <a16:creationId xmlns:a16="http://schemas.microsoft.com/office/drawing/2014/main" id="{1D524738-9D1C-4F2B-B310-9CBABB92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026C7269-D3FB-4B8E-91C0-F75CFBD6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697BDDED-BB68-4F98-BD34-FDD6EC3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23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1B2F4-819C-4B7D-B977-A246F252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904" y="136525"/>
            <a:ext cx="9672896" cy="9337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0FCE1-0753-4883-832D-433B5973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C707A-0E7F-499D-BC6F-B001EEB3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89496B-7CF3-4DEA-BE67-40F1D09B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3973A9-F2DE-4652-B099-D712C28D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B63507-58AC-40EF-9386-B7791E1E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27F9C5-0DE5-438D-9A0B-186A0EADA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911D37F7-16C3-4361-8BB8-590E767D3881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8C44466-789A-4D50-B534-ECED56D46EF5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505F1578-7744-408E-AEF8-96BD32AB9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86A62330-C356-4A46-B474-F3F99EB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6337C891-712C-4625-A8D4-4F94C128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FEC975C3-AFBB-4F41-B3C4-8CC0000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3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DA3A5-8972-4EDE-AA1F-2CF4EF34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136526"/>
            <a:ext cx="9644270" cy="91304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922538-8AD6-45C2-B02C-2B4E48C9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D2C5197-47C0-4440-BAA3-99018BE48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CC91D3F-461B-40AE-AE9C-A9C5F48DC816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FB480DB-A25D-46F1-B75C-698E00A7F27E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4CAAC77-791B-4541-826C-B1B58747A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CC30D8A5-A7D1-4056-9FC4-8B53A18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626378F-4952-4CE7-A2E1-E9F2DA04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F058C710-DC3D-4C37-B188-852AE873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42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8591605-CB27-4B2B-9AE5-5F3C77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B1FD91-8903-424B-ACED-55C28F17A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F3FA8E-8A34-4B1D-AB95-29B0AA35F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E223124B-DC00-46F1-8150-544DA96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7C11E1B8-2429-4EC9-9B28-A3DB152E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BD9EE62-B5E0-44C0-9747-85E8DBF4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4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631A-3B50-47AA-983D-299C182A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C023D-9C79-4B45-95B7-71784C74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383421-40E0-474F-99DA-B3505E61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C17AFA-4E95-46EA-A531-C6F8F860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30C395-C8FE-43BC-BAC7-3619D7C6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42CEBD-D556-47C7-977C-8F9C19F1C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FDF4706E-FB53-407E-A6F1-31D1D3E4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0DDE980F-796A-4AC8-B4F3-079FBEE8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D9CD822B-077B-46C1-A304-C7485C06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9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4770-024E-43ED-9075-F565D62D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AE8C7-6A34-4FE5-860D-24AE5987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E41CCC-8CF2-4109-A0EF-E1B037FB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C8C7A4-1C08-4D46-BC57-D279C895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BC1FA5-52CE-44C1-8BD3-B50F29142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E31453-7EA6-4AEA-A17F-32E85CCB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6AB1145D-933E-4C11-A6B6-8DC62B7F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BFBBDA81-7E43-4E78-8051-484B40B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5FCFB45E-F51C-4FCD-9124-60A9839C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3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28A0B6-A8C7-463C-BE0D-E6928F9C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085C3-FDF3-4CA3-90BE-52FA5FC4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7D13C-24D2-4A3D-BCA7-A394AA3BC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C52A-CDE6-4112-A948-71F7844FFC70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581DF-A75F-4813-940C-7C78245DE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9B78F-51DA-4856-AF78-8A0F912C2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5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0C6-08FC-4DA8-B40E-7AA33E9E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Mediación y moderación </a:t>
            </a:r>
            <a:r>
              <a:rPr lang="es-MX">
                <a:solidFill>
                  <a:schemeClr val="tx2"/>
                </a:solidFill>
              </a:rPr>
              <a:t>en JASP y JAMOVI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CAF5E-7678-449D-B3B7-232E3BE3F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Lic. Angel A. García O’Diana</a:t>
            </a:r>
            <a:endParaRPr lang="es-P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3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3518-F5E5-4DDD-A9AB-DB3FB206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Bootstrap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CE6E4-8241-435C-A9C0-DA69C433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tx2"/>
                </a:solidFill>
              </a:rPr>
              <a:t>Para determinar la precisión de los algoritmos se llevaba a cabo </a:t>
            </a:r>
            <a:r>
              <a:rPr lang="es-MX" b="1" dirty="0">
                <a:solidFill>
                  <a:schemeClr val="tx2"/>
                </a:solidFill>
              </a:rPr>
              <a:t>tradicionalmente con matemáticas</a:t>
            </a:r>
            <a:r>
              <a:rPr lang="es-MX" dirty="0">
                <a:solidFill>
                  <a:schemeClr val="tx2"/>
                </a:solidFill>
              </a:rPr>
              <a:t>.</a:t>
            </a:r>
          </a:p>
          <a:p>
            <a:r>
              <a:rPr lang="es-PE" dirty="0">
                <a:solidFill>
                  <a:schemeClr val="tx2"/>
                </a:solidFill>
              </a:rPr>
              <a:t>Surgió ante la </a:t>
            </a:r>
            <a:r>
              <a:rPr lang="es-PE" b="1" dirty="0">
                <a:solidFill>
                  <a:schemeClr val="tx2"/>
                </a:solidFill>
              </a:rPr>
              <a:t>complejidad de los problemas </a:t>
            </a:r>
            <a:r>
              <a:rPr lang="es-PE" dirty="0">
                <a:solidFill>
                  <a:schemeClr val="tx2"/>
                </a:solidFill>
              </a:rPr>
              <a:t>actuales y los </a:t>
            </a:r>
            <a:r>
              <a:rPr lang="es-PE" b="1" dirty="0">
                <a:solidFill>
                  <a:schemeClr val="tx2"/>
                </a:solidFill>
              </a:rPr>
              <a:t>conjuntos de datos enormes</a:t>
            </a:r>
            <a:r>
              <a:rPr lang="es-PE" dirty="0">
                <a:solidFill>
                  <a:schemeClr val="tx2"/>
                </a:solidFill>
              </a:rPr>
              <a:t>, las </a:t>
            </a:r>
            <a:r>
              <a:rPr lang="es-PE" b="1" dirty="0">
                <a:solidFill>
                  <a:schemeClr val="tx2"/>
                </a:solidFill>
              </a:rPr>
              <a:t>preguntas de investigación </a:t>
            </a:r>
            <a:r>
              <a:rPr lang="es-PE" dirty="0">
                <a:solidFill>
                  <a:schemeClr val="tx2"/>
                </a:solidFill>
              </a:rPr>
              <a:t>se han hecho mucho más </a:t>
            </a:r>
            <a:r>
              <a:rPr lang="es-PE" b="1" dirty="0">
                <a:solidFill>
                  <a:schemeClr val="tx2"/>
                </a:solidFill>
              </a:rPr>
              <a:t>intrincadas</a:t>
            </a:r>
            <a:r>
              <a:rPr lang="es-PE" dirty="0">
                <a:solidFill>
                  <a:schemeClr val="tx2"/>
                </a:solidFill>
              </a:rPr>
              <a:t>.</a:t>
            </a:r>
          </a:p>
          <a:p>
            <a:r>
              <a:rPr lang="es-PE" dirty="0">
                <a:solidFill>
                  <a:schemeClr val="tx2"/>
                </a:solidFill>
              </a:rPr>
              <a:t>Aprovecha la potencia computacional de los ordenadores para </a:t>
            </a:r>
            <a:r>
              <a:rPr lang="es-PE" b="1" dirty="0">
                <a:solidFill>
                  <a:schemeClr val="tx2"/>
                </a:solidFill>
              </a:rPr>
              <a:t>comprobar el grado de precisión de un análisis estadístico</a:t>
            </a:r>
            <a:r>
              <a:rPr lang="es-PE" dirty="0">
                <a:solidFill>
                  <a:schemeClr val="tx2"/>
                </a:solidFill>
              </a:rPr>
              <a:t>.</a:t>
            </a:r>
          </a:p>
          <a:p>
            <a:r>
              <a:rPr lang="es-PE" dirty="0">
                <a:solidFill>
                  <a:schemeClr val="tx2"/>
                </a:solidFill>
              </a:rPr>
              <a:t>A través del </a:t>
            </a:r>
            <a:r>
              <a:rPr lang="es-PE" b="1" dirty="0">
                <a:solidFill>
                  <a:schemeClr val="tx2"/>
                </a:solidFill>
              </a:rPr>
              <a:t>método de </a:t>
            </a:r>
            <a:r>
              <a:rPr lang="es-PE" b="1" dirty="0" err="1">
                <a:solidFill>
                  <a:schemeClr val="tx2"/>
                </a:solidFill>
              </a:rPr>
              <a:t>remuestreo</a:t>
            </a:r>
            <a:r>
              <a:rPr lang="es-PE" dirty="0">
                <a:solidFill>
                  <a:schemeClr val="tx2"/>
                </a:solidFill>
              </a:rPr>
              <a:t>, genera simulaciones para realizar inferencia entre los datos </a:t>
            </a:r>
            <a:r>
              <a:rPr lang="es-PE" dirty="0" err="1">
                <a:solidFill>
                  <a:schemeClr val="tx2"/>
                </a:solidFill>
              </a:rPr>
              <a:t>remuestreados</a:t>
            </a:r>
            <a:r>
              <a:rPr lang="es-PE" dirty="0">
                <a:solidFill>
                  <a:schemeClr val="tx2"/>
                </a:solidFill>
              </a:rPr>
              <a:t>.</a:t>
            </a:r>
          </a:p>
          <a:p>
            <a:endParaRPr lang="es-PE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dirty="0">
                <a:solidFill>
                  <a:schemeClr val="tx2"/>
                </a:solidFill>
              </a:rPr>
              <a:t>(Bradley, 1979)</a:t>
            </a:r>
          </a:p>
        </p:txBody>
      </p:sp>
    </p:spTree>
    <p:extLst>
      <p:ext uri="{BB962C8B-B14F-4D97-AF65-F5344CB8AC3E}">
        <p14:creationId xmlns:p14="http://schemas.microsoft.com/office/powerpoint/2010/main" val="386986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50F95-1221-47C1-B51C-6E61716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Ideas Clave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9F98-8249-4F5C-A50C-8C01CB0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La variable moderadora es la que modifica la relación entre        X -&gt; Y.</a:t>
            </a:r>
            <a:endParaRPr lang="es-MX" b="1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Al intervenir una variable moderadora, se modifican el signo (±) y la fuerza de la relación entre X -&gt; Y.</a:t>
            </a:r>
          </a:p>
          <a:p>
            <a:r>
              <a:rPr lang="es-MX" dirty="0">
                <a:solidFill>
                  <a:schemeClr val="tx2"/>
                </a:solidFill>
              </a:rPr>
              <a:t>Se puede ejecutar con diversos métodos (ANOVA, ANCOVA, regresiones jerárquicas) de acuerdo a los tipos de variables.</a:t>
            </a:r>
          </a:p>
          <a:p>
            <a:r>
              <a:rPr lang="es-MX" dirty="0">
                <a:solidFill>
                  <a:schemeClr val="tx2"/>
                </a:solidFill>
              </a:rPr>
              <a:t>El </a:t>
            </a:r>
            <a:r>
              <a:rPr lang="es-MX" dirty="0" err="1">
                <a:solidFill>
                  <a:schemeClr val="tx2"/>
                </a:solidFill>
              </a:rPr>
              <a:t>bootstraping</a:t>
            </a:r>
            <a:r>
              <a:rPr lang="es-MX" dirty="0">
                <a:solidFill>
                  <a:schemeClr val="tx2"/>
                </a:solidFill>
              </a:rPr>
              <a:t> permite </a:t>
            </a:r>
            <a:r>
              <a:rPr lang="es-MX" dirty="0" err="1">
                <a:solidFill>
                  <a:schemeClr val="tx2"/>
                </a:solidFill>
              </a:rPr>
              <a:t>remuestrear</a:t>
            </a:r>
            <a:r>
              <a:rPr lang="es-MX" dirty="0">
                <a:solidFill>
                  <a:schemeClr val="tx2"/>
                </a:solidFill>
              </a:rPr>
              <a:t> la data para demostrar el nivel de significancia con mayor precisión.</a:t>
            </a:r>
          </a:p>
        </p:txBody>
      </p:sp>
    </p:spTree>
    <p:extLst>
      <p:ext uri="{BB962C8B-B14F-4D97-AF65-F5344CB8AC3E}">
        <p14:creationId xmlns:p14="http://schemas.microsoft.com/office/powerpoint/2010/main" val="412778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7E54E0D-7B18-4193-AFB1-0326F1B1E9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79625" y="847115"/>
            <a:ext cx="8032750" cy="5014912"/>
          </a:xfrm>
        </p:spPr>
      </p:pic>
    </p:spTree>
    <p:extLst>
      <p:ext uri="{BB962C8B-B14F-4D97-AF65-F5344CB8AC3E}">
        <p14:creationId xmlns:p14="http://schemas.microsoft.com/office/powerpoint/2010/main" val="423443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F9C23-A171-409A-B143-20DE8DA501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95450" y="935831"/>
            <a:ext cx="8801100" cy="4986337"/>
          </a:xfrm>
        </p:spPr>
      </p:pic>
    </p:spTree>
    <p:extLst>
      <p:ext uri="{BB962C8B-B14F-4D97-AF65-F5344CB8AC3E}">
        <p14:creationId xmlns:p14="http://schemas.microsoft.com/office/powerpoint/2010/main" val="28849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456909-4D11-408B-ACC6-A0C8EAA976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1125" y="919956"/>
            <a:ext cx="11969750" cy="5018087"/>
          </a:xfrm>
        </p:spPr>
      </p:pic>
    </p:spTree>
    <p:extLst>
      <p:ext uri="{BB962C8B-B14F-4D97-AF65-F5344CB8AC3E}">
        <p14:creationId xmlns:p14="http://schemas.microsoft.com/office/powerpoint/2010/main" val="338083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8BC84E-33B0-47A6-9C72-25C93E96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94" y="0"/>
            <a:ext cx="7869612" cy="62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0307B6-4BA4-40E4-9506-55DC2B83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15" y="716802"/>
            <a:ext cx="9902370" cy="54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1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B8C2A0-A236-4FD9-967A-79A2C9A6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4" t="8963" b="8595"/>
          <a:stretch/>
        </p:blipFill>
        <p:spPr>
          <a:xfrm>
            <a:off x="3842238" y="2549769"/>
            <a:ext cx="5618936" cy="35872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NO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NO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307730" y="3220015"/>
            <a:ext cx="3472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ANOVA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Tamaño de familia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Ubicación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Absentismo</a:t>
            </a:r>
            <a:endParaRPr lang="es-PE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2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2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NO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70338" y="2697777"/>
            <a:ext cx="3842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Regresión jerárquica segmentada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Absentismo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Relaciones familiares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Apoyo familiar</a:t>
            </a:r>
            <a:endParaRPr lang="es-PE" sz="2800" b="1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1A8636-A6D6-4FF5-94AA-42AD2F4DB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4"/>
          <a:stretch/>
        </p:blipFill>
        <p:spPr>
          <a:xfrm>
            <a:off x="3912576" y="2362111"/>
            <a:ext cx="5688623" cy="33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3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NO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70338" y="2905466"/>
            <a:ext cx="3842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ANOVA (dic)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Tamaño de familia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Relaciones familiares (dic)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Absentismo</a:t>
            </a:r>
            <a:endParaRPr lang="es-PE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1F2F4E-ABEE-45EA-868A-B73675EE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76" y="2362110"/>
            <a:ext cx="6069956" cy="37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2F04-6334-4857-9DAA-656C8D6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Mediación y moderación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BAE13-660A-4925-AC7D-D28EF90B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la investigación avanza, ya no basta con analizar la relación simple entre una variable independiente (x) y una dependiente (y).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Análisis de mediación: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s-MX" dirty="0"/>
              <a:t> o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Por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/>
              <a:t>(procesos, mecanismos) se produce el efecto.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Análisis de moderación: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Cuándo</a:t>
            </a:r>
            <a:r>
              <a:rPr lang="es-MX" dirty="0"/>
              <a:t> o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/>
              <a:t>situaciones se produce el efecto (bajo qué circunstancias se produce el efecto).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261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4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167053" y="2906316"/>
            <a:ext cx="3842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Regresión jerárquica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Edad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Relaciones familiares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Absentismo</a:t>
            </a:r>
            <a:endParaRPr lang="es-PE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2A14F8-330E-48F0-851B-F7F20264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02" y="2362111"/>
            <a:ext cx="4818970" cy="33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5B0716-21AB-4A66-BE00-ADE61EA9CC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822"/>
          <a:stretch/>
        </p:blipFill>
        <p:spPr>
          <a:xfrm>
            <a:off x="4162425" y="481263"/>
            <a:ext cx="3867150" cy="61277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51D95EBA-5451-486A-B029-16953721B069}"/>
              </a:ext>
            </a:extLst>
          </p:cNvPr>
          <p:cNvSpPr/>
          <p:nvPr/>
        </p:nvSpPr>
        <p:spPr>
          <a:xfrm>
            <a:off x="1171074" y="1203158"/>
            <a:ext cx="1347537" cy="13475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Soledad</a:t>
            </a:r>
            <a:endParaRPr lang="es-PE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31DBB6-DE73-4C27-8DDA-FBC26C03117F}"/>
              </a:ext>
            </a:extLst>
          </p:cNvPr>
          <p:cNvSpPr/>
          <p:nvPr/>
        </p:nvSpPr>
        <p:spPr>
          <a:xfrm>
            <a:off x="962525" y="3858126"/>
            <a:ext cx="1796716" cy="17967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Agresividad</a:t>
            </a:r>
            <a:endParaRPr lang="es-PE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ECF791F-0216-413E-BC65-34C39D95F167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518611" y="1876927"/>
            <a:ext cx="1643814" cy="16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E59418F-74EB-483C-BDFF-33B4112B7DB8}"/>
              </a:ext>
            </a:extLst>
          </p:cNvPr>
          <p:cNvCxnSpPr>
            <a:stCxn id="6" idx="6"/>
            <a:endCxn id="4" idx="1"/>
          </p:cNvCxnSpPr>
          <p:nvPr/>
        </p:nvCxnSpPr>
        <p:spPr>
          <a:xfrm flipV="1">
            <a:off x="2759241" y="3545138"/>
            <a:ext cx="1403184" cy="12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43A3BAD-CE02-4D5B-896E-76A0F97B584F}"/>
              </a:ext>
            </a:extLst>
          </p:cNvPr>
          <p:cNvSpPr/>
          <p:nvPr/>
        </p:nvSpPr>
        <p:spPr>
          <a:xfrm>
            <a:off x="9545053" y="481263"/>
            <a:ext cx="2069432" cy="20694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Masculino, Femenino o no binario</a:t>
            </a:r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12348E7-C990-4809-8D33-ED88421663EB}"/>
              </a:ext>
            </a:extLst>
          </p:cNvPr>
          <p:cNvSpPr/>
          <p:nvPr/>
        </p:nvSpPr>
        <p:spPr>
          <a:xfrm>
            <a:off x="9545053" y="3858126"/>
            <a:ext cx="2069432" cy="20694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Introvertidos o extravertidos</a:t>
            </a:r>
            <a:endParaRPr lang="es-PE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C1F8F9-9D1C-4D26-9783-7C78E82DEF34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>
            <a:off x="8029575" y="1515979"/>
            <a:ext cx="1515478" cy="202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7E5742-41DD-4569-9DCC-3FB2DEB903DD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flipH="1" flipV="1">
            <a:off x="8029575" y="3545138"/>
            <a:ext cx="1515478" cy="134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6E338-F3E6-4A64-A294-DEA359E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Moderación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13ED764-1EE3-4EA2-A65C-BB54034BF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35" y="1267692"/>
            <a:ext cx="6747932" cy="5057398"/>
          </a:xfrm>
        </p:spPr>
      </p:pic>
    </p:spTree>
    <p:extLst>
      <p:ext uri="{BB962C8B-B14F-4D97-AF65-F5344CB8AC3E}">
        <p14:creationId xmlns:p14="http://schemas.microsoft.com/office/powerpoint/2010/main" val="39100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072D2-07AB-4229-BF4C-FE4F103A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moderador</a:t>
            </a:r>
            <a:endParaRPr lang="es-PE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E9EF0B0-968A-41C8-B7AD-A0B29BC9D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13" t="12284" r="10735" b="14931"/>
          <a:stretch/>
        </p:blipFill>
        <p:spPr>
          <a:xfrm>
            <a:off x="3088105" y="1394110"/>
            <a:ext cx="6858000" cy="4769911"/>
          </a:xfrm>
        </p:spPr>
      </p:pic>
    </p:spTree>
    <p:extLst>
      <p:ext uri="{BB962C8B-B14F-4D97-AF65-F5344CB8AC3E}">
        <p14:creationId xmlns:p14="http://schemas.microsoft.com/office/powerpoint/2010/main" val="735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04867-3C98-47F5-973E-CEC215274A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4125" y="253498"/>
            <a:ext cx="9683750" cy="12858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Identificar el moderador de un efecto, ayuda a establecer condiciones límites del efecto o circunstancias, estímulos, o tipo de personas en las cuales el efecto es largo vs. corto, presente vs. ausente, positivo vs. negativo, etc. (Kline, 2004)</a:t>
            </a:r>
            <a:endParaRPr lang="es-PE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F1F5B9-8F09-4A21-AB9D-D3669362E7CB}"/>
              </a:ext>
            </a:extLst>
          </p:cNvPr>
          <p:cNvGrpSpPr/>
          <p:nvPr/>
        </p:nvGrpSpPr>
        <p:grpSpPr>
          <a:xfrm>
            <a:off x="4103019" y="2005474"/>
            <a:ext cx="3985962" cy="2374900"/>
            <a:chOff x="198186" y="2213811"/>
            <a:chExt cx="3985962" cy="237490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BD14D01-5E87-42CC-B578-660E0BBD4F60}"/>
                </a:ext>
              </a:extLst>
            </p:cNvPr>
            <p:cNvSpPr/>
            <p:nvPr/>
          </p:nvSpPr>
          <p:spPr>
            <a:xfrm>
              <a:off x="1526840" y="2213811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Z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13F15BB-421A-4E0C-A645-06496A322C39}"/>
                </a:ext>
              </a:extLst>
            </p:cNvPr>
            <p:cNvSpPr/>
            <p:nvPr/>
          </p:nvSpPr>
          <p:spPr>
            <a:xfrm>
              <a:off x="198186" y="3738480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X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65E29D7-0FEB-4294-A2D3-AE6B24D0EC17}"/>
                </a:ext>
              </a:extLst>
            </p:cNvPr>
            <p:cNvSpPr/>
            <p:nvPr/>
          </p:nvSpPr>
          <p:spPr>
            <a:xfrm>
              <a:off x="2855494" y="3738479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Y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CEC3F62C-5FF1-42C1-9CFE-0651648CBF6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191167" y="3064042"/>
              <a:ext cx="0" cy="109955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97203EFB-01EC-49E2-A9BF-AEAA064F0780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1526840" y="4163595"/>
              <a:ext cx="1328654" cy="1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8AD44D6-FDDE-46F7-8B08-C0F22A6B59BE}"/>
              </a:ext>
            </a:extLst>
          </p:cNvPr>
          <p:cNvSpPr txBox="1"/>
          <p:nvPr/>
        </p:nvSpPr>
        <p:spPr>
          <a:xfrm>
            <a:off x="4038850" y="1539373"/>
            <a:ext cx="384726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MODELO INTERACTIVO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47652B-C381-42D9-A271-82E9EA643DB0}"/>
                  </a:ext>
                </a:extLst>
              </p:cNvPr>
              <p:cNvSpPr txBox="1"/>
              <p:nvPr/>
            </p:nvSpPr>
            <p:spPr>
              <a:xfrm>
                <a:off x="1436038" y="5504867"/>
                <a:ext cx="9319924" cy="837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ℯ</m:t>
                      </m:r>
                    </m:oMath>
                  </m:oMathPara>
                </a14:m>
                <a:endParaRPr lang="es-PE" sz="4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47652B-C381-42D9-A271-82E9EA64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8" y="5504867"/>
                <a:ext cx="9319924" cy="837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42DA0C6-F1F4-44D5-A839-AFF82AEEB0EE}"/>
                  </a:ext>
                </a:extLst>
              </p:cNvPr>
              <p:cNvSpPr txBox="1"/>
              <p:nvPr/>
            </p:nvSpPr>
            <p:spPr>
              <a:xfrm>
                <a:off x="8634081" y="1964487"/>
                <a:ext cx="3192383" cy="19389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2400" dirty="0"/>
                  <a:t>Efectos Principales: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sz="2400" dirty="0"/>
              </a:p>
              <a:p>
                <a:r>
                  <a:rPr lang="es-PE" sz="2400" dirty="0"/>
                  <a:t>Efectos de Interacción: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42DA0C6-F1F4-44D5-A839-AFF82AEE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081" y="1964487"/>
                <a:ext cx="3192383" cy="1938992"/>
              </a:xfrm>
              <a:prstGeom prst="rect">
                <a:avLst/>
              </a:prstGeom>
              <a:blipFill>
                <a:blip r:embed="rId3"/>
                <a:stretch>
                  <a:fillRect l="-2662" t="-218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62A027-559D-4418-A475-C0C9F9A6C370}"/>
                  </a:ext>
                </a:extLst>
              </p:cNvPr>
              <p:cNvSpPr txBox="1"/>
              <p:nvPr/>
            </p:nvSpPr>
            <p:spPr>
              <a:xfrm>
                <a:off x="1789404" y="4648669"/>
                <a:ext cx="8613192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𝑋𝑍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±ⅇ</m:t>
                      </m:r>
                    </m:oMath>
                  </m:oMathPara>
                </a14:m>
                <a:endParaRPr lang="es-PE" sz="4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62A027-559D-4418-A475-C0C9F9A6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04" y="4648669"/>
                <a:ext cx="8613192" cy="778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A601-9F7D-4BC2-8686-9D4CAA2C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de Análisis</a:t>
            </a:r>
            <a:endParaRPr lang="es-PE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7D65E6-A5F3-448F-A1B8-AC93E6EE3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68429"/>
              </p:ext>
            </p:extLst>
          </p:nvPr>
        </p:nvGraphicFramePr>
        <p:xfrm>
          <a:off x="1254125" y="1504780"/>
          <a:ext cx="10280148" cy="4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037">
                  <a:extLst>
                    <a:ext uri="{9D8B030D-6E8A-4147-A177-3AD203B41FA5}">
                      <a16:colId xmlns:a16="http://schemas.microsoft.com/office/drawing/2014/main" val="181828993"/>
                    </a:ext>
                  </a:extLst>
                </a:gridCol>
                <a:gridCol w="2570037">
                  <a:extLst>
                    <a:ext uri="{9D8B030D-6E8A-4147-A177-3AD203B41FA5}">
                      <a16:colId xmlns:a16="http://schemas.microsoft.com/office/drawing/2014/main" val="3625226895"/>
                    </a:ext>
                  </a:extLst>
                </a:gridCol>
                <a:gridCol w="2570037">
                  <a:extLst>
                    <a:ext uri="{9D8B030D-6E8A-4147-A177-3AD203B41FA5}">
                      <a16:colId xmlns:a16="http://schemas.microsoft.com/office/drawing/2014/main" val="2161573829"/>
                    </a:ext>
                  </a:extLst>
                </a:gridCol>
                <a:gridCol w="2570037">
                  <a:extLst>
                    <a:ext uri="{9D8B030D-6E8A-4147-A177-3AD203B41FA5}">
                      <a16:colId xmlns:a16="http://schemas.microsoft.com/office/drawing/2014/main" val="3725529114"/>
                    </a:ext>
                  </a:extLst>
                </a:gridCol>
              </a:tblGrid>
              <a:tr h="1154500">
                <a:tc>
                  <a:txBody>
                    <a:bodyPr/>
                    <a:lstStyle/>
                    <a:p>
                      <a:pPr algn="ctr"/>
                      <a:endParaRPr lang="es-PE" sz="5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5400" dirty="0"/>
                        <a:t>Z</a:t>
                      </a:r>
                      <a:endParaRPr lang="es-PE" sz="5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PE" sz="5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PE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30100"/>
                  </a:ext>
                </a:extLst>
              </a:tr>
              <a:tr h="905133">
                <a:tc rowSpan="3"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PE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NO MÉTRICA (nominal, ordinal)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MÉTRICA (intervalo, razón)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76065"/>
                  </a:ext>
                </a:extLst>
              </a:tr>
              <a:tr h="905133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NO MÉTRICA (nominal, ordinal)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ANOVA de dos vías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ANCOVA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57695"/>
                  </a:ext>
                </a:extLst>
              </a:tr>
              <a:tr h="1562284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MÉTRICA (intervalo, razón)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Regresión jerárquica segmentada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Regresión jerárquica (múltiple)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4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62AE-29B5-4A38-8F13-42D6A732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Hipótesis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813C4-51A9-4581-ADB2-D339C77C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747" y="2739354"/>
            <a:ext cx="5559053" cy="2141956"/>
          </a:xfrm>
        </p:spPr>
        <p:txBody>
          <a:bodyPr/>
          <a:lstStyle/>
          <a:p>
            <a:r>
              <a:rPr lang="es-MX" dirty="0"/>
              <a:t>Sistema de Hipótesis:</a:t>
            </a:r>
          </a:p>
          <a:p>
            <a:pPr lvl="1"/>
            <a:r>
              <a:rPr lang="es-MX" dirty="0"/>
              <a:t>b1 = efecto de X sobre Y</a:t>
            </a:r>
          </a:p>
          <a:p>
            <a:pPr lvl="1"/>
            <a:r>
              <a:rPr lang="es-MX" dirty="0"/>
              <a:t>b2 = efecto de Z sobre Y</a:t>
            </a:r>
          </a:p>
          <a:p>
            <a:pPr lvl="1"/>
            <a:r>
              <a:rPr lang="es-MX" dirty="0"/>
              <a:t>b3 = efecto moderado de XZ sobre Y</a:t>
            </a:r>
            <a:endParaRPr lang="es-PE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D822D7C-9713-4711-9698-FB4AA9C362F7}"/>
              </a:ext>
            </a:extLst>
          </p:cNvPr>
          <p:cNvGrpSpPr/>
          <p:nvPr/>
        </p:nvGrpSpPr>
        <p:grpSpPr>
          <a:xfrm>
            <a:off x="499345" y="2405227"/>
            <a:ext cx="4766012" cy="2810209"/>
            <a:chOff x="1076861" y="3284091"/>
            <a:chExt cx="4766012" cy="281020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AF9317B-FFC7-4E62-A8A3-3F2512AC9E8A}"/>
                </a:ext>
              </a:extLst>
            </p:cNvPr>
            <p:cNvSpPr/>
            <p:nvPr/>
          </p:nvSpPr>
          <p:spPr>
            <a:xfrm>
              <a:off x="1076861" y="3284091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XZ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8C22A92-DE44-49E1-BA4C-E5BB5BB7520F}"/>
                </a:ext>
              </a:extLst>
            </p:cNvPr>
            <p:cNvSpPr/>
            <p:nvPr/>
          </p:nvSpPr>
          <p:spPr>
            <a:xfrm>
              <a:off x="1081418" y="4274024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Z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6DAEE78-89CD-4384-8ADD-49C58ADDF958}"/>
                </a:ext>
              </a:extLst>
            </p:cNvPr>
            <p:cNvSpPr/>
            <p:nvPr/>
          </p:nvSpPr>
          <p:spPr>
            <a:xfrm>
              <a:off x="4514219" y="4274024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Y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B0D1E032-FABE-4624-B8E0-6BC58AE79EB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2410072" y="5090417"/>
              <a:ext cx="2104147" cy="578768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FE509D92-AEA3-4811-B742-16DFF305DD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405515" y="3709207"/>
              <a:ext cx="2108704" cy="59865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A3549D34-42E7-4008-B37D-24011DBA8C43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410072" y="4699140"/>
              <a:ext cx="210414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E4B03E4-9F13-4FB0-98FE-4846FE79D120}"/>
                </a:ext>
              </a:extLst>
            </p:cNvPr>
            <p:cNvSpPr txBox="1"/>
            <p:nvPr/>
          </p:nvSpPr>
          <p:spPr>
            <a:xfrm>
              <a:off x="2743066" y="3391088"/>
              <a:ext cx="560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b3</a:t>
              </a:r>
              <a:endParaRPr lang="es-PE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33A4921-9089-4722-A1F8-06EF1A9F113C}"/>
                </a:ext>
              </a:extLst>
            </p:cNvPr>
            <p:cNvSpPr txBox="1"/>
            <p:nvPr/>
          </p:nvSpPr>
          <p:spPr>
            <a:xfrm>
              <a:off x="2670879" y="4104058"/>
              <a:ext cx="736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b2</a:t>
              </a:r>
              <a:endParaRPr lang="es-PE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595B9D9-AA5A-462E-B9FE-B7F7952CE985}"/>
                </a:ext>
              </a:extLst>
            </p:cNvPr>
            <p:cNvSpPr txBox="1"/>
            <p:nvPr/>
          </p:nvSpPr>
          <p:spPr>
            <a:xfrm>
              <a:off x="2743066" y="4773414"/>
              <a:ext cx="591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b1</a:t>
              </a:r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553C85E-BF52-4399-A6EE-2DA15C731DEA}"/>
                </a:ext>
              </a:extLst>
            </p:cNvPr>
            <p:cNvSpPr/>
            <p:nvPr/>
          </p:nvSpPr>
          <p:spPr>
            <a:xfrm>
              <a:off x="1081418" y="5244069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X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90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38F4-424B-4C07-BF9F-D11F6353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</a:t>
            </a:r>
            <a:endParaRPr lang="es-P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B9B46B6-6337-44B7-9E52-502A58249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39278"/>
              </p:ext>
            </p:extLst>
          </p:nvPr>
        </p:nvGraphicFramePr>
        <p:xfrm>
          <a:off x="1670050" y="1825625"/>
          <a:ext cx="9683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680228"/>
      </p:ext>
    </p:extLst>
  </p:cSld>
  <p:clrMapOvr>
    <a:masterClrMapping/>
  </p:clrMapOvr>
</p:sld>
</file>

<file path=ppt/theme/theme1.xml><?xml version="1.0" encoding="utf-8"?>
<a:theme xmlns:a="http://schemas.openxmlformats.org/drawingml/2006/main" name="UCV1">
  <a:themeElements>
    <a:clrScheme name="Personalizado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41B586"/>
      </a:accent1>
      <a:accent2>
        <a:srgbClr val="DB2022"/>
      </a:accent2>
      <a:accent3>
        <a:srgbClr val="33739B"/>
      </a:accent3>
      <a:accent4>
        <a:srgbClr val="8E4B96"/>
      </a:accent4>
      <a:accent5>
        <a:srgbClr val="F8572B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V1" id="{F20A192E-2DB9-4073-9A3C-63A8E0C8EFB7}" vid="{33E0FD0B-C57D-4FBB-AF90-F3E72010D7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UCV1</Template>
  <TotalTime>691</TotalTime>
  <Words>541</Words>
  <Application>Microsoft Office PowerPoint</Application>
  <PresentationFormat>Panorámica</PresentationFormat>
  <Paragraphs>98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UCV1</vt:lpstr>
      <vt:lpstr>Mediación y moderación en JASP y JAMOVI</vt:lpstr>
      <vt:lpstr>Mediación y moderación</vt:lpstr>
      <vt:lpstr>Presentación de PowerPoint</vt:lpstr>
      <vt:lpstr>Moderación</vt:lpstr>
      <vt:lpstr>Modelo moderador</vt:lpstr>
      <vt:lpstr>Presentación de PowerPoint</vt:lpstr>
      <vt:lpstr>Estrategia de Análisis</vt:lpstr>
      <vt:lpstr>Hipótesis</vt:lpstr>
      <vt:lpstr>Bootstrap</vt:lpstr>
      <vt:lpstr>Bootstrap</vt:lpstr>
      <vt:lpstr>Ideas Clave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1</vt:lpstr>
      <vt:lpstr>CASO 2</vt:lpstr>
      <vt:lpstr>CASO 3</vt:lpstr>
      <vt:lpstr>CASO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A. García O'Diana</dc:creator>
  <cp:lastModifiedBy>Angel A. García O'Diana</cp:lastModifiedBy>
  <cp:revision>101</cp:revision>
  <dcterms:created xsi:type="dcterms:W3CDTF">2021-01-05T20:14:39Z</dcterms:created>
  <dcterms:modified xsi:type="dcterms:W3CDTF">2021-02-20T01:47:13Z</dcterms:modified>
</cp:coreProperties>
</file>