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0" r:id="rId1"/>
  </p:sldMasterIdLst>
  <p:notesMasterIdLst>
    <p:notesMasterId r:id="rId16"/>
  </p:notesMasterIdLst>
  <p:sldIdLst>
    <p:sldId id="256" r:id="rId2"/>
    <p:sldId id="257" r:id="rId3"/>
    <p:sldId id="258" r:id="rId4"/>
    <p:sldId id="261" r:id="rId5"/>
    <p:sldId id="266" r:id="rId6"/>
    <p:sldId id="269" r:id="rId7"/>
    <p:sldId id="270" r:id="rId8"/>
    <p:sldId id="268" r:id="rId9"/>
    <p:sldId id="271" r:id="rId10"/>
    <p:sldId id="260" r:id="rId11"/>
    <p:sldId id="262" r:id="rId12"/>
    <p:sldId id="264" r:id="rId13"/>
    <p:sldId id="265" r:id="rId14"/>
    <p:sldId id="263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91"/>
    <p:restoredTop sz="78703" autoAdjust="0"/>
  </p:normalViewPr>
  <p:slideViewPr>
    <p:cSldViewPr>
      <p:cViewPr varScale="1">
        <p:scale>
          <a:sx n="116" d="100"/>
          <a:sy n="116" d="100"/>
        </p:scale>
        <p:origin x="1352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Libro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5"/>
          <c:y val="1.2364864864864865E-2"/>
          <c:w val="0.93638613861386144"/>
          <c:h val="0.89170036177910195"/>
        </c:manualLayout>
      </c:layout>
      <c:barChart>
        <c:barDir val="col"/>
        <c:grouping val="clustered"/>
        <c:varyColors val="0"/>
        <c:ser>
          <c:idx val="0"/>
          <c:order val="0"/>
          <c:spPr>
            <a:noFill/>
            <a:ln w="9525" cap="flat" cmpd="sng" algn="ctr">
              <a:solidFill>
                <a:schemeClr val="accent1"/>
              </a:solidFill>
              <a:miter lim="800000"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  <c:invertIfNegative val="0"/>
          <c:dLbls>
            <c:delete val="1"/>
          </c:dLbls>
          <c:cat>
            <c:strRef>
              <c:f>Hoja1!$A$1:$A$13</c:f>
              <c:strCache>
                <c:ptCount val="13"/>
                <c:pt idx="0">
                  <c:v>Abril-Junio</c:v>
                </c:pt>
                <c:pt idx="1">
                  <c:v>Julio</c:v>
                </c:pt>
                <c:pt idx="2">
                  <c:v>Agosto</c:v>
                </c:pt>
                <c:pt idx="3">
                  <c:v>Septiembre</c:v>
                </c:pt>
                <c:pt idx="4">
                  <c:v>Octubre</c:v>
                </c:pt>
                <c:pt idx="5">
                  <c:v>Noviembre</c:v>
                </c:pt>
                <c:pt idx="6">
                  <c:v>Diciembre</c:v>
                </c:pt>
                <c:pt idx="7">
                  <c:v>Enero</c:v>
                </c:pt>
                <c:pt idx="8">
                  <c:v>Febrero</c:v>
                </c:pt>
                <c:pt idx="9">
                  <c:v>Marzo</c:v>
                </c:pt>
                <c:pt idx="10">
                  <c:v>Abril</c:v>
                </c:pt>
                <c:pt idx="11">
                  <c:v>Mayo</c:v>
                </c:pt>
                <c:pt idx="12">
                  <c:v>Junio</c:v>
                </c:pt>
              </c:strCache>
            </c:strRef>
          </c:cat>
          <c:val>
            <c:numRef>
              <c:f>Hoja1!$B$1:$B$13</c:f>
              <c:numCache>
                <c:formatCode>General</c:formatCode>
                <c:ptCount val="13"/>
                <c:pt idx="0">
                  <c:v>-7900</c:v>
                </c:pt>
                <c:pt idx="1">
                  <c:v>-7700</c:v>
                </c:pt>
                <c:pt idx="2">
                  <c:v>-6900</c:v>
                </c:pt>
                <c:pt idx="3">
                  <c:v>-5500</c:v>
                </c:pt>
                <c:pt idx="4">
                  <c:v>-3500</c:v>
                </c:pt>
                <c:pt idx="5">
                  <c:v>-900</c:v>
                </c:pt>
                <c:pt idx="6">
                  <c:v>2300</c:v>
                </c:pt>
                <c:pt idx="7">
                  <c:v>6100</c:v>
                </c:pt>
                <c:pt idx="8">
                  <c:v>10500</c:v>
                </c:pt>
                <c:pt idx="9">
                  <c:v>15500</c:v>
                </c:pt>
                <c:pt idx="10">
                  <c:v>21100</c:v>
                </c:pt>
                <c:pt idx="11">
                  <c:v>27300</c:v>
                </c:pt>
                <c:pt idx="12">
                  <c:v>34100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330-E848-8BB8-4937801B0F0D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315"/>
        <c:overlap val="-40"/>
        <c:axId val="1583755407"/>
        <c:axId val="1583751247"/>
      </c:barChart>
      <c:catAx>
        <c:axId val="1583755407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3060000" spcFirstLastPara="1" vertOverflow="ellipsis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+mn-cs"/>
              </a:defRPr>
            </a:pPr>
            <a:endParaRPr lang="es-ES"/>
          </a:p>
        </c:txPr>
        <c:crossAx val="1583751247"/>
        <c:crosses val="autoZero"/>
        <c:auto val="1"/>
        <c:lblAlgn val="ctr"/>
        <c:lblOffset val="100"/>
        <c:noMultiLvlLbl val="0"/>
      </c:catAx>
      <c:valAx>
        <c:axId val="1583751247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+mn-cs"/>
              </a:defRPr>
            </a:pPr>
            <a:endParaRPr lang="es-ES"/>
          </a:p>
        </c:txPr>
        <c:crossAx val="158375540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3">
  <cs:axisTitle>
    <cs:lnRef idx="0"/>
    <cs:fillRef idx="0"/>
    <cs:effectRef idx="0"/>
    <cs:fontRef idx="minor">
      <a:schemeClr val="lt1">
        <a:lumMod val="75000"/>
      </a:schemeClr>
    </cs:fontRef>
    <cs:defRPr sz="1197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862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D7E2A3-5395-4094-AC17-D93F5F931A91}" type="datetimeFigureOut">
              <a:rPr lang="es-ES" smtClean="0"/>
              <a:t>15/6/20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045242-12E7-4B50-9856-ADBAE0E214A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767614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4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Buenos/as días/tardes, en primer lugar, soy </a:t>
            </a:r>
            <a:r>
              <a:rPr lang="es-ES" sz="44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Angel</a:t>
            </a:r>
            <a:r>
              <a:rPr lang="es-ES" sz="4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" sz="44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Martinez</a:t>
            </a:r>
            <a:r>
              <a:rPr lang="es-ES" sz="4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" sz="44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Fernandez</a:t>
            </a:r>
            <a:r>
              <a:rPr lang="es-ES" sz="4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y con el permiso del jurado, doy comienzo a mi presentación del proyecto final de Desarrollo de Aplicaciones Web.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045242-12E7-4B50-9856-ADBAE0E214A4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692730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 por fin, la demo:</a:t>
            </a:r>
          </a:p>
          <a:p>
            <a:r>
              <a:rPr lang="es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*Mostrar </a:t>
            </a:r>
            <a:r>
              <a:rPr lang="es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info</a:t>
            </a:r>
            <a:r>
              <a:rPr lang="es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s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register</a:t>
            </a:r>
            <a:r>
              <a:rPr lang="es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s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login</a:t>
            </a:r>
            <a:r>
              <a:rPr lang="es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inicio, preferencias, listados y detalles, guardar </a:t>
            </a:r>
            <a:r>
              <a:rPr lang="es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pdf</a:t>
            </a:r>
            <a:r>
              <a:rPr lang="es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 n i, crear usuario que controle datos en </a:t>
            </a:r>
            <a:r>
              <a:rPr lang="es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Prod</a:t>
            </a:r>
            <a:r>
              <a:rPr lang="es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cambiar usuario actual a manejar datos de </a:t>
            </a:r>
            <a:r>
              <a:rPr lang="es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prod</a:t>
            </a:r>
            <a:r>
              <a:rPr lang="es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045242-12E7-4B50-9856-ADBAE0E214A4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756966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 esto finalizo la demostración, y paso a explicar los tiempos y el plan económico.</a:t>
            </a:r>
            <a:br>
              <a:rPr lang="es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s-E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Como veremos en este intento de diagrama de Gantt:</a:t>
            </a:r>
          </a:p>
          <a:p>
            <a:r>
              <a:rPr lang="es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Tenemos la investigación y planificación, que juntas han sido un total de 125h</a:t>
            </a:r>
          </a:p>
          <a:p>
            <a:r>
              <a:rPr lang="es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 desarrollo que se compone de las tres partes anteriormente mencionadas:</a:t>
            </a:r>
          </a:p>
          <a:p>
            <a:pPr lvl="1"/>
            <a:r>
              <a:rPr lang="es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Bases de datos: 25</a:t>
            </a:r>
          </a:p>
          <a:p>
            <a:pPr lvl="1"/>
            <a:r>
              <a:rPr lang="es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 </a:t>
            </a:r>
            <a:r>
              <a:rPr lang="es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Rest</a:t>
            </a:r>
            <a:r>
              <a:rPr lang="es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75</a:t>
            </a:r>
          </a:p>
          <a:p>
            <a:pPr lvl="1"/>
            <a:r>
              <a:rPr lang="es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Interfaz: 50</a:t>
            </a:r>
          </a:p>
          <a:p>
            <a:pPr lvl="1"/>
            <a:r>
              <a:rPr lang="es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Dando un total de 150h de desarrollo</a:t>
            </a:r>
          </a:p>
          <a:p>
            <a:r>
              <a:rPr lang="es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 por ultimo: 75 horas de pruebas</a:t>
            </a:r>
          </a:p>
          <a:p>
            <a:r>
              <a:rPr lang="es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Todo esto da un total de 350h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045242-12E7-4B50-9856-ADBAE0E214A4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088179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 para finalizar, el plan </a:t>
            </a:r>
            <a:r>
              <a:rPr lang="es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economico</a:t>
            </a:r>
            <a:endParaRPr lang="es-E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Este se divide en dos partes:</a:t>
            </a:r>
          </a:p>
          <a:p>
            <a:r>
              <a:rPr lang="es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Costes: En los cuales vamos a contar los de desarrollo y costes previstos.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045242-12E7-4B50-9856-ADBAE0E214A4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618517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Previsión de evolución: Este gráfico indica desde el día de hoy hasta dentro de un año</a:t>
            </a:r>
          </a:p>
          <a:p>
            <a:r>
              <a:rPr lang="es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Contando con el mejor de los casos:</a:t>
            </a:r>
          </a:p>
          <a:p>
            <a:r>
              <a:rPr lang="es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30 clientes nuevos al mes</a:t>
            </a:r>
          </a:p>
          <a:p>
            <a:r>
              <a:rPr lang="es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20€ cada uno (Esto se sacaría de la media entre las dos suscripciones vistas en la demostración)</a:t>
            </a:r>
          </a:p>
          <a:p>
            <a:r>
              <a:rPr lang="es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Como podemos ver mes a mes iríamos recuperando lo invertido (7500+400), el sistema se sostendría solo, pero no habría “ganancias” hasta el mes de Diciembre, en el que empezaríamos ganando unos 2300 y ya a finales del primer año habría unas ganancias de 34k.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045242-12E7-4B50-9856-ADBAE0E214A4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4255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 con esto ultimo, finalizo </a:t>
            </a:r>
            <a:r>
              <a:rPr lang="es-E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 presentación, </a:t>
            </a:r>
            <a:r>
              <a:rPr lang="es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muchas gracias por escuchar y ahora espero poder responder vuestras preguntas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045242-12E7-4B50-9856-ADBAE0E214A4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538424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Por guiaros un poco,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primero explicare de que se trata </a:t>
            </a:r>
            <a:r>
              <a:rPr lang="es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Trelingo</a:t>
            </a:r>
            <a:r>
              <a:rPr lang="es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 a que usuarios va dirigido,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continuación describiré las tecnologías usadas para realizar dicho proyecto.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Despues</a:t>
            </a:r>
            <a:r>
              <a:rPr lang="es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hare una demostración en tiempo real,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 finalmente, expondré los tiempos consumidos y el plan económico.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045242-12E7-4B50-9856-ADBAE0E214A4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788753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Empezemos</a:t>
            </a:r>
            <a:r>
              <a:rPr lang="es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…Que es </a:t>
            </a:r>
            <a:r>
              <a:rPr lang="es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Trelingo</a:t>
            </a:r>
            <a:r>
              <a:rPr lang="es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Trelingo</a:t>
            </a:r>
            <a:r>
              <a:rPr lang="es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es lo que se conoce como software as a </a:t>
            </a:r>
            <a:r>
              <a:rPr lang="es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service</a:t>
            </a:r>
            <a:r>
              <a:rPr lang="es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o software como servicio, en español.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 cual ofrece a empresas y autónomos tener un CRM/ERP en la nube.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Ejemplos similares de SaaS son: </a:t>
            </a:r>
            <a:r>
              <a:rPr lang="es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Slack</a:t>
            </a:r>
            <a:r>
              <a:rPr lang="es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JIRA, </a:t>
            </a:r>
            <a:r>
              <a:rPr lang="es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Harvest</a:t>
            </a:r>
            <a:r>
              <a:rPr lang="es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s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Salesforce</a:t>
            </a:r>
            <a:r>
              <a:rPr lang="es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etc.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045242-12E7-4B50-9856-ADBAE0E214A4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785611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Trelingo</a:t>
            </a:r>
            <a:r>
              <a:rPr lang="es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 compone de tres partes: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s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Bases de datos </a:t>
            </a:r>
            <a:r>
              <a:rPr lang="es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MySQL</a:t>
            </a:r>
            <a:endParaRPr lang="es-E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s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 REST: Programada con </a:t>
            </a:r>
            <a:r>
              <a:rPr lang="es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Laravel</a:t>
            </a:r>
            <a:r>
              <a:rPr lang="es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7 y con autentificación basada en JWT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s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Interfaz: Montada con Angular 8 y </a:t>
            </a:r>
            <a:r>
              <a:rPr lang="es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Bulma</a:t>
            </a:r>
            <a:r>
              <a:rPr lang="es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SCSS. Algunas de las librerías a destacar serian </a:t>
            </a:r>
            <a:r>
              <a:rPr lang="es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Chart.js</a:t>
            </a:r>
            <a:r>
              <a:rPr lang="es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que te permite dibujar cualquier grafico que te puedas imaginar de una manera relativamente sencilla.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s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 </a:t>
            </a:r>
            <a:r>
              <a:rPr lang="es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fullcalendar</a:t>
            </a:r>
            <a:r>
              <a:rPr lang="es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que sirve principalmente para mostrar eventos en un calendario montado por el mismo.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045242-12E7-4B50-9856-ADBAE0E214A4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877439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Pasamos a las interfaces, las cuales voy a mostrar tres:</a:t>
            </a:r>
          </a:p>
          <a:p>
            <a:r>
              <a:rPr lang="es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Software: Visual </a:t>
            </a:r>
            <a:r>
              <a:rPr lang="es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studio</a:t>
            </a:r>
            <a:r>
              <a:rPr lang="es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para editor código, </a:t>
            </a:r>
            <a:r>
              <a:rPr lang="es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Mamp</a:t>
            </a:r>
            <a:r>
              <a:rPr lang="es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para el servidor apache, y </a:t>
            </a:r>
            <a:r>
              <a:rPr lang="es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sequel</a:t>
            </a:r>
            <a:r>
              <a:rPr lang="es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 para una vista general de las bases de datos</a:t>
            </a:r>
          </a:p>
          <a:p>
            <a:r>
              <a:rPr lang="es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Hardware: </a:t>
            </a:r>
            <a:r>
              <a:rPr lang="es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MacBook</a:t>
            </a:r>
            <a:r>
              <a:rPr lang="es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 2019 13, </a:t>
            </a:r>
            <a:r>
              <a:rPr lang="es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Xiaomi</a:t>
            </a:r>
            <a:r>
              <a:rPr lang="es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Redmi</a:t>
            </a:r>
            <a:r>
              <a:rPr lang="es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Note 7.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045242-12E7-4B50-9856-ADBAE0E214A4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487009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 Comunicación: Como podemos ver, el cliente realizara una petición HTTP al servidor, este mediante PHP consultara a la base de datos y devolverá la respuesta en formato </a:t>
            </a:r>
            <a:r>
              <a:rPr lang="es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json</a:t>
            </a:r>
            <a:r>
              <a:rPr lang="es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nuevo al cliente para que este pueda leerla y mostrarla en pantalla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045242-12E7-4B50-9856-ADBAE0E214A4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618856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Por ultimo antes de pasar a la demostración, veremos los detalles </a:t>
            </a:r>
            <a:r>
              <a:rPr lang="es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tecnicos</a:t>
            </a:r>
            <a:r>
              <a:rPr lang="es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r>
              <a:rPr lang="es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 empezar tenemos el diagrama de clases: En el cual podemos ver dos colores:</a:t>
            </a:r>
          </a:p>
          <a:p>
            <a:pPr lvl="1"/>
            <a:r>
              <a:rPr lang="es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Morado: Significa que pertenecen a la base de datos principal.</a:t>
            </a:r>
          </a:p>
          <a:p>
            <a:pPr lvl="1"/>
            <a:r>
              <a:rPr lang="es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Azul: Pertenecen a la base datos secundaria.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045242-12E7-4B50-9856-ADBAE0E214A4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933657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Caso de uso principal: Este caso de uso </a:t>
            </a:r>
            <a:r>
              <a:rPr lang="es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actua</a:t>
            </a:r>
            <a:r>
              <a:rPr lang="es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sobre la base de datos principal. Y como podemos ver…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045242-12E7-4B50-9856-ADBAE0E214A4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530958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Caso de uso secundario: Este caso de uso </a:t>
            </a:r>
            <a:r>
              <a:rPr lang="es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actua</a:t>
            </a:r>
            <a:r>
              <a:rPr lang="es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sobre las bases de datos del cliente. Y como podemos ver…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045242-12E7-4B50-9856-ADBAE0E214A4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184714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5DEDD-4F07-42C0-8EF8-4C25EE4BA9D4}" type="datetimeFigureOut">
              <a:rPr lang="es-ES" smtClean="0"/>
              <a:t>15/6/20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63B8F-3F3C-42C5-8D76-82F678D7181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35587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5DEDD-4F07-42C0-8EF8-4C25EE4BA9D4}" type="datetimeFigureOut">
              <a:rPr lang="es-ES" smtClean="0"/>
              <a:t>15/6/20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63B8F-3F3C-42C5-8D76-82F678D7181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80738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5DEDD-4F07-42C0-8EF8-4C25EE4BA9D4}" type="datetimeFigureOut">
              <a:rPr lang="es-ES" smtClean="0"/>
              <a:t>15/6/20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63B8F-3F3C-42C5-8D76-82F678D7181B}" type="slidenum">
              <a:rPr lang="es-ES" smtClean="0"/>
              <a:t>‹Nº›</a:t>
            </a:fld>
            <a:endParaRPr lang="es-E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797263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5DEDD-4F07-42C0-8EF8-4C25EE4BA9D4}" type="datetimeFigureOut">
              <a:rPr lang="es-ES" smtClean="0"/>
              <a:t>15/6/20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63B8F-3F3C-42C5-8D76-82F678D7181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170290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5DEDD-4F07-42C0-8EF8-4C25EE4BA9D4}" type="datetimeFigureOut">
              <a:rPr lang="es-ES" smtClean="0"/>
              <a:t>15/6/20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63B8F-3F3C-42C5-8D76-82F678D7181B}" type="slidenum">
              <a:rPr lang="es-ES" smtClean="0"/>
              <a:t>‹Nº›</a:t>
            </a:fld>
            <a:endParaRPr lang="es-E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72775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5DEDD-4F07-42C0-8EF8-4C25EE4BA9D4}" type="datetimeFigureOut">
              <a:rPr lang="es-ES" smtClean="0"/>
              <a:t>15/6/20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63B8F-3F3C-42C5-8D76-82F678D7181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786450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5DEDD-4F07-42C0-8EF8-4C25EE4BA9D4}" type="datetimeFigureOut">
              <a:rPr lang="es-ES" smtClean="0"/>
              <a:t>15/6/20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63B8F-3F3C-42C5-8D76-82F678D7181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391177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5DEDD-4F07-42C0-8EF8-4C25EE4BA9D4}" type="datetimeFigureOut">
              <a:rPr lang="es-ES" smtClean="0"/>
              <a:t>15/6/20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63B8F-3F3C-42C5-8D76-82F678D7181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02894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5DEDD-4F07-42C0-8EF8-4C25EE4BA9D4}" type="datetimeFigureOut">
              <a:rPr lang="es-ES" smtClean="0"/>
              <a:t>15/6/20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63B8F-3F3C-42C5-8D76-82F678D7181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57275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5DEDD-4F07-42C0-8EF8-4C25EE4BA9D4}" type="datetimeFigureOut">
              <a:rPr lang="es-ES" smtClean="0"/>
              <a:t>15/6/20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63B8F-3F3C-42C5-8D76-82F678D7181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50450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5DEDD-4F07-42C0-8EF8-4C25EE4BA9D4}" type="datetimeFigureOut">
              <a:rPr lang="es-ES" smtClean="0"/>
              <a:t>15/6/20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63B8F-3F3C-42C5-8D76-82F678D7181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31722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5DEDD-4F07-42C0-8EF8-4C25EE4BA9D4}" type="datetimeFigureOut">
              <a:rPr lang="es-ES" smtClean="0"/>
              <a:t>15/6/20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63B8F-3F3C-42C5-8D76-82F678D7181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21859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5DEDD-4F07-42C0-8EF8-4C25EE4BA9D4}" type="datetimeFigureOut">
              <a:rPr lang="es-ES" smtClean="0"/>
              <a:t>15/6/20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63B8F-3F3C-42C5-8D76-82F678D7181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61229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5DEDD-4F07-42C0-8EF8-4C25EE4BA9D4}" type="datetimeFigureOut">
              <a:rPr lang="es-ES" smtClean="0"/>
              <a:t>15/6/20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63B8F-3F3C-42C5-8D76-82F678D7181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05645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5DEDD-4F07-42C0-8EF8-4C25EE4BA9D4}" type="datetimeFigureOut">
              <a:rPr lang="es-ES" smtClean="0"/>
              <a:t>15/6/20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63B8F-3F3C-42C5-8D76-82F678D7181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65833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63B8F-3F3C-42C5-8D76-82F678D7181B}" type="slidenum">
              <a:rPr lang="es-ES" smtClean="0"/>
              <a:t>‹Nº›</a:t>
            </a:fld>
            <a:endParaRPr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5DEDD-4F07-42C0-8EF8-4C25EE4BA9D4}" type="datetimeFigureOut">
              <a:rPr lang="es-ES" smtClean="0"/>
              <a:t>15/6/20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37060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C5DEDD-4F07-42C0-8EF8-4C25EE4BA9D4}" type="datetimeFigureOut">
              <a:rPr lang="es-ES" smtClean="0"/>
              <a:t>15/6/20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6763B8F-3F3C-42C5-8D76-82F678D7181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72183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  <p:sldLayoutId id="2147483912" r:id="rId12"/>
    <p:sldLayoutId id="2147483913" r:id="rId13"/>
    <p:sldLayoutId id="2147483914" r:id="rId14"/>
    <p:sldLayoutId id="2147483915" r:id="rId15"/>
    <p:sldLayoutId id="214748391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11" Type="http://schemas.openxmlformats.org/officeDocument/2006/relationships/image" Target="../media/image2.png"/><Relationship Id="rId5" Type="http://schemas.openxmlformats.org/officeDocument/2006/relationships/image" Target="../media/image6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jpe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50726" y="2370892"/>
            <a:ext cx="5290547" cy="2116217"/>
          </a:xfrm>
          <a:prstGeom prst="rect">
            <a:avLst/>
          </a:prstGeom>
        </p:spPr>
      </p:pic>
      <p:pic>
        <p:nvPicPr>
          <p:cNvPr id="1026" name="Picture 2" descr="C:\Users\Angel\Desktop\TODO\2º INF\Tomas\logocampico.png"/>
          <p:cNvPicPr>
            <a:picLocks noChangeAspect="1" noChangeArrowheads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1779" y="463633"/>
            <a:ext cx="2888447" cy="805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60920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6858000"/>
          </a:xfrm>
        </p:spPr>
        <p:txBody>
          <a:bodyPr anchor="ctr">
            <a:norm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s-ES" sz="4800" dirty="0">
                <a:ln w="0"/>
                <a:solidFill>
                  <a:schemeClr val="accent2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 Medium" panose="02000503000000020004" pitchFamily="2" charset="0"/>
              </a:rPr>
              <a:t>DEMO</a:t>
            </a:r>
          </a:p>
        </p:txBody>
      </p:sp>
      <p:pic>
        <p:nvPicPr>
          <p:cNvPr id="5" name="Picture 2" descr="C:\Users\Angel\Desktop\TODO\2º INF\Tomas\logocampico.png">
            <a:extLst>
              <a:ext uri="{FF2B5EF4-FFF2-40B4-BE49-F238E27FC236}">
                <a16:creationId xmlns:a16="http://schemas.microsoft.com/office/drawing/2014/main" id="{B73D3FC6-35A8-C242-9E7C-F96AB048C8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09" y="116636"/>
            <a:ext cx="2024351" cy="564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7DC858F5-5126-764D-88C3-6FB64F853C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31050" y="5795661"/>
            <a:ext cx="984669" cy="984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03968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1524000" y="188640"/>
            <a:ext cx="9144000" cy="1008112"/>
          </a:xfrm>
        </p:spPr>
        <p:txBody>
          <a:bodyPr>
            <a:norm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s-ES" sz="4800" dirty="0">
                <a:ln w="0"/>
                <a:solidFill>
                  <a:schemeClr val="bg2">
                    <a:lumMod val="50000"/>
                  </a:schemeClr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 Medium" panose="02000503000000020004" pitchFamily="2" charset="0"/>
              </a:rPr>
              <a:t>Temporalización</a:t>
            </a:r>
          </a:p>
        </p:txBody>
      </p:sp>
      <p:sp>
        <p:nvSpPr>
          <p:cNvPr id="6" name="4 Marcador de texto">
            <a:extLst>
              <a:ext uri="{FF2B5EF4-FFF2-40B4-BE49-F238E27FC236}">
                <a16:creationId xmlns:a16="http://schemas.microsoft.com/office/drawing/2014/main" id="{4137D708-F974-A645-8BB4-3A01A368B95B}"/>
              </a:ext>
            </a:extLst>
          </p:cNvPr>
          <p:cNvSpPr txBox="1">
            <a:spLocks/>
          </p:cNvSpPr>
          <p:nvPr/>
        </p:nvSpPr>
        <p:spPr>
          <a:xfrm>
            <a:off x="1520949" y="3140971"/>
            <a:ext cx="9144000" cy="10081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endParaRPr lang="es-ES" sz="2400" dirty="0">
              <a:solidFill>
                <a:schemeClr val="accent2"/>
              </a:solidFill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448E8AC-D22A-514D-90D4-404DD9BFD5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2195" y="1914404"/>
            <a:ext cx="7801508" cy="30291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8CF75EAB-63D6-7742-87BD-FF5BFAC370D1}"/>
              </a:ext>
            </a:extLst>
          </p:cNvPr>
          <p:cNvSpPr/>
          <p:nvPr/>
        </p:nvSpPr>
        <p:spPr>
          <a:xfrm>
            <a:off x="2279576" y="1988840"/>
            <a:ext cx="1224136" cy="28803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72BEB2FD-80B7-3648-888D-617CF6F4C2DE}"/>
              </a:ext>
            </a:extLst>
          </p:cNvPr>
          <p:cNvSpPr txBox="1"/>
          <p:nvPr/>
        </p:nvSpPr>
        <p:spPr>
          <a:xfrm>
            <a:off x="2063552" y="1844824"/>
            <a:ext cx="1463662" cy="2966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96000"/>
              </a:lnSpc>
            </a:pPr>
            <a:r>
              <a:rPr lang="es-ES" sz="1400" dirty="0">
                <a:latin typeface="Helvetica Neue Thin" panose="020B0403020202020204" pitchFamily="34" charset="0"/>
                <a:ea typeface="Helvetica Neue Thin" panose="020B0403020202020204" pitchFamily="34" charset="0"/>
              </a:rPr>
              <a:t>Investigación</a:t>
            </a:r>
          </a:p>
          <a:p>
            <a:pPr algn="r">
              <a:lnSpc>
                <a:spcPct val="196000"/>
              </a:lnSpc>
            </a:pPr>
            <a:r>
              <a:rPr lang="es-ES" sz="1400" dirty="0">
                <a:latin typeface="Helvetica Neue Thin" panose="020B0403020202020204" pitchFamily="34" charset="0"/>
                <a:ea typeface="Helvetica Neue Thin" panose="020B0403020202020204" pitchFamily="34" charset="0"/>
              </a:rPr>
              <a:t>Planificación</a:t>
            </a:r>
          </a:p>
          <a:p>
            <a:pPr algn="r">
              <a:lnSpc>
                <a:spcPct val="196000"/>
              </a:lnSpc>
            </a:pPr>
            <a:r>
              <a:rPr lang="es-ES" sz="1400" dirty="0">
                <a:latin typeface="Helvetica Neue Thin" panose="020B0403020202020204" pitchFamily="34" charset="0"/>
                <a:ea typeface="Helvetica Neue Thin" panose="020B0403020202020204" pitchFamily="34" charset="0"/>
              </a:rPr>
              <a:t>Desarrollo</a:t>
            </a:r>
          </a:p>
          <a:p>
            <a:pPr algn="r">
              <a:lnSpc>
                <a:spcPct val="196000"/>
              </a:lnSpc>
            </a:pPr>
            <a:r>
              <a:rPr lang="es-ES" sz="1400" dirty="0">
                <a:latin typeface="Helvetica Neue Thin" panose="020B0403020202020204" pitchFamily="34" charset="0"/>
                <a:ea typeface="Helvetica Neue Thin" panose="020B0403020202020204" pitchFamily="34" charset="0"/>
              </a:rPr>
              <a:t>Bases de datos</a:t>
            </a:r>
          </a:p>
          <a:p>
            <a:pPr algn="r">
              <a:lnSpc>
                <a:spcPct val="196000"/>
              </a:lnSpc>
            </a:pPr>
            <a:r>
              <a:rPr lang="es-ES" sz="1400" dirty="0">
                <a:latin typeface="Helvetica Neue Thin" panose="020B0403020202020204" pitchFamily="34" charset="0"/>
                <a:ea typeface="Helvetica Neue Thin" panose="020B0403020202020204" pitchFamily="34" charset="0"/>
              </a:rPr>
              <a:t>API REST</a:t>
            </a:r>
          </a:p>
          <a:p>
            <a:pPr algn="r">
              <a:lnSpc>
                <a:spcPct val="196000"/>
              </a:lnSpc>
            </a:pPr>
            <a:r>
              <a:rPr lang="es-ES" sz="1400" dirty="0">
                <a:latin typeface="Helvetica Neue Thin" panose="020B0403020202020204" pitchFamily="34" charset="0"/>
                <a:ea typeface="Helvetica Neue Thin" panose="020B0403020202020204" pitchFamily="34" charset="0"/>
              </a:rPr>
              <a:t>Interfaz</a:t>
            </a:r>
          </a:p>
          <a:p>
            <a:pPr algn="r">
              <a:lnSpc>
                <a:spcPct val="196000"/>
              </a:lnSpc>
            </a:pPr>
            <a:r>
              <a:rPr lang="es-ES" sz="1400" dirty="0">
                <a:latin typeface="Helvetica Neue Thin" panose="020B0403020202020204" pitchFamily="34" charset="0"/>
                <a:ea typeface="Helvetica Neue Thin" panose="020B0403020202020204" pitchFamily="34" charset="0"/>
              </a:rPr>
              <a:t>Pruebas</a:t>
            </a:r>
          </a:p>
        </p:txBody>
      </p:sp>
      <p:pic>
        <p:nvPicPr>
          <p:cNvPr id="11" name="Picture 2" descr="C:\Users\Angel\Desktop\TODO\2º INF\Tomas\logocampico.png">
            <a:extLst>
              <a:ext uri="{FF2B5EF4-FFF2-40B4-BE49-F238E27FC236}">
                <a16:creationId xmlns:a16="http://schemas.microsoft.com/office/drawing/2014/main" id="{B65AE7E5-86DD-4445-82E6-77E331D4AD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09" y="116636"/>
            <a:ext cx="2024351" cy="564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18CF5797-8F95-894F-B1D2-4D12B2D50B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31050" y="5795661"/>
            <a:ext cx="984669" cy="984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6C701EE8-A7CF-9441-B2DE-7A36AC5B88AB}"/>
              </a:ext>
            </a:extLst>
          </p:cNvPr>
          <p:cNvSpPr txBox="1"/>
          <p:nvPr/>
        </p:nvSpPr>
        <p:spPr>
          <a:xfrm>
            <a:off x="5015880" y="1844824"/>
            <a:ext cx="4824536" cy="2981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96000"/>
              </a:lnSpc>
            </a:pPr>
            <a:r>
              <a:rPr lang="es-ES" sz="1400" dirty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</a:rPr>
              <a:t>125</a:t>
            </a:r>
          </a:p>
          <a:p>
            <a:pPr>
              <a:lnSpc>
                <a:spcPct val="196000"/>
              </a:lnSpc>
            </a:pPr>
            <a:r>
              <a:rPr lang="es-ES" sz="1400" dirty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</a:rPr>
              <a:t>125</a:t>
            </a:r>
          </a:p>
          <a:p>
            <a:pPr>
              <a:lnSpc>
                <a:spcPct val="196000"/>
              </a:lnSpc>
            </a:pPr>
            <a:r>
              <a:rPr lang="es-ES" sz="1400" dirty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</a:rPr>
              <a:t>						     150</a:t>
            </a:r>
          </a:p>
          <a:p>
            <a:pPr>
              <a:lnSpc>
                <a:spcPct val="196000"/>
              </a:lnSpc>
            </a:pPr>
            <a:r>
              <a:rPr lang="es-ES" sz="1400" dirty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</a:rPr>
              <a:t>			        25</a:t>
            </a:r>
          </a:p>
          <a:p>
            <a:pPr>
              <a:lnSpc>
                <a:spcPct val="196000"/>
              </a:lnSpc>
            </a:pPr>
            <a:r>
              <a:rPr lang="es-ES" sz="1400" dirty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</a:rPr>
              <a:t>						 75</a:t>
            </a:r>
          </a:p>
          <a:p>
            <a:pPr>
              <a:lnSpc>
                <a:spcPct val="196000"/>
              </a:lnSpc>
            </a:pPr>
            <a:r>
              <a:rPr lang="es-ES" sz="1400" dirty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</a:rPr>
              <a:t>								        50</a:t>
            </a:r>
          </a:p>
          <a:p>
            <a:pPr>
              <a:lnSpc>
                <a:spcPct val="196000"/>
              </a:lnSpc>
            </a:pPr>
            <a:r>
              <a:rPr lang="es-ES" sz="1400" dirty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</a:rPr>
              <a:t>								75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6F668BF9-2A57-934E-AA8F-0D70F763D0DF}"/>
              </a:ext>
            </a:extLst>
          </p:cNvPr>
          <p:cNvSpPr/>
          <p:nvPr/>
        </p:nvSpPr>
        <p:spPr>
          <a:xfrm>
            <a:off x="4033813" y="2166436"/>
            <a:ext cx="72008" cy="36004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162805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1524000" y="188640"/>
            <a:ext cx="9144000" cy="1008112"/>
          </a:xfrm>
        </p:spPr>
        <p:txBody>
          <a:bodyPr>
            <a:norm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s-ES" sz="4800" dirty="0">
                <a:ln w="0"/>
                <a:solidFill>
                  <a:schemeClr val="bg2">
                    <a:lumMod val="50000"/>
                  </a:schemeClr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 Medium" panose="02000503000000020004" pitchFamily="2" charset="0"/>
              </a:rPr>
              <a:t>Plan Económico</a:t>
            </a:r>
          </a:p>
        </p:txBody>
      </p:sp>
      <p:sp>
        <p:nvSpPr>
          <p:cNvPr id="6" name="4 Marcador de texto">
            <a:extLst>
              <a:ext uri="{FF2B5EF4-FFF2-40B4-BE49-F238E27FC236}">
                <a16:creationId xmlns:a16="http://schemas.microsoft.com/office/drawing/2014/main" id="{4137D708-F974-A645-8BB4-3A01A368B95B}"/>
              </a:ext>
            </a:extLst>
          </p:cNvPr>
          <p:cNvSpPr txBox="1">
            <a:spLocks/>
          </p:cNvSpPr>
          <p:nvPr/>
        </p:nvSpPr>
        <p:spPr>
          <a:xfrm>
            <a:off x="1520949" y="1"/>
            <a:ext cx="9144000" cy="6858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ES" sz="2400" dirty="0">
                <a:solidFill>
                  <a:schemeClr val="accent2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COSTES EN DESARROLLO</a:t>
            </a:r>
          </a:p>
          <a:p>
            <a:pPr algn="ctr">
              <a:lnSpc>
                <a:spcPct val="150000"/>
              </a:lnSpc>
            </a:pPr>
            <a:r>
              <a:rPr lang="es-ES" sz="1600" dirty="0">
                <a:solidFill>
                  <a:schemeClr val="accent2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Bases de Datos (25h*50€) 1250€</a:t>
            </a:r>
          </a:p>
          <a:p>
            <a:pPr algn="ctr">
              <a:lnSpc>
                <a:spcPct val="150000"/>
              </a:lnSpc>
            </a:pPr>
            <a:r>
              <a:rPr lang="es-ES" sz="1600" dirty="0">
                <a:solidFill>
                  <a:schemeClr val="accent2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API REST (75h*50€) 3750€</a:t>
            </a:r>
          </a:p>
          <a:p>
            <a:pPr algn="ctr">
              <a:lnSpc>
                <a:spcPct val="150000"/>
              </a:lnSpc>
            </a:pPr>
            <a:r>
              <a:rPr lang="es-ES" sz="1600" dirty="0">
                <a:solidFill>
                  <a:schemeClr val="accent2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Interfaz (50h*50€) 2500€</a:t>
            </a:r>
          </a:p>
          <a:p>
            <a:pPr algn="ctr">
              <a:lnSpc>
                <a:spcPct val="150000"/>
              </a:lnSpc>
            </a:pPr>
            <a:r>
              <a:rPr lang="es-ES" sz="2400" dirty="0">
                <a:solidFill>
                  <a:schemeClr val="accent2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PREVISION COSTES</a:t>
            </a:r>
          </a:p>
          <a:p>
            <a:pPr algn="ctr">
              <a:lnSpc>
                <a:spcPct val="150000"/>
              </a:lnSpc>
            </a:pPr>
            <a:r>
              <a:rPr lang="es-ES" sz="1600" dirty="0">
                <a:solidFill>
                  <a:schemeClr val="accent2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Publicidad &lt;&gt;200€/mes</a:t>
            </a:r>
          </a:p>
          <a:p>
            <a:pPr algn="ctr">
              <a:lnSpc>
                <a:spcPct val="150000"/>
              </a:lnSpc>
            </a:pPr>
            <a:r>
              <a:rPr lang="es-ES" sz="1600" dirty="0">
                <a:solidFill>
                  <a:schemeClr val="accent2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Hosting &lt;&gt;200€/mes</a:t>
            </a:r>
          </a:p>
        </p:txBody>
      </p:sp>
      <p:pic>
        <p:nvPicPr>
          <p:cNvPr id="9" name="Picture 2" descr="C:\Users\Angel\Desktop\TODO\2º INF\Tomas\logocampico.png">
            <a:extLst>
              <a:ext uri="{FF2B5EF4-FFF2-40B4-BE49-F238E27FC236}">
                <a16:creationId xmlns:a16="http://schemas.microsoft.com/office/drawing/2014/main" id="{E1605CE7-6C89-7F4A-800F-0E2B4BAA4E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09" y="116636"/>
            <a:ext cx="2024351" cy="564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97434978-66F8-2C48-B6E2-F91F629964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31050" y="5795661"/>
            <a:ext cx="984669" cy="984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06397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1524000" y="188640"/>
            <a:ext cx="9144000" cy="1008112"/>
          </a:xfrm>
        </p:spPr>
        <p:txBody>
          <a:bodyPr>
            <a:norm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s-ES" sz="4800" dirty="0">
                <a:ln w="0"/>
                <a:solidFill>
                  <a:schemeClr val="bg2">
                    <a:lumMod val="50000"/>
                  </a:schemeClr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 Medium" panose="02000503000000020004" pitchFamily="2" charset="0"/>
              </a:rPr>
              <a:t>Plan Económico</a:t>
            </a:r>
          </a:p>
        </p:txBody>
      </p:sp>
      <p:graphicFrame>
        <p:nvGraphicFramePr>
          <p:cNvPr id="9" name="Gráfico 8">
            <a:extLst>
              <a:ext uri="{FF2B5EF4-FFF2-40B4-BE49-F238E27FC236}">
                <a16:creationId xmlns:a16="http://schemas.microsoft.com/office/drawing/2014/main" id="{CC701806-9009-8745-80C3-37F53DB7917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68468737"/>
              </p:ext>
            </p:extLst>
          </p:nvPr>
        </p:nvGraphicFramePr>
        <p:xfrm>
          <a:off x="2591595" y="1591632"/>
          <a:ext cx="7008811" cy="36747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6" name="Picture 2" descr="C:\Users\Angel\Desktop\TODO\2º INF\Tomas\logocampico.png">
            <a:extLst>
              <a:ext uri="{FF2B5EF4-FFF2-40B4-BE49-F238E27FC236}">
                <a16:creationId xmlns:a16="http://schemas.microsoft.com/office/drawing/2014/main" id="{8AB7831A-E72D-4B4D-878E-1B641FF246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09" y="116636"/>
            <a:ext cx="2024351" cy="564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6D8BEE0D-B09B-C649-873C-60A1D7D8A2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31050" y="5795661"/>
            <a:ext cx="984669" cy="984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07503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6858000"/>
          </a:xfrm>
        </p:spPr>
        <p:txBody>
          <a:bodyPr anchor="ctr">
            <a:norm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s-ES" sz="4800" dirty="0">
                <a:ln w="0"/>
                <a:solidFill>
                  <a:schemeClr val="accent2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 Medium" panose="02000503000000020004" pitchFamily="2" charset="0"/>
              </a:rPr>
              <a:t>¿Preguntas?</a:t>
            </a:r>
          </a:p>
        </p:txBody>
      </p:sp>
      <p:pic>
        <p:nvPicPr>
          <p:cNvPr id="5" name="Picture 2" descr="C:\Users\Angel\Desktop\TODO\2º INF\Tomas\logocampico.png">
            <a:extLst>
              <a:ext uri="{FF2B5EF4-FFF2-40B4-BE49-F238E27FC236}">
                <a16:creationId xmlns:a16="http://schemas.microsoft.com/office/drawing/2014/main" id="{9DE7D22B-2202-A54C-A833-0D9AFBC7CB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09" y="116636"/>
            <a:ext cx="2024351" cy="564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C568BD2E-313C-B141-9514-DF36B1768B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31050" y="5795661"/>
            <a:ext cx="984669" cy="984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7878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1524000" y="188640"/>
            <a:ext cx="9144000" cy="1362456"/>
          </a:xfrm>
        </p:spPr>
        <p:txBody>
          <a:bodyPr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s-ES" dirty="0">
                <a:ln w="0"/>
                <a:solidFill>
                  <a:schemeClr val="bg2">
                    <a:lumMod val="50000"/>
                  </a:schemeClr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 Medium" panose="02000503000000020004" pitchFamily="2" charset="0"/>
              </a:rPr>
              <a:t>INDICE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idx="1"/>
          </p:nvPr>
        </p:nvSpPr>
        <p:spPr>
          <a:xfrm>
            <a:off x="1524000" y="1640266"/>
            <a:ext cx="9144000" cy="3577470"/>
          </a:xfrm>
        </p:spPr>
        <p:txBody>
          <a:bodyPr anchor="ctr">
            <a:normAutofit fontScale="92500" lnSpcReduction="20000"/>
          </a:bodyPr>
          <a:lstStyle/>
          <a:p>
            <a:pPr algn="ctr">
              <a:lnSpc>
                <a:spcPct val="150000"/>
              </a:lnSpc>
            </a:pPr>
            <a:r>
              <a:rPr lang="es-ES" dirty="0">
                <a:solidFill>
                  <a:schemeClr val="accent2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</a:rPr>
              <a:t>¿Qué es </a:t>
            </a:r>
            <a:r>
              <a:rPr lang="es-ES" dirty="0" err="1">
                <a:solidFill>
                  <a:schemeClr val="accent2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</a:rPr>
              <a:t>Trelingo</a:t>
            </a:r>
            <a:r>
              <a:rPr lang="es-ES" dirty="0">
                <a:solidFill>
                  <a:schemeClr val="accent2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</a:rPr>
              <a:t>?</a:t>
            </a:r>
          </a:p>
          <a:p>
            <a:pPr algn="ctr">
              <a:lnSpc>
                <a:spcPct val="150000"/>
              </a:lnSpc>
            </a:pPr>
            <a:r>
              <a:rPr lang="es-ES" dirty="0">
                <a:solidFill>
                  <a:schemeClr val="accent2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</a:rPr>
              <a:t>Tecnologías</a:t>
            </a:r>
          </a:p>
          <a:p>
            <a:pPr algn="ctr">
              <a:lnSpc>
                <a:spcPct val="150000"/>
              </a:lnSpc>
            </a:pPr>
            <a:r>
              <a:rPr lang="es-ES" dirty="0">
                <a:solidFill>
                  <a:schemeClr val="accent2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</a:rPr>
              <a:t>Interfaces</a:t>
            </a:r>
          </a:p>
          <a:p>
            <a:pPr algn="ctr">
              <a:lnSpc>
                <a:spcPct val="150000"/>
              </a:lnSpc>
            </a:pPr>
            <a:r>
              <a:rPr lang="es-ES" dirty="0">
                <a:solidFill>
                  <a:schemeClr val="accent2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</a:rPr>
              <a:t>Detalles Técnicos</a:t>
            </a:r>
          </a:p>
          <a:p>
            <a:pPr algn="ctr">
              <a:lnSpc>
                <a:spcPct val="150000"/>
              </a:lnSpc>
            </a:pPr>
            <a:r>
              <a:rPr lang="es-ES" dirty="0">
                <a:solidFill>
                  <a:schemeClr val="accent2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</a:rPr>
              <a:t>Demostración</a:t>
            </a:r>
          </a:p>
          <a:p>
            <a:pPr algn="ctr">
              <a:lnSpc>
                <a:spcPct val="150000"/>
              </a:lnSpc>
            </a:pPr>
            <a:r>
              <a:rPr lang="es-ES" dirty="0">
                <a:solidFill>
                  <a:schemeClr val="accent2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</a:rPr>
              <a:t>Temporalización</a:t>
            </a:r>
          </a:p>
          <a:p>
            <a:pPr algn="ctr">
              <a:lnSpc>
                <a:spcPct val="150000"/>
              </a:lnSpc>
            </a:pPr>
            <a:r>
              <a:rPr lang="es-ES" dirty="0">
                <a:solidFill>
                  <a:schemeClr val="accent2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</a:rPr>
              <a:t>Plan Económico</a:t>
            </a:r>
          </a:p>
        </p:txBody>
      </p:sp>
      <p:pic>
        <p:nvPicPr>
          <p:cNvPr id="7" name="Picture 2" descr="C:\Users\Angel\Desktop\TODO\2º INF\Tomas\logocampico.png">
            <a:extLst>
              <a:ext uri="{FF2B5EF4-FFF2-40B4-BE49-F238E27FC236}">
                <a16:creationId xmlns:a16="http://schemas.microsoft.com/office/drawing/2014/main" id="{FEBFFD7C-0C38-614C-BD7B-B281497891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09" y="116636"/>
            <a:ext cx="2024351" cy="564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5757B35F-7859-6643-9171-6D37CB5065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31050" y="5795661"/>
            <a:ext cx="984669" cy="984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4347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1524000" y="188640"/>
            <a:ext cx="9144000" cy="1008112"/>
          </a:xfrm>
        </p:spPr>
        <p:txBody>
          <a:bodyPr>
            <a:norm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s-ES" sz="4800" dirty="0">
                <a:ln w="0"/>
                <a:solidFill>
                  <a:schemeClr val="bg2">
                    <a:lumMod val="50000"/>
                  </a:schemeClr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 Medium" panose="02000503000000020004" pitchFamily="2" charset="0"/>
              </a:rPr>
              <a:t>¿Qué es </a:t>
            </a:r>
            <a:r>
              <a:rPr lang="es-ES" sz="4800" dirty="0" err="1">
                <a:ln w="0"/>
                <a:solidFill>
                  <a:schemeClr val="bg2">
                    <a:lumMod val="50000"/>
                  </a:schemeClr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 Medium" panose="02000503000000020004" pitchFamily="2" charset="0"/>
              </a:rPr>
              <a:t>Trelingo</a:t>
            </a:r>
            <a:r>
              <a:rPr lang="es-ES" sz="4800" dirty="0">
                <a:ln w="0"/>
                <a:solidFill>
                  <a:schemeClr val="bg2">
                    <a:lumMod val="50000"/>
                  </a:schemeClr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 Medium" panose="02000503000000020004" pitchFamily="2" charset="0"/>
              </a:rPr>
              <a:t>?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idx="1"/>
          </p:nvPr>
        </p:nvSpPr>
        <p:spPr>
          <a:xfrm>
            <a:off x="1524000" y="2207273"/>
            <a:ext cx="9144000" cy="2443459"/>
          </a:xfrm>
        </p:spPr>
        <p:txBody>
          <a:bodyPr anchor="ctr"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s-ES" sz="2400" dirty="0">
                <a:solidFill>
                  <a:schemeClr val="accent2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</a:rPr>
              <a:t>SaaS</a:t>
            </a:r>
          </a:p>
          <a:p>
            <a:pPr algn="ctr">
              <a:lnSpc>
                <a:spcPct val="150000"/>
              </a:lnSpc>
            </a:pPr>
            <a:r>
              <a:rPr lang="es-ES" sz="2400" dirty="0">
                <a:solidFill>
                  <a:schemeClr val="accent2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</a:rPr>
              <a:t>CRM/ERP</a:t>
            </a:r>
          </a:p>
        </p:txBody>
      </p:sp>
      <p:pic>
        <p:nvPicPr>
          <p:cNvPr id="6" name="Picture 2" descr="C:\Users\Angel\Desktop\TODO\2º INF\Tomas\logocampico.png">
            <a:extLst>
              <a:ext uri="{FF2B5EF4-FFF2-40B4-BE49-F238E27FC236}">
                <a16:creationId xmlns:a16="http://schemas.microsoft.com/office/drawing/2014/main" id="{A1218999-6FBA-FA40-A100-7888424B87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09" y="116636"/>
            <a:ext cx="2024351" cy="564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539C4724-1228-3946-9F24-FC312BAE09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31050" y="5795661"/>
            <a:ext cx="984669" cy="984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9501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1524000" y="188640"/>
            <a:ext cx="9144000" cy="1008112"/>
          </a:xfrm>
        </p:spPr>
        <p:txBody>
          <a:bodyPr>
            <a:norm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s-ES" sz="4800" dirty="0">
                <a:ln w="0"/>
                <a:solidFill>
                  <a:schemeClr val="bg2">
                    <a:lumMod val="50000"/>
                  </a:schemeClr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 Medium" panose="02000503000000020004" pitchFamily="2" charset="0"/>
              </a:rPr>
              <a:t>Tecnologías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idx="1"/>
          </p:nvPr>
        </p:nvSpPr>
        <p:spPr>
          <a:xfrm>
            <a:off x="1524000" y="836716"/>
            <a:ext cx="9144000" cy="1008113"/>
          </a:xfrm>
        </p:spPr>
        <p:txBody>
          <a:bodyPr anchor="ctr"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s-ES" sz="2400" dirty="0">
                <a:solidFill>
                  <a:schemeClr val="accent2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</a:rPr>
              <a:t>Bases de datos</a:t>
            </a:r>
          </a:p>
        </p:txBody>
      </p:sp>
      <p:sp>
        <p:nvSpPr>
          <p:cNvPr id="6" name="4 Marcador de texto">
            <a:extLst>
              <a:ext uri="{FF2B5EF4-FFF2-40B4-BE49-F238E27FC236}">
                <a16:creationId xmlns:a16="http://schemas.microsoft.com/office/drawing/2014/main" id="{4137D708-F974-A645-8BB4-3A01A368B95B}"/>
              </a:ext>
            </a:extLst>
          </p:cNvPr>
          <p:cNvSpPr txBox="1">
            <a:spLocks/>
          </p:cNvSpPr>
          <p:nvPr/>
        </p:nvSpPr>
        <p:spPr>
          <a:xfrm>
            <a:off x="1520949" y="3933059"/>
            <a:ext cx="9144000" cy="10081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ES" sz="2400" dirty="0">
                <a:solidFill>
                  <a:schemeClr val="accent2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</a:rPr>
              <a:t>Interfaz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AB512CB-527B-2D4A-8DA9-35490D5CDB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2251" y="4607739"/>
            <a:ext cx="1089000" cy="1089000"/>
          </a:xfrm>
          <a:prstGeom prst="rect">
            <a:avLst/>
          </a:prstGeom>
        </p:spPr>
      </p:pic>
      <p:pic>
        <p:nvPicPr>
          <p:cNvPr id="10" name="Gráfico 9">
            <a:extLst>
              <a:ext uri="{FF2B5EF4-FFF2-40B4-BE49-F238E27FC236}">
                <a16:creationId xmlns:a16="http://schemas.microsoft.com/office/drawing/2014/main" id="{29A4326C-BEAD-E74D-8649-72FC701F6F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98659" y="5835867"/>
            <a:ext cx="676184" cy="676184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2FC9273C-F5ED-544F-9FA9-2EB06A57D77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7135" y="5835867"/>
            <a:ext cx="676184" cy="676184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06E31813-F4AC-2940-A8BF-055FC1CB6E0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7135" y="3296083"/>
            <a:ext cx="676184" cy="676184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526DDEE4-509C-C140-8929-3FD567753CA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1375" y="3184175"/>
            <a:ext cx="865376" cy="900000"/>
          </a:xfrm>
          <a:prstGeom prst="rect">
            <a:avLst/>
          </a:prstGeom>
        </p:spPr>
      </p:pic>
      <p:sp>
        <p:nvSpPr>
          <p:cNvPr id="22" name="4 Marcador de texto">
            <a:extLst>
              <a:ext uri="{FF2B5EF4-FFF2-40B4-BE49-F238E27FC236}">
                <a16:creationId xmlns:a16="http://schemas.microsoft.com/office/drawing/2014/main" id="{5B8D6DA4-582C-5C45-AA73-26965E7967C2}"/>
              </a:ext>
            </a:extLst>
          </p:cNvPr>
          <p:cNvSpPr txBox="1">
            <a:spLocks/>
          </p:cNvSpPr>
          <p:nvPr/>
        </p:nvSpPr>
        <p:spPr>
          <a:xfrm>
            <a:off x="1521147" y="2345931"/>
            <a:ext cx="9144000" cy="10081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ES" sz="2400" dirty="0">
                <a:solidFill>
                  <a:schemeClr val="accent2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</a:rPr>
              <a:t>API REST</a:t>
            </a:r>
          </a:p>
        </p:txBody>
      </p:sp>
      <p:pic>
        <p:nvPicPr>
          <p:cNvPr id="24" name="Imagen 23">
            <a:extLst>
              <a:ext uri="{FF2B5EF4-FFF2-40B4-BE49-F238E27FC236}">
                <a16:creationId xmlns:a16="http://schemas.microsoft.com/office/drawing/2014/main" id="{97854C2F-A76E-3740-88A7-3A51F85F36D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1000" y="1567995"/>
            <a:ext cx="990000" cy="990000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79AA8CF3-2D73-B844-8A43-25A36C2DA4C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17135" y="4814147"/>
            <a:ext cx="676184" cy="676184"/>
          </a:xfrm>
          <a:prstGeom prst="rect">
            <a:avLst/>
          </a:prstGeom>
        </p:spPr>
      </p:pic>
      <p:pic>
        <p:nvPicPr>
          <p:cNvPr id="17" name="Picture 2" descr="C:\Users\Angel\Desktop\TODO\2º INF\Tomas\logocampico.png">
            <a:extLst>
              <a:ext uri="{FF2B5EF4-FFF2-40B4-BE49-F238E27FC236}">
                <a16:creationId xmlns:a16="http://schemas.microsoft.com/office/drawing/2014/main" id="{21CBF3DA-29F9-E04A-8978-37979E6CCE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09" y="116636"/>
            <a:ext cx="2024351" cy="564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>
            <a:extLst>
              <a:ext uri="{FF2B5EF4-FFF2-40B4-BE49-F238E27FC236}">
                <a16:creationId xmlns:a16="http://schemas.microsoft.com/office/drawing/2014/main" id="{A76B2B0C-E832-734D-BBF8-FBB24C239E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31050" y="5795661"/>
            <a:ext cx="984669" cy="984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0492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1524000" y="188640"/>
            <a:ext cx="9144000" cy="1008112"/>
          </a:xfrm>
        </p:spPr>
        <p:txBody>
          <a:bodyPr>
            <a:norm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s-ES" sz="4800" dirty="0">
                <a:ln w="0"/>
                <a:solidFill>
                  <a:schemeClr val="bg2">
                    <a:lumMod val="50000"/>
                  </a:schemeClr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 Medium" panose="02000503000000020004" pitchFamily="2" charset="0"/>
              </a:rPr>
              <a:t>Interfaces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idx="1"/>
          </p:nvPr>
        </p:nvSpPr>
        <p:spPr>
          <a:xfrm>
            <a:off x="3718325" y="980728"/>
            <a:ext cx="2375636" cy="1008113"/>
          </a:xfrm>
        </p:spPr>
        <p:txBody>
          <a:bodyPr anchor="ctr"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s-ES" sz="2400" dirty="0">
                <a:solidFill>
                  <a:schemeClr val="accent2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</a:rPr>
              <a:t>Software</a:t>
            </a:r>
          </a:p>
        </p:txBody>
      </p:sp>
      <p:sp>
        <p:nvSpPr>
          <p:cNvPr id="17" name="4 Marcador de texto">
            <a:extLst>
              <a:ext uri="{FF2B5EF4-FFF2-40B4-BE49-F238E27FC236}">
                <a16:creationId xmlns:a16="http://schemas.microsoft.com/office/drawing/2014/main" id="{6DB767A2-0CAB-8541-AEB9-F9FA328979CB}"/>
              </a:ext>
            </a:extLst>
          </p:cNvPr>
          <p:cNvSpPr txBox="1">
            <a:spLocks/>
          </p:cNvSpPr>
          <p:nvPr/>
        </p:nvSpPr>
        <p:spPr>
          <a:xfrm>
            <a:off x="6096001" y="980729"/>
            <a:ext cx="2391013" cy="10081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ES" sz="2400">
                <a:solidFill>
                  <a:schemeClr val="accent2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</a:rPr>
              <a:t>Hardware</a:t>
            </a:r>
            <a:endParaRPr lang="es-ES" sz="2400" dirty="0">
              <a:solidFill>
                <a:schemeClr val="accent2"/>
              </a:solidFill>
              <a:latin typeface="Helvetica Neue Thin" panose="020B0403020202020204" pitchFamily="34" charset="0"/>
              <a:ea typeface="Helvetica Neue Thin" panose="020B0403020202020204" pitchFamily="34" charset="0"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7428D01A-0104-334C-8683-02499158B8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2874" y="3449787"/>
            <a:ext cx="966541" cy="966541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700A1F1A-2678-7B44-A2AD-872DDD7E21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6546" y="4785866"/>
            <a:ext cx="1359197" cy="1019398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B8357D70-716A-6949-8BE4-8D128E8884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6444" y="2060848"/>
            <a:ext cx="1019398" cy="1019398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55723EBA-8D5C-C141-924A-82A263C97AB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22" r="21154"/>
          <a:stretch/>
        </p:blipFill>
        <p:spPr>
          <a:xfrm>
            <a:off x="6341002" y="1899577"/>
            <a:ext cx="1901011" cy="1762705"/>
          </a:xfrm>
          <a:prstGeom prst="rect">
            <a:avLst/>
          </a:prstGeom>
        </p:spPr>
      </p:pic>
      <p:pic>
        <p:nvPicPr>
          <p:cNvPr id="25" name="Imagen 24">
            <a:extLst>
              <a:ext uri="{FF2B5EF4-FFF2-40B4-BE49-F238E27FC236}">
                <a16:creationId xmlns:a16="http://schemas.microsoft.com/office/drawing/2014/main" id="{1145DAAC-23C2-8A47-8972-DF4337425C1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8247" y="3875901"/>
            <a:ext cx="1986518" cy="1986518"/>
          </a:xfrm>
          <a:prstGeom prst="rect">
            <a:avLst/>
          </a:prstGeom>
        </p:spPr>
      </p:pic>
      <p:pic>
        <p:nvPicPr>
          <p:cNvPr id="12" name="Picture 2" descr="C:\Users\Angel\Desktop\TODO\2º INF\Tomas\logocampico.png">
            <a:extLst>
              <a:ext uri="{FF2B5EF4-FFF2-40B4-BE49-F238E27FC236}">
                <a16:creationId xmlns:a16="http://schemas.microsoft.com/office/drawing/2014/main" id="{9E727F49-4B16-4142-A60D-E40F81F700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09" y="116636"/>
            <a:ext cx="2024351" cy="564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81CE2672-E7FF-074E-BDDA-22679B6F10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31050" y="5795661"/>
            <a:ext cx="984669" cy="984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1205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1524000" y="188640"/>
            <a:ext cx="9144000" cy="1008112"/>
          </a:xfrm>
        </p:spPr>
        <p:txBody>
          <a:bodyPr>
            <a:norm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s-ES" sz="4800" dirty="0">
                <a:ln w="0"/>
                <a:solidFill>
                  <a:schemeClr val="bg2">
                    <a:lumMod val="50000"/>
                  </a:schemeClr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 Medium" panose="02000503000000020004" pitchFamily="2" charset="0"/>
              </a:rPr>
              <a:t>Interfaces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idx="1"/>
          </p:nvPr>
        </p:nvSpPr>
        <p:spPr>
          <a:xfrm>
            <a:off x="1524000" y="980728"/>
            <a:ext cx="9144000" cy="1008113"/>
          </a:xfrm>
        </p:spPr>
        <p:txBody>
          <a:bodyPr anchor="ctr"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s-ES" sz="2400" dirty="0">
                <a:solidFill>
                  <a:schemeClr val="accent2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</a:rPr>
              <a:t>Comunicación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0B9698A-392F-9245-8ED5-8D7266DBDD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800" y="1879600"/>
            <a:ext cx="6502400" cy="3098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2" descr="C:\Users\Angel\Desktop\TODO\2º INF\Tomas\logocampico.png">
            <a:extLst>
              <a:ext uri="{FF2B5EF4-FFF2-40B4-BE49-F238E27FC236}">
                <a16:creationId xmlns:a16="http://schemas.microsoft.com/office/drawing/2014/main" id="{00ED100D-9663-4548-8F22-4CA9168F8C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09" y="116636"/>
            <a:ext cx="2024351" cy="564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B9D63A60-CD8F-B743-B4E1-58082A2E88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31050" y="5795661"/>
            <a:ext cx="984669" cy="984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5792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1524000" y="188640"/>
            <a:ext cx="9144000" cy="1008112"/>
          </a:xfrm>
        </p:spPr>
        <p:txBody>
          <a:bodyPr>
            <a:norm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s-ES" sz="4800" dirty="0">
                <a:ln w="0"/>
                <a:solidFill>
                  <a:schemeClr val="bg2">
                    <a:lumMod val="50000"/>
                  </a:schemeClr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 Medium" panose="02000503000000020004" pitchFamily="2" charset="0"/>
              </a:rPr>
              <a:t>Detalles Técnicos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idx="1"/>
          </p:nvPr>
        </p:nvSpPr>
        <p:spPr>
          <a:xfrm>
            <a:off x="1524000" y="836716"/>
            <a:ext cx="9144000" cy="1008113"/>
          </a:xfrm>
        </p:spPr>
        <p:txBody>
          <a:bodyPr anchor="ctr"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s-ES" sz="2400" dirty="0">
                <a:solidFill>
                  <a:schemeClr val="accent2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</a:rPr>
              <a:t>Clases y ER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8E126E2-E1B2-1F40-8356-D0E55811DA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0140" y="1665287"/>
            <a:ext cx="8451721" cy="39498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2" descr="C:\Users\Angel\Desktop\TODO\2º INF\Tomas\logocampico.png">
            <a:extLst>
              <a:ext uri="{FF2B5EF4-FFF2-40B4-BE49-F238E27FC236}">
                <a16:creationId xmlns:a16="http://schemas.microsoft.com/office/drawing/2014/main" id="{AB5A9563-E7B3-4048-BC94-99040EA50A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09" y="116636"/>
            <a:ext cx="2024351" cy="564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063C2FE2-F411-3A42-ACE4-AC5E991703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31050" y="5795661"/>
            <a:ext cx="984669" cy="984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41424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1524000" y="188640"/>
            <a:ext cx="9144000" cy="1008112"/>
          </a:xfrm>
        </p:spPr>
        <p:txBody>
          <a:bodyPr>
            <a:norm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s-ES" sz="4800" dirty="0">
                <a:ln w="0"/>
                <a:solidFill>
                  <a:schemeClr val="bg2">
                    <a:lumMod val="50000"/>
                  </a:schemeClr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 Medium" panose="02000503000000020004" pitchFamily="2" charset="0"/>
              </a:rPr>
              <a:t>Detalles Técnicos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idx="1"/>
          </p:nvPr>
        </p:nvSpPr>
        <p:spPr>
          <a:xfrm>
            <a:off x="1524000" y="836716"/>
            <a:ext cx="9144000" cy="1008113"/>
          </a:xfrm>
        </p:spPr>
        <p:txBody>
          <a:bodyPr anchor="ctr"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s-ES" sz="2400" dirty="0">
                <a:solidFill>
                  <a:schemeClr val="accent2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</a:rPr>
              <a:t>Casos de uso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0FB76CA8-5FA6-FB48-90D9-C66953C8E6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47273" y="1413140"/>
            <a:ext cx="5697452" cy="5106990"/>
          </a:xfrm>
          <a:prstGeom prst="rect">
            <a:avLst/>
          </a:prstGeom>
        </p:spPr>
      </p:pic>
      <p:pic>
        <p:nvPicPr>
          <p:cNvPr id="10" name="Picture 2" descr="C:\Users\Angel\Desktop\TODO\2º INF\Tomas\logocampico.png">
            <a:extLst>
              <a:ext uri="{FF2B5EF4-FFF2-40B4-BE49-F238E27FC236}">
                <a16:creationId xmlns:a16="http://schemas.microsoft.com/office/drawing/2014/main" id="{835744B0-67FF-E341-B5F9-A052440B59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09" y="116636"/>
            <a:ext cx="2024351" cy="564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6C841ABE-F075-9445-998D-3FD7BD7522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31050" y="5795661"/>
            <a:ext cx="984669" cy="984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31381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1524000" y="188640"/>
            <a:ext cx="9144000" cy="1008112"/>
          </a:xfrm>
        </p:spPr>
        <p:txBody>
          <a:bodyPr>
            <a:norm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s-ES" sz="4800" dirty="0">
                <a:ln w="0"/>
                <a:solidFill>
                  <a:schemeClr val="bg2">
                    <a:lumMod val="50000"/>
                  </a:schemeClr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 Medium" panose="02000503000000020004" pitchFamily="2" charset="0"/>
              </a:rPr>
              <a:t>Detalles Técnicos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idx="1"/>
          </p:nvPr>
        </p:nvSpPr>
        <p:spPr>
          <a:xfrm>
            <a:off x="1524000" y="836716"/>
            <a:ext cx="9144000" cy="1008113"/>
          </a:xfrm>
        </p:spPr>
        <p:txBody>
          <a:bodyPr anchor="ctr"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s-ES" sz="2400" dirty="0">
                <a:solidFill>
                  <a:schemeClr val="accent2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</a:rPr>
              <a:t>Casos de uso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0FB76CA8-5FA6-FB48-90D9-C66953C8E6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47273" y="1413140"/>
            <a:ext cx="5697452" cy="5106990"/>
          </a:xfrm>
          <a:prstGeom prst="rect">
            <a:avLst/>
          </a:prstGeom>
        </p:spPr>
      </p:pic>
      <p:pic>
        <p:nvPicPr>
          <p:cNvPr id="10" name="Picture 2" descr="C:\Users\Angel\Desktop\TODO\2º INF\Tomas\logocampico.png">
            <a:extLst>
              <a:ext uri="{FF2B5EF4-FFF2-40B4-BE49-F238E27FC236}">
                <a16:creationId xmlns:a16="http://schemas.microsoft.com/office/drawing/2014/main" id="{307538F7-6967-3345-AF1A-1C2947082E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09" y="116636"/>
            <a:ext cx="2024351" cy="564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F4E6DF16-2B6A-2840-96D0-D41F04F92C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31050" y="5795661"/>
            <a:ext cx="984669" cy="984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01759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3942</TotalTime>
  <Words>871</Words>
  <Application>Microsoft Macintosh PowerPoint</Application>
  <PresentationFormat>Panorámica</PresentationFormat>
  <Paragraphs>112</Paragraphs>
  <Slides>14</Slides>
  <Notes>14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21" baseType="lpstr">
      <vt:lpstr>Arial</vt:lpstr>
      <vt:lpstr>Calibri</vt:lpstr>
      <vt:lpstr>Helvetica Neue Light</vt:lpstr>
      <vt:lpstr>Helvetica Neue Thin</vt:lpstr>
      <vt:lpstr>Trebuchet MS</vt:lpstr>
      <vt:lpstr>Wingdings 3</vt:lpstr>
      <vt:lpstr>Faceta</vt:lpstr>
      <vt:lpstr>Presentación de PowerPoint</vt:lpstr>
      <vt:lpstr>INDICE</vt:lpstr>
      <vt:lpstr>¿Qué es Trelingo?</vt:lpstr>
      <vt:lpstr>Tecnologías</vt:lpstr>
      <vt:lpstr>Interfaces</vt:lpstr>
      <vt:lpstr>Interfaces</vt:lpstr>
      <vt:lpstr>Detalles Técnicos</vt:lpstr>
      <vt:lpstr>Detalles Técnicos</vt:lpstr>
      <vt:lpstr>Detalles Técnicos</vt:lpstr>
      <vt:lpstr>DEMO</vt:lpstr>
      <vt:lpstr>Temporalización</vt:lpstr>
      <vt:lpstr>Plan Económico</vt:lpstr>
      <vt:lpstr>Plan Económico</vt:lpstr>
      <vt:lpstr>¿Preguntas?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PLAGUECONTROL</dc:title>
  <dc:creator>Angel</dc:creator>
  <cp:lastModifiedBy>Microsoft Office User</cp:lastModifiedBy>
  <cp:revision>83</cp:revision>
  <dcterms:created xsi:type="dcterms:W3CDTF">2015-02-25T23:55:56Z</dcterms:created>
  <dcterms:modified xsi:type="dcterms:W3CDTF">2020-06-16T10:43:42Z</dcterms:modified>
</cp:coreProperties>
</file>