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8" r:id="rId3"/>
    <p:sldId id="368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6" r:id="rId19"/>
    <p:sldId id="367" r:id="rId20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794" autoAdjust="0"/>
  </p:normalViewPr>
  <p:slideViewPr>
    <p:cSldViewPr snapToGrid="0">
      <p:cViewPr>
        <p:scale>
          <a:sx n="100" d="100"/>
          <a:sy n="100" d="100"/>
        </p:scale>
        <p:origin x="-1800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INFN </a:t>
            </a:r>
            <a:r>
              <a:rPr lang="en-US" dirty="0" err="1" smtClean="0"/>
              <a:t>Sezione</a:t>
            </a:r>
            <a:r>
              <a:rPr lang="en-US" smtClean="0"/>
              <a:t>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dirty="0" err="1" smtClean="0"/>
              <a:t>Espansione</a:t>
            </a:r>
            <a:r>
              <a:rPr lang="en-US" dirty="0" smtClean="0"/>
              <a:t> di IDEM a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e </a:t>
            </a:r>
            <a:r>
              <a:rPr lang="en-US" dirty="0" err="1" smtClean="0"/>
              <a:t>schemi</a:t>
            </a:r>
            <a:r>
              <a:rPr lang="en-US" dirty="0" smtClean="0"/>
              <a:t> </a:t>
            </a:r>
            <a:r>
              <a:rPr lang="en-US" dirty="0" err="1" smtClean="0"/>
              <a:t>autoritativi</a:t>
            </a:r>
            <a:endParaRPr 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Estensioni a </a:t>
            </a:r>
            <a:r>
              <a:rPr lang="it-IT" sz="2800" i="1" dirty="0" err="1">
                <a:solidFill>
                  <a:srgbClr val="083174"/>
                </a:solidFill>
                <a:latin typeface="Calibri" pitchFamily="34" charset="0"/>
              </a:rPr>
              <a:t>Shibboleth</a:t>
            </a: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per IDEM 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083174"/>
                </a:solidFill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Biancini (INFN Milano </a:t>
            </a:r>
            <a:r>
              <a:rPr lang="en-US" sz="1600" kern="0" dirty="0" err="1" smtClean="0">
                <a:latin typeface="+mn-lt"/>
              </a:rPr>
              <a:t>Bicocca</a:t>
            </a:r>
            <a:r>
              <a:rPr lang="en-US" sz="1600" kern="0" dirty="0" smtClean="0">
                <a:latin typeface="+mn-lt"/>
              </a:rPr>
              <a:t>)</a:t>
            </a:r>
            <a:br>
              <a:rPr lang="en-US" sz="1600" kern="0" dirty="0" smtClean="0">
                <a:latin typeface="+mn-lt"/>
              </a:rPr>
            </a:br>
            <a:r>
              <a:rPr lang="en-US" sz="1600" kern="0" dirty="0" smtClean="0">
                <a:latin typeface="+mn-lt"/>
              </a:rPr>
              <a:t>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6697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5068504" imgH="3466560" progId="Visio.Drawing.11">
                  <p:embed/>
                </p:oleObj>
              </mc:Choice>
              <mc:Fallback>
                <p:oleObj name="Visio" r:id="rId4" imgW="5068504" imgH="3466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225923"/>
                        <a:ext cx="67183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dei metadati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(e quindi non bastano interventi solo lato SP).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L’estensione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Calibri" pitchFamily="34" charset="0"/>
              </a:rPr>
              <a:t>attraverso lo sviluppo di API di autenticazione per applicazioni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, ha una potenziale ricaduta sull’intera comunità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(e non solo su IDEM).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sono </a:t>
            </a:r>
            <a:r>
              <a:rPr lang="it-IT" sz="2400" dirty="0">
                <a:latin typeface="Calibri" pitchFamily="34" charset="0"/>
              </a:rPr>
              <a:t>strettamente necessarie al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per realizzare le funzionalità previste negli obiettivi progettuali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Condivisione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Pareri, opinioni, consigli?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I prossimi passi potrebbero essere: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Installazione delle estensioni </a:t>
            </a:r>
            <a:r>
              <a:rPr lang="it-IT" sz="2000" dirty="0" err="1">
                <a:latin typeface="Calibri" pitchFamily="34" charset="0"/>
              </a:rPr>
              <a:t>sull’IdP</a:t>
            </a:r>
            <a:r>
              <a:rPr lang="it-IT" sz="2000" dirty="0">
                <a:latin typeface="Calibri" pitchFamily="34" charset="0"/>
              </a:rPr>
              <a:t> di direzione GARR e integrazione nel pilota </a:t>
            </a:r>
            <a:r>
              <a:rPr lang="it-IT" sz="2000" dirty="0" err="1">
                <a:latin typeface="Calibri" pitchFamily="34" charset="0"/>
              </a:rPr>
              <a:t>Garrbox</a:t>
            </a:r>
            <a:r>
              <a:rPr lang="it-IT" sz="2000" dirty="0">
                <a:latin typeface="Calibri" pitchFamily="34" charset="0"/>
              </a:rPr>
              <a:t>.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Condivisione delle estensioni proposte con gli altri soggetti della comunità per raccogliere indicazioni, pareri…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l’Attenzione!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Fine presentazione.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 di utilizzo delle API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573213"/>
            <a:ext cx="416966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Java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try {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LoginContext lc = new LoginContext(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"Shibboleth",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new MyCallbackHandler());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noProof="1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lc.login();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System.out.println("User logged in successfully.");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catch (LoginException e) { 	System.err.println("Error logging in user.");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e.printStackTrace();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5152" y="1573213"/>
            <a:ext cx="418429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Python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import shibauth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endParaRPr lang="it-IT" sz="1400" noProof="1" smtClean="0"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if __name__ == "__main__":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username = raw_input('Enter username: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password = getpass.getpass('Enter password: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try: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loggeduser, session = 	shibauth.login(username, password)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"User logged in successfully."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except Exception, e: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"Error logging in user: %s" % e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login da Linux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436914"/>
            <a:ext cx="8492946" cy="4717143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 as: </a:t>
            </a:r>
            <a:r>
              <a:rPr lang="en-US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andrea@212.189.204.232's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password: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Last login: Mon Jun 11 16:20:38 2012 from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omero.mib.infn.it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env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| grep Shib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Shib_Session_ID=_da1c55cd894a17514551fb6b3ba68c36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Shib_Authentication_Method=urn:oasis:names:tc:SAML:2.0:ac:classes:PasswordProtectedTransport:BasicAuthn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Shib_Application_ID=default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Shib_Session_Unique=64656661756c7468747470733a2f2f636c6f75642d6d692d30332e6d69622e696e666e2e6974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Shib_AuthnContext_Class=urn:oasis:names:tc:SAML:2.0:ac:classes:PasswordProtectedTransport:BasicAuthn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Shib_Session_Index=13a7536381ecfb87dfff48c8e8ed48e84ec902d76d67de6c842fc2fae36d6a30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Shib_Authentication_Instant=2012-07-16T06:07:27.534Z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Shib_Identity_Provider=http://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idp-test1.mib.infn.it/idp/shibboleth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echo $eduPersonScopedAffiliation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member@garr.it;student@garr.it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andrea@cloud-mi-03 ~]$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1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③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di configurazione </a:t>
            </a:r>
            <a:r>
              <a:rPr lang="it-IT" sz="2800" b="0" dirty="0" err="1" smtClean="0">
                <a:latin typeface="Arial Unicode MS"/>
                <a:ea typeface="Arial Unicode MS"/>
                <a:cs typeface="Arial Unicode MS"/>
              </a:rPr>
              <a:t>DragonDisk</a:t>
            </a:r>
            <a:endParaRPr lang="it-IT" sz="2800" b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2070"/>
            <a:ext cx="6534150" cy="48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7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generali: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Calibri" pitchFamily="34" charset="0"/>
              </a:rPr>
              <a:t>Shibboleth </a:t>
            </a:r>
            <a:r>
              <a:rPr lang="en-GB" sz="2800" b="0" dirty="0" err="1" smtClean="0">
                <a:latin typeface="Calibri" pitchFamily="34" charset="0"/>
              </a:rPr>
              <a:t>nel</a:t>
            </a:r>
            <a:r>
              <a:rPr lang="en-GB" sz="2800" b="0" dirty="0" smtClean="0">
                <a:latin typeface="Calibri" pitchFamily="34" charset="0"/>
              </a:rPr>
              <a:t> </a:t>
            </a:r>
            <a:r>
              <a:rPr lang="en-GB" sz="2800" b="0" dirty="0" err="1" smtClean="0">
                <a:latin typeface="Calibri" pitchFamily="34" charset="0"/>
              </a:rPr>
              <a:t>contesto</a:t>
            </a:r>
            <a:r>
              <a:rPr lang="en-GB" sz="2800" b="0" dirty="0" smtClean="0">
                <a:latin typeface="Calibri" pitchFamily="34" charset="0"/>
              </a:rPr>
              <a:t> cloud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Una soluzione </a:t>
            </a:r>
            <a:r>
              <a:rPr lang="it-IT" sz="2400" dirty="0" err="1">
                <a:latin typeface="Calibri" pitchFamily="34" charset="0"/>
              </a:rPr>
              <a:t>cloud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in ambito università </a:t>
            </a:r>
            <a:r>
              <a:rPr lang="it-IT" sz="2400" dirty="0">
                <a:latin typeface="Calibri" pitchFamily="34" charset="0"/>
              </a:rPr>
              <a:t>e </a:t>
            </a:r>
            <a:r>
              <a:rPr lang="it-IT" sz="2400" dirty="0" smtClean="0">
                <a:latin typeface="Calibri" pitchFamily="34" charset="0"/>
              </a:rPr>
              <a:t>ricerca </a:t>
            </a:r>
            <a:r>
              <a:rPr lang="it-IT" sz="2400" dirty="0">
                <a:latin typeface="Calibri" pitchFamily="34" charset="0"/>
              </a:rPr>
              <a:t>dovrebbe porsi l’obiettivo di proseguire ed estendere i modelli di federazione esistenti </a:t>
            </a:r>
            <a:r>
              <a:rPr lang="it-IT" sz="2400" dirty="0" smtClean="0">
                <a:latin typeface="Calibri" pitchFamily="34" charset="0"/>
              </a:rPr>
              <a:t>(facendo </a:t>
            </a:r>
            <a:r>
              <a:rPr lang="it-IT" sz="2400" dirty="0">
                <a:latin typeface="Calibri" pitchFamily="34" charset="0"/>
              </a:rPr>
              <a:t>leva sulle </a:t>
            </a:r>
            <a:r>
              <a:rPr lang="it-IT" sz="2400" dirty="0" smtClean="0">
                <a:latin typeface="Calibri" pitchFamily="34" charset="0"/>
              </a:rPr>
              <a:t>federazioni d’identità).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Vi sono alcune limitazioni generali, tuttavia</a:t>
            </a:r>
            <a:r>
              <a:rPr lang="it-IT" sz="2400" dirty="0" smtClean="0">
                <a:latin typeface="Calibri" pitchFamily="34" charset="0"/>
              </a:rPr>
              <a:t>: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Le </a:t>
            </a:r>
            <a:r>
              <a:rPr lang="it-IT" sz="2000" dirty="0" err="1" smtClean="0">
                <a:latin typeface="Calibri" pitchFamily="34" charset="0"/>
              </a:rPr>
              <a:t>cloud</a:t>
            </a:r>
            <a:r>
              <a:rPr lang="it-IT" sz="2000" dirty="0" smtClean="0">
                <a:latin typeface="Calibri" pitchFamily="34" charset="0"/>
              </a:rPr>
              <a:t> possono anche fornire risorse </a:t>
            </a:r>
            <a:r>
              <a:rPr lang="it-IT" sz="2000" u="sng" dirty="0" smtClean="0">
                <a:latin typeface="Calibri" pitchFamily="34" charset="0"/>
              </a:rPr>
              <a:t>non</a:t>
            </a:r>
            <a:r>
              <a:rPr lang="it-IT" sz="2000" dirty="0" smtClean="0">
                <a:latin typeface="Calibri" pitchFamily="34" charset="0"/>
              </a:rPr>
              <a:t> fruibili </a:t>
            </a:r>
            <a:r>
              <a:rPr lang="it-IT" sz="2000" dirty="0">
                <a:latin typeface="Calibri" pitchFamily="34" charset="0"/>
              </a:rPr>
              <a:t>via browser. In questo caso il meccanismo standard di </a:t>
            </a:r>
            <a:r>
              <a:rPr lang="it-IT" sz="2000" dirty="0" err="1">
                <a:latin typeface="Calibri" pitchFamily="34" charset="0"/>
              </a:rPr>
              <a:t>Shibboleth</a:t>
            </a:r>
            <a:r>
              <a:rPr lang="it-IT" sz="2000" dirty="0">
                <a:latin typeface="Calibri" pitchFamily="34" charset="0"/>
              </a:rPr>
              <a:t> (che è basato sul web) non offre soluzioni </a:t>
            </a:r>
            <a:r>
              <a:rPr lang="it-IT" sz="2000" dirty="0" smtClean="0">
                <a:latin typeface="Calibri" pitchFamily="34" charset="0"/>
              </a:rPr>
              <a:t>adatte a </a:t>
            </a:r>
            <a:r>
              <a:rPr lang="it-IT" sz="2000" dirty="0">
                <a:latin typeface="Calibri" pitchFamily="34" charset="0"/>
              </a:rPr>
              <a:t>tale esigenza.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 ambito </a:t>
            </a:r>
            <a:r>
              <a:rPr lang="it-IT" sz="2000" dirty="0" err="1">
                <a:latin typeface="Calibri" pitchFamily="34" charset="0"/>
              </a:rPr>
              <a:t>cloud</a:t>
            </a:r>
            <a:r>
              <a:rPr lang="it-IT" sz="2000" dirty="0">
                <a:latin typeface="Calibri" pitchFamily="34" charset="0"/>
              </a:rPr>
              <a:t> sono emersi protocolli </a:t>
            </a:r>
            <a:r>
              <a:rPr lang="it-IT" sz="2000" dirty="0" smtClean="0">
                <a:latin typeface="Calibri" pitchFamily="34" charset="0"/>
              </a:rPr>
              <a:t>standard che disciplinano </a:t>
            </a:r>
            <a:r>
              <a:rPr lang="it-IT" sz="2000" dirty="0">
                <a:latin typeface="Calibri" pitchFamily="34" charset="0"/>
              </a:rPr>
              <a:t>anche gli aspetti di autenticazione e autorizzazione. </a:t>
            </a:r>
            <a:r>
              <a:rPr lang="it-IT" sz="2000" dirty="0" err="1" smtClean="0">
                <a:latin typeface="Calibri" pitchFamily="34" charset="0"/>
              </a:rPr>
              <a:t>Shibboleth</a:t>
            </a:r>
            <a:r>
              <a:rPr lang="it-IT" sz="2000" dirty="0" smtClean="0">
                <a:latin typeface="Calibri" pitchFamily="34" charset="0"/>
              </a:rPr>
              <a:t> deve essere in grado di offrire interfacce </a:t>
            </a:r>
            <a:r>
              <a:rPr lang="it-IT" sz="2000" dirty="0">
                <a:latin typeface="Calibri" pitchFamily="34" charset="0"/>
              </a:rPr>
              <a:t>compatibili </a:t>
            </a:r>
            <a:r>
              <a:rPr lang="it-IT" sz="2000" dirty="0" smtClean="0">
                <a:latin typeface="Calibri" pitchFamily="34" charset="0"/>
              </a:rPr>
              <a:t>a questi standard.</a:t>
            </a: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01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che quindi 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raggiungere famiglie di applicazioni attualmente escluse.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un’autenticazione 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dei metadati utente nella sessione).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Linux.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08066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5284611" imgH="3772440" progId="Visio.Drawing.11">
                  <p:embed/>
                </p:oleObj>
              </mc:Choice>
              <mc:Fallback>
                <p:oleObj name="Visio" r:id="rId4" imgW="5284611" imgH="3772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68" y="1234455"/>
                        <a:ext cx="6501562" cy="464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8723</TotalTime>
  <Words>855</Words>
  <Application>Microsoft Office PowerPoint</Application>
  <PresentationFormat>Presentazione su schermo (4:3)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1" baseType="lpstr">
      <vt:lpstr>HRwtemp7</vt:lpstr>
      <vt:lpstr>Visio</vt:lpstr>
      <vt:lpstr>INFN Sezione Milano Bicocca  </vt:lpstr>
      <vt:lpstr>Shibboleth &amp; IDEM</vt:lpstr>
      <vt:lpstr>Shibboleth nel contesto cloud</vt:lpstr>
      <vt:lpstr>Estensioni proposte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Conclusioni</vt:lpstr>
      <vt:lpstr>Condivisione</vt:lpstr>
      <vt:lpstr>Grazie per l’Attenzione!</vt:lpstr>
      <vt:lpstr>① Esempi di utilizzo delle API</vt:lpstr>
      <vt:lpstr>② Esempio login da Linux</vt:lpstr>
      <vt:lpstr>③ Esempio di configurazione DragonDisk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176</cp:revision>
  <dcterms:created xsi:type="dcterms:W3CDTF">2007-06-11T07:46:05Z</dcterms:created>
  <dcterms:modified xsi:type="dcterms:W3CDTF">2012-11-09T06:33:38Z</dcterms:modified>
</cp:coreProperties>
</file>