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969696"/>
    <a:srgbClr val="C0C0C0"/>
    <a:srgbClr val="9999FF"/>
    <a:srgbClr val="6699FF"/>
    <a:srgbClr val="66CCFF"/>
    <a:srgbClr val="E1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794" autoAdjust="0"/>
  </p:normalViewPr>
  <p:slideViewPr>
    <p:cSldViewPr snapToGrid="0">
      <p:cViewPr varScale="1">
        <p:scale>
          <a:sx n="130" d="100"/>
          <a:sy n="130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213BB5F1-1FAA-4013-91DB-32F1DECEA2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40765504-80FB-4C20-B330-5CE1B51DCA9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56175" cy="371792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75C4D-F400-4079-8826-FFACDC3BE71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9" descr="im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706813"/>
            <a:ext cx="9144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6" name="Gruppo 14"/>
          <p:cNvGrpSpPr>
            <a:grpSpLocks/>
          </p:cNvGrpSpPr>
          <p:nvPr userDrawn="1"/>
        </p:nvGrpSpPr>
        <p:grpSpPr bwMode="auto">
          <a:xfrm>
            <a:off x="1117600" y="3670300"/>
            <a:ext cx="2692400" cy="1492250"/>
            <a:chOff x="1117600" y="3670300"/>
            <a:chExt cx="2692400" cy="1492250"/>
          </a:xfrm>
        </p:grpSpPr>
        <p:sp>
          <p:nvSpPr>
            <p:cNvPr id="7" name="Rettangolo 6"/>
            <p:cNvSpPr/>
            <p:nvPr userDrawn="1"/>
          </p:nvSpPr>
          <p:spPr>
            <a:xfrm flipH="1">
              <a:off x="1117600" y="3670300"/>
              <a:ext cx="2692400" cy="149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3026" y="3678878"/>
              <a:ext cx="2301874" cy="146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328863"/>
            <a:ext cx="6577012" cy="384175"/>
          </a:xfrm>
        </p:spPr>
        <p:txBody>
          <a:bodyPr anchor="b">
            <a:spAutoFit/>
          </a:bodyPr>
          <a:lstStyle>
            <a:lvl1pPr>
              <a:defRPr sz="2800"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2878138"/>
            <a:ext cx="6577012" cy="244475"/>
          </a:xfrm>
        </p:spPr>
        <p:txBody>
          <a:bodyPr>
            <a:spAutoFit/>
          </a:bodyPr>
          <a:lstStyle>
            <a:lvl1pPr>
              <a:spcBef>
                <a:spcPct val="0"/>
              </a:spcBef>
              <a:buNone/>
              <a:defRPr sz="1600"/>
            </a:lvl1pPr>
          </a:lstStyle>
          <a:p>
            <a:r>
              <a:rPr lang="en-US" dirty="0"/>
              <a:t>Master-</a:t>
            </a:r>
            <a:r>
              <a:rPr lang="en-US" dirty="0" err="1"/>
              <a:t>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790575"/>
            <a:ext cx="2060575" cy="507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790575"/>
            <a:ext cx="6034088" cy="507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790575"/>
            <a:ext cx="82470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573213"/>
            <a:ext cx="8228013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3077" name="Immagine 6" descr="img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2700" y="62484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988754" y="19957"/>
            <a:ext cx="1133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 userDrawn="1"/>
        </p:nvSpPr>
        <p:spPr>
          <a:xfrm>
            <a:off x="5435600" y="227013"/>
            <a:ext cx="25146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INFN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Milano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Bicocca</a:t>
            </a:r>
            <a:endParaRPr lang="en-US" sz="12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641774" y="6322785"/>
            <a:ext cx="1101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Slide </a:t>
            </a:r>
            <a:fld id="{C1E559A2-81DA-40BE-90E8-837500033945}" type="slidenum">
              <a:rPr lang="en-US" sz="1200" i="1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‹N›</a:t>
            </a:fld>
            <a:endParaRPr lang="en-US" sz="1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733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865188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5pPr>
      <a:lvl6pPr marL="13223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6pPr>
      <a:lvl7pPr marL="17795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7pPr>
      <a:lvl8pPr marL="22367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8pPr>
      <a:lvl9pPr marL="26939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INFN Sezione Milano Bicocca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Sottotitolo 4"/>
          <p:cNvSpPr>
            <a:spLocks noGrp="1"/>
          </p:cNvSpPr>
          <p:nvPr>
            <p:ph type="subTitle" idx="1"/>
          </p:nvPr>
        </p:nvSpPr>
        <p:spPr>
          <a:xfrm>
            <a:off x="1836738" y="2878138"/>
            <a:ext cx="6577012" cy="244475"/>
          </a:xfrm>
        </p:spPr>
        <p:txBody>
          <a:bodyPr/>
          <a:lstStyle/>
          <a:p>
            <a:r>
              <a:rPr lang="en-US" dirty="0" err="1" smtClean="0"/>
              <a:t>Espansione</a:t>
            </a:r>
            <a:r>
              <a:rPr lang="en-US" dirty="0" smtClean="0"/>
              <a:t> </a:t>
            </a:r>
            <a:r>
              <a:rPr lang="en-US" dirty="0" smtClean="0"/>
              <a:t>di IDEM a </a:t>
            </a:r>
            <a:r>
              <a:rPr lang="en-US" dirty="0" err="1" smtClean="0"/>
              <a:t>nuove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 e </a:t>
            </a:r>
            <a:r>
              <a:rPr lang="en-US" dirty="0" err="1" smtClean="0"/>
              <a:t>schemi</a:t>
            </a:r>
            <a:r>
              <a:rPr lang="en-US" dirty="0" smtClean="0"/>
              <a:t> </a:t>
            </a:r>
            <a:r>
              <a:rPr lang="en-US" dirty="0" err="1" smtClean="0"/>
              <a:t>autoritativi</a:t>
            </a:r>
            <a:endParaRPr lang="en-US" dirty="0" smtClean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58950" y="2124075"/>
            <a:ext cx="64643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Estensioni a </a:t>
            </a:r>
            <a:r>
              <a:rPr lang="it-IT" sz="2800" i="1" dirty="0" err="1">
                <a:solidFill>
                  <a:srgbClr val="083174"/>
                </a:solidFill>
                <a:latin typeface="Calibri" pitchFamily="34" charset="0"/>
              </a:rPr>
              <a:t>Shibboleth</a:t>
            </a: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per IDEM 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083174"/>
                </a:solidFill>
                <a:latin typeface="Calibri" pitchFamily="34" charset="0"/>
              </a:rPr>
              <a:t>	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</p:txBody>
      </p:sp>
      <p:sp>
        <p:nvSpPr>
          <p:cNvPr id="5" name="Sottotitolo 4"/>
          <p:cNvSpPr txBox="1">
            <a:spLocks/>
          </p:cNvSpPr>
          <p:nvPr/>
        </p:nvSpPr>
        <p:spPr bwMode="auto">
          <a:xfrm>
            <a:off x="1531938" y="5697538"/>
            <a:ext cx="65770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Andrea </a:t>
            </a:r>
            <a:r>
              <a:rPr lang="en-US" sz="1600" kern="0" dirty="0" err="1">
                <a:latin typeface="+mn-lt"/>
              </a:rPr>
              <a:t>Biancini</a:t>
            </a:r>
            <a:r>
              <a:rPr lang="en-US" sz="1600" kern="0" dirty="0">
                <a:latin typeface="+mn-lt"/>
              </a:rPr>
              <a:t> (INFN Milano </a:t>
            </a:r>
            <a:r>
              <a:rPr lang="en-US" sz="1600" kern="0" dirty="0" err="1">
                <a:latin typeface="+mn-lt"/>
              </a:rPr>
              <a:t>Bicocca</a:t>
            </a:r>
            <a:r>
              <a:rPr lang="en-US" sz="1600" kern="0" dirty="0">
                <a:latin typeface="+mn-lt"/>
              </a:rPr>
              <a:t>)</a:t>
            </a:r>
          </a:p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Fabio Farina, Luca </a:t>
            </a:r>
            <a:r>
              <a:rPr lang="en-US" sz="1600" kern="0" dirty="0" err="1">
                <a:latin typeface="+mn-lt"/>
              </a:rPr>
              <a:t>Prete</a:t>
            </a:r>
            <a:r>
              <a:rPr lang="en-US" sz="1600" kern="0" dirty="0">
                <a:latin typeface="+mn-lt"/>
              </a:rPr>
              <a:t>, Simon </a:t>
            </a:r>
            <a:r>
              <a:rPr lang="en-US" sz="1600" kern="0" dirty="0" err="1">
                <a:latin typeface="+mn-lt"/>
              </a:rPr>
              <a:t>Vocella</a:t>
            </a:r>
            <a:r>
              <a:rPr lang="en-US" sz="1600" kern="0" dirty="0">
                <a:latin typeface="+mn-lt"/>
              </a:rPr>
              <a:t> (GARR)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 </a:t>
            </a:r>
            <a:r>
              <a:rPr lang="it-IT" sz="2400" dirty="0" err="1">
                <a:latin typeface="Calibri" pitchFamily="34" charset="0"/>
              </a:rPr>
              <a:t>LoginHandler</a:t>
            </a:r>
            <a:r>
              <a:rPr lang="it-IT" sz="2400" dirty="0">
                <a:latin typeface="Calibri" pitchFamily="34" charset="0"/>
              </a:rPr>
              <a:t> e di un </a:t>
            </a:r>
            <a:r>
              <a:rPr lang="it-IT" sz="2400" dirty="0" err="1">
                <a:latin typeface="Calibri" pitchFamily="34" charset="0"/>
              </a:rPr>
              <a:t>DataConnector</a:t>
            </a:r>
            <a:r>
              <a:rPr lang="it-IT" sz="2400" dirty="0">
                <a:latin typeface="Calibri" pitchFamily="34" charset="0"/>
              </a:rPr>
              <a:t> e loro attivazione (tramite configurazione</a:t>
            </a:r>
            <a:r>
              <a:rPr lang="it-IT" sz="2400" dirty="0" smtClean="0">
                <a:latin typeface="Calibri" pitchFamily="34" charset="0"/>
              </a:rPr>
              <a:t>);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l’invio via posta elettronica della Secret </a:t>
            </a:r>
            <a:r>
              <a:rPr lang="it-IT" sz="2400" dirty="0" err="1">
                <a:latin typeface="Calibri" pitchFamily="34" charset="0"/>
              </a:rPr>
              <a:t>Key</a:t>
            </a:r>
            <a:r>
              <a:rPr lang="it-IT" sz="2400" dirty="0">
                <a:latin typeface="Calibri" pitchFamily="34" charset="0"/>
              </a:rPr>
              <a:t> all’utente.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modifiche solo a livello dei file di configurazione </a:t>
            </a:r>
            <a:r>
              <a:rPr lang="it-IT" sz="2400" dirty="0" smtClean="0">
                <a:latin typeface="Calibri" pitchFamily="34" charset="0"/>
              </a:rPr>
              <a:t>dell’SP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9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per IDEM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</a:t>
            </a:r>
            <a:r>
              <a:rPr lang="it-IT" sz="2400" dirty="0" smtClean="0">
                <a:latin typeface="Calibri" pitchFamily="34" charset="0"/>
              </a:rPr>
              <a:t>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 +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 smtClean="0">
                <a:latin typeface="Calibri" pitchFamily="34" charset="0"/>
              </a:rPr>
              <a:t> </a:t>
            </a:r>
            <a:r>
              <a:rPr lang="it-IT" sz="2400" dirty="0">
                <a:latin typeface="Calibri" pitchFamily="34" charset="0"/>
              </a:rPr>
              <a:t>permettono ad IDEM di allargarsi includendo nuove applicazioni.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 smtClean="0">
                <a:latin typeface="Calibri" pitchFamily="34" charset="0"/>
              </a:rPr>
              <a:t>non alterano i </a:t>
            </a:r>
            <a:r>
              <a:rPr lang="it-IT" sz="2400" dirty="0">
                <a:latin typeface="Calibri" pitchFamily="34" charset="0"/>
              </a:rPr>
              <a:t>concetti </a:t>
            </a:r>
            <a:r>
              <a:rPr lang="it-IT" sz="2400" dirty="0" smtClean="0">
                <a:latin typeface="Calibri" pitchFamily="34" charset="0"/>
              </a:rPr>
              <a:t>comunitari di IDEM: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d’accesso e di gestione dei metadati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gestione federata e distribuita dell’AAI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Problemi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aperti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Attualmente le 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non </a:t>
            </a:r>
            <a:r>
              <a:rPr lang="it-IT" sz="2400" dirty="0">
                <a:latin typeface="Calibri" pitchFamily="34" charset="0"/>
              </a:rPr>
              <a:t>supportano il </a:t>
            </a:r>
            <a:r>
              <a:rPr lang="it-IT" sz="2400" dirty="0" err="1">
                <a:latin typeface="Calibri" pitchFamily="34" charset="0"/>
              </a:rPr>
              <a:t>discovery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err="1">
                <a:latin typeface="Calibri" pitchFamily="34" charset="0"/>
              </a:rPr>
              <a:t>dell’IdP</a:t>
            </a:r>
            <a:r>
              <a:rPr lang="it-IT" sz="2400" dirty="0">
                <a:latin typeface="Calibri" pitchFamily="34" charset="0"/>
              </a:rPr>
              <a:t> tramite WAYF (possibile dopo uno sviluppo lato DS).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necessitano </a:t>
            </a:r>
            <a:r>
              <a:rPr lang="it-IT" sz="2400" dirty="0">
                <a:latin typeface="Calibri" pitchFamily="34" charset="0"/>
              </a:rPr>
              <a:t>di un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(comunque abbastanza semplice) sugli </a:t>
            </a:r>
            <a:r>
              <a:rPr lang="it-IT" sz="2400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 della </a:t>
            </a:r>
            <a:r>
              <a:rPr lang="it-IT" sz="2400" dirty="0" smtClean="0">
                <a:latin typeface="Calibri" pitchFamily="34" charset="0"/>
              </a:rPr>
              <a:t>federazione (e quindi non bastano interventi solo lato SP).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8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Conclusioni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L’estensione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Calibri" pitchFamily="34" charset="0"/>
              </a:rPr>
              <a:t>attraverso lo sviluppo di API di autenticazione per applicazioni Java e </a:t>
            </a:r>
            <a:r>
              <a:rPr lang="it-IT" sz="2400" dirty="0" err="1">
                <a:latin typeface="Calibri" pitchFamily="34" charset="0"/>
              </a:rPr>
              <a:t>Python</a:t>
            </a:r>
            <a:r>
              <a:rPr lang="it-IT" sz="2400" dirty="0">
                <a:latin typeface="Calibri" pitchFamily="34" charset="0"/>
              </a:rPr>
              <a:t>, ha una potenziale ricaduta sull’intera comunità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(e non solo su IDEM).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sono </a:t>
            </a:r>
            <a:r>
              <a:rPr lang="it-IT" sz="2400" dirty="0">
                <a:latin typeface="Calibri" pitchFamily="34" charset="0"/>
              </a:rPr>
              <a:t>strettamente necessarie al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per realizzare le funzionalità previste negli obiettivi progettuali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01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Condivisione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Pareri, opinioni, consigli?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I prossimi passi potrebbero essere: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Installazione delle estensioni </a:t>
            </a:r>
            <a:r>
              <a:rPr lang="it-IT" sz="2000" dirty="0" err="1">
                <a:latin typeface="Calibri" pitchFamily="34" charset="0"/>
              </a:rPr>
              <a:t>sull’IdP</a:t>
            </a:r>
            <a:r>
              <a:rPr lang="it-IT" sz="2000" dirty="0">
                <a:latin typeface="Calibri" pitchFamily="34" charset="0"/>
              </a:rPr>
              <a:t> di direzione GARR e integrazione nel pilota </a:t>
            </a:r>
            <a:r>
              <a:rPr lang="it-IT" sz="2000" dirty="0" err="1">
                <a:latin typeface="Calibri" pitchFamily="34" charset="0"/>
              </a:rPr>
              <a:t>Garrbox</a:t>
            </a:r>
            <a:r>
              <a:rPr lang="it-IT" sz="2000" dirty="0">
                <a:latin typeface="Calibri" pitchFamily="34" charset="0"/>
              </a:rPr>
              <a:t>.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Condivisione delle estensioni proposte con gli altri soggetti della comunità per raccogliere indicazioni, pareri…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0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Shibboleth &amp; IDEM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«Federazione IDEM: una soluzione unica per accedere alle </a:t>
            </a:r>
            <a:r>
              <a:rPr lang="it-IT" sz="2400" u="sng" dirty="0" smtClean="0">
                <a:latin typeface="Calibri" pitchFamily="34" charset="0"/>
              </a:rPr>
              <a:t>risorse online</a:t>
            </a:r>
            <a:r>
              <a:rPr lang="it-IT" sz="2400" dirty="0" smtClean="0">
                <a:latin typeface="Calibri" pitchFamily="34" charset="0"/>
              </a:rPr>
              <a:t> [web-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]».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SSO attraverso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Principi generali: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diffusione nella comunità (con diversi </a:t>
            </a:r>
            <a:r>
              <a:rPr lang="it-IT" sz="2000" dirty="0" err="1" smtClean="0">
                <a:latin typeface="Calibri" pitchFamily="34" charset="0"/>
              </a:rPr>
              <a:t>IdP</a:t>
            </a:r>
            <a:r>
              <a:rPr lang="it-IT" sz="2000" dirty="0" smtClean="0">
                <a:latin typeface="Calibri" pitchFamily="34" charset="0"/>
              </a:rPr>
              <a:t> e SP)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di tecnologie e schemi di utilizzo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Estensioni proposte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①"/>
            </a:pPr>
            <a:r>
              <a:rPr lang="it-IT" sz="2400" dirty="0" smtClean="0">
                <a:latin typeface="Calibri" pitchFamily="34" charset="0"/>
              </a:rPr>
              <a:t>Estensione di IDEM ad applicazioni non 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 che quindi non si utilizzano un browser web (API per Java e </a:t>
            </a:r>
            <a:r>
              <a:rPr lang="it-IT" sz="2400" dirty="0" err="1" smtClean="0">
                <a:latin typeface="Calibri" pitchFamily="34" charset="0"/>
              </a:rPr>
              <a:t>Phyton</a:t>
            </a:r>
            <a:r>
              <a:rPr lang="it-IT" sz="2400" dirty="0" smtClean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②"/>
            </a:pPr>
            <a:r>
              <a:rPr lang="it-IT" sz="2400" dirty="0">
                <a:latin typeface="Calibri" pitchFamily="34" charset="0"/>
              </a:rPr>
              <a:t>Estensione di IDEM per l’autenticazione di utenti su sistemi </a:t>
            </a:r>
            <a:r>
              <a:rPr lang="it-IT" sz="2400" dirty="0" smtClean="0">
                <a:latin typeface="Calibri" pitchFamily="34" charset="0"/>
              </a:rPr>
              <a:t>Linux (tramite PAM e NSS).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buFont typeface="Wingdings" pitchFamily="2" charset="2"/>
              <a:buChar char="§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③"/>
            </a:pPr>
            <a:r>
              <a:rPr lang="it-IT" sz="2400" dirty="0">
                <a:latin typeface="Calibri" pitchFamily="34" charset="0"/>
              </a:rPr>
              <a:t>Estensione per supportare differenti schemi di autenticazione (non basati su </a:t>
            </a:r>
            <a:r>
              <a:rPr lang="it-IT" sz="2400" dirty="0" err="1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raggiungere famiglie di applicazioni attualmente escluse.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smtClean="0">
                <a:latin typeface="Calibri" pitchFamily="34" charset="0"/>
              </a:rPr>
              <a:t>attraverso le API realizzate è possibile avere applicazioni client scritta in Java o in </a:t>
            </a:r>
            <a:r>
              <a:rPr lang="it-IT" sz="2400" dirty="0" err="1" smtClean="0">
                <a:latin typeface="Calibri" pitchFamily="34" charset="0"/>
              </a:rPr>
              <a:t>Python</a:t>
            </a:r>
            <a:r>
              <a:rPr lang="it-IT" sz="2400" dirty="0" smtClean="0">
                <a:latin typeface="Calibri" pitchFamily="34" charset="0"/>
              </a:rPr>
              <a:t> che effettuano un’autenticazione tramite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(con una gestione completa dei metadati utente nella sessione).</a:t>
            </a:r>
            <a:endParaRPr lang="it-IT" sz="2400" dirty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6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essere usata </a:t>
            </a:r>
            <a:r>
              <a:rPr lang="it-IT" sz="2400" dirty="0" smtClean="0">
                <a:latin typeface="Calibri" pitchFamily="34" charset="0"/>
              </a:rPr>
              <a:t>come strumento di autenticazione per macchine Linux.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quando per il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pensato come includere in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interfacce a blocchi per i </a:t>
            </a:r>
            <a:r>
              <a:rPr lang="it-IT" sz="2400" dirty="0" err="1">
                <a:latin typeface="Calibri" pitchFamily="34" charset="0"/>
              </a:rPr>
              <a:t>filesystem</a:t>
            </a:r>
            <a:r>
              <a:rPr lang="it-IT" sz="2400" dirty="0">
                <a:latin typeface="Calibri" pitchFamily="34" charset="0"/>
              </a:rPr>
              <a:t> (CIFS e NFS), le quali non transitano da browser web.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1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95485"/>
              </p:ext>
            </p:extLst>
          </p:nvPr>
        </p:nvGraphicFramePr>
        <p:xfrm>
          <a:off x="1164768" y="1234455"/>
          <a:ext cx="6501562" cy="464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4" imgW="5284611" imgH="3772440" progId="Visio.Drawing.11">
                  <p:embed/>
                </p:oleObj>
              </mc:Choice>
              <mc:Fallback>
                <p:oleObj name="Visio" r:id="rId4" imgW="5284611" imgH="37724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68" y="1234455"/>
                        <a:ext cx="6501562" cy="464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</p:spTree>
    <p:extLst>
      <p:ext uri="{BB962C8B-B14F-4D97-AF65-F5344CB8AC3E}">
        <p14:creationId xmlns:p14="http://schemas.microsoft.com/office/powerpoint/2010/main" val="367691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fornire gli elenchi di utenti e gruppi da </a:t>
            </a:r>
            <a:r>
              <a:rPr lang="it-IT" sz="2400" dirty="0" smtClean="0">
                <a:latin typeface="Calibri" pitchFamily="34" charset="0"/>
              </a:rPr>
              <a:t>LDAP </a:t>
            </a:r>
            <a:r>
              <a:rPr lang="it-IT" sz="2400" dirty="0">
                <a:latin typeface="Calibri" pitchFamily="34" charset="0"/>
              </a:rPr>
              <a:t>e attivazione (tramite configurazione) del Basic </a:t>
            </a:r>
            <a:r>
              <a:rPr lang="it-IT" sz="2400" dirty="0" err="1">
                <a:latin typeface="Calibri" pitchFamily="34" charset="0"/>
              </a:rPr>
              <a:t>Authentication</a:t>
            </a:r>
            <a:r>
              <a:rPr lang="it-IT" sz="2400" dirty="0">
                <a:latin typeface="Calibri" pitchFamily="34" charset="0"/>
              </a:rPr>
              <a:t> Login </a:t>
            </a:r>
            <a:r>
              <a:rPr lang="it-IT" sz="2400" dirty="0" err="1">
                <a:latin typeface="Calibri" pitchFamily="34" charset="0"/>
              </a:rPr>
              <a:t>Handler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librerie per PAM (moduli di autorizzazione dei sistemi Linux) e configurazione di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SP.</a:t>
            </a:r>
            <a:br>
              <a:rPr lang="it-IT" sz="2400" dirty="0">
                <a:latin typeface="Calibri" pitchFamily="34" charset="0"/>
              </a:rPr>
            </a:b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smtClean="0">
                <a:latin typeface="Calibri" pitchFamily="34" charset="0"/>
              </a:rPr>
              <a:t>Applicazione</a:t>
            </a:r>
            <a:r>
              <a:rPr lang="it-IT" sz="2400" dirty="0" smtClean="0">
                <a:latin typeface="Calibri" pitchFamily="34" charset="0"/>
              </a:rPr>
              <a:t>: inclusione delle librerie con le API </a:t>
            </a:r>
            <a:r>
              <a:rPr lang="it-IT" sz="2400" dirty="0">
                <a:latin typeface="Calibri" pitchFamily="34" charset="0"/>
              </a:rPr>
              <a:t>per integrare l’autenticazione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; per il login di macchine </a:t>
            </a:r>
            <a:r>
              <a:rPr lang="it-IT" sz="2400" dirty="0" err="1" smtClean="0">
                <a:latin typeface="Calibri" pitchFamily="34" charset="0"/>
              </a:rPr>
              <a:t>linux</a:t>
            </a:r>
            <a:r>
              <a:rPr lang="it-IT" sz="2400" dirty="0" smtClean="0">
                <a:latin typeface="Calibri" pitchFamily="34" charset="0"/>
              </a:rPr>
              <a:t> vengono forniti un modulo PAM e NSS da installare e configurare sulla macchina client.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5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estensione la federazione IDEM </a:t>
            </a:r>
            <a:r>
              <a:rPr lang="it-IT" sz="2400" dirty="0" smtClean="0">
                <a:latin typeface="Calibri" pitchFamily="34" charset="0"/>
              </a:rPr>
              <a:t>può estendersi a includere </a:t>
            </a:r>
            <a:r>
              <a:rPr lang="it-IT" sz="2400" dirty="0">
                <a:latin typeface="Calibri" pitchFamily="34" charset="0"/>
              </a:rPr>
              <a:t>applicazioni che usano protocolli di autenticazione sofisticati.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nel momento in cui per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dovuto integrare l’interfaccia Amazon S3, che ha un suo schema autorizzativo non basato su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.</a:t>
            </a: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0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06697"/>
              </p:ext>
            </p:extLst>
          </p:nvPr>
        </p:nvGraphicFramePr>
        <p:xfrm>
          <a:off x="1246188" y="1225923"/>
          <a:ext cx="67183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5068504" imgH="3466560" progId="Visio.Drawing.11">
                  <p:embed/>
                </p:oleObj>
              </mc:Choice>
              <mc:Fallback>
                <p:oleObj name="Visio" r:id="rId4" imgW="5068504" imgH="34665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225923"/>
                        <a:ext cx="6718300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35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wtemp7">
  <a:themeElements>
    <a:clrScheme name="HRwtemp7 10">
      <a:dk1>
        <a:srgbClr val="000000"/>
      </a:dk1>
      <a:lt1>
        <a:srgbClr val="FFFFFF"/>
      </a:lt1>
      <a:dk2>
        <a:srgbClr val="0A419B"/>
      </a:dk2>
      <a:lt2>
        <a:srgbClr val="CCCCCC"/>
      </a:lt2>
      <a:accent1>
        <a:srgbClr val="789BEB"/>
      </a:accent1>
      <a:accent2>
        <a:srgbClr val="FF7319"/>
      </a:accent2>
      <a:accent3>
        <a:srgbClr val="FFFFFF"/>
      </a:accent3>
      <a:accent4>
        <a:srgbClr val="000000"/>
      </a:accent4>
      <a:accent5>
        <a:srgbClr val="BECBF3"/>
      </a:accent5>
      <a:accent6>
        <a:srgbClr val="E76816"/>
      </a:accent6>
      <a:hlink>
        <a:srgbClr val="508728"/>
      </a:hlink>
      <a:folHlink>
        <a:srgbClr val="FFAF19"/>
      </a:folHlink>
    </a:clrScheme>
    <a:fontScheme name="HRwtemp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wtem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8">
        <a:dk1>
          <a:srgbClr val="961414"/>
        </a:dk1>
        <a:lt1>
          <a:srgbClr val="FFFFFF"/>
        </a:lt1>
        <a:dk2>
          <a:srgbClr val="000072"/>
        </a:dk2>
        <a:lt2>
          <a:srgbClr val="A0A0A4"/>
        </a:lt2>
        <a:accent1>
          <a:srgbClr val="E6AA28"/>
        </a:accent1>
        <a:accent2>
          <a:srgbClr val="14AAD2"/>
        </a:accent2>
        <a:accent3>
          <a:srgbClr val="AAAABC"/>
        </a:accent3>
        <a:accent4>
          <a:srgbClr val="DADADA"/>
        </a:accent4>
        <a:accent5>
          <a:srgbClr val="F0D2AC"/>
        </a:accent5>
        <a:accent6>
          <a:srgbClr val="119ABE"/>
        </a:accent6>
        <a:hlink>
          <a:srgbClr val="DC6E0A"/>
        </a:hlink>
        <a:folHlink>
          <a:srgbClr val="9614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9">
        <a:dk1>
          <a:srgbClr val="000000"/>
        </a:dk1>
        <a:lt1>
          <a:srgbClr val="FFFFFF"/>
        </a:lt1>
        <a:dk2>
          <a:srgbClr val="FFC841"/>
        </a:dk2>
        <a:lt2>
          <a:srgbClr val="CCCCCC"/>
        </a:lt2>
        <a:accent1>
          <a:srgbClr val="D26E14"/>
        </a:accent1>
        <a:accent2>
          <a:srgbClr val="961414"/>
        </a:accent2>
        <a:accent3>
          <a:srgbClr val="FFFFFF"/>
        </a:accent3>
        <a:accent4>
          <a:srgbClr val="000000"/>
        </a:accent4>
        <a:accent5>
          <a:srgbClr val="E5BAAA"/>
        </a:accent5>
        <a:accent6>
          <a:srgbClr val="871111"/>
        </a:accent6>
        <a:hlink>
          <a:srgbClr val="14AAD2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10">
        <a:dk1>
          <a:srgbClr val="000000"/>
        </a:dk1>
        <a:lt1>
          <a:srgbClr val="FFFFFF"/>
        </a:lt1>
        <a:dk2>
          <a:srgbClr val="0A419B"/>
        </a:dk2>
        <a:lt2>
          <a:srgbClr val="CCCCCC"/>
        </a:lt2>
        <a:accent1>
          <a:srgbClr val="789BE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BECBF3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651</Words>
  <Application>Microsoft Office PowerPoint</Application>
  <PresentationFormat>Presentazione su schermo (4:3)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6" baseType="lpstr">
      <vt:lpstr>HRwtemp7</vt:lpstr>
      <vt:lpstr>Visio</vt:lpstr>
      <vt:lpstr>INFN Sezione Milano Bicocca  </vt:lpstr>
      <vt:lpstr>Shibboleth &amp; IDEM</vt:lpstr>
      <vt:lpstr>Estensioni proposte</vt:lpstr>
      <vt:lpstr>① Scopo e benefici</vt:lpstr>
      <vt:lpstr>② Scopo e benefici</vt:lpstr>
      <vt:lpstr>① e ② Architettura ad alto livello</vt:lpstr>
      <vt:lpstr>① e ② Modifiche apportate</vt:lpstr>
      <vt:lpstr>③ Scopo e benefici</vt:lpstr>
      <vt:lpstr>③ Architettura ad alto livello</vt:lpstr>
      <vt:lpstr>③ Modifiche apportate</vt:lpstr>
      <vt:lpstr>① + ② + ③ Benefici per IDEM</vt:lpstr>
      <vt:lpstr>① + ② + ③ Problemi aperti</vt:lpstr>
      <vt:lpstr>Conclusioni</vt:lpstr>
      <vt:lpstr>Condivisione</vt:lpstr>
    </vt:vector>
  </TitlesOfParts>
  <Company>Deutsche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overview</dc:title>
  <dc:creator>huansta</dc:creator>
  <cp:lastModifiedBy>Andrea Biancini</cp:lastModifiedBy>
  <cp:revision>171</cp:revision>
  <dcterms:created xsi:type="dcterms:W3CDTF">2007-06-11T07:46:05Z</dcterms:created>
  <dcterms:modified xsi:type="dcterms:W3CDTF">2012-07-15T08:29:37Z</dcterms:modified>
</cp:coreProperties>
</file>