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6" r:id="rId2"/>
    <p:sldId id="338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</p:sldIdLst>
  <p:sldSz cx="9144000" cy="6858000" type="screen4x3"/>
  <p:notesSz cx="67818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808080"/>
    <a:srgbClr val="969696"/>
    <a:srgbClr val="C0C0C0"/>
    <a:srgbClr val="9999FF"/>
    <a:srgbClr val="6699FF"/>
    <a:srgbClr val="66CCFF"/>
    <a:srgbClr val="E1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24" autoAdjust="0"/>
    <p:restoredTop sz="94794" autoAdjust="0"/>
  </p:normalViewPr>
  <p:slideViewPr>
    <p:cSldViewPr snapToGrid="0">
      <p:cViewPr varScale="1">
        <p:scale>
          <a:sx n="130" d="100"/>
          <a:sy n="130" d="100"/>
        </p:scale>
        <p:origin x="-94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24" y="-84"/>
      </p:cViewPr>
      <p:guideLst>
        <p:guide orient="horz" pos="3124"/>
        <p:guide pos="21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t" anchorCtr="0" compatLnSpc="1">
            <a:prstTxWarp prst="textNoShape">
              <a:avLst/>
            </a:prstTxWarp>
          </a:bodyPr>
          <a:lstStyle>
            <a:lvl1pPr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b" anchorCtr="0" compatLnSpc="1">
            <a:prstTxWarp prst="textNoShape">
              <a:avLst/>
            </a:prstTxWarp>
          </a:bodyPr>
          <a:lstStyle>
            <a:lvl1pPr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fld id="{213BB5F1-1FAA-4013-91DB-32F1DECEA225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22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t" anchorCtr="0" compatLnSpc="1">
            <a:prstTxWarp prst="textNoShape">
              <a:avLst/>
            </a:prstTxWarp>
          </a:bodyPr>
          <a:lstStyle>
            <a:lvl1pPr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44538"/>
            <a:ext cx="4959350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1700"/>
            <a:ext cx="5426075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b" anchorCtr="0" compatLnSpc="1">
            <a:prstTxWarp prst="textNoShape">
              <a:avLst/>
            </a:prstTxWarp>
          </a:bodyPr>
          <a:lstStyle>
            <a:lvl1pPr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fld id="{40765504-80FB-4C20-B330-5CE1B51DCA99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8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4400" y="744538"/>
            <a:ext cx="4956175" cy="3717925"/>
          </a:xfrm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75C4D-F400-4079-8826-FFACDC3BE715}" type="slidenum">
              <a:rPr lang="en-US" smtClean="0">
                <a:latin typeface="Arial" pitchFamily="34" charset="0"/>
              </a:rPr>
              <a:pPr/>
              <a:t>1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48046D-D4F8-4D48-9F6B-5252A0E774D4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9" descr="img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706813"/>
            <a:ext cx="9144000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grpSp>
        <p:nvGrpSpPr>
          <p:cNvPr id="6" name="Gruppo 14"/>
          <p:cNvGrpSpPr>
            <a:grpSpLocks/>
          </p:cNvGrpSpPr>
          <p:nvPr userDrawn="1"/>
        </p:nvGrpSpPr>
        <p:grpSpPr bwMode="auto">
          <a:xfrm>
            <a:off x="1117600" y="3670300"/>
            <a:ext cx="2692400" cy="1492250"/>
            <a:chOff x="1117600" y="3670300"/>
            <a:chExt cx="2692400" cy="1492250"/>
          </a:xfrm>
        </p:grpSpPr>
        <p:sp>
          <p:nvSpPr>
            <p:cNvPr id="7" name="Rettangolo 6"/>
            <p:cNvSpPr/>
            <p:nvPr userDrawn="1"/>
          </p:nvSpPr>
          <p:spPr>
            <a:xfrm flipH="1">
              <a:off x="1117600" y="3670300"/>
              <a:ext cx="2692400" cy="1492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43026" y="3678878"/>
              <a:ext cx="2301874" cy="1465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328863"/>
            <a:ext cx="6577012" cy="384175"/>
          </a:xfrm>
        </p:spPr>
        <p:txBody>
          <a:bodyPr anchor="b">
            <a:spAutoFit/>
          </a:bodyPr>
          <a:lstStyle>
            <a:lvl1pPr>
              <a:defRPr sz="2800"/>
            </a:lvl1pPr>
          </a:lstStyle>
          <a:p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2878138"/>
            <a:ext cx="6577012" cy="244475"/>
          </a:xfrm>
        </p:spPr>
        <p:txBody>
          <a:bodyPr>
            <a:spAutoFit/>
          </a:bodyPr>
          <a:lstStyle>
            <a:lvl1pPr>
              <a:spcBef>
                <a:spcPct val="0"/>
              </a:spcBef>
              <a:buNone/>
              <a:defRPr sz="1600"/>
            </a:lvl1pPr>
          </a:lstStyle>
          <a:p>
            <a:r>
              <a:rPr lang="en-US" dirty="0"/>
              <a:t>Master-</a:t>
            </a:r>
            <a:r>
              <a:rPr lang="en-US" dirty="0" err="1"/>
              <a:t>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0363" y="790575"/>
            <a:ext cx="2060575" cy="5076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790575"/>
            <a:ext cx="6034088" cy="5076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790575"/>
            <a:ext cx="8247063" cy="671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3875" y="1573213"/>
            <a:ext cx="4037013" cy="4294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3288" y="1573213"/>
            <a:ext cx="4038600" cy="4294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790575"/>
            <a:ext cx="8247063" cy="671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3875" y="1573213"/>
            <a:ext cx="4037013" cy="4294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13288" y="1573213"/>
            <a:ext cx="4038600" cy="4294187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875" y="1573213"/>
            <a:ext cx="4037013" cy="4294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3288" y="1573213"/>
            <a:ext cx="4038600" cy="4294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790575"/>
            <a:ext cx="8247063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573213"/>
            <a:ext cx="8228013" cy="42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pic>
        <p:nvPicPr>
          <p:cNvPr id="3077" name="Immagine 6" descr="img.png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12700" y="6248400"/>
            <a:ext cx="9144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2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7988754" y="19957"/>
            <a:ext cx="1133475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sellaDiTesto 8"/>
          <p:cNvSpPr txBox="1"/>
          <p:nvPr userDrawn="1"/>
        </p:nvSpPr>
        <p:spPr>
          <a:xfrm>
            <a:off x="5435600" y="227013"/>
            <a:ext cx="251460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INFN </a:t>
            </a:r>
            <a:r>
              <a:rPr lang="en-US" sz="1200" b="1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Sezione</a:t>
            </a:r>
            <a:r>
              <a:rPr lang="en-US" sz="12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200" b="1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</a:t>
            </a:r>
            <a:r>
              <a:rPr lang="en-US" sz="12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Milano </a:t>
            </a:r>
            <a:r>
              <a:rPr lang="en-US" sz="1200" b="1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Bicocca</a:t>
            </a:r>
            <a:endParaRPr lang="en-US" sz="12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asellaDiTesto 7"/>
          <p:cNvSpPr txBox="1"/>
          <p:nvPr userDrawn="1"/>
        </p:nvSpPr>
        <p:spPr>
          <a:xfrm>
            <a:off x="7641774" y="6322785"/>
            <a:ext cx="11012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1" dirty="0" smtClean="0">
                <a:latin typeface="Calibri" pitchFamily="34" charset="0"/>
                <a:cs typeface="Calibri" pitchFamily="34" charset="0"/>
              </a:rPr>
              <a:t>Slide </a:t>
            </a:r>
            <a:fld id="{C1E559A2-81DA-40BE-90E8-837500033945}" type="slidenum">
              <a:rPr lang="en-US" sz="1200" i="1" smtClean="0">
                <a:latin typeface="Calibri" pitchFamily="34" charset="0"/>
                <a:cs typeface="Calibri" pitchFamily="34" charset="0"/>
              </a:rPr>
              <a:pPr algn="r">
                <a:defRPr/>
              </a:pPr>
              <a:t>‹N›</a:t>
            </a:fld>
            <a:endParaRPr lang="en-US" sz="1200" i="1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288925" indent="-287338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515938" indent="-22542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3pPr>
      <a:lvl4pPr marL="690563" indent="-1730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4pPr>
      <a:lvl5pPr marL="865188" indent="-1730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5pPr>
      <a:lvl6pPr marL="1322388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6pPr>
      <a:lvl7pPr marL="1779588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7pPr>
      <a:lvl8pPr marL="2236788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8pPr>
      <a:lvl9pPr marL="2693988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INFN Sezione Milano Bicocca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sp>
        <p:nvSpPr>
          <p:cNvPr id="5123" name="Sottotitolo 4"/>
          <p:cNvSpPr>
            <a:spLocks noGrp="1"/>
          </p:cNvSpPr>
          <p:nvPr>
            <p:ph type="subTitle" idx="1"/>
          </p:nvPr>
        </p:nvSpPr>
        <p:spPr>
          <a:xfrm>
            <a:off x="1836738" y="2878138"/>
            <a:ext cx="6577012" cy="244475"/>
          </a:xfrm>
        </p:spPr>
        <p:txBody>
          <a:bodyPr/>
          <a:lstStyle/>
          <a:p>
            <a:r>
              <a:rPr lang="en-US" smtClean="0"/>
              <a:t>Espanzione di IDEM a nuove applicazioni e schemi autoritativi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758950" y="2124075"/>
            <a:ext cx="6464300" cy="155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083174"/>
                </a:solidFill>
                <a:latin typeface="Calibri" pitchFamily="34" charset="0"/>
              </a:rPr>
              <a:t/>
            </a:r>
            <a:br>
              <a:rPr lang="en-US" sz="2800">
                <a:solidFill>
                  <a:srgbClr val="083174"/>
                </a:solidFill>
                <a:latin typeface="Calibri" pitchFamily="34" charset="0"/>
              </a:rPr>
            </a:br>
            <a:r>
              <a:rPr lang="it-IT" sz="2800" i="1">
                <a:solidFill>
                  <a:srgbClr val="083174"/>
                </a:solidFill>
                <a:latin typeface="Calibri" pitchFamily="34" charset="0"/>
              </a:rPr>
              <a:t> Estensioni a Shibboleth per IDEM </a:t>
            </a:r>
            <a:r>
              <a:rPr lang="en-US" sz="2800">
                <a:solidFill>
                  <a:srgbClr val="083174"/>
                </a:solidFill>
                <a:latin typeface="Calibri" pitchFamily="34" charset="0"/>
              </a:rPr>
              <a:t/>
            </a:r>
            <a:br>
              <a:rPr lang="en-US" sz="2800">
                <a:solidFill>
                  <a:srgbClr val="083174"/>
                </a:solidFill>
                <a:latin typeface="Calibri" pitchFamily="34" charset="0"/>
              </a:rPr>
            </a:br>
            <a:r>
              <a:rPr lang="en-US" sz="2800">
                <a:solidFill>
                  <a:srgbClr val="083174"/>
                </a:solidFill>
                <a:latin typeface="Calibri" pitchFamily="34" charset="0"/>
              </a:rPr>
              <a:t>		</a:t>
            </a:r>
          </a:p>
          <a:p>
            <a:pPr>
              <a:lnSpc>
                <a:spcPct val="90000"/>
              </a:lnSpc>
            </a:pPr>
            <a:r>
              <a:rPr lang="en-US" sz="2800" i="1">
                <a:solidFill>
                  <a:srgbClr val="083174"/>
                </a:solidFill>
                <a:latin typeface="Calibri" pitchFamily="34" charset="0"/>
              </a:rPr>
              <a:t>		</a:t>
            </a:r>
          </a:p>
        </p:txBody>
      </p:sp>
      <p:sp>
        <p:nvSpPr>
          <p:cNvPr id="5" name="Sottotitolo 4"/>
          <p:cNvSpPr txBox="1">
            <a:spLocks/>
          </p:cNvSpPr>
          <p:nvPr/>
        </p:nvSpPr>
        <p:spPr bwMode="auto">
          <a:xfrm>
            <a:off x="1531938" y="5697538"/>
            <a:ext cx="65770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r" eaLnBrk="0" hangingPunct="0">
              <a:defRPr/>
            </a:pPr>
            <a:r>
              <a:rPr lang="en-US" sz="1600" kern="0" dirty="0">
                <a:latin typeface="+mn-lt"/>
              </a:rPr>
              <a:t>Andrea </a:t>
            </a:r>
            <a:r>
              <a:rPr lang="en-US" sz="1600" kern="0" dirty="0" err="1">
                <a:latin typeface="+mn-lt"/>
              </a:rPr>
              <a:t>Biancini</a:t>
            </a:r>
            <a:r>
              <a:rPr lang="en-US" sz="1600" kern="0" dirty="0">
                <a:latin typeface="+mn-lt"/>
              </a:rPr>
              <a:t> (INFN Milano </a:t>
            </a:r>
            <a:r>
              <a:rPr lang="en-US" sz="1600" kern="0" dirty="0" err="1">
                <a:latin typeface="+mn-lt"/>
              </a:rPr>
              <a:t>Bicocca</a:t>
            </a:r>
            <a:r>
              <a:rPr lang="en-US" sz="1600" kern="0" dirty="0">
                <a:latin typeface="+mn-lt"/>
              </a:rPr>
              <a:t>)</a:t>
            </a:r>
          </a:p>
          <a:p>
            <a:pPr marL="342900" indent="-342900" algn="r" eaLnBrk="0" hangingPunct="0">
              <a:defRPr/>
            </a:pPr>
            <a:r>
              <a:rPr lang="en-US" sz="1600" kern="0" dirty="0">
                <a:latin typeface="+mn-lt"/>
              </a:rPr>
              <a:t>Fabio Farina, Luca </a:t>
            </a:r>
            <a:r>
              <a:rPr lang="en-US" sz="1600" kern="0" dirty="0" err="1">
                <a:latin typeface="+mn-lt"/>
              </a:rPr>
              <a:t>Prete</a:t>
            </a:r>
            <a:r>
              <a:rPr lang="en-US" sz="1600" kern="0" dirty="0">
                <a:latin typeface="+mn-lt"/>
              </a:rPr>
              <a:t>, Simon </a:t>
            </a:r>
            <a:r>
              <a:rPr lang="en-US" sz="1600" kern="0" dirty="0" err="1">
                <a:latin typeface="+mn-lt"/>
              </a:rPr>
              <a:t>Vocella</a:t>
            </a:r>
            <a:r>
              <a:rPr lang="en-US" sz="1600" kern="0" dirty="0">
                <a:latin typeface="+mn-lt"/>
              </a:rPr>
              <a:t> (GARR)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Modifiche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apportate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 err="1">
                <a:latin typeface="Calibri" pitchFamily="34" charset="0"/>
              </a:rPr>
              <a:t>IdP</a:t>
            </a:r>
            <a:r>
              <a:rPr lang="it-IT" sz="2400" dirty="0">
                <a:latin typeface="Calibri" pitchFamily="34" charset="0"/>
              </a:rPr>
              <a:t>: </a:t>
            </a:r>
            <a:r>
              <a:rPr lang="it-IT" sz="2400" dirty="0" err="1">
                <a:latin typeface="Calibri" pitchFamily="34" charset="0"/>
              </a:rPr>
              <a:t>deploy</a:t>
            </a:r>
            <a:r>
              <a:rPr lang="it-IT" sz="2400" dirty="0">
                <a:latin typeface="Calibri" pitchFamily="34" charset="0"/>
              </a:rPr>
              <a:t> di un </a:t>
            </a:r>
            <a:r>
              <a:rPr lang="it-IT" sz="2400" dirty="0" err="1">
                <a:latin typeface="Calibri" pitchFamily="34" charset="0"/>
              </a:rPr>
              <a:t>LoginHandler</a:t>
            </a:r>
            <a:r>
              <a:rPr lang="it-IT" sz="2400" dirty="0">
                <a:latin typeface="Calibri" pitchFamily="34" charset="0"/>
              </a:rPr>
              <a:t> e di un </a:t>
            </a:r>
            <a:r>
              <a:rPr lang="it-IT" sz="2400" dirty="0" err="1">
                <a:latin typeface="Calibri" pitchFamily="34" charset="0"/>
              </a:rPr>
              <a:t>DataConnector</a:t>
            </a:r>
            <a:r>
              <a:rPr lang="it-IT" sz="2400" dirty="0">
                <a:latin typeface="Calibri" pitchFamily="34" charset="0"/>
              </a:rPr>
              <a:t> e loro attivazione (tramite configurazione</a:t>
            </a:r>
            <a:r>
              <a:rPr lang="it-IT" sz="2400" dirty="0" smtClean="0">
                <a:latin typeface="Calibri" pitchFamily="34" charset="0"/>
              </a:rPr>
              <a:t>); </a:t>
            </a:r>
            <a:r>
              <a:rPr lang="it-IT" sz="2400" dirty="0" err="1">
                <a:latin typeface="Calibri" pitchFamily="34" charset="0"/>
              </a:rPr>
              <a:t>deploy</a:t>
            </a:r>
            <a:r>
              <a:rPr lang="it-IT" sz="2400" dirty="0">
                <a:latin typeface="Calibri" pitchFamily="34" charset="0"/>
              </a:rPr>
              <a:t> di una </a:t>
            </a:r>
            <a:r>
              <a:rPr lang="it-IT" sz="2400" dirty="0" err="1">
                <a:latin typeface="Calibri" pitchFamily="34" charset="0"/>
              </a:rPr>
              <a:t>servlet</a:t>
            </a:r>
            <a:r>
              <a:rPr lang="it-IT" sz="2400" dirty="0">
                <a:latin typeface="Calibri" pitchFamily="34" charset="0"/>
              </a:rPr>
              <a:t> per l’invio via posta elettronica della Secret </a:t>
            </a:r>
            <a:r>
              <a:rPr lang="it-IT" sz="2400" dirty="0" err="1">
                <a:latin typeface="Calibri" pitchFamily="34" charset="0"/>
              </a:rPr>
              <a:t>Key</a:t>
            </a:r>
            <a:r>
              <a:rPr lang="it-IT" sz="2400" dirty="0">
                <a:latin typeface="Calibri" pitchFamily="34" charset="0"/>
              </a:rPr>
              <a:t> all’utente.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b="1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SP</a:t>
            </a:r>
            <a:r>
              <a:rPr lang="it-IT" sz="2400" dirty="0">
                <a:latin typeface="Calibri" pitchFamily="34" charset="0"/>
              </a:rPr>
              <a:t>: modifiche solo a livello dei file di configurazione </a:t>
            </a:r>
            <a:r>
              <a:rPr lang="it-IT" sz="2400" dirty="0" smtClean="0">
                <a:latin typeface="Calibri" pitchFamily="34" charset="0"/>
              </a:rPr>
              <a:t>dell’SP </a:t>
            </a:r>
            <a:r>
              <a:rPr lang="it-IT" sz="2400" dirty="0" err="1" smtClean="0">
                <a:latin typeface="Calibri" pitchFamily="34" charset="0"/>
              </a:rPr>
              <a:t>Shibboleth</a:t>
            </a:r>
            <a:r>
              <a:rPr lang="it-IT" sz="2400" dirty="0" smtClean="0">
                <a:latin typeface="Calibri" pitchFamily="34" charset="0"/>
              </a:rPr>
              <a:t>.</a:t>
            </a:r>
            <a:endParaRPr lang="it-IT" sz="2400" dirty="0" smtClean="0">
              <a:latin typeface="Calibri" pitchFamily="34" charset="0"/>
            </a:endParaRP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0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599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① </a:t>
            </a:r>
            <a:r>
              <a:rPr lang="en-GB" sz="1800" b="0" dirty="0" smtClean="0">
                <a:latin typeface="Arial Unicode MS"/>
                <a:ea typeface="Arial Unicode MS"/>
                <a:cs typeface="Arial Unicode MS"/>
              </a:rPr>
              <a:t>+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②</a:t>
            </a:r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1800" b="0" dirty="0">
                <a:latin typeface="Arial Unicode MS"/>
                <a:ea typeface="Arial Unicode MS"/>
                <a:cs typeface="Arial Unicode MS"/>
              </a:rPr>
              <a:t>+</a:t>
            </a:r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Benefici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per IDEM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Le </a:t>
            </a:r>
            <a:r>
              <a:rPr lang="it-IT" sz="2400" dirty="0" smtClean="0">
                <a:latin typeface="Calibri" pitchFamily="34" charset="0"/>
              </a:rPr>
              <a:t>estensioni </a:t>
            </a:r>
            <a:r>
              <a:rPr lang="it-IT" sz="2400" dirty="0" smtClean="0">
                <a:latin typeface="Arial Unicode MS"/>
                <a:ea typeface="Arial Unicode MS"/>
                <a:cs typeface="Arial Unicode MS"/>
              </a:rPr>
              <a:t>①</a:t>
            </a:r>
            <a:r>
              <a:rPr lang="it-IT" sz="2400" dirty="0" smtClean="0">
                <a:latin typeface="Calibri" pitchFamily="34" charset="0"/>
              </a:rPr>
              <a:t> + </a:t>
            </a:r>
            <a:r>
              <a:rPr lang="it-IT" sz="2400" dirty="0" smtClean="0">
                <a:latin typeface="Arial Unicode MS"/>
                <a:ea typeface="Arial Unicode MS"/>
                <a:cs typeface="Arial Unicode MS"/>
              </a:rPr>
              <a:t>②</a:t>
            </a:r>
            <a:r>
              <a:rPr lang="it-IT" sz="2400" dirty="0" smtClean="0">
                <a:latin typeface="Calibri" pitchFamily="34" charset="0"/>
              </a:rPr>
              <a:t> </a:t>
            </a:r>
            <a:r>
              <a:rPr lang="it-IT" sz="2400" dirty="0">
                <a:latin typeface="Calibri" pitchFamily="34" charset="0"/>
              </a:rPr>
              <a:t>permettono ad IDEM di allargarsi includendo nuove applicazioni.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Le estensioni </a:t>
            </a:r>
            <a:r>
              <a:rPr lang="it-IT" sz="2400" dirty="0" smtClean="0">
                <a:latin typeface="Calibri" pitchFamily="34" charset="0"/>
              </a:rPr>
              <a:t>non alterano i </a:t>
            </a:r>
            <a:r>
              <a:rPr lang="it-IT" sz="2400" dirty="0">
                <a:latin typeface="Calibri" pitchFamily="34" charset="0"/>
              </a:rPr>
              <a:t>concetti </a:t>
            </a:r>
            <a:r>
              <a:rPr lang="it-IT" sz="2400" dirty="0" smtClean="0">
                <a:latin typeface="Calibri" pitchFamily="34" charset="0"/>
              </a:rPr>
              <a:t>comunitari di IDEM:</a:t>
            </a:r>
          </a:p>
          <a:p>
            <a:pPr marL="630238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000" dirty="0" smtClean="0">
                <a:latin typeface="Calibri" pitchFamily="34" charset="0"/>
              </a:rPr>
              <a:t>uniformità d’accesso e di gestione dei metadati</a:t>
            </a:r>
          </a:p>
          <a:p>
            <a:pPr marL="630238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000" dirty="0" smtClean="0">
                <a:latin typeface="Calibri" pitchFamily="34" charset="0"/>
              </a:rPr>
              <a:t>gestione federata e distribuita dell’AAI</a:t>
            </a:r>
            <a:endParaRPr lang="it-IT" sz="20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64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① </a:t>
            </a:r>
            <a:r>
              <a:rPr lang="en-GB" sz="1800" b="0" dirty="0" smtClean="0">
                <a:latin typeface="Arial Unicode MS"/>
                <a:ea typeface="Arial Unicode MS"/>
                <a:cs typeface="Arial Unicode MS"/>
              </a:rPr>
              <a:t>+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②</a:t>
            </a:r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1800" b="0" dirty="0">
                <a:latin typeface="Arial Unicode MS"/>
                <a:ea typeface="Arial Unicode MS"/>
                <a:cs typeface="Arial Unicode MS"/>
              </a:rPr>
              <a:t>+</a:t>
            </a:r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Problemi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aperti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Attualmente le estensioni </a:t>
            </a:r>
            <a:r>
              <a:rPr lang="it-IT" sz="2400" dirty="0" smtClean="0">
                <a:latin typeface="Arial Unicode MS"/>
                <a:ea typeface="Arial Unicode MS"/>
                <a:cs typeface="Arial Unicode MS"/>
              </a:rPr>
              <a:t>①</a:t>
            </a:r>
            <a:r>
              <a:rPr lang="it-IT" sz="2400" dirty="0" smtClean="0">
                <a:latin typeface="Calibri" pitchFamily="34" charset="0"/>
              </a:rPr>
              <a:t>, </a:t>
            </a:r>
            <a:r>
              <a:rPr lang="it-IT" sz="2400" dirty="0">
                <a:latin typeface="Arial Unicode MS"/>
                <a:ea typeface="Arial Unicode MS"/>
                <a:cs typeface="Arial Unicode MS"/>
              </a:rPr>
              <a:t>②</a:t>
            </a:r>
            <a:r>
              <a:rPr lang="it-IT" sz="2400" dirty="0">
                <a:latin typeface="Calibri" pitchFamily="34" charset="0"/>
              </a:rPr>
              <a:t> </a:t>
            </a:r>
            <a:r>
              <a:rPr lang="it-IT" sz="2400" dirty="0" smtClean="0">
                <a:latin typeface="Calibri" pitchFamily="34" charset="0"/>
              </a:rPr>
              <a:t>e </a:t>
            </a:r>
            <a:r>
              <a:rPr lang="it-IT" sz="240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it-IT" sz="2400" dirty="0" smtClean="0">
                <a:latin typeface="Calibri" pitchFamily="34" charset="0"/>
              </a:rPr>
              <a:t>non </a:t>
            </a:r>
            <a:r>
              <a:rPr lang="it-IT" sz="2400" dirty="0">
                <a:latin typeface="Calibri" pitchFamily="34" charset="0"/>
              </a:rPr>
              <a:t>supportano il </a:t>
            </a:r>
            <a:r>
              <a:rPr lang="it-IT" sz="2400" dirty="0" err="1">
                <a:latin typeface="Calibri" pitchFamily="34" charset="0"/>
              </a:rPr>
              <a:t>discovery</a:t>
            </a:r>
            <a:r>
              <a:rPr lang="it-IT" sz="2400" dirty="0">
                <a:latin typeface="Calibri" pitchFamily="34" charset="0"/>
              </a:rPr>
              <a:t> </a:t>
            </a:r>
            <a:r>
              <a:rPr lang="it-IT" sz="2400" dirty="0" err="1">
                <a:latin typeface="Calibri" pitchFamily="34" charset="0"/>
              </a:rPr>
              <a:t>dell’IdP</a:t>
            </a:r>
            <a:r>
              <a:rPr lang="it-IT" sz="2400" dirty="0">
                <a:latin typeface="Calibri" pitchFamily="34" charset="0"/>
              </a:rPr>
              <a:t> tramite WAYF (possibile dopo uno sviluppo lato DS).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Le estensioni </a:t>
            </a:r>
            <a:r>
              <a:rPr lang="it-IT" sz="2400" dirty="0">
                <a:latin typeface="Arial Unicode MS"/>
                <a:ea typeface="Arial Unicode MS"/>
                <a:cs typeface="Arial Unicode MS"/>
              </a:rPr>
              <a:t>①</a:t>
            </a:r>
            <a:r>
              <a:rPr lang="it-IT" sz="2400" dirty="0">
                <a:latin typeface="Calibri" pitchFamily="34" charset="0"/>
              </a:rPr>
              <a:t>, </a:t>
            </a:r>
            <a:r>
              <a:rPr lang="it-IT" sz="2400" dirty="0">
                <a:latin typeface="Arial Unicode MS"/>
                <a:ea typeface="Arial Unicode MS"/>
                <a:cs typeface="Arial Unicode MS"/>
              </a:rPr>
              <a:t>②</a:t>
            </a:r>
            <a:r>
              <a:rPr lang="it-IT" sz="2400" dirty="0">
                <a:latin typeface="Calibri" pitchFamily="34" charset="0"/>
              </a:rPr>
              <a:t> e </a:t>
            </a:r>
            <a:r>
              <a:rPr lang="it-IT" sz="240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it-IT" sz="2400" dirty="0" smtClean="0">
                <a:latin typeface="Calibri" pitchFamily="34" charset="0"/>
              </a:rPr>
              <a:t>necessitano </a:t>
            </a:r>
            <a:r>
              <a:rPr lang="it-IT" sz="2400" dirty="0">
                <a:latin typeface="Calibri" pitchFamily="34" charset="0"/>
              </a:rPr>
              <a:t>di un </a:t>
            </a:r>
            <a:r>
              <a:rPr lang="it-IT" sz="2400" dirty="0" err="1">
                <a:latin typeface="Calibri" pitchFamily="34" charset="0"/>
              </a:rPr>
              <a:t>deploy</a:t>
            </a:r>
            <a:r>
              <a:rPr lang="it-IT" sz="2400" dirty="0">
                <a:latin typeface="Calibri" pitchFamily="34" charset="0"/>
              </a:rPr>
              <a:t> (comunque abbastanza semplice) sugli </a:t>
            </a:r>
            <a:r>
              <a:rPr lang="it-IT" sz="2400" dirty="0" err="1">
                <a:latin typeface="Calibri" pitchFamily="34" charset="0"/>
              </a:rPr>
              <a:t>IdP</a:t>
            </a:r>
            <a:r>
              <a:rPr lang="it-IT" sz="2400" dirty="0">
                <a:latin typeface="Calibri" pitchFamily="34" charset="0"/>
              </a:rPr>
              <a:t> della </a:t>
            </a:r>
            <a:r>
              <a:rPr lang="it-IT" sz="2400" dirty="0" smtClean="0">
                <a:latin typeface="Calibri" pitchFamily="34" charset="0"/>
              </a:rPr>
              <a:t>federazione (e quindi non bastano interventi solo lato SP).</a:t>
            </a:r>
            <a:endParaRPr lang="it-IT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381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it-IT" sz="2800" b="0" smtClean="0">
                <a:latin typeface="Arial Unicode MS"/>
                <a:ea typeface="Arial Unicode MS"/>
                <a:cs typeface="Arial Unicode MS"/>
              </a:rPr>
              <a:t>Conclusioni</a:t>
            </a:r>
            <a:endParaRPr lang="it-IT" sz="2800" b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 smtClean="0">
                <a:latin typeface="Calibri" pitchFamily="34" charset="0"/>
              </a:rPr>
              <a:t>L’estensione </a:t>
            </a:r>
            <a:r>
              <a:rPr lang="it-IT" sz="2400" dirty="0">
                <a:latin typeface="Arial Unicode MS"/>
                <a:ea typeface="Arial Unicode MS"/>
                <a:cs typeface="Arial Unicode MS"/>
              </a:rPr>
              <a:t>①</a:t>
            </a:r>
            <a:r>
              <a:rPr lang="it-IT" sz="2400" dirty="0" smtClean="0">
                <a:latin typeface="Calibri" pitchFamily="34" charset="0"/>
              </a:rPr>
              <a:t>, </a:t>
            </a:r>
            <a:r>
              <a:rPr lang="it-IT" sz="2400" dirty="0">
                <a:latin typeface="Calibri" pitchFamily="34" charset="0"/>
              </a:rPr>
              <a:t>attraverso lo sviluppo di API di autenticazione per applicazioni Java e </a:t>
            </a:r>
            <a:r>
              <a:rPr lang="it-IT" sz="2400" dirty="0" err="1">
                <a:latin typeface="Calibri" pitchFamily="34" charset="0"/>
              </a:rPr>
              <a:t>Python</a:t>
            </a:r>
            <a:r>
              <a:rPr lang="it-IT" sz="2400" dirty="0">
                <a:latin typeface="Calibri" pitchFamily="34" charset="0"/>
              </a:rPr>
              <a:t>, ha una potenziale ricaduta sull’intera comunità </a:t>
            </a:r>
            <a:r>
              <a:rPr lang="it-IT" sz="2400" dirty="0" err="1">
                <a:latin typeface="Calibri" pitchFamily="34" charset="0"/>
              </a:rPr>
              <a:t>Shibboleth</a:t>
            </a:r>
            <a:r>
              <a:rPr lang="it-IT" sz="2400" dirty="0">
                <a:latin typeface="Calibri" pitchFamily="34" charset="0"/>
              </a:rPr>
              <a:t> (e non solo su IDEM).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Le estensioni </a:t>
            </a:r>
            <a:r>
              <a:rPr lang="it-IT" sz="2400" dirty="0">
                <a:latin typeface="Arial Unicode MS"/>
                <a:ea typeface="Arial Unicode MS"/>
                <a:cs typeface="Arial Unicode MS"/>
              </a:rPr>
              <a:t>②</a:t>
            </a:r>
            <a:r>
              <a:rPr lang="it-IT" sz="2400" dirty="0">
                <a:latin typeface="Calibri" pitchFamily="34" charset="0"/>
              </a:rPr>
              <a:t> e </a:t>
            </a:r>
            <a:r>
              <a:rPr lang="it-IT" sz="2400" dirty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it-IT" sz="2400" dirty="0" smtClean="0">
                <a:latin typeface="Calibri" pitchFamily="34" charset="0"/>
              </a:rPr>
              <a:t>sono </a:t>
            </a:r>
            <a:r>
              <a:rPr lang="it-IT" sz="2400" dirty="0">
                <a:latin typeface="Calibri" pitchFamily="34" charset="0"/>
              </a:rPr>
              <a:t>strettamente necessarie al progetto </a:t>
            </a:r>
            <a:r>
              <a:rPr lang="it-IT" sz="2400" dirty="0" err="1">
                <a:latin typeface="Calibri" pitchFamily="34" charset="0"/>
              </a:rPr>
              <a:t>GarrBox</a:t>
            </a:r>
            <a:r>
              <a:rPr lang="it-IT" sz="2400" dirty="0">
                <a:latin typeface="Calibri" pitchFamily="34" charset="0"/>
              </a:rPr>
              <a:t> per realizzare le funzionalità previste negli obiettivi progettuali</a:t>
            </a:r>
            <a:r>
              <a:rPr lang="it-IT" sz="2400" dirty="0" smtClean="0">
                <a:latin typeface="Calibri" pitchFamily="34" charset="0"/>
              </a:rPr>
              <a:t>.</a:t>
            </a:r>
            <a:endParaRPr lang="it-IT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801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it-IT" sz="2800" b="0" smtClean="0">
                <a:latin typeface="Arial Unicode MS"/>
                <a:ea typeface="Arial Unicode MS"/>
                <a:cs typeface="Arial Unicode MS"/>
              </a:rPr>
              <a:t>Condivisione</a:t>
            </a:r>
            <a:endParaRPr lang="it-IT" sz="2800" b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Pareri, opinioni, consigli?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I prossimi passi potrebbero essere:</a:t>
            </a:r>
          </a:p>
          <a:p>
            <a:pPr marL="806450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000" dirty="0">
                <a:latin typeface="Calibri" pitchFamily="34" charset="0"/>
              </a:rPr>
              <a:t>Installazione delle estensioni </a:t>
            </a:r>
            <a:r>
              <a:rPr lang="it-IT" sz="2000" dirty="0" err="1">
                <a:latin typeface="Calibri" pitchFamily="34" charset="0"/>
              </a:rPr>
              <a:t>sull’IdP</a:t>
            </a:r>
            <a:r>
              <a:rPr lang="it-IT" sz="2000" dirty="0">
                <a:latin typeface="Calibri" pitchFamily="34" charset="0"/>
              </a:rPr>
              <a:t> di direzione GARR e integrazione nel pilota </a:t>
            </a:r>
            <a:r>
              <a:rPr lang="it-IT" sz="2000" dirty="0" err="1">
                <a:latin typeface="Calibri" pitchFamily="34" charset="0"/>
              </a:rPr>
              <a:t>Garrbox</a:t>
            </a:r>
            <a:r>
              <a:rPr lang="it-IT" sz="2000" dirty="0">
                <a:latin typeface="Calibri" pitchFamily="34" charset="0"/>
              </a:rPr>
              <a:t>.</a:t>
            </a:r>
          </a:p>
          <a:p>
            <a:pPr marL="806450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000" dirty="0">
                <a:latin typeface="Calibri" pitchFamily="34" charset="0"/>
              </a:rPr>
              <a:t>Condivisione delle estensioni proposte con gli altri soggetti della comunità per raccogliere indicazioni, pareri…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4085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smtClean="0">
                <a:latin typeface="Calibri" pitchFamily="34" charset="0"/>
              </a:rPr>
              <a:t>Shibboleth &amp; IDEM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 smtClean="0">
                <a:latin typeface="Calibri" pitchFamily="34" charset="0"/>
              </a:rPr>
              <a:t>«Federazione IDEM: una soluzione unica per accedere alle </a:t>
            </a:r>
            <a:r>
              <a:rPr lang="it-IT" sz="2400" u="sng" dirty="0" smtClean="0">
                <a:latin typeface="Calibri" pitchFamily="34" charset="0"/>
              </a:rPr>
              <a:t>risorse online</a:t>
            </a:r>
            <a:r>
              <a:rPr lang="it-IT" sz="2400" dirty="0" smtClean="0">
                <a:latin typeface="Calibri" pitchFamily="34" charset="0"/>
              </a:rPr>
              <a:t> [web-</a:t>
            </a:r>
            <a:r>
              <a:rPr lang="it-IT" sz="2400" dirty="0" err="1" smtClean="0">
                <a:latin typeface="Calibri" pitchFamily="34" charset="0"/>
              </a:rPr>
              <a:t>based</a:t>
            </a:r>
            <a:r>
              <a:rPr lang="it-IT" sz="2400" dirty="0" smtClean="0">
                <a:latin typeface="Calibri" pitchFamily="34" charset="0"/>
              </a:rPr>
              <a:t>]».</a:t>
            </a:r>
            <a:endParaRPr lang="it-IT" sz="24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 smtClean="0">
                <a:latin typeface="Calibri" pitchFamily="34" charset="0"/>
              </a:rPr>
              <a:t>SSO attraverso </a:t>
            </a:r>
            <a:r>
              <a:rPr lang="it-IT" sz="2400" dirty="0" err="1" smtClean="0">
                <a:latin typeface="Calibri" pitchFamily="34" charset="0"/>
              </a:rPr>
              <a:t>username+password</a:t>
            </a:r>
            <a:r>
              <a:rPr lang="it-IT" sz="2400" dirty="0" smtClean="0">
                <a:latin typeface="Calibri" pitchFamily="34" charset="0"/>
              </a:rPr>
              <a:t>.</a:t>
            </a:r>
            <a:endParaRPr lang="it-IT" sz="24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 smtClean="0">
                <a:latin typeface="Calibri" pitchFamily="34" charset="0"/>
              </a:rPr>
              <a:t>Principi </a:t>
            </a:r>
            <a:r>
              <a:rPr lang="it-IT" sz="2400" dirty="0" smtClean="0">
                <a:latin typeface="Calibri" pitchFamily="34" charset="0"/>
              </a:rPr>
              <a:t>generali</a:t>
            </a:r>
            <a:r>
              <a:rPr lang="it-IT" sz="2400" dirty="0" smtClean="0">
                <a:latin typeface="Calibri" pitchFamily="34" charset="0"/>
              </a:rPr>
              <a:t>:</a:t>
            </a: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000" dirty="0" smtClean="0">
                <a:latin typeface="Calibri" pitchFamily="34" charset="0"/>
              </a:rPr>
              <a:t>diffusione nella comunità (con diversi </a:t>
            </a:r>
            <a:r>
              <a:rPr lang="it-IT" sz="2000" dirty="0" err="1" smtClean="0">
                <a:latin typeface="Calibri" pitchFamily="34" charset="0"/>
              </a:rPr>
              <a:t>IdP</a:t>
            </a:r>
            <a:r>
              <a:rPr lang="it-IT" sz="2000" dirty="0" smtClean="0">
                <a:latin typeface="Calibri" pitchFamily="34" charset="0"/>
              </a:rPr>
              <a:t> e SP)</a:t>
            </a:r>
            <a:endParaRPr lang="it-IT" sz="2400" dirty="0" smtClean="0">
              <a:latin typeface="Calibri" pitchFamily="34" charset="0"/>
            </a:endParaRP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000" dirty="0" smtClean="0">
                <a:latin typeface="Calibri" pitchFamily="34" charset="0"/>
              </a:rPr>
              <a:t>uniformità di tecnologie e schemi di utilizzo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smtClean="0">
                <a:latin typeface="Calibri" pitchFamily="34" charset="0"/>
              </a:rPr>
              <a:t>Estensioni proposte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marL="446088" lvl="1" indent="-444500" eaLnBrk="1" hangingPunct="1">
              <a:spcBef>
                <a:spcPct val="0"/>
              </a:spcBef>
              <a:spcAft>
                <a:spcPct val="20000"/>
              </a:spcAft>
              <a:buSzPct val="110000"/>
              <a:buFont typeface="Arial Unicode MS" pitchFamily="34" charset="-128"/>
              <a:buChar char="①"/>
            </a:pPr>
            <a:r>
              <a:rPr lang="it-IT" sz="2400" dirty="0" smtClean="0">
                <a:latin typeface="Calibri" pitchFamily="34" charset="0"/>
              </a:rPr>
              <a:t>Estensione di IDEM ad applicazioni non web-</a:t>
            </a:r>
            <a:r>
              <a:rPr lang="it-IT" sz="2400" dirty="0" err="1" smtClean="0">
                <a:latin typeface="Calibri" pitchFamily="34" charset="0"/>
              </a:rPr>
              <a:t>based</a:t>
            </a:r>
            <a:r>
              <a:rPr lang="it-IT" sz="2400" dirty="0" smtClean="0">
                <a:latin typeface="Calibri" pitchFamily="34" charset="0"/>
              </a:rPr>
              <a:t> </a:t>
            </a:r>
            <a:r>
              <a:rPr lang="it-IT" sz="2400" dirty="0" smtClean="0">
                <a:latin typeface="Calibri" pitchFamily="34" charset="0"/>
              </a:rPr>
              <a:t>che </a:t>
            </a:r>
            <a:r>
              <a:rPr lang="it-IT" sz="2400" dirty="0" smtClean="0">
                <a:latin typeface="Calibri" pitchFamily="34" charset="0"/>
              </a:rPr>
              <a:t>quindi </a:t>
            </a:r>
            <a:r>
              <a:rPr lang="it-IT" sz="2400" dirty="0" smtClean="0">
                <a:latin typeface="Calibri" pitchFamily="34" charset="0"/>
              </a:rPr>
              <a:t>non si utilizzano un browser web (API per Java e </a:t>
            </a:r>
            <a:r>
              <a:rPr lang="it-IT" sz="2400" dirty="0" err="1" smtClean="0">
                <a:latin typeface="Calibri" pitchFamily="34" charset="0"/>
              </a:rPr>
              <a:t>Phyton</a:t>
            </a:r>
            <a:r>
              <a:rPr lang="it-IT" sz="2400" dirty="0" smtClean="0">
                <a:latin typeface="Calibri" pitchFamily="34" charset="0"/>
              </a:rPr>
              <a:t>).</a:t>
            </a:r>
            <a:endParaRPr lang="it-IT" sz="24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</a:pPr>
            <a:endParaRPr lang="it-IT" sz="2400" dirty="0" smtClean="0">
              <a:latin typeface="Calibri" pitchFamily="34" charset="0"/>
            </a:endParaRPr>
          </a:p>
          <a:p>
            <a:pPr marL="446088" lvl="1" indent="-444500" eaLnBrk="1" hangingPunct="1">
              <a:spcBef>
                <a:spcPct val="0"/>
              </a:spcBef>
              <a:spcAft>
                <a:spcPct val="20000"/>
              </a:spcAft>
              <a:buSzPct val="110000"/>
              <a:buFont typeface="Arial Unicode MS" pitchFamily="34" charset="-128"/>
              <a:buChar char="②"/>
            </a:pPr>
            <a:r>
              <a:rPr lang="it-IT" sz="2400" dirty="0">
                <a:latin typeface="Calibri" pitchFamily="34" charset="0"/>
              </a:rPr>
              <a:t>Estensione di IDEM per l’autenticazione di utenti su sistemi </a:t>
            </a:r>
            <a:r>
              <a:rPr lang="it-IT" sz="2400" dirty="0" smtClean="0">
                <a:latin typeface="Calibri" pitchFamily="34" charset="0"/>
              </a:rPr>
              <a:t>Linux (tramite PAM e NSS).</a:t>
            </a: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buFont typeface="Wingdings" pitchFamily="2" charset="2"/>
              <a:buChar char="§"/>
            </a:pPr>
            <a:endParaRPr lang="it-IT" sz="2400" dirty="0" smtClean="0">
              <a:latin typeface="Calibri" pitchFamily="34" charset="0"/>
            </a:endParaRPr>
          </a:p>
          <a:p>
            <a:pPr marL="446088" lvl="1" indent="-444500" eaLnBrk="1" hangingPunct="1">
              <a:spcBef>
                <a:spcPct val="0"/>
              </a:spcBef>
              <a:spcAft>
                <a:spcPct val="20000"/>
              </a:spcAft>
              <a:buSzPct val="110000"/>
              <a:buFont typeface="Arial Unicode MS" pitchFamily="34" charset="-128"/>
              <a:buChar char="③"/>
            </a:pPr>
            <a:r>
              <a:rPr lang="it-IT" sz="2400" dirty="0">
                <a:latin typeface="Calibri" pitchFamily="34" charset="0"/>
              </a:rPr>
              <a:t>Estensione per supportare differenti schemi di autenticazione (non basati su </a:t>
            </a:r>
            <a:r>
              <a:rPr lang="it-IT" sz="2400" dirty="0" err="1">
                <a:latin typeface="Calibri" pitchFamily="34" charset="0"/>
              </a:rPr>
              <a:t>username+password</a:t>
            </a:r>
            <a:r>
              <a:rPr lang="it-IT" sz="2400" dirty="0">
                <a:latin typeface="Calibri" pitchFamily="34" charset="0"/>
              </a:rPr>
              <a:t>).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</a:pP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①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Scopo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e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benefici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Benefici</a:t>
            </a:r>
            <a:r>
              <a:rPr lang="it-IT" sz="2400" dirty="0">
                <a:latin typeface="Calibri" pitchFamily="34" charset="0"/>
              </a:rPr>
              <a:t>: grazie a queste estensioni la federazione IDEM è in grado di raggiungere famiglie di applicazioni attualmente escluse.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Esempio</a:t>
            </a:r>
            <a:r>
              <a:rPr lang="it-IT" sz="2400" dirty="0">
                <a:latin typeface="Calibri" pitchFamily="34" charset="0"/>
              </a:rPr>
              <a:t>: </a:t>
            </a:r>
            <a:r>
              <a:rPr lang="it-IT" sz="2400" dirty="0" smtClean="0">
                <a:latin typeface="Calibri" pitchFamily="34" charset="0"/>
              </a:rPr>
              <a:t>attraverso le API realizzate è possibile avere applicazioni client scritta in </a:t>
            </a:r>
            <a:r>
              <a:rPr lang="it-IT" sz="2400" dirty="0" smtClean="0">
                <a:latin typeface="Calibri" pitchFamily="34" charset="0"/>
              </a:rPr>
              <a:t>Java o in </a:t>
            </a:r>
            <a:r>
              <a:rPr lang="it-IT" sz="2400" dirty="0" err="1" smtClean="0">
                <a:latin typeface="Calibri" pitchFamily="34" charset="0"/>
              </a:rPr>
              <a:t>Python</a:t>
            </a:r>
            <a:r>
              <a:rPr lang="it-IT" sz="2400" dirty="0" smtClean="0">
                <a:latin typeface="Calibri" pitchFamily="34" charset="0"/>
              </a:rPr>
              <a:t> che effettuano un’autenticazione tramite </a:t>
            </a:r>
            <a:r>
              <a:rPr lang="it-IT" sz="2400" dirty="0" err="1" smtClean="0">
                <a:latin typeface="Calibri" pitchFamily="34" charset="0"/>
              </a:rPr>
              <a:t>Shibboleth</a:t>
            </a:r>
            <a:r>
              <a:rPr lang="it-IT" sz="2400" dirty="0" smtClean="0">
                <a:latin typeface="Calibri" pitchFamily="34" charset="0"/>
              </a:rPr>
              <a:t> (con una gestione completa dei metadati utente nella sessione).</a:t>
            </a:r>
            <a:endParaRPr lang="it-IT" sz="2400" dirty="0">
              <a:latin typeface="Calibri" pitchFamily="34" charset="0"/>
            </a:endParaRP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0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645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②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Scopo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e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benefici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Benefici</a:t>
            </a:r>
            <a:r>
              <a:rPr lang="it-IT" sz="2400" dirty="0">
                <a:latin typeface="Calibri" pitchFamily="34" charset="0"/>
              </a:rPr>
              <a:t>: grazie a queste estensioni la federazione IDEM è in grado di essere usata </a:t>
            </a:r>
            <a:r>
              <a:rPr lang="it-IT" sz="2400" dirty="0" smtClean="0">
                <a:latin typeface="Calibri" pitchFamily="34" charset="0"/>
              </a:rPr>
              <a:t>come strumento di autenticazione per macchine Linux.</a:t>
            </a: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Esempio</a:t>
            </a:r>
            <a:r>
              <a:rPr lang="it-IT" sz="2400" dirty="0">
                <a:latin typeface="Calibri" pitchFamily="34" charset="0"/>
              </a:rPr>
              <a:t>: il problema ci si è presentato quando per il progetto </a:t>
            </a:r>
            <a:r>
              <a:rPr lang="it-IT" sz="2400" dirty="0" err="1">
                <a:latin typeface="Calibri" pitchFamily="34" charset="0"/>
              </a:rPr>
              <a:t>GarrBox</a:t>
            </a:r>
            <a:r>
              <a:rPr lang="it-IT" sz="2400" dirty="0">
                <a:latin typeface="Calibri" pitchFamily="34" charset="0"/>
              </a:rPr>
              <a:t> abbiamo pensato come includere in </a:t>
            </a:r>
            <a:r>
              <a:rPr lang="it-IT" sz="2400" dirty="0" err="1">
                <a:latin typeface="Calibri" pitchFamily="34" charset="0"/>
              </a:rPr>
              <a:t>Shibboleth</a:t>
            </a:r>
            <a:r>
              <a:rPr lang="it-IT" sz="2400" dirty="0">
                <a:latin typeface="Calibri" pitchFamily="34" charset="0"/>
              </a:rPr>
              <a:t> interfacce a blocchi per i </a:t>
            </a:r>
            <a:r>
              <a:rPr lang="it-IT" sz="2400" dirty="0" err="1">
                <a:latin typeface="Calibri" pitchFamily="34" charset="0"/>
              </a:rPr>
              <a:t>filesystem</a:t>
            </a:r>
            <a:r>
              <a:rPr lang="it-IT" sz="2400" dirty="0">
                <a:latin typeface="Calibri" pitchFamily="34" charset="0"/>
              </a:rPr>
              <a:t> (CIFS e NFS), le quali non transitano da browser web.</a:t>
            </a:r>
            <a:endParaRPr lang="it-IT" sz="2400" dirty="0" smtClean="0">
              <a:latin typeface="Calibri" pitchFamily="34" charset="0"/>
            </a:endParaRP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0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201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① </a:t>
            </a:r>
            <a:r>
              <a:rPr lang="en-GB" sz="1800" b="0" dirty="0" smtClean="0">
                <a:latin typeface="Arial Unicode MS"/>
                <a:ea typeface="Arial Unicode MS"/>
                <a:cs typeface="Arial Unicode MS"/>
              </a:rPr>
              <a:t>e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②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Architettura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ad alto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livello</a:t>
            </a:r>
            <a:endParaRPr lang="en-GB" sz="2800" b="0" dirty="0" smtClean="0">
              <a:latin typeface="Calibri" pitchFamily="34" charset="0"/>
            </a:endParaRPr>
          </a:p>
        </p:txBody>
      </p:sp>
      <p:graphicFrame>
        <p:nvGraphicFramePr>
          <p:cNvPr id="3" name="Ogget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795485"/>
              </p:ext>
            </p:extLst>
          </p:nvPr>
        </p:nvGraphicFramePr>
        <p:xfrm>
          <a:off x="1164768" y="1234455"/>
          <a:ext cx="6501562" cy="4641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Visio" r:id="rId4" imgW="5284611" imgH="3772440" progId="Visio.Drawing.11">
                  <p:embed/>
                </p:oleObj>
              </mc:Choice>
              <mc:Fallback>
                <p:oleObj name="Visio" r:id="rId4" imgW="5284611" imgH="377244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4768" y="1234455"/>
                        <a:ext cx="6501562" cy="4641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sellaDiTesto 3"/>
          <p:cNvSpPr txBox="1">
            <a:spLocks noChangeArrowheads="1"/>
          </p:cNvSpPr>
          <p:nvPr/>
        </p:nvSpPr>
        <p:spPr bwMode="auto">
          <a:xfrm>
            <a:off x="3463826" y="5872077"/>
            <a:ext cx="5544431" cy="32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r>
              <a:rPr lang="it-IT" sz="1600" i="1" dirty="0">
                <a:latin typeface="Calibri" pitchFamily="34" charset="0"/>
                <a:cs typeface="Calibri" pitchFamily="34" charset="0"/>
              </a:rPr>
              <a:t>(con bordo rosso le componenti sviluppate o configurate ad-hoc)</a:t>
            </a:r>
          </a:p>
        </p:txBody>
      </p:sp>
    </p:spTree>
    <p:extLst>
      <p:ext uri="{BB962C8B-B14F-4D97-AF65-F5344CB8AC3E}">
        <p14:creationId xmlns:p14="http://schemas.microsoft.com/office/powerpoint/2010/main" val="3676915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① </a:t>
            </a:r>
            <a:r>
              <a:rPr lang="en-GB" sz="1800" b="0" dirty="0">
                <a:latin typeface="Arial Unicode MS"/>
                <a:ea typeface="Arial Unicode MS"/>
                <a:cs typeface="Arial Unicode MS"/>
              </a:rPr>
              <a:t>e</a:t>
            </a:r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 ②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Modifiche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apportate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 err="1">
                <a:latin typeface="Calibri" pitchFamily="34" charset="0"/>
              </a:rPr>
              <a:t>IdP</a:t>
            </a:r>
            <a:r>
              <a:rPr lang="it-IT" sz="2400" dirty="0">
                <a:latin typeface="Calibri" pitchFamily="34" charset="0"/>
              </a:rPr>
              <a:t>: </a:t>
            </a:r>
            <a:r>
              <a:rPr lang="it-IT" sz="2400" dirty="0" err="1">
                <a:latin typeface="Calibri" pitchFamily="34" charset="0"/>
              </a:rPr>
              <a:t>deploy</a:t>
            </a:r>
            <a:r>
              <a:rPr lang="it-IT" sz="2400" dirty="0">
                <a:latin typeface="Calibri" pitchFamily="34" charset="0"/>
              </a:rPr>
              <a:t> di una </a:t>
            </a:r>
            <a:r>
              <a:rPr lang="it-IT" sz="2400" dirty="0" err="1">
                <a:latin typeface="Calibri" pitchFamily="34" charset="0"/>
              </a:rPr>
              <a:t>servlet</a:t>
            </a:r>
            <a:r>
              <a:rPr lang="it-IT" sz="2400" dirty="0">
                <a:latin typeface="Calibri" pitchFamily="34" charset="0"/>
              </a:rPr>
              <a:t> per fornire gli elenchi di utenti e gruppi da </a:t>
            </a:r>
            <a:r>
              <a:rPr lang="it-IT" sz="2400" dirty="0" smtClean="0">
                <a:latin typeface="Calibri" pitchFamily="34" charset="0"/>
              </a:rPr>
              <a:t>LDAP </a:t>
            </a:r>
            <a:r>
              <a:rPr lang="it-IT" sz="2400" dirty="0">
                <a:latin typeface="Calibri" pitchFamily="34" charset="0"/>
              </a:rPr>
              <a:t>e attivazione (tramite configurazione) del Basic </a:t>
            </a:r>
            <a:r>
              <a:rPr lang="it-IT" sz="2400" dirty="0" err="1">
                <a:latin typeface="Calibri" pitchFamily="34" charset="0"/>
              </a:rPr>
              <a:t>Authentication</a:t>
            </a:r>
            <a:r>
              <a:rPr lang="it-IT" sz="2400" dirty="0">
                <a:latin typeface="Calibri" pitchFamily="34" charset="0"/>
              </a:rPr>
              <a:t> Login </a:t>
            </a:r>
            <a:r>
              <a:rPr lang="it-IT" sz="2400" dirty="0" err="1">
                <a:latin typeface="Calibri" pitchFamily="34" charset="0"/>
              </a:rPr>
              <a:t>Handler</a:t>
            </a:r>
            <a:r>
              <a:rPr lang="it-IT" sz="2400" dirty="0">
                <a:latin typeface="Calibri" pitchFamily="34" charset="0"/>
              </a:rPr>
              <a:t>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SP</a:t>
            </a:r>
            <a:r>
              <a:rPr lang="it-IT" sz="2400" dirty="0">
                <a:latin typeface="Calibri" pitchFamily="34" charset="0"/>
              </a:rPr>
              <a:t>: </a:t>
            </a:r>
            <a:r>
              <a:rPr lang="it-IT" sz="2400" dirty="0" err="1">
                <a:latin typeface="Calibri" pitchFamily="34" charset="0"/>
              </a:rPr>
              <a:t>deploy</a:t>
            </a:r>
            <a:r>
              <a:rPr lang="it-IT" sz="2400" dirty="0">
                <a:latin typeface="Calibri" pitchFamily="34" charset="0"/>
              </a:rPr>
              <a:t> di librerie per PAM (moduli di autorizzazione dei sistemi Linux) e configurazione di </a:t>
            </a:r>
            <a:r>
              <a:rPr lang="it-IT" sz="2400" dirty="0" err="1">
                <a:latin typeface="Calibri" pitchFamily="34" charset="0"/>
              </a:rPr>
              <a:t>Shibboleth</a:t>
            </a:r>
            <a:r>
              <a:rPr lang="it-IT" sz="2400" dirty="0">
                <a:latin typeface="Calibri" pitchFamily="34" charset="0"/>
              </a:rPr>
              <a:t> SP.</a:t>
            </a:r>
            <a:br>
              <a:rPr lang="it-IT" sz="2400" dirty="0">
                <a:latin typeface="Calibri" pitchFamily="34" charset="0"/>
              </a:rPr>
            </a:br>
            <a:endParaRPr lang="it-IT" sz="24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 smtClean="0">
                <a:latin typeface="Calibri" pitchFamily="34" charset="0"/>
              </a:rPr>
              <a:t>Applicazione</a:t>
            </a:r>
            <a:r>
              <a:rPr lang="it-IT" sz="2400" dirty="0" smtClean="0">
                <a:latin typeface="Calibri" pitchFamily="34" charset="0"/>
              </a:rPr>
              <a:t>: inclusione delle librerie con le </a:t>
            </a:r>
            <a:r>
              <a:rPr lang="it-IT" sz="2400" dirty="0" smtClean="0">
                <a:latin typeface="Calibri" pitchFamily="34" charset="0"/>
              </a:rPr>
              <a:t>API </a:t>
            </a:r>
            <a:r>
              <a:rPr lang="it-IT" sz="2400" dirty="0">
                <a:latin typeface="Calibri" pitchFamily="34" charset="0"/>
              </a:rPr>
              <a:t>per integrare l’autenticazione </a:t>
            </a:r>
            <a:r>
              <a:rPr lang="it-IT" sz="2400" dirty="0" err="1" smtClean="0">
                <a:latin typeface="Calibri" pitchFamily="34" charset="0"/>
              </a:rPr>
              <a:t>Shibboleth</a:t>
            </a:r>
            <a:r>
              <a:rPr lang="it-IT" sz="2400" dirty="0" smtClean="0">
                <a:latin typeface="Calibri" pitchFamily="34" charset="0"/>
              </a:rPr>
              <a:t>; per il login di macchine </a:t>
            </a:r>
            <a:r>
              <a:rPr lang="it-IT" sz="2400" dirty="0" err="1" smtClean="0">
                <a:latin typeface="Calibri" pitchFamily="34" charset="0"/>
              </a:rPr>
              <a:t>linux</a:t>
            </a:r>
            <a:r>
              <a:rPr lang="it-IT" sz="2400" dirty="0" smtClean="0">
                <a:latin typeface="Calibri" pitchFamily="34" charset="0"/>
              </a:rPr>
              <a:t> vengono forniti un modulo PAM e NSS da installare e configurare sulla macchina client</a:t>
            </a:r>
            <a:r>
              <a:rPr lang="it-IT" sz="2400" dirty="0" smtClean="0">
                <a:latin typeface="Calibri" pitchFamily="34" charset="0"/>
              </a:rPr>
              <a:t>.</a:t>
            </a: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 smtClean="0">
              <a:latin typeface="Calibri" pitchFamily="34" charset="0"/>
            </a:endParaRP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0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355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Scopo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e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benefici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Benefici</a:t>
            </a:r>
            <a:r>
              <a:rPr lang="it-IT" sz="2400" dirty="0">
                <a:latin typeface="Calibri" pitchFamily="34" charset="0"/>
              </a:rPr>
              <a:t>: grazie a queste estensione la federazione IDEM </a:t>
            </a:r>
            <a:r>
              <a:rPr lang="it-IT" sz="2400" dirty="0" smtClean="0">
                <a:latin typeface="Calibri" pitchFamily="34" charset="0"/>
              </a:rPr>
              <a:t>può estendersi a includere </a:t>
            </a:r>
            <a:r>
              <a:rPr lang="it-IT" sz="2400" dirty="0">
                <a:latin typeface="Calibri" pitchFamily="34" charset="0"/>
              </a:rPr>
              <a:t>applicazioni che usano protocolli di autenticazione sofisticati.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b="1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Esempio</a:t>
            </a:r>
            <a:r>
              <a:rPr lang="it-IT" sz="2400" dirty="0">
                <a:latin typeface="Calibri" pitchFamily="34" charset="0"/>
              </a:rPr>
              <a:t>: il problema ci si è presentato nel momento in cui per </a:t>
            </a:r>
            <a:r>
              <a:rPr lang="it-IT" sz="2400" dirty="0" err="1">
                <a:latin typeface="Calibri" pitchFamily="34" charset="0"/>
              </a:rPr>
              <a:t>GarrBox</a:t>
            </a:r>
            <a:r>
              <a:rPr lang="it-IT" sz="2400" dirty="0">
                <a:latin typeface="Calibri" pitchFamily="34" charset="0"/>
              </a:rPr>
              <a:t> abbiamo dovuto integrare l’interfaccia Amazon S3, che ha un suo schema autorizzativo non basato su </a:t>
            </a:r>
            <a:r>
              <a:rPr lang="it-IT" sz="2400" dirty="0" err="1" smtClean="0">
                <a:latin typeface="Calibri" pitchFamily="34" charset="0"/>
              </a:rPr>
              <a:t>username+password</a:t>
            </a:r>
            <a:r>
              <a:rPr lang="it-IT" sz="2400" dirty="0">
                <a:latin typeface="Calibri" pitchFamily="34" charset="0"/>
              </a:rPr>
              <a:t>.</a:t>
            </a:r>
            <a:endParaRPr lang="it-IT" sz="20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5099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Architettura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ad alto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livello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6" name="CasellaDiTesto 3"/>
          <p:cNvSpPr txBox="1">
            <a:spLocks noChangeArrowheads="1"/>
          </p:cNvSpPr>
          <p:nvPr/>
        </p:nvSpPr>
        <p:spPr bwMode="auto">
          <a:xfrm>
            <a:off x="3463826" y="5872077"/>
            <a:ext cx="5544431" cy="32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r>
              <a:rPr lang="it-IT" sz="1600" i="1" dirty="0">
                <a:latin typeface="Calibri" pitchFamily="34" charset="0"/>
                <a:cs typeface="Calibri" pitchFamily="34" charset="0"/>
              </a:rPr>
              <a:t>(con bordo rosso le componenti sviluppate o configurate ad-hoc)</a:t>
            </a:r>
          </a:p>
        </p:txBody>
      </p:sp>
      <p:graphicFrame>
        <p:nvGraphicFramePr>
          <p:cNvPr id="2" name="Ogget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706697"/>
              </p:ext>
            </p:extLst>
          </p:nvPr>
        </p:nvGraphicFramePr>
        <p:xfrm>
          <a:off x="1246188" y="1225923"/>
          <a:ext cx="6718300" cy="459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Visio" r:id="rId4" imgW="5068504" imgH="3466560" progId="Visio.Drawing.11">
                  <p:embed/>
                </p:oleObj>
              </mc:Choice>
              <mc:Fallback>
                <p:oleObj name="Visio" r:id="rId4" imgW="5068504" imgH="346656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1225923"/>
                        <a:ext cx="6718300" cy="459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7351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Rwtemp7">
  <a:themeElements>
    <a:clrScheme name="HRwtemp7 10">
      <a:dk1>
        <a:srgbClr val="000000"/>
      </a:dk1>
      <a:lt1>
        <a:srgbClr val="FFFFFF"/>
      </a:lt1>
      <a:dk2>
        <a:srgbClr val="0A419B"/>
      </a:dk2>
      <a:lt2>
        <a:srgbClr val="CCCCCC"/>
      </a:lt2>
      <a:accent1>
        <a:srgbClr val="789BEB"/>
      </a:accent1>
      <a:accent2>
        <a:srgbClr val="FF7319"/>
      </a:accent2>
      <a:accent3>
        <a:srgbClr val="FFFFFF"/>
      </a:accent3>
      <a:accent4>
        <a:srgbClr val="000000"/>
      </a:accent4>
      <a:accent5>
        <a:srgbClr val="BECBF3"/>
      </a:accent5>
      <a:accent6>
        <a:srgbClr val="E76816"/>
      </a:accent6>
      <a:hlink>
        <a:srgbClr val="508728"/>
      </a:hlink>
      <a:folHlink>
        <a:srgbClr val="FFAF19"/>
      </a:folHlink>
    </a:clrScheme>
    <a:fontScheme name="HRwtemp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Rwtemp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wtemp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8">
        <a:dk1>
          <a:srgbClr val="961414"/>
        </a:dk1>
        <a:lt1>
          <a:srgbClr val="FFFFFF"/>
        </a:lt1>
        <a:dk2>
          <a:srgbClr val="000072"/>
        </a:dk2>
        <a:lt2>
          <a:srgbClr val="A0A0A4"/>
        </a:lt2>
        <a:accent1>
          <a:srgbClr val="E6AA28"/>
        </a:accent1>
        <a:accent2>
          <a:srgbClr val="14AAD2"/>
        </a:accent2>
        <a:accent3>
          <a:srgbClr val="AAAABC"/>
        </a:accent3>
        <a:accent4>
          <a:srgbClr val="DADADA"/>
        </a:accent4>
        <a:accent5>
          <a:srgbClr val="F0D2AC"/>
        </a:accent5>
        <a:accent6>
          <a:srgbClr val="119ABE"/>
        </a:accent6>
        <a:hlink>
          <a:srgbClr val="DC6E0A"/>
        </a:hlink>
        <a:folHlink>
          <a:srgbClr val="96141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wtemp7 9">
        <a:dk1>
          <a:srgbClr val="000000"/>
        </a:dk1>
        <a:lt1>
          <a:srgbClr val="FFFFFF"/>
        </a:lt1>
        <a:dk2>
          <a:srgbClr val="FFC841"/>
        </a:dk2>
        <a:lt2>
          <a:srgbClr val="CCCCCC"/>
        </a:lt2>
        <a:accent1>
          <a:srgbClr val="D26E14"/>
        </a:accent1>
        <a:accent2>
          <a:srgbClr val="961414"/>
        </a:accent2>
        <a:accent3>
          <a:srgbClr val="FFFFFF"/>
        </a:accent3>
        <a:accent4>
          <a:srgbClr val="000000"/>
        </a:accent4>
        <a:accent5>
          <a:srgbClr val="E5BAAA"/>
        </a:accent5>
        <a:accent6>
          <a:srgbClr val="871111"/>
        </a:accent6>
        <a:hlink>
          <a:srgbClr val="14AAD2"/>
        </a:hlink>
        <a:folHlink>
          <a:srgbClr val="379B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10">
        <a:dk1>
          <a:srgbClr val="000000"/>
        </a:dk1>
        <a:lt1>
          <a:srgbClr val="FFFFFF"/>
        </a:lt1>
        <a:dk2>
          <a:srgbClr val="0A419B"/>
        </a:dk2>
        <a:lt2>
          <a:srgbClr val="CCCCCC"/>
        </a:lt2>
        <a:accent1>
          <a:srgbClr val="789BEB"/>
        </a:accent1>
        <a:accent2>
          <a:srgbClr val="FF7319"/>
        </a:accent2>
        <a:accent3>
          <a:srgbClr val="FFFFFF"/>
        </a:accent3>
        <a:accent4>
          <a:srgbClr val="000000"/>
        </a:accent4>
        <a:accent5>
          <a:srgbClr val="BECBF3"/>
        </a:accent5>
        <a:accent6>
          <a:srgbClr val="E76816"/>
        </a:accent6>
        <a:hlink>
          <a:srgbClr val="508728"/>
        </a:hlink>
        <a:folHlink>
          <a:srgbClr val="FFAF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8678</TotalTime>
  <Words>651</Words>
  <Application>Microsoft Office PowerPoint</Application>
  <PresentationFormat>Presentazione su schermo (4:3)</PresentationFormat>
  <Paragraphs>80</Paragraphs>
  <Slides>14</Slides>
  <Notes>14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6" baseType="lpstr">
      <vt:lpstr>HRwtemp7</vt:lpstr>
      <vt:lpstr>Disegno di Microsoft Visio</vt:lpstr>
      <vt:lpstr>INFN Sezione Milano Bicocca  </vt:lpstr>
      <vt:lpstr>Shibboleth &amp; IDEM</vt:lpstr>
      <vt:lpstr>Estensioni proposte</vt:lpstr>
      <vt:lpstr>① Scopo e benefici</vt:lpstr>
      <vt:lpstr>② Scopo e benefici</vt:lpstr>
      <vt:lpstr>① e ② Architettura ad alto livello</vt:lpstr>
      <vt:lpstr>① e ② Modifiche apportate</vt:lpstr>
      <vt:lpstr>③ Scopo e benefici</vt:lpstr>
      <vt:lpstr>③ Architettura ad alto livello</vt:lpstr>
      <vt:lpstr>③ Modifiche apportate</vt:lpstr>
      <vt:lpstr>① + ② + ③ Benefici per IDEM</vt:lpstr>
      <vt:lpstr>① + ② + ③ Problemi aperti</vt:lpstr>
      <vt:lpstr>Conclusioni</vt:lpstr>
      <vt:lpstr>Condivisione</vt:lpstr>
    </vt:vector>
  </TitlesOfParts>
  <Company>Deutsche Bank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Deutsche Bank overview</dc:title>
  <dc:creator>huansta</dc:creator>
  <cp:lastModifiedBy>Andrea Biancini</cp:lastModifiedBy>
  <cp:revision>170</cp:revision>
  <dcterms:created xsi:type="dcterms:W3CDTF">2007-06-11T07:46:05Z</dcterms:created>
  <dcterms:modified xsi:type="dcterms:W3CDTF">2012-07-14T05:31:52Z</dcterms:modified>
</cp:coreProperties>
</file>