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4" r:id="rId17"/>
    <p:sldId id="366" r:id="rId18"/>
    <p:sldId id="367" r:id="rId19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969696"/>
    <a:srgbClr val="C0C0C0"/>
    <a:srgbClr val="9999FF"/>
    <a:srgbClr val="6699FF"/>
    <a:srgbClr val="66CCFF"/>
    <a:srgbClr val="E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794" autoAdjust="0"/>
  </p:normalViewPr>
  <p:slideViewPr>
    <p:cSldViewPr snapToGrid="0">
      <p:cViewPr>
        <p:scale>
          <a:sx n="100" d="100"/>
          <a:sy n="100" d="100"/>
        </p:scale>
        <p:origin x="-181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54" y="19957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641774" y="6322785"/>
            <a:ext cx="1101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Slide </a:t>
            </a:r>
            <a:fld id="{C1E559A2-81DA-40BE-90E8-837500033945}" type="slidenum">
              <a:rPr lang="en-US" sz="1200" i="1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‹N›</a:t>
            </a:fld>
            <a:endParaRPr lang="en-US" sz="1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INFN Sezione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836738" y="2878138"/>
            <a:ext cx="6577012" cy="244475"/>
          </a:xfrm>
        </p:spPr>
        <p:txBody>
          <a:bodyPr/>
          <a:lstStyle/>
          <a:p>
            <a:r>
              <a:rPr lang="en-US" dirty="0" err="1" smtClean="0"/>
              <a:t>Espansione</a:t>
            </a:r>
            <a:r>
              <a:rPr lang="en-US" dirty="0" smtClean="0"/>
              <a:t> di IDEM a </a:t>
            </a:r>
            <a:r>
              <a:rPr lang="en-US" dirty="0" err="1" smtClean="0"/>
              <a:t>nuove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 e </a:t>
            </a:r>
            <a:r>
              <a:rPr lang="en-US" dirty="0" err="1" smtClean="0"/>
              <a:t>schemi</a:t>
            </a:r>
            <a:r>
              <a:rPr lang="en-US" dirty="0" smtClean="0"/>
              <a:t> </a:t>
            </a:r>
            <a:r>
              <a:rPr lang="en-US" dirty="0" err="1" smtClean="0"/>
              <a:t>autoritativi</a:t>
            </a:r>
            <a:endParaRPr lang="en-US" dirty="0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58950" y="2124075"/>
            <a:ext cx="6464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Estensioni a </a:t>
            </a:r>
            <a:r>
              <a:rPr lang="it-IT" sz="2800" i="1" dirty="0" err="1">
                <a:solidFill>
                  <a:srgbClr val="083174"/>
                </a:solidFill>
                <a:latin typeface="Calibri" pitchFamily="34" charset="0"/>
              </a:rPr>
              <a:t>Shibboleth</a:t>
            </a: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per IDEM 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083174"/>
                </a:solidFill>
                <a:latin typeface="Calibri" pitchFamily="34" charset="0"/>
              </a:rPr>
              <a:t>	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</a:t>
            </a:r>
            <a:r>
              <a:rPr lang="en-US" sz="1600" kern="0" dirty="0" err="1">
                <a:latin typeface="+mn-lt"/>
              </a:rPr>
              <a:t>Biancini</a:t>
            </a:r>
            <a:r>
              <a:rPr lang="en-US" sz="1600" kern="0" dirty="0">
                <a:latin typeface="+mn-lt"/>
              </a:rPr>
              <a:t> (INFN Milano </a:t>
            </a:r>
            <a:r>
              <a:rPr lang="en-US" sz="1600" kern="0" dirty="0" err="1">
                <a:latin typeface="+mn-lt"/>
              </a:rPr>
              <a:t>Bicocca</a:t>
            </a:r>
            <a:r>
              <a:rPr lang="en-US" sz="1600" kern="0" dirty="0">
                <a:latin typeface="+mn-lt"/>
              </a:rPr>
              <a:t>)</a:t>
            </a:r>
          </a:p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Fabio Farina, 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(GARR)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 </a:t>
            </a:r>
            <a:r>
              <a:rPr lang="it-IT" sz="2400" dirty="0" err="1">
                <a:latin typeface="Calibri" pitchFamily="34" charset="0"/>
              </a:rPr>
              <a:t>LoginHandler</a:t>
            </a:r>
            <a:r>
              <a:rPr lang="it-IT" sz="2400" dirty="0">
                <a:latin typeface="Calibri" pitchFamily="34" charset="0"/>
              </a:rPr>
              <a:t> e di un </a:t>
            </a:r>
            <a:r>
              <a:rPr lang="it-IT" sz="2400" dirty="0" err="1">
                <a:latin typeface="Calibri" pitchFamily="34" charset="0"/>
              </a:rPr>
              <a:t>DataConnector</a:t>
            </a:r>
            <a:r>
              <a:rPr lang="it-IT" sz="2400" dirty="0">
                <a:latin typeface="Calibri" pitchFamily="34" charset="0"/>
              </a:rPr>
              <a:t> e loro attivazione (tramite configurazione</a:t>
            </a:r>
            <a:r>
              <a:rPr lang="it-IT" sz="2400" dirty="0" smtClean="0">
                <a:latin typeface="Calibri" pitchFamily="34" charset="0"/>
              </a:rPr>
              <a:t>);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l’invio via posta elettronica della Secret </a:t>
            </a:r>
            <a:r>
              <a:rPr lang="it-IT" sz="2400" dirty="0" err="1">
                <a:latin typeface="Calibri" pitchFamily="34" charset="0"/>
              </a:rPr>
              <a:t>Key</a:t>
            </a:r>
            <a:r>
              <a:rPr lang="it-IT" sz="2400" dirty="0">
                <a:latin typeface="Calibri" pitchFamily="34" charset="0"/>
              </a:rPr>
              <a:t> all’utente.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modifiche solo a livello dei file di configurazione </a:t>
            </a:r>
            <a:r>
              <a:rPr lang="it-IT" sz="2400" dirty="0" smtClean="0">
                <a:latin typeface="Calibri" pitchFamily="34" charset="0"/>
              </a:rPr>
              <a:t>dell’SP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9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per IDEM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</a:t>
            </a:r>
            <a:r>
              <a:rPr lang="it-IT" sz="2400" dirty="0" smtClean="0">
                <a:latin typeface="Calibri" pitchFamily="34" charset="0"/>
              </a:rPr>
              <a:t>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 +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>
                <a:latin typeface="Calibri" pitchFamily="34" charset="0"/>
              </a:rPr>
              <a:t>permettono ad IDEM di allargarsi includendo nuove applicazioni.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 smtClean="0">
                <a:latin typeface="Calibri" pitchFamily="34" charset="0"/>
              </a:rPr>
              <a:t>non alterano i </a:t>
            </a:r>
            <a:r>
              <a:rPr lang="it-IT" sz="2400" dirty="0">
                <a:latin typeface="Calibri" pitchFamily="34" charset="0"/>
              </a:rPr>
              <a:t>concetti </a:t>
            </a:r>
            <a:r>
              <a:rPr lang="it-IT" sz="2400" dirty="0" smtClean="0">
                <a:latin typeface="Calibri" pitchFamily="34" charset="0"/>
              </a:rPr>
              <a:t>comunitari di IDEM: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d’accesso e di gestione dei metadati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gestione federata e distribuita dell’AAI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</a:t>
            </a:r>
            <a:r>
              <a:rPr lang="it-IT" sz="2400" dirty="0" smtClean="0">
                <a:latin typeface="Calibri" pitchFamily="34" charset="0"/>
              </a:rPr>
              <a:t>federazione (e quindi non bastano interventi solo lato SP).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Conclusioni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L’estensione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Calibri" pitchFamily="34" charset="0"/>
              </a:rPr>
              <a:t>attraverso lo sviluppo di API di autenticazione per applicazioni Java e </a:t>
            </a:r>
            <a:r>
              <a:rPr lang="it-IT" sz="2400" dirty="0" err="1">
                <a:latin typeface="Calibri" pitchFamily="34" charset="0"/>
              </a:rPr>
              <a:t>Python</a:t>
            </a:r>
            <a:r>
              <a:rPr lang="it-IT" sz="2400" dirty="0">
                <a:latin typeface="Calibri" pitchFamily="34" charset="0"/>
              </a:rPr>
              <a:t>, ha una potenziale ricaduta sull’intera comunità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(e non solo su IDEM).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sono </a:t>
            </a:r>
            <a:r>
              <a:rPr lang="it-IT" sz="2400" dirty="0">
                <a:latin typeface="Calibri" pitchFamily="34" charset="0"/>
              </a:rPr>
              <a:t>strettamente necessarie al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per realizzare le funzionalità previste negli obiettivi progettuali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01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Condivisione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Pareri, opinioni, consigli?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I prossimi passi potrebbero essere: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Installazione delle estensioni </a:t>
            </a:r>
            <a:r>
              <a:rPr lang="it-IT" sz="2000" dirty="0" err="1">
                <a:latin typeface="Calibri" pitchFamily="34" charset="0"/>
              </a:rPr>
              <a:t>sull’IdP</a:t>
            </a:r>
            <a:r>
              <a:rPr lang="it-IT" sz="2000" dirty="0">
                <a:latin typeface="Calibri" pitchFamily="34" charset="0"/>
              </a:rPr>
              <a:t> di direzione GARR e integrazione nel pilota </a:t>
            </a:r>
            <a:r>
              <a:rPr lang="it-IT" sz="2000" dirty="0" err="1">
                <a:latin typeface="Calibri" pitchFamily="34" charset="0"/>
              </a:rPr>
              <a:t>Garrbox</a:t>
            </a:r>
            <a:r>
              <a:rPr lang="it-IT" sz="2000" dirty="0">
                <a:latin typeface="Calibri" pitchFamily="34" charset="0"/>
              </a:rPr>
              <a:t>.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Condivisione delle estensioni proposte con gli altri soggetti della comunità per raccogliere indicazioni, pareri…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0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l’Attenzione!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Fine presentazione.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 di utilizzo delle API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573213"/>
            <a:ext cx="416966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Java</a:t>
            </a:r>
            <a:endParaRPr lang="it-IT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try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{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it-IT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LoginContext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lc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 new </a:t>
            </a:r>
            <a:r>
              <a:rPr lang="it-IT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LoginContext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"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Shibboleth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",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new </a:t>
            </a:r>
            <a:r>
              <a:rPr lang="it-IT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MyCallbackHandler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());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it-IT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lc.login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it-IT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System.out.println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("User 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logged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in 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successfully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catch 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LoginException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e) { 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it-IT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System.err.println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("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Error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logging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in </a:t>
            </a:r>
            <a:r>
              <a:rPr lang="it-IT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user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it-IT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e.printStackTrace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5152" y="1573213"/>
            <a:ext cx="418429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</a:t>
            </a:r>
            <a:r>
              <a:rPr lang="it-IT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Python</a:t>
            </a:r>
            <a:endParaRPr lang="it-IT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/>
              <a:t>import </a:t>
            </a:r>
            <a:r>
              <a:rPr lang="it-IT" sz="1400" dirty="0" err="1" smtClean="0"/>
              <a:t>shibauth</a:t>
            </a:r>
            <a:endParaRPr lang="it-IT" sz="1400" dirty="0" smtClean="0"/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endParaRPr lang="it-IT" sz="1400" dirty="0"/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 err="1" smtClean="0"/>
              <a:t>if</a:t>
            </a:r>
            <a:r>
              <a:rPr lang="it-IT" sz="1400" dirty="0" smtClean="0"/>
              <a:t> </a:t>
            </a:r>
            <a:r>
              <a:rPr lang="it-IT" sz="1400" dirty="0"/>
              <a:t>__</a:t>
            </a:r>
            <a:r>
              <a:rPr lang="it-IT" sz="1400" dirty="0" err="1"/>
              <a:t>name</a:t>
            </a:r>
            <a:r>
              <a:rPr lang="it-IT" sz="1400" dirty="0"/>
              <a:t>__ == "__</a:t>
            </a:r>
            <a:r>
              <a:rPr lang="it-IT" sz="1400" dirty="0" err="1"/>
              <a:t>main</a:t>
            </a:r>
            <a:r>
              <a:rPr lang="it-IT" sz="1400" dirty="0" smtClean="0"/>
              <a:t>__":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/>
              <a:t> </a:t>
            </a:r>
            <a:r>
              <a:rPr lang="it-IT" sz="1400" dirty="0" smtClean="0"/>
              <a:t>    username </a:t>
            </a:r>
            <a:r>
              <a:rPr lang="it-IT" sz="1400" dirty="0"/>
              <a:t>= </a:t>
            </a:r>
            <a:r>
              <a:rPr lang="it-IT" sz="1400" dirty="0" err="1"/>
              <a:t>raw_input</a:t>
            </a:r>
            <a:r>
              <a:rPr lang="it-IT" sz="1400" dirty="0"/>
              <a:t>('</a:t>
            </a:r>
            <a:r>
              <a:rPr lang="it-IT" sz="1400" dirty="0" err="1"/>
              <a:t>Enter</a:t>
            </a:r>
            <a:r>
              <a:rPr lang="it-IT" sz="1400" dirty="0"/>
              <a:t> </a:t>
            </a:r>
            <a:r>
              <a:rPr lang="it-IT" sz="1400" dirty="0" smtClean="0"/>
              <a:t>username</a:t>
            </a:r>
            <a:r>
              <a:rPr lang="it-IT" sz="1400" dirty="0"/>
              <a:t>: </a:t>
            </a:r>
            <a:r>
              <a:rPr lang="it-IT" sz="1400" dirty="0" smtClean="0"/>
              <a:t>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 smtClean="0"/>
              <a:t>     password </a:t>
            </a:r>
            <a:r>
              <a:rPr lang="it-IT" sz="1400" dirty="0"/>
              <a:t>= </a:t>
            </a:r>
            <a:r>
              <a:rPr lang="it-IT" sz="1400" dirty="0" err="1"/>
              <a:t>getpass.getpass</a:t>
            </a:r>
            <a:r>
              <a:rPr lang="it-IT" sz="1400" dirty="0"/>
              <a:t>('</a:t>
            </a:r>
            <a:r>
              <a:rPr lang="it-IT" sz="1400" dirty="0" err="1"/>
              <a:t>Enter</a:t>
            </a:r>
            <a:r>
              <a:rPr lang="it-IT" sz="1400" dirty="0"/>
              <a:t> </a:t>
            </a:r>
            <a:r>
              <a:rPr lang="it-IT" sz="1400" dirty="0" smtClean="0"/>
              <a:t>password</a:t>
            </a:r>
            <a:r>
              <a:rPr lang="it-IT" sz="1400" dirty="0"/>
              <a:t>: </a:t>
            </a:r>
            <a:r>
              <a:rPr lang="it-IT" sz="1400" dirty="0" smtClean="0"/>
              <a:t>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/>
              <a:t> </a:t>
            </a:r>
            <a:r>
              <a:rPr lang="it-IT" sz="1400" dirty="0" smtClean="0"/>
              <a:t>    </a:t>
            </a:r>
            <a:r>
              <a:rPr lang="it-IT" sz="1400" dirty="0" err="1" smtClean="0"/>
              <a:t>try</a:t>
            </a:r>
            <a:r>
              <a:rPr lang="it-IT" sz="1400" dirty="0" smtClean="0"/>
              <a:t>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/>
              <a:t> </a:t>
            </a:r>
            <a:r>
              <a:rPr lang="it-IT" sz="1400" dirty="0" smtClean="0"/>
              <a:t>         </a:t>
            </a:r>
            <a:r>
              <a:rPr lang="it-IT" sz="1400" dirty="0" err="1" smtClean="0"/>
              <a:t>loggeduser</a:t>
            </a:r>
            <a:r>
              <a:rPr lang="it-IT" sz="1400" dirty="0"/>
              <a:t>, session = 	</a:t>
            </a:r>
            <a:r>
              <a:rPr lang="it-IT" sz="1400" dirty="0" err="1" smtClean="0"/>
              <a:t>shibauth.login</a:t>
            </a:r>
            <a:r>
              <a:rPr lang="it-IT" sz="1400" dirty="0" smtClean="0"/>
              <a:t>(username</a:t>
            </a:r>
            <a:r>
              <a:rPr lang="it-IT" sz="1400" dirty="0"/>
              <a:t>, </a:t>
            </a:r>
            <a:r>
              <a:rPr lang="it-IT" sz="1400" dirty="0" smtClean="0"/>
              <a:t>password)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/>
              <a:t> </a:t>
            </a:r>
            <a:r>
              <a:rPr lang="it-IT" sz="1400" dirty="0" smtClean="0"/>
              <a:t>         </a:t>
            </a:r>
            <a:r>
              <a:rPr lang="it-IT" sz="1400" dirty="0" err="1" smtClean="0"/>
              <a:t>print</a:t>
            </a:r>
            <a:r>
              <a:rPr lang="it-IT" sz="1400" dirty="0" smtClean="0"/>
              <a:t> </a:t>
            </a:r>
            <a:r>
              <a:rPr lang="it-IT" sz="1400" dirty="0"/>
              <a:t>"User </a:t>
            </a:r>
            <a:r>
              <a:rPr lang="it-IT" sz="1400" dirty="0" err="1"/>
              <a:t>logged</a:t>
            </a:r>
            <a:r>
              <a:rPr lang="it-IT" sz="1400" dirty="0"/>
              <a:t> in </a:t>
            </a:r>
            <a:r>
              <a:rPr lang="it-IT" sz="1400" dirty="0" err="1"/>
              <a:t>successfully</a:t>
            </a:r>
            <a:r>
              <a:rPr lang="it-IT" sz="1400" dirty="0" smtClean="0"/>
              <a:t>."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/>
              <a:t> </a:t>
            </a:r>
            <a:r>
              <a:rPr lang="it-IT" sz="1400" dirty="0" smtClean="0"/>
              <a:t>    </a:t>
            </a:r>
            <a:r>
              <a:rPr lang="it-IT" sz="1400" dirty="0" err="1" smtClean="0"/>
              <a:t>except</a:t>
            </a:r>
            <a:r>
              <a:rPr lang="it-IT" sz="1400" dirty="0" smtClean="0"/>
              <a:t> </a:t>
            </a:r>
            <a:r>
              <a:rPr lang="it-IT" sz="1400" dirty="0" err="1"/>
              <a:t>Exception</a:t>
            </a:r>
            <a:r>
              <a:rPr lang="it-IT" sz="1400" dirty="0"/>
              <a:t>, </a:t>
            </a:r>
            <a:r>
              <a:rPr lang="it-IT" sz="1400" dirty="0" smtClean="0"/>
              <a:t>e: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dirty="0"/>
              <a:t> </a:t>
            </a:r>
            <a:r>
              <a:rPr lang="it-IT" sz="1400" dirty="0" smtClean="0"/>
              <a:t>         </a:t>
            </a:r>
            <a:r>
              <a:rPr lang="it-IT" sz="1400" dirty="0" err="1" smtClean="0"/>
              <a:t>print</a:t>
            </a:r>
            <a:r>
              <a:rPr lang="it-IT" sz="1400" dirty="0" smtClean="0"/>
              <a:t> </a:t>
            </a:r>
            <a:r>
              <a:rPr lang="it-IT" sz="1400" dirty="0"/>
              <a:t>"</a:t>
            </a:r>
            <a:r>
              <a:rPr lang="it-IT" sz="1400" dirty="0" err="1"/>
              <a:t>Error</a:t>
            </a:r>
            <a:r>
              <a:rPr lang="it-IT" sz="1400" dirty="0"/>
              <a:t> </a:t>
            </a:r>
            <a:r>
              <a:rPr lang="it-IT" sz="1400" dirty="0" err="1"/>
              <a:t>logging</a:t>
            </a:r>
            <a:r>
              <a:rPr lang="it-IT" sz="1400" dirty="0"/>
              <a:t> in </a:t>
            </a:r>
            <a:r>
              <a:rPr lang="it-IT" sz="1400" dirty="0" err="1"/>
              <a:t>user</a:t>
            </a:r>
            <a:r>
              <a:rPr lang="it-IT" sz="1400" dirty="0"/>
              <a:t>: %s" % e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login da Linux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436914"/>
            <a:ext cx="8492946" cy="4717143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login as: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andrea@212.189.204.232's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password: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Last login: Mon Jun 11 16:20:38 2012 from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omero.mib.infn.it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env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|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grep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=_da1c55cd894a17514551fb6b3ba68c36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Shib_Authentication_Method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Shib_Application_ID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=default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Shib_Session_Unique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=64656661756c7468747470733a2f2f636c6f75642d6d692d30332e6d69622e696e666e2e6974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Shib_AuthnContext_Class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Shib_Session_Index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=13a7536381ecfb87dfff48c8e8ed48e84ec902d76d67de6c842fc2fae36d6a30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Shib_Authentication_Instant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=2012-07-16T06:07:27.534Z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Shib_Identity_Provider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=http://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idp-test1.mib.infn.it/idp/shibboleth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echo $eduPersonScopedAffiliation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member@garr.it;student@garr.it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andrea@cloud-mi-03 ~]$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11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③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di configurazione </a:t>
            </a:r>
            <a:r>
              <a:rPr lang="it-IT" sz="2800" b="0" dirty="0" err="1" smtClean="0">
                <a:latin typeface="Arial Unicode MS"/>
                <a:ea typeface="Arial Unicode MS"/>
                <a:cs typeface="Arial Unicode MS"/>
              </a:rPr>
              <a:t>DragonDisk</a:t>
            </a:r>
            <a:endParaRPr lang="it-IT" sz="2800" b="0" dirty="0" smtClean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2070"/>
            <a:ext cx="6534150" cy="48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77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]».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generali: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Estensioni proposte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①"/>
            </a:pPr>
            <a:r>
              <a:rPr lang="it-IT" sz="2400" dirty="0" smtClean="0">
                <a:latin typeface="Calibri" pitchFamily="34" charset="0"/>
              </a:rPr>
              <a:t>Estensione di IDEM ad applicazioni non 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 che quindi non si utilizzano un browser web (API per Java e </a:t>
            </a:r>
            <a:r>
              <a:rPr lang="it-IT" sz="2400" dirty="0" err="1" smtClean="0">
                <a:latin typeface="Calibri" pitchFamily="34" charset="0"/>
              </a:rPr>
              <a:t>Phyton</a:t>
            </a:r>
            <a:r>
              <a:rPr lang="it-IT" sz="2400" dirty="0" smtClean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②"/>
            </a:pPr>
            <a:r>
              <a:rPr lang="it-IT" sz="2400" dirty="0">
                <a:latin typeface="Calibri" pitchFamily="34" charset="0"/>
              </a:rPr>
              <a:t>Estensione di IDEM per l’autenticazione di utenti su sistemi </a:t>
            </a:r>
            <a:r>
              <a:rPr lang="it-IT" sz="2400" dirty="0" smtClean="0">
                <a:latin typeface="Calibri" pitchFamily="34" charset="0"/>
              </a:rPr>
              <a:t>Linux (tramite PAM e NSS).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buFont typeface="Wingdings" pitchFamily="2" charset="2"/>
              <a:buChar char="§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③"/>
            </a:pPr>
            <a:r>
              <a:rPr lang="it-IT" sz="2400" dirty="0">
                <a:latin typeface="Calibri" pitchFamily="34" charset="0"/>
              </a:rPr>
              <a:t>Estensione per supportare differenti schemi di autenticazione (non basati su </a:t>
            </a:r>
            <a:r>
              <a:rPr lang="it-IT" sz="2400" dirty="0" err="1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raggiungere famiglie di applicazioni attualmente escluse.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smtClean="0">
                <a:latin typeface="Calibri" pitchFamily="34" charset="0"/>
              </a:rPr>
              <a:t>attraverso le API realizzate è possibile avere applicazioni client scritta in Java o in </a:t>
            </a:r>
            <a:r>
              <a:rPr lang="it-IT" sz="2400" dirty="0" err="1" smtClean="0">
                <a:latin typeface="Calibri" pitchFamily="34" charset="0"/>
              </a:rPr>
              <a:t>Python</a:t>
            </a:r>
            <a:r>
              <a:rPr lang="it-IT" sz="2400" dirty="0" smtClean="0">
                <a:latin typeface="Calibri" pitchFamily="34" charset="0"/>
              </a:rPr>
              <a:t> che effettuano un’autenticazione tramite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(con una gestione completa dei metadati utente nella sessione).</a:t>
            </a:r>
            <a:endParaRPr lang="it-IT" sz="2400" dirty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essere usata </a:t>
            </a:r>
            <a:r>
              <a:rPr lang="it-IT" sz="2400" dirty="0" smtClean="0">
                <a:latin typeface="Calibri" pitchFamily="34" charset="0"/>
              </a:rPr>
              <a:t>come strumento di autenticazione per macchine Linux.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web.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08066"/>
              </p:ext>
            </p:extLst>
          </p:nvPr>
        </p:nvGraphicFramePr>
        <p:xfrm>
          <a:off x="1164768" y="1234455"/>
          <a:ext cx="6501562" cy="464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4" imgW="5284611" imgH="3772440" progId="Visio.Drawing.11">
                  <p:embed/>
                </p:oleObj>
              </mc:Choice>
              <mc:Fallback>
                <p:oleObj name="Visio" r:id="rId4" imgW="5284611" imgH="37724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68" y="1234455"/>
                        <a:ext cx="6501562" cy="464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</p:spTree>
    <p:extLst>
      <p:ext uri="{BB962C8B-B14F-4D97-AF65-F5344CB8AC3E}">
        <p14:creationId xmlns:p14="http://schemas.microsoft.com/office/powerpoint/2010/main" val="367691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fornire gli elenchi di utenti e gruppi da </a:t>
            </a:r>
            <a:r>
              <a:rPr lang="it-IT" sz="2400" dirty="0" smtClean="0">
                <a:latin typeface="Calibri" pitchFamily="34" charset="0"/>
              </a:rPr>
              <a:t>LDAP </a:t>
            </a:r>
            <a:r>
              <a:rPr lang="it-IT" sz="2400" dirty="0">
                <a:latin typeface="Calibri" pitchFamily="34" charset="0"/>
              </a:rPr>
              <a:t>e attivazione (tramite configurazione) del Basic </a:t>
            </a:r>
            <a:r>
              <a:rPr lang="it-IT" sz="2400" dirty="0" err="1">
                <a:latin typeface="Calibri" pitchFamily="34" charset="0"/>
              </a:rPr>
              <a:t>Authentication</a:t>
            </a:r>
            <a:r>
              <a:rPr lang="it-IT" sz="2400" dirty="0">
                <a:latin typeface="Calibri" pitchFamily="34" charset="0"/>
              </a:rPr>
              <a:t> Login </a:t>
            </a:r>
            <a:r>
              <a:rPr lang="it-IT" sz="2400" dirty="0" err="1">
                <a:latin typeface="Calibri" pitchFamily="34" charset="0"/>
              </a:rPr>
              <a:t>Handler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librerie per PAM (moduli di autorizzazione dei sistemi Linux) e configurazione di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SP.</a:t>
            </a:r>
            <a:br>
              <a:rPr lang="it-IT" sz="2400" dirty="0">
                <a:latin typeface="Calibri" pitchFamily="34" charset="0"/>
              </a:rPr>
            </a:b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smtClean="0">
                <a:latin typeface="Calibri" pitchFamily="34" charset="0"/>
              </a:rPr>
              <a:t>Applicazione</a:t>
            </a:r>
            <a:r>
              <a:rPr lang="it-IT" sz="2400" dirty="0" smtClean="0">
                <a:latin typeface="Calibri" pitchFamily="34" charset="0"/>
              </a:rPr>
              <a:t>: inclusione delle librerie con le API </a:t>
            </a:r>
            <a:r>
              <a:rPr lang="it-IT" sz="2400" dirty="0">
                <a:latin typeface="Calibri" pitchFamily="34" charset="0"/>
              </a:rPr>
              <a:t>per integrare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; per il login di macchine </a:t>
            </a:r>
            <a:r>
              <a:rPr lang="it-IT" sz="2400" dirty="0" err="1" smtClean="0">
                <a:latin typeface="Calibri" pitchFamily="34" charset="0"/>
              </a:rPr>
              <a:t>linux</a:t>
            </a:r>
            <a:r>
              <a:rPr lang="it-IT" sz="2400" dirty="0" smtClean="0">
                <a:latin typeface="Calibri" pitchFamily="34" charset="0"/>
              </a:rPr>
              <a:t> vengono forniti un modulo PAM e NSS da installare e configurare sulla macchina client.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5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estensione la federazione IDEM </a:t>
            </a:r>
            <a:r>
              <a:rPr lang="it-IT" sz="2400" dirty="0" smtClean="0">
                <a:latin typeface="Calibri" pitchFamily="34" charset="0"/>
              </a:rPr>
              <a:t>può estendersi a includere </a:t>
            </a:r>
            <a:r>
              <a:rPr lang="it-IT" sz="2400" dirty="0">
                <a:latin typeface="Calibri" pitchFamily="34" charset="0"/>
              </a:rPr>
              <a:t>applicazioni che usano protocolli di autenticazione sofisticati.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nel momento in cui per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dovuto integrare l’interfaccia Amazon S3, che ha un suo schema autorizzativo non basato su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.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06697"/>
              </p:ext>
            </p:extLst>
          </p:nvPr>
        </p:nvGraphicFramePr>
        <p:xfrm>
          <a:off x="1246188" y="1225923"/>
          <a:ext cx="67183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4" imgW="5068504" imgH="3466560" progId="Visio.Drawing.11">
                  <p:embed/>
                </p:oleObj>
              </mc:Choice>
              <mc:Fallback>
                <p:oleObj name="Visio" r:id="rId4" imgW="5068504" imgH="34665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225923"/>
                        <a:ext cx="67183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35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8709</TotalTime>
  <Words>762</Words>
  <Application>Microsoft Office PowerPoint</Application>
  <PresentationFormat>Presentazione su schermo (4:3)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HRwtemp7</vt:lpstr>
      <vt:lpstr>Disegno di Microsoft Visio</vt:lpstr>
      <vt:lpstr>Visio</vt:lpstr>
      <vt:lpstr>INFN Sezione Milano Bicocca  </vt:lpstr>
      <vt:lpstr>Shibboleth &amp; IDEM</vt:lpstr>
      <vt:lpstr>Estensioni proposte</vt:lpstr>
      <vt:lpstr>① Scopo e benefici</vt:lpstr>
      <vt:lpstr>② Scopo e benefici</vt:lpstr>
      <vt:lpstr>① e ② Architettura ad alto livello</vt:lpstr>
      <vt:lpstr>① e ② Modifiche apportate</vt:lpstr>
      <vt:lpstr>③ Scopo e benefici</vt:lpstr>
      <vt:lpstr>③ Architettura ad alto livello</vt:lpstr>
      <vt:lpstr>③ Modifiche apportate</vt:lpstr>
      <vt:lpstr>① + ② + ③ Benefici per IDEM</vt:lpstr>
      <vt:lpstr>① + ② + ③ Problemi aperti</vt:lpstr>
      <vt:lpstr>Conclusioni</vt:lpstr>
      <vt:lpstr>Condivisione</vt:lpstr>
      <vt:lpstr>Grazie per l’Attenzione!</vt:lpstr>
      <vt:lpstr>① Esempi di utilizzo delle API</vt:lpstr>
      <vt:lpstr>② Esempio login da Linux</vt:lpstr>
      <vt:lpstr>③ Esempio di configurazione DragonDisk</vt:lpstr>
    </vt:vector>
  </TitlesOfParts>
  <Company>Deutsche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174</cp:revision>
  <dcterms:created xsi:type="dcterms:W3CDTF">2007-06-11T07:46:05Z</dcterms:created>
  <dcterms:modified xsi:type="dcterms:W3CDTF">2012-07-16T06:20:44Z</dcterms:modified>
</cp:coreProperties>
</file>