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0"/>
  </p:notesMasterIdLst>
  <p:handoutMasterIdLst>
    <p:handoutMasterId r:id="rId21"/>
  </p:handoutMasterIdLst>
  <p:sldIdLst>
    <p:sldId id="256" r:id="rId2"/>
    <p:sldId id="338" r:id="rId3"/>
    <p:sldId id="352" r:id="rId4"/>
    <p:sldId id="353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1" r:id="rId13"/>
    <p:sldId id="362" r:id="rId14"/>
    <p:sldId id="363" r:id="rId15"/>
    <p:sldId id="365" r:id="rId16"/>
    <p:sldId id="364" r:id="rId17"/>
    <p:sldId id="366" r:id="rId18"/>
    <p:sldId id="367" r:id="rId19"/>
  </p:sldIdLst>
  <p:sldSz cx="9144000" cy="6858000" type="screen4x3"/>
  <p:notesSz cx="67818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  <a:srgbClr val="808080"/>
    <a:srgbClr val="969696"/>
    <a:srgbClr val="C0C0C0"/>
    <a:srgbClr val="9999FF"/>
    <a:srgbClr val="6699FF"/>
    <a:srgbClr val="66CCFF"/>
    <a:srgbClr val="E1E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24" autoAdjust="0"/>
    <p:restoredTop sz="94794" autoAdjust="0"/>
  </p:normalViewPr>
  <p:slideViewPr>
    <p:cSldViewPr snapToGrid="0">
      <p:cViewPr>
        <p:scale>
          <a:sx n="100" d="100"/>
          <a:sy n="100" d="100"/>
        </p:scale>
        <p:origin x="-1818" y="-7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-2124" y="-84"/>
      </p:cViewPr>
      <p:guideLst>
        <p:guide orient="horz" pos="3124"/>
        <p:guide pos="21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93" tIns="45597" rIns="91193" bIns="45597" numCol="1" anchor="t" anchorCtr="0" compatLnSpc="1">
            <a:prstTxWarp prst="textNoShape">
              <a:avLst/>
            </a:prstTxWarp>
          </a:bodyPr>
          <a:lstStyle>
            <a:lvl1pPr defTabSz="91122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1750" y="0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93" tIns="45597" rIns="91193" bIns="45597" numCol="1" anchor="t" anchorCtr="0" compatLnSpc="1">
            <a:prstTxWarp prst="textNoShape">
              <a:avLst/>
            </a:prstTxWarp>
          </a:bodyPr>
          <a:lstStyle>
            <a:lvl1pPr algn="r" defTabSz="91122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7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1813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93" tIns="45597" rIns="91193" bIns="45597" numCol="1" anchor="b" anchorCtr="0" compatLnSpc="1">
            <a:prstTxWarp prst="textNoShape">
              <a:avLst/>
            </a:prstTxWarp>
          </a:bodyPr>
          <a:lstStyle>
            <a:lvl1pPr defTabSz="91122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1750" y="9421813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93" tIns="45597" rIns="91193" bIns="45597" numCol="1" anchor="b" anchorCtr="0" compatLnSpc="1">
            <a:prstTxWarp prst="textNoShape">
              <a:avLst/>
            </a:prstTxWarp>
          </a:bodyPr>
          <a:lstStyle>
            <a:lvl1pPr algn="r" defTabSz="911225">
              <a:defRPr sz="1200">
                <a:latin typeface="Arial" charset="0"/>
              </a:defRPr>
            </a:lvl1pPr>
          </a:lstStyle>
          <a:p>
            <a:pPr>
              <a:defRPr/>
            </a:pPr>
            <a:fld id="{213BB5F1-1FAA-4013-91DB-32F1DECEA225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227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93" tIns="45597" rIns="91193" bIns="45597" numCol="1" anchor="t" anchorCtr="0" compatLnSpc="1">
            <a:prstTxWarp prst="textNoShape">
              <a:avLst/>
            </a:prstTxWarp>
          </a:bodyPr>
          <a:lstStyle>
            <a:lvl1pPr defTabSz="91122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0" y="0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93" tIns="45597" rIns="91193" bIns="45597" numCol="1" anchor="t" anchorCtr="0" compatLnSpc="1">
            <a:prstTxWarp prst="textNoShape">
              <a:avLst/>
            </a:prstTxWarp>
          </a:bodyPr>
          <a:lstStyle>
            <a:lvl1pPr algn="r" defTabSz="91122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2813" y="744538"/>
            <a:ext cx="4959350" cy="3717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863" y="4711700"/>
            <a:ext cx="5426075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93" tIns="45597" rIns="91193" bIns="455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93" tIns="45597" rIns="91193" bIns="45597" numCol="1" anchor="b" anchorCtr="0" compatLnSpc="1">
            <a:prstTxWarp prst="textNoShape">
              <a:avLst/>
            </a:prstTxWarp>
          </a:bodyPr>
          <a:lstStyle>
            <a:lvl1pPr defTabSz="91122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0" y="9421813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93" tIns="45597" rIns="91193" bIns="45597" numCol="1" anchor="b" anchorCtr="0" compatLnSpc="1">
            <a:prstTxWarp prst="textNoShape">
              <a:avLst/>
            </a:prstTxWarp>
          </a:bodyPr>
          <a:lstStyle>
            <a:lvl1pPr algn="r" defTabSz="911225">
              <a:defRPr sz="1200">
                <a:latin typeface="Arial" charset="0"/>
              </a:defRPr>
            </a:lvl1pPr>
          </a:lstStyle>
          <a:p>
            <a:pPr>
              <a:defRPr/>
            </a:pPr>
            <a:fld id="{40765504-80FB-4C20-B330-5CE1B51DCA99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283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4400" y="744538"/>
            <a:ext cx="4956175" cy="3717925"/>
          </a:xfrm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>
              <a:latin typeface="Arial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75C4D-F400-4079-8826-FFACDC3BE715}" type="slidenum">
              <a:rPr lang="en-US" smtClean="0">
                <a:latin typeface="Arial" pitchFamily="34" charset="0"/>
              </a:rPr>
              <a:pPr/>
              <a:t>1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D4D25A-BB39-4720-AB78-3D7CFF20B890}" type="slidenum">
              <a:rPr lang="en-US" smtClean="0">
                <a:latin typeface="Arial" pitchFamily="34" charset="0"/>
              </a:rPr>
              <a:pPr/>
              <a:t>10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4538"/>
            <a:ext cx="4959350" cy="3719512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D4D25A-BB39-4720-AB78-3D7CFF20B890}" type="slidenum">
              <a:rPr lang="en-US" smtClean="0">
                <a:latin typeface="Arial" pitchFamily="34" charset="0"/>
              </a:rPr>
              <a:pPr/>
              <a:t>11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4538"/>
            <a:ext cx="4959350" cy="3719512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D4D25A-BB39-4720-AB78-3D7CFF20B890}" type="slidenum">
              <a:rPr lang="en-US" smtClean="0">
                <a:latin typeface="Arial" pitchFamily="34" charset="0"/>
              </a:rPr>
              <a:pPr/>
              <a:t>12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4538"/>
            <a:ext cx="4959350" cy="3719512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D4D25A-BB39-4720-AB78-3D7CFF20B890}" type="slidenum">
              <a:rPr lang="en-US" smtClean="0">
                <a:latin typeface="Arial" pitchFamily="34" charset="0"/>
              </a:rPr>
              <a:pPr/>
              <a:t>13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4538"/>
            <a:ext cx="4959350" cy="3719512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D4D25A-BB39-4720-AB78-3D7CFF20B890}" type="slidenum">
              <a:rPr lang="en-US" smtClean="0">
                <a:latin typeface="Arial" pitchFamily="34" charset="0"/>
              </a:rPr>
              <a:pPr/>
              <a:t>14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4538"/>
            <a:ext cx="4959350" cy="3719512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D4D25A-BB39-4720-AB78-3D7CFF20B890}" type="slidenum">
              <a:rPr lang="en-US" smtClean="0">
                <a:latin typeface="Arial" pitchFamily="34" charset="0"/>
              </a:rPr>
              <a:pPr/>
              <a:t>15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4538"/>
            <a:ext cx="4959350" cy="3719512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D4D25A-BB39-4720-AB78-3D7CFF20B890}" type="slidenum">
              <a:rPr lang="en-US" smtClean="0">
                <a:latin typeface="Arial" pitchFamily="34" charset="0"/>
              </a:rPr>
              <a:pPr/>
              <a:t>16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4538"/>
            <a:ext cx="4959350" cy="3719512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D4D25A-BB39-4720-AB78-3D7CFF20B890}" type="slidenum">
              <a:rPr lang="en-US" smtClean="0">
                <a:latin typeface="Arial" pitchFamily="34" charset="0"/>
              </a:rPr>
              <a:pPr/>
              <a:t>17</a:t>
            </a:fld>
            <a:endParaRPr lang="en-US" dirty="0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4538"/>
            <a:ext cx="4959350" cy="3719512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D4D25A-BB39-4720-AB78-3D7CFF20B890}" type="slidenum">
              <a:rPr lang="en-US" smtClean="0">
                <a:latin typeface="Arial" pitchFamily="34" charset="0"/>
              </a:rPr>
              <a:pPr/>
              <a:t>18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4538"/>
            <a:ext cx="4959350" cy="3719512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48046D-D4F8-4D48-9F6B-5252A0E774D4}" type="slidenum">
              <a:rPr lang="en-US" smtClean="0">
                <a:latin typeface="Arial" pitchFamily="34" charset="0"/>
              </a:rPr>
              <a:pPr/>
              <a:t>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4538"/>
            <a:ext cx="4959350" cy="3719512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D4D25A-BB39-4720-AB78-3D7CFF20B890}" type="slidenum">
              <a:rPr lang="en-US" smtClean="0">
                <a:latin typeface="Arial" pitchFamily="34" charset="0"/>
              </a:rPr>
              <a:pPr/>
              <a:t>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4538"/>
            <a:ext cx="4959350" cy="3719512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D4D25A-BB39-4720-AB78-3D7CFF20B890}" type="slidenum">
              <a:rPr lang="en-US" smtClean="0">
                <a:latin typeface="Arial" pitchFamily="34" charset="0"/>
              </a:rPr>
              <a:pPr/>
              <a:t>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4538"/>
            <a:ext cx="4959350" cy="3719512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D4D25A-BB39-4720-AB78-3D7CFF20B890}" type="slidenum">
              <a:rPr lang="en-US" smtClean="0">
                <a:latin typeface="Arial" pitchFamily="34" charset="0"/>
              </a:rPr>
              <a:pPr/>
              <a:t>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4538"/>
            <a:ext cx="4959350" cy="3719512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D4D25A-BB39-4720-AB78-3D7CFF20B890}" type="slidenum">
              <a:rPr lang="en-US" smtClean="0">
                <a:latin typeface="Arial" pitchFamily="34" charset="0"/>
              </a:rPr>
              <a:pPr/>
              <a:t>6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4538"/>
            <a:ext cx="4959350" cy="3719512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D4D25A-BB39-4720-AB78-3D7CFF20B890}" type="slidenum">
              <a:rPr lang="en-US" smtClean="0">
                <a:latin typeface="Arial" pitchFamily="34" charset="0"/>
              </a:rPr>
              <a:pPr/>
              <a:t>7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4538"/>
            <a:ext cx="4959350" cy="3719512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D4D25A-BB39-4720-AB78-3D7CFF20B890}" type="slidenum">
              <a:rPr lang="en-US" smtClean="0">
                <a:latin typeface="Arial" pitchFamily="34" charset="0"/>
              </a:rPr>
              <a:pPr/>
              <a:t>8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4538"/>
            <a:ext cx="4959350" cy="3719512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D4D25A-BB39-4720-AB78-3D7CFF20B890}" type="slidenum">
              <a:rPr lang="en-US" smtClean="0">
                <a:latin typeface="Arial" pitchFamily="34" charset="0"/>
              </a:rPr>
              <a:pPr/>
              <a:t>9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4538"/>
            <a:ext cx="4959350" cy="3719512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9" descr="im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06813"/>
            <a:ext cx="9144000" cy="145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grpSp>
        <p:nvGrpSpPr>
          <p:cNvPr id="6" name="Gruppo 14"/>
          <p:cNvGrpSpPr>
            <a:grpSpLocks/>
          </p:cNvGrpSpPr>
          <p:nvPr userDrawn="1"/>
        </p:nvGrpSpPr>
        <p:grpSpPr bwMode="auto">
          <a:xfrm>
            <a:off x="1117600" y="3670300"/>
            <a:ext cx="2692400" cy="1492250"/>
            <a:chOff x="1117600" y="3670300"/>
            <a:chExt cx="2692400" cy="1492250"/>
          </a:xfrm>
        </p:grpSpPr>
        <p:sp>
          <p:nvSpPr>
            <p:cNvPr id="7" name="Rettangolo 6"/>
            <p:cNvSpPr/>
            <p:nvPr userDrawn="1"/>
          </p:nvSpPr>
          <p:spPr>
            <a:xfrm flipH="1">
              <a:off x="1117600" y="3670300"/>
              <a:ext cx="2692400" cy="1492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8" name="Picture 2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3026" y="3678878"/>
              <a:ext cx="2301874" cy="1465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8638" y="2328863"/>
            <a:ext cx="6577012" cy="384175"/>
          </a:xfrm>
        </p:spPr>
        <p:txBody>
          <a:bodyPr anchor="b">
            <a:spAutoFit/>
          </a:bodyPr>
          <a:lstStyle>
            <a:lvl1pPr>
              <a:defRPr sz="2800"/>
            </a:lvl1pPr>
          </a:lstStyle>
          <a:p>
            <a:r>
              <a:rPr lang="en-US" dirty="0" err="1"/>
              <a:t>Mastertitelformat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8638" y="2878138"/>
            <a:ext cx="6577012" cy="244475"/>
          </a:xfrm>
        </p:spPr>
        <p:txBody>
          <a:bodyPr>
            <a:spAutoFit/>
          </a:bodyPr>
          <a:lstStyle>
            <a:lvl1pPr>
              <a:spcBef>
                <a:spcPct val="0"/>
              </a:spcBef>
              <a:buNone/>
              <a:defRPr sz="1600"/>
            </a:lvl1pPr>
          </a:lstStyle>
          <a:p>
            <a:r>
              <a:rPr lang="en-US" dirty="0"/>
              <a:t>Master-</a:t>
            </a:r>
            <a:r>
              <a:rPr lang="en-US" dirty="0" err="1"/>
              <a:t>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0363" y="790575"/>
            <a:ext cx="2060575" cy="50768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3875" y="790575"/>
            <a:ext cx="6034088" cy="50768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875" y="790575"/>
            <a:ext cx="8247063" cy="6715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23875" y="1573213"/>
            <a:ext cx="4037013" cy="4294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3288" y="1573213"/>
            <a:ext cx="4038600" cy="4294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875" y="790575"/>
            <a:ext cx="8247063" cy="6715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23875" y="1573213"/>
            <a:ext cx="4037013" cy="4294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713288" y="1573213"/>
            <a:ext cx="4038600" cy="4294187"/>
          </a:xfrm>
        </p:spPr>
        <p:txBody>
          <a:bodyPr/>
          <a:lstStyle/>
          <a:p>
            <a:pPr lvl="0"/>
            <a:endParaRPr lang="en-GB" noProof="0" smtClean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875" y="1573213"/>
            <a:ext cx="4037013" cy="4294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3288" y="1573213"/>
            <a:ext cx="4038600" cy="4294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3875" y="790575"/>
            <a:ext cx="8247063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Mastertitelformat bearbeiten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3875" y="1573213"/>
            <a:ext cx="8228013" cy="429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pic>
        <p:nvPicPr>
          <p:cNvPr id="3077" name="Immagine 6" descr="img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6248400"/>
            <a:ext cx="91440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2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8754" y="19957"/>
            <a:ext cx="1133475" cy="72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asellaDiTesto 8"/>
          <p:cNvSpPr txBox="1"/>
          <p:nvPr userDrawn="1"/>
        </p:nvSpPr>
        <p:spPr>
          <a:xfrm>
            <a:off x="5435600" y="227013"/>
            <a:ext cx="2514600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INFN </a:t>
            </a:r>
            <a:r>
              <a:rPr lang="en-US" sz="1200" b="1" i="1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Sezione</a:t>
            </a:r>
            <a:r>
              <a:rPr lang="en-US" sz="12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200" b="1" i="1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di</a:t>
            </a:r>
            <a:r>
              <a:rPr lang="en-US" sz="12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Milano </a:t>
            </a:r>
            <a:r>
              <a:rPr lang="en-US" sz="1200" b="1" i="1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Bicocca</a:t>
            </a:r>
            <a:endParaRPr lang="en-US" sz="1200" b="1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CasellaDiTesto 7"/>
          <p:cNvSpPr txBox="1"/>
          <p:nvPr userDrawn="1"/>
        </p:nvSpPr>
        <p:spPr>
          <a:xfrm>
            <a:off x="7641774" y="6322785"/>
            <a:ext cx="11012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200" i="1" dirty="0" smtClean="0">
                <a:latin typeface="Calibri" pitchFamily="34" charset="0"/>
                <a:cs typeface="Calibri" pitchFamily="34" charset="0"/>
              </a:rPr>
              <a:t>Slide </a:t>
            </a:r>
            <a:fld id="{C1E559A2-81DA-40BE-90E8-837500033945}" type="slidenum">
              <a:rPr lang="en-US" sz="1200" i="1" smtClean="0">
                <a:latin typeface="Calibri" pitchFamily="34" charset="0"/>
                <a:cs typeface="Calibri" pitchFamily="34" charset="0"/>
              </a:rPr>
              <a:pPr algn="r">
                <a:defRPr/>
              </a:pPr>
              <a:t>‹N›</a:t>
            </a:fld>
            <a:endParaRPr lang="en-US" sz="1200" i="1" dirty="0">
              <a:latin typeface="Calibri" pitchFamily="34" charset="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</p:sldLayoutIdLst>
  <p:transition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288925" indent="-287338" algn="l" rtl="0" eaLnBrk="0" fontAlgn="base" hangingPunct="0">
        <a:spcBef>
          <a:spcPct val="40000"/>
        </a:spcBef>
        <a:spcAft>
          <a:spcPct val="0"/>
        </a:spcAft>
        <a:buClr>
          <a:schemeClr val="tx2"/>
        </a:buClr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515938" indent="-225425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</a:defRPr>
      </a:lvl3pPr>
      <a:lvl4pPr marL="690563" indent="-17303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</a:defRPr>
      </a:lvl4pPr>
      <a:lvl5pPr marL="865188" indent="-17303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</a:defRPr>
      </a:lvl5pPr>
      <a:lvl6pPr marL="1322388" indent="-173038" algn="l" rtl="0" fontAlgn="base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</a:defRPr>
      </a:lvl6pPr>
      <a:lvl7pPr marL="1779588" indent="-173038" algn="l" rtl="0" fontAlgn="base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</a:defRPr>
      </a:lvl7pPr>
      <a:lvl8pPr marL="2236788" indent="-173038" algn="l" rtl="0" fontAlgn="base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</a:defRPr>
      </a:lvl8pPr>
      <a:lvl9pPr marL="2693988" indent="-173038" algn="l" rtl="0" fontAlgn="base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INFN </a:t>
            </a:r>
            <a:r>
              <a:rPr lang="en-US" dirty="0" err="1" smtClean="0"/>
              <a:t>Sezione</a:t>
            </a:r>
            <a:r>
              <a:rPr lang="en-US" smtClean="0"/>
              <a:t> Milano Bicocca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 smtClean="0"/>
          </a:p>
        </p:txBody>
      </p:sp>
      <p:sp>
        <p:nvSpPr>
          <p:cNvPr id="5123" name="Sottotitolo 4"/>
          <p:cNvSpPr>
            <a:spLocks noGrp="1"/>
          </p:cNvSpPr>
          <p:nvPr>
            <p:ph type="subTitle" idx="1"/>
          </p:nvPr>
        </p:nvSpPr>
        <p:spPr>
          <a:xfrm>
            <a:off x="1836738" y="2878138"/>
            <a:ext cx="6577012" cy="244475"/>
          </a:xfrm>
        </p:spPr>
        <p:txBody>
          <a:bodyPr/>
          <a:lstStyle/>
          <a:p>
            <a:r>
              <a:rPr lang="en-US" dirty="0" err="1" smtClean="0"/>
              <a:t>Espansione</a:t>
            </a:r>
            <a:r>
              <a:rPr lang="en-US" dirty="0" smtClean="0"/>
              <a:t> di IDEM a </a:t>
            </a:r>
            <a:r>
              <a:rPr lang="en-US" dirty="0" err="1" smtClean="0"/>
              <a:t>nuove</a:t>
            </a:r>
            <a:r>
              <a:rPr lang="en-US" dirty="0" smtClean="0"/>
              <a:t> </a:t>
            </a:r>
            <a:r>
              <a:rPr lang="en-US" dirty="0" err="1" smtClean="0"/>
              <a:t>applicazioni</a:t>
            </a:r>
            <a:r>
              <a:rPr lang="en-US" dirty="0" smtClean="0"/>
              <a:t> e </a:t>
            </a:r>
            <a:r>
              <a:rPr lang="en-US" dirty="0" err="1" smtClean="0"/>
              <a:t>schemi</a:t>
            </a:r>
            <a:r>
              <a:rPr lang="en-US" dirty="0" smtClean="0"/>
              <a:t> </a:t>
            </a:r>
            <a:r>
              <a:rPr lang="en-US" dirty="0" err="1" smtClean="0"/>
              <a:t>autoritativi</a:t>
            </a:r>
            <a:endParaRPr lang="en-US" dirty="0" smtClean="0"/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1758950" y="2124075"/>
            <a:ext cx="6464300" cy="155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083174"/>
                </a:solidFill>
                <a:latin typeface="Calibri" pitchFamily="34" charset="0"/>
              </a:rPr>
              <a:t/>
            </a:r>
            <a:br>
              <a:rPr lang="en-US" sz="2800" dirty="0">
                <a:solidFill>
                  <a:srgbClr val="083174"/>
                </a:solidFill>
                <a:latin typeface="Calibri" pitchFamily="34" charset="0"/>
              </a:rPr>
            </a:br>
            <a:r>
              <a:rPr lang="it-IT" sz="2800" i="1" dirty="0">
                <a:solidFill>
                  <a:srgbClr val="083174"/>
                </a:solidFill>
                <a:latin typeface="Calibri" pitchFamily="34" charset="0"/>
              </a:rPr>
              <a:t> Estensioni a </a:t>
            </a:r>
            <a:r>
              <a:rPr lang="it-IT" sz="2800" i="1" dirty="0" err="1">
                <a:solidFill>
                  <a:srgbClr val="083174"/>
                </a:solidFill>
                <a:latin typeface="Calibri" pitchFamily="34" charset="0"/>
              </a:rPr>
              <a:t>Shibboleth</a:t>
            </a:r>
            <a:r>
              <a:rPr lang="it-IT" sz="2800" i="1" dirty="0">
                <a:solidFill>
                  <a:srgbClr val="083174"/>
                </a:solidFill>
                <a:latin typeface="Calibri" pitchFamily="34" charset="0"/>
              </a:rPr>
              <a:t> per IDEM </a:t>
            </a:r>
            <a:r>
              <a:rPr lang="en-US" sz="2800" dirty="0">
                <a:solidFill>
                  <a:srgbClr val="083174"/>
                </a:solidFill>
                <a:latin typeface="Calibri" pitchFamily="34" charset="0"/>
              </a:rPr>
              <a:t/>
            </a:r>
            <a:br>
              <a:rPr lang="en-US" sz="2800" dirty="0">
                <a:solidFill>
                  <a:srgbClr val="083174"/>
                </a:solidFill>
                <a:latin typeface="Calibri" pitchFamily="34" charset="0"/>
              </a:rPr>
            </a:br>
            <a:r>
              <a:rPr lang="en-US" sz="2800" dirty="0" smtClean="0">
                <a:solidFill>
                  <a:srgbClr val="083174"/>
                </a:solidFill>
                <a:latin typeface="Calibri" pitchFamily="34" charset="0"/>
              </a:rPr>
              <a:t>	</a:t>
            </a:r>
            <a:r>
              <a:rPr lang="en-US" sz="2800" dirty="0">
                <a:solidFill>
                  <a:srgbClr val="083174"/>
                </a:solidFill>
                <a:latin typeface="Calibri" pitchFamily="34" charset="0"/>
              </a:rPr>
              <a:t>		</a:t>
            </a:r>
          </a:p>
          <a:p>
            <a:pPr>
              <a:lnSpc>
                <a:spcPct val="90000"/>
              </a:lnSpc>
            </a:pPr>
            <a:r>
              <a:rPr lang="en-US" sz="2800" i="1" dirty="0">
                <a:solidFill>
                  <a:srgbClr val="083174"/>
                </a:solidFill>
                <a:latin typeface="Calibri" pitchFamily="34" charset="0"/>
              </a:rPr>
              <a:t>		</a:t>
            </a:r>
          </a:p>
        </p:txBody>
      </p:sp>
      <p:sp>
        <p:nvSpPr>
          <p:cNvPr id="5" name="Sottotitolo 4"/>
          <p:cNvSpPr txBox="1">
            <a:spLocks/>
          </p:cNvSpPr>
          <p:nvPr/>
        </p:nvSpPr>
        <p:spPr bwMode="auto">
          <a:xfrm>
            <a:off x="1531938" y="5697538"/>
            <a:ext cx="657701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42900" indent="-342900" algn="r" eaLnBrk="0" hangingPunct="0">
              <a:defRPr/>
            </a:pPr>
            <a:r>
              <a:rPr lang="en-US" sz="1600" kern="0" dirty="0">
                <a:latin typeface="+mn-lt"/>
              </a:rPr>
              <a:t>Andrea </a:t>
            </a:r>
            <a:r>
              <a:rPr lang="en-US" sz="1600" kern="0" dirty="0" err="1">
                <a:latin typeface="+mn-lt"/>
              </a:rPr>
              <a:t>Biancini</a:t>
            </a:r>
            <a:r>
              <a:rPr lang="en-US" sz="1600" kern="0" dirty="0">
                <a:latin typeface="+mn-lt"/>
              </a:rPr>
              <a:t> (INFN Milano </a:t>
            </a:r>
            <a:r>
              <a:rPr lang="en-US" sz="1600" kern="0" dirty="0" err="1">
                <a:latin typeface="+mn-lt"/>
              </a:rPr>
              <a:t>Bicocca</a:t>
            </a:r>
            <a:r>
              <a:rPr lang="en-US" sz="1600" kern="0" dirty="0">
                <a:latin typeface="+mn-lt"/>
              </a:rPr>
              <a:t>)</a:t>
            </a:r>
          </a:p>
          <a:p>
            <a:pPr marL="342900" indent="-342900" algn="r" eaLnBrk="0" hangingPunct="0">
              <a:defRPr/>
            </a:pPr>
            <a:r>
              <a:rPr lang="en-US" sz="1600" kern="0" dirty="0">
                <a:latin typeface="+mn-lt"/>
              </a:rPr>
              <a:t>Fabio Farina, Luca </a:t>
            </a:r>
            <a:r>
              <a:rPr lang="en-US" sz="1600" kern="0" dirty="0" err="1">
                <a:latin typeface="+mn-lt"/>
              </a:rPr>
              <a:t>Prete</a:t>
            </a:r>
            <a:r>
              <a:rPr lang="en-US" sz="1600" kern="0" dirty="0">
                <a:latin typeface="+mn-lt"/>
              </a:rPr>
              <a:t>, Simon </a:t>
            </a:r>
            <a:r>
              <a:rPr lang="en-US" sz="1600" kern="0" dirty="0" err="1">
                <a:latin typeface="+mn-lt"/>
              </a:rPr>
              <a:t>Vocella</a:t>
            </a:r>
            <a:r>
              <a:rPr lang="en-US" sz="1600" kern="0" dirty="0">
                <a:latin typeface="+mn-lt"/>
              </a:rPr>
              <a:t> (GARR)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763588"/>
            <a:ext cx="8167688" cy="455612"/>
          </a:xfrm>
        </p:spPr>
        <p:txBody>
          <a:bodyPr/>
          <a:lstStyle/>
          <a:p>
            <a:pPr eaLnBrk="1" hangingPunct="1"/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③ </a:t>
            </a:r>
            <a:r>
              <a:rPr lang="en-GB" sz="2800" b="0" dirty="0" err="1" smtClean="0">
                <a:latin typeface="Arial Unicode MS"/>
                <a:ea typeface="Arial Unicode MS"/>
                <a:cs typeface="Arial Unicode MS"/>
              </a:rPr>
              <a:t>Modifiche</a:t>
            </a:r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 </a:t>
            </a:r>
            <a:r>
              <a:rPr lang="en-GB" sz="2800" b="0" dirty="0" err="1" smtClean="0">
                <a:latin typeface="Arial Unicode MS"/>
                <a:ea typeface="Arial Unicode MS"/>
                <a:cs typeface="Arial Unicode MS"/>
              </a:rPr>
              <a:t>apportate</a:t>
            </a:r>
            <a:endParaRPr lang="en-GB" sz="2800" b="0" dirty="0" smtClean="0">
              <a:latin typeface="Calibri" pitchFamily="34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7525" y="1319213"/>
            <a:ext cx="8296275" cy="4294187"/>
          </a:xfrm>
        </p:spPr>
        <p:txBody>
          <a:bodyPr/>
          <a:lstStyle/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b="1" dirty="0" err="1">
                <a:latin typeface="Calibri" pitchFamily="34" charset="0"/>
              </a:rPr>
              <a:t>IdP</a:t>
            </a:r>
            <a:r>
              <a:rPr lang="it-IT" sz="2400" dirty="0">
                <a:latin typeface="Calibri" pitchFamily="34" charset="0"/>
              </a:rPr>
              <a:t>: </a:t>
            </a:r>
            <a:r>
              <a:rPr lang="it-IT" sz="2400" dirty="0" err="1">
                <a:latin typeface="Calibri" pitchFamily="34" charset="0"/>
              </a:rPr>
              <a:t>deploy</a:t>
            </a:r>
            <a:r>
              <a:rPr lang="it-IT" sz="2400" dirty="0">
                <a:latin typeface="Calibri" pitchFamily="34" charset="0"/>
              </a:rPr>
              <a:t> di un </a:t>
            </a:r>
            <a:r>
              <a:rPr lang="it-IT" sz="2400" dirty="0" err="1">
                <a:latin typeface="Calibri" pitchFamily="34" charset="0"/>
              </a:rPr>
              <a:t>LoginHandler</a:t>
            </a:r>
            <a:r>
              <a:rPr lang="it-IT" sz="2400" dirty="0">
                <a:latin typeface="Calibri" pitchFamily="34" charset="0"/>
              </a:rPr>
              <a:t> e di un </a:t>
            </a:r>
            <a:r>
              <a:rPr lang="it-IT" sz="2400" dirty="0" err="1">
                <a:latin typeface="Calibri" pitchFamily="34" charset="0"/>
              </a:rPr>
              <a:t>DataConnector</a:t>
            </a:r>
            <a:r>
              <a:rPr lang="it-IT" sz="2400" dirty="0">
                <a:latin typeface="Calibri" pitchFamily="34" charset="0"/>
              </a:rPr>
              <a:t> e loro attivazione (tramite configurazione</a:t>
            </a:r>
            <a:r>
              <a:rPr lang="it-IT" sz="2400" dirty="0" smtClean="0">
                <a:latin typeface="Calibri" pitchFamily="34" charset="0"/>
              </a:rPr>
              <a:t>); </a:t>
            </a:r>
            <a:r>
              <a:rPr lang="it-IT" sz="2400" dirty="0" err="1">
                <a:latin typeface="Calibri" pitchFamily="34" charset="0"/>
              </a:rPr>
              <a:t>deploy</a:t>
            </a:r>
            <a:r>
              <a:rPr lang="it-IT" sz="2400" dirty="0">
                <a:latin typeface="Calibri" pitchFamily="34" charset="0"/>
              </a:rPr>
              <a:t> di una </a:t>
            </a:r>
            <a:r>
              <a:rPr lang="it-IT" sz="2400" dirty="0" err="1">
                <a:latin typeface="Calibri" pitchFamily="34" charset="0"/>
              </a:rPr>
              <a:t>servlet</a:t>
            </a:r>
            <a:r>
              <a:rPr lang="it-IT" sz="2400" dirty="0">
                <a:latin typeface="Calibri" pitchFamily="34" charset="0"/>
              </a:rPr>
              <a:t> per l’invio via posta elettronica della Secret </a:t>
            </a:r>
            <a:r>
              <a:rPr lang="it-IT" sz="2400" dirty="0" err="1">
                <a:latin typeface="Calibri" pitchFamily="34" charset="0"/>
              </a:rPr>
              <a:t>Key</a:t>
            </a:r>
            <a:r>
              <a:rPr lang="it-IT" sz="2400" dirty="0">
                <a:latin typeface="Calibri" pitchFamily="34" charset="0"/>
              </a:rPr>
              <a:t> all’utente.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400" b="1" dirty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b="1" dirty="0">
                <a:latin typeface="Calibri" pitchFamily="34" charset="0"/>
              </a:rPr>
              <a:t>SP</a:t>
            </a:r>
            <a:r>
              <a:rPr lang="it-IT" sz="2400" dirty="0">
                <a:latin typeface="Calibri" pitchFamily="34" charset="0"/>
              </a:rPr>
              <a:t>: modifiche solo a livello dei file di configurazione </a:t>
            </a:r>
            <a:r>
              <a:rPr lang="it-IT" sz="2400" dirty="0" smtClean="0">
                <a:latin typeface="Calibri" pitchFamily="34" charset="0"/>
              </a:rPr>
              <a:t>dell’SP </a:t>
            </a:r>
            <a:r>
              <a:rPr lang="it-IT" sz="2400" dirty="0" err="1" smtClean="0">
                <a:latin typeface="Calibri" pitchFamily="34" charset="0"/>
              </a:rPr>
              <a:t>Shibboleth</a:t>
            </a:r>
            <a:r>
              <a:rPr lang="it-IT" sz="2400" dirty="0" smtClean="0">
                <a:latin typeface="Calibri" pitchFamily="34" charset="0"/>
              </a:rPr>
              <a:t>.</a:t>
            </a:r>
          </a:p>
          <a:p>
            <a:pPr marL="796925"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000" dirty="0" smtClean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en-GB" sz="24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5994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763588"/>
            <a:ext cx="8167688" cy="455612"/>
          </a:xfrm>
        </p:spPr>
        <p:txBody>
          <a:bodyPr/>
          <a:lstStyle/>
          <a:p>
            <a:pPr eaLnBrk="1" hangingPunct="1"/>
            <a:r>
              <a:rPr lang="en-GB" sz="2800" b="0" dirty="0">
                <a:latin typeface="Arial Unicode MS"/>
                <a:ea typeface="Arial Unicode MS"/>
                <a:cs typeface="Arial Unicode MS"/>
              </a:rPr>
              <a:t>① </a:t>
            </a:r>
            <a:r>
              <a:rPr lang="en-GB" sz="1800" b="0" dirty="0" smtClean="0">
                <a:latin typeface="Arial Unicode MS"/>
                <a:ea typeface="Arial Unicode MS"/>
                <a:cs typeface="Arial Unicode MS"/>
              </a:rPr>
              <a:t>+</a:t>
            </a:r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 ②</a:t>
            </a:r>
            <a:r>
              <a:rPr lang="en-GB" sz="2800" b="0" dirty="0">
                <a:latin typeface="Arial Unicode MS"/>
                <a:ea typeface="Arial Unicode MS"/>
                <a:cs typeface="Arial Unicode MS"/>
              </a:rPr>
              <a:t> </a:t>
            </a:r>
            <a:r>
              <a:rPr lang="en-GB" sz="1800" b="0" dirty="0">
                <a:latin typeface="Arial Unicode MS"/>
                <a:ea typeface="Arial Unicode MS"/>
                <a:cs typeface="Arial Unicode MS"/>
              </a:rPr>
              <a:t>+</a:t>
            </a:r>
            <a:r>
              <a:rPr lang="en-GB" sz="2800" b="0" dirty="0">
                <a:latin typeface="Arial Unicode MS"/>
                <a:ea typeface="Arial Unicode MS"/>
                <a:cs typeface="Arial Unicode MS"/>
              </a:rPr>
              <a:t> </a:t>
            </a:r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③ </a:t>
            </a:r>
            <a:r>
              <a:rPr lang="en-GB" sz="2800" b="0" dirty="0" err="1" smtClean="0">
                <a:latin typeface="Arial Unicode MS"/>
                <a:ea typeface="Arial Unicode MS"/>
                <a:cs typeface="Arial Unicode MS"/>
              </a:rPr>
              <a:t>Benefici</a:t>
            </a:r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 per IDEM</a:t>
            </a:r>
            <a:endParaRPr lang="en-GB" sz="2800" b="0" dirty="0" smtClean="0">
              <a:latin typeface="Calibri" pitchFamily="34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7525" y="1319213"/>
            <a:ext cx="8296275" cy="4294187"/>
          </a:xfrm>
        </p:spPr>
        <p:txBody>
          <a:bodyPr/>
          <a:lstStyle/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dirty="0">
                <a:latin typeface="Calibri" pitchFamily="34" charset="0"/>
              </a:rPr>
              <a:t>Le </a:t>
            </a:r>
            <a:r>
              <a:rPr lang="it-IT" sz="2400" dirty="0" smtClean="0">
                <a:latin typeface="Calibri" pitchFamily="34" charset="0"/>
              </a:rPr>
              <a:t>estensioni </a:t>
            </a:r>
            <a:r>
              <a:rPr lang="it-IT" sz="2400" dirty="0" smtClean="0">
                <a:latin typeface="Arial Unicode MS"/>
                <a:ea typeface="Arial Unicode MS"/>
                <a:cs typeface="Arial Unicode MS"/>
              </a:rPr>
              <a:t>①</a:t>
            </a:r>
            <a:r>
              <a:rPr lang="it-IT" sz="2400" dirty="0" smtClean="0">
                <a:latin typeface="Calibri" pitchFamily="34" charset="0"/>
              </a:rPr>
              <a:t> + </a:t>
            </a:r>
            <a:r>
              <a:rPr lang="it-IT" sz="2400" dirty="0" smtClean="0">
                <a:latin typeface="Arial Unicode MS"/>
                <a:ea typeface="Arial Unicode MS"/>
                <a:cs typeface="Arial Unicode MS"/>
              </a:rPr>
              <a:t>②</a:t>
            </a:r>
            <a:r>
              <a:rPr lang="it-IT" sz="2400" dirty="0" smtClean="0">
                <a:latin typeface="Calibri" pitchFamily="34" charset="0"/>
              </a:rPr>
              <a:t> </a:t>
            </a:r>
            <a:r>
              <a:rPr lang="it-IT" sz="2400" dirty="0">
                <a:latin typeface="Calibri" pitchFamily="34" charset="0"/>
              </a:rPr>
              <a:t>permettono ad IDEM di allargarsi includendo nuove applicazioni.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400" dirty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dirty="0">
                <a:latin typeface="Calibri" pitchFamily="34" charset="0"/>
              </a:rPr>
              <a:t>Le estensioni </a:t>
            </a:r>
            <a:r>
              <a:rPr lang="it-IT" sz="2400" dirty="0" smtClean="0">
                <a:latin typeface="Calibri" pitchFamily="34" charset="0"/>
              </a:rPr>
              <a:t>non alterano i </a:t>
            </a:r>
            <a:r>
              <a:rPr lang="it-IT" sz="2400" dirty="0">
                <a:latin typeface="Calibri" pitchFamily="34" charset="0"/>
              </a:rPr>
              <a:t>concetti </a:t>
            </a:r>
            <a:r>
              <a:rPr lang="it-IT" sz="2400" dirty="0" smtClean="0">
                <a:latin typeface="Calibri" pitchFamily="34" charset="0"/>
              </a:rPr>
              <a:t>comunitari di IDEM:</a:t>
            </a:r>
          </a:p>
          <a:p>
            <a:pPr marL="630238"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000" dirty="0" smtClean="0">
                <a:latin typeface="Calibri" pitchFamily="34" charset="0"/>
              </a:rPr>
              <a:t>uniformità d’accesso e di gestione dei metadati</a:t>
            </a:r>
          </a:p>
          <a:p>
            <a:pPr marL="630238"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000" dirty="0" smtClean="0">
                <a:latin typeface="Calibri" pitchFamily="34" charset="0"/>
              </a:rPr>
              <a:t>gestione federata e distribuita dell’AAI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en-GB" sz="24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2647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763588"/>
            <a:ext cx="8167688" cy="455612"/>
          </a:xfrm>
        </p:spPr>
        <p:txBody>
          <a:bodyPr/>
          <a:lstStyle/>
          <a:p>
            <a:pPr eaLnBrk="1" hangingPunct="1"/>
            <a:r>
              <a:rPr lang="en-GB" sz="2800" b="0" dirty="0">
                <a:latin typeface="Arial Unicode MS"/>
                <a:ea typeface="Arial Unicode MS"/>
                <a:cs typeface="Arial Unicode MS"/>
              </a:rPr>
              <a:t>① </a:t>
            </a:r>
            <a:r>
              <a:rPr lang="en-GB" sz="1800" b="0" dirty="0" smtClean="0">
                <a:latin typeface="Arial Unicode MS"/>
                <a:ea typeface="Arial Unicode MS"/>
                <a:cs typeface="Arial Unicode MS"/>
              </a:rPr>
              <a:t>+</a:t>
            </a:r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 ②</a:t>
            </a:r>
            <a:r>
              <a:rPr lang="en-GB" sz="2800" b="0" dirty="0">
                <a:latin typeface="Arial Unicode MS"/>
                <a:ea typeface="Arial Unicode MS"/>
                <a:cs typeface="Arial Unicode MS"/>
              </a:rPr>
              <a:t> </a:t>
            </a:r>
            <a:r>
              <a:rPr lang="en-GB" sz="1800" b="0" dirty="0">
                <a:latin typeface="Arial Unicode MS"/>
                <a:ea typeface="Arial Unicode MS"/>
                <a:cs typeface="Arial Unicode MS"/>
              </a:rPr>
              <a:t>+</a:t>
            </a:r>
            <a:r>
              <a:rPr lang="en-GB" sz="2800" b="0" dirty="0">
                <a:latin typeface="Arial Unicode MS"/>
                <a:ea typeface="Arial Unicode MS"/>
                <a:cs typeface="Arial Unicode MS"/>
              </a:rPr>
              <a:t> </a:t>
            </a:r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③ </a:t>
            </a:r>
            <a:r>
              <a:rPr lang="en-GB" sz="2800" b="0" dirty="0" err="1" smtClean="0">
                <a:latin typeface="Arial Unicode MS"/>
                <a:ea typeface="Arial Unicode MS"/>
                <a:cs typeface="Arial Unicode MS"/>
              </a:rPr>
              <a:t>Problemi</a:t>
            </a:r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 </a:t>
            </a:r>
            <a:r>
              <a:rPr lang="en-GB" sz="2800" b="0" dirty="0" err="1" smtClean="0">
                <a:latin typeface="Arial Unicode MS"/>
                <a:ea typeface="Arial Unicode MS"/>
                <a:cs typeface="Arial Unicode MS"/>
              </a:rPr>
              <a:t>aperti</a:t>
            </a:r>
            <a:endParaRPr lang="en-GB" sz="2800" b="0" dirty="0" smtClean="0">
              <a:latin typeface="Calibri" pitchFamily="34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7525" y="1319213"/>
            <a:ext cx="8296275" cy="4294187"/>
          </a:xfrm>
        </p:spPr>
        <p:txBody>
          <a:bodyPr/>
          <a:lstStyle/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dirty="0">
                <a:latin typeface="Calibri" pitchFamily="34" charset="0"/>
              </a:rPr>
              <a:t>Attualmente le estensioni </a:t>
            </a:r>
            <a:r>
              <a:rPr lang="it-IT" sz="2400" dirty="0" smtClean="0">
                <a:latin typeface="Arial Unicode MS"/>
                <a:ea typeface="Arial Unicode MS"/>
                <a:cs typeface="Arial Unicode MS"/>
              </a:rPr>
              <a:t>①</a:t>
            </a:r>
            <a:r>
              <a:rPr lang="it-IT" sz="2400" dirty="0" smtClean="0">
                <a:latin typeface="Calibri" pitchFamily="34" charset="0"/>
              </a:rPr>
              <a:t>, </a:t>
            </a:r>
            <a:r>
              <a:rPr lang="it-IT" sz="2400" dirty="0">
                <a:latin typeface="Arial Unicode MS"/>
                <a:ea typeface="Arial Unicode MS"/>
                <a:cs typeface="Arial Unicode MS"/>
              </a:rPr>
              <a:t>②</a:t>
            </a:r>
            <a:r>
              <a:rPr lang="it-IT" sz="2400" dirty="0">
                <a:latin typeface="Calibri" pitchFamily="34" charset="0"/>
              </a:rPr>
              <a:t> </a:t>
            </a:r>
            <a:r>
              <a:rPr lang="it-IT" sz="2400" dirty="0" smtClean="0">
                <a:latin typeface="Calibri" pitchFamily="34" charset="0"/>
              </a:rPr>
              <a:t>e </a:t>
            </a:r>
            <a:r>
              <a:rPr lang="it-IT" sz="2400" dirty="0" smtClean="0">
                <a:latin typeface="Arial Unicode MS"/>
                <a:ea typeface="Arial Unicode MS"/>
                <a:cs typeface="Arial Unicode MS"/>
              </a:rPr>
              <a:t>③ </a:t>
            </a:r>
            <a:r>
              <a:rPr lang="it-IT" sz="2400" dirty="0" smtClean="0">
                <a:latin typeface="Calibri" pitchFamily="34" charset="0"/>
              </a:rPr>
              <a:t>non </a:t>
            </a:r>
            <a:r>
              <a:rPr lang="it-IT" sz="2400" dirty="0">
                <a:latin typeface="Calibri" pitchFamily="34" charset="0"/>
              </a:rPr>
              <a:t>supportano il </a:t>
            </a:r>
            <a:r>
              <a:rPr lang="it-IT" sz="2400" dirty="0" err="1">
                <a:latin typeface="Calibri" pitchFamily="34" charset="0"/>
              </a:rPr>
              <a:t>discovery</a:t>
            </a:r>
            <a:r>
              <a:rPr lang="it-IT" sz="2400" dirty="0">
                <a:latin typeface="Calibri" pitchFamily="34" charset="0"/>
              </a:rPr>
              <a:t> </a:t>
            </a:r>
            <a:r>
              <a:rPr lang="it-IT" sz="2400" dirty="0" err="1">
                <a:latin typeface="Calibri" pitchFamily="34" charset="0"/>
              </a:rPr>
              <a:t>dell’IdP</a:t>
            </a:r>
            <a:r>
              <a:rPr lang="it-IT" sz="2400" dirty="0">
                <a:latin typeface="Calibri" pitchFamily="34" charset="0"/>
              </a:rPr>
              <a:t> tramite WAYF (possibile dopo uno sviluppo lato DS).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400" dirty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dirty="0">
                <a:latin typeface="Calibri" pitchFamily="34" charset="0"/>
              </a:rPr>
              <a:t>Le estensioni </a:t>
            </a:r>
            <a:r>
              <a:rPr lang="it-IT" sz="2400" dirty="0">
                <a:latin typeface="Arial Unicode MS"/>
                <a:ea typeface="Arial Unicode MS"/>
                <a:cs typeface="Arial Unicode MS"/>
              </a:rPr>
              <a:t>①</a:t>
            </a:r>
            <a:r>
              <a:rPr lang="it-IT" sz="2400" dirty="0">
                <a:latin typeface="Calibri" pitchFamily="34" charset="0"/>
              </a:rPr>
              <a:t>, </a:t>
            </a:r>
            <a:r>
              <a:rPr lang="it-IT" sz="2400" dirty="0">
                <a:latin typeface="Arial Unicode MS"/>
                <a:ea typeface="Arial Unicode MS"/>
                <a:cs typeface="Arial Unicode MS"/>
              </a:rPr>
              <a:t>②</a:t>
            </a:r>
            <a:r>
              <a:rPr lang="it-IT" sz="2400" dirty="0">
                <a:latin typeface="Calibri" pitchFamily="34" charset="0"/>
              </a:rPr>
              <a:t> e </a:t>
            </a:r>
            <a:r>
              <a:rPr lang="it-IT" sz="2400" dirty="0" smtClean="0">
                <a:latin typeface="Arial Unicode MS"/>
                <a:ea typeface="Arial Unicode MS"/>
                <a:cs typeface="Arial Unicode MS"/>
              </a:rPr>
              <a:t>③ </a:t>
            </a:r>
            <a:r>
              <a:rPr lang="it-IT" sz="2400" dirty="0" smtClean="0">
                <a:latin typeface="Calibri" pitchFamily="34" charset="0"/>
              </a:rPr>
              <a:t>necessitano </a:t>
            </a:r>
            <a:r>
              <a:rPr lang="it-IT" sz="2400" dirty="0">
                <a:latin typeface="Calibri" pitchFamily="34" charset="0"/>
              </a:rPr>
              <a:t>di un </a:t>
            </a:r>
            <a:r>
              <a:rPr lang="it-IT" sz="2400" dirty="0" err="1">
                <a:latin typeface="Calibri" pitchFamily="34" charset="0"/>
              </a:rPr>
              <a:t>deploy</a:t>
            </a:r>
            <a:r>
              <a:rPr lang="it-IT" sz="2400" dirty="0">
                <a:latin typeface="Calibri" pitchFamily="34" charset="0"/>
              </a:rPr>
              <a:t> (comunque abbastanza semplice) sugli </a:t>
            </a:r>
            <a:r>
              <a:rPr lang="it-IT" sz="2400" dirty="0" err="1">
                <a:latin typeface="Calibri" pitchFamily="34" charset="0"/>
              </a:rPr>
              <a:t>IdP</a:t>
            </a:r>
            <a:r>
              <a:rPr lang="it-IT" sz="2400" dirty="0">
                <a:latin typeface="Calibri" pitchFamily="34" charset="0"/>
              </a:rPr>
              <a:t> della </a:t>
            </a:r>
            <a:r>
              <a:rPr lang="it-IT" sz="2400" dirty="0" smtClean="0">
                <a:latin typeface="Calibri" pitchFamily="34" charset="0"/>
              </a:rPr>
              <a:t>federazione (e quindi non bastano interventi solo lato SP).</a:t>
            </a:r>
            <a:endParaRPr lang="it-IT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3810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763588"/>
            <a:ext cx="8167688" cy="455612"/>
          </a:xfrm>
        </p:spPr>
        <p:txBody>
          <a:bodyPr/>
          <a:lstStyle/>
          <a:p>
            <a:pPr eaLnBrk="1" hangingPunct="1"/>
            <a:r>
              <a:rPr lang="it-IT" sz="2800" b="0" smtClean="0">
                <a:latin typeface="Arial Unicode MS"/>
                <a:ea typeface="Arial Unicode MS"/>
                <a:cs typeface="Arial Unicode MS"/>
              </a:rPr>
              <a:t>Conclusioni</a:t>
            </a:r>
            <a:endParaRPr lang="it-IT" sz="2800" b="0" smtClean="0">
              <a:latin typeface="Calibri" pitchFamily="34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7525" y="1319213"/>
            <a:ext cx="8296275" cy="4294187"/>
          </a:xfrm>
        </p:spPr>
        <p:txBody>
          <a:bodyPr/>
          <a:lstStyle/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dirty="0" smtClean="0">
                <a:latin typeface="Calibri" pitchFamily="34" charset="0"/>
              </a:rPr>
              <a:t>L’estensione </a:t>
            </a:r>
            <a:r>
              <a:rPr lang="it-IT" sz="2400" dirty="0">
                <a:latin typeface="Arial Unicode MS"/>
                <a:ea typeface="Arial Unicode MS"/>
                <a:cs typeface="Arial Unicode MS"/>
              </a:rPr>
              <a:t>①</a:t>
            </a:r>
            <a:r>
              <a:rPr lang="it-IT" sz="2400" dirty="0" smtClean="0">
                <a:latin typeface="Calibri" pitchFamily="34" charset="0"/>
              </a:rPr>
              <a:t>, </a:t>
            </a:r>
            <a:r>
              <a:rPr lang="it-IT" sz="2400" dirty="0">
                <a:latin typeface="Calibri" pitchFamily="34" charset="0"/>
              </a:rPr>
              <a:t>attraverso lo sviluppo di API di autenticazione per applicazioni Java e </a:t>
            </a:r>
            <a:r>
              <a:rPr lang="it-IT" sz="2400" dirty="0" err="1">
                <a:latin typeface="Calibri" pitchFamily="34" charset="0"/>
              </a:rPr>
              <a:t>Python</a:t>
            </a:r>
            <a:r>
              <a:rPr lang="it-IT" sz="2400" dirty="0">
                <a:latin typeface="Calibri" pitchFamily="34" charset="0"/>
              </a:rPr>
              <a:t>, ha una potenziale ricaduta sull’intera comunità </a:t>
            </a:r>
            <a:r>
              <a:rPr lang="it-IT" sz="2400" dirty="0" err="1">
                <a:latin typeface="Calibri" pitchFamily="34" charset="0"/>
              </a:rPr>
              <a:t>Shibboleth</a:t>
            </a:r>
            <a:r>
              <a:rPr lang="it-IT" sz="2400" dirty="0">
                <a:latin typeface="Calibri" pitchFamily="34" charset="0"/>
              </a:rPr>
              <a:t> (e non solo su IDEM).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400" dirty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dirty="0">
                <a:latin typeface="Calibri" pitchFamily="34" charset="0"/>
              </a:rPr>
              <a:t>Le estensioni </a:t>
            </a:r>
            <a:r>
              <a:rPr lang="it-IT" sz="2400" dirty="0">
                <a:latin typeface="Arial Unicode MS"/>
                <a:ea typeface="Arial Unicode MS"/>
                <a:cs typeface="Arial Unicode MS"/>
              </a:rPr>
              <a:t>②</a:t>
            </a:r>
            <a:r>
              <a:rPr lang="it-IT" sz="2400" dirty="0">
                <a:latin typeface="Calibri" pitchFamily="34" charset="0"/>
              </a:rPr>
              <a:t> e </a:t>
            </a:r>
            <a:r>
              <a:rPr lang="it-IT" sz="2400" dirty="0">
                <a:latin typeface="Arial Unicode MS"/>
                <a:ea typeface="Arial Unicode MS"/>
                <a:cs typeface="Arial Unicode MS"/>
              </a:rPr>
              <a:t>③ </a:t>
            </a:r>
            <a:r>
              <a:rPr lang="it-IT" sz="2400" dirty="0" smtClean="0">
                <a:latin typeface="Calibri" pitchFamily="34" charset="0"/>
              </a:rPr>
              <a:t>sono </a:t>
            </a:r>
            <a:r>
              <a:rPr lang="it-IT" sz="2400" dirty="0">
                <a:latin typeface="Calibri" pitchFamily="34" charset="0"/>
              </a:rPr>
              <a:t>strettamente necessarie al progetto </a:t>
            </a:r>
            <a:r>
              <a:rPr lang="it-IT" sz="2400" dirty="0" err="1">
                <a:latin typeface="Calibri" pitchFamily="34" charset="0"/>
              </a:rPr>
              <a:t>GarrBox</a:t>
            </a:r>
            <a:r>
              <a:rPr lang="it-IT" sz="2400" dirty="0">
                <a:latin typeface="Calibri" pitchFamily="34" charset="0"/>
              </a:rPr>
              <a:t> per realizzare le funzionalità previste negli obiettivi progettuali</a:t>
            </a:r>
            <a:r>
              <a:rPr lang="it-IT" sz="2400" dirty="0" smtClean="0">
                <a:latin typeface="Calibri" pitchFamily="34" charset="0"/>
              </a:rPr>
              <a:t>.</a:t>
            </a:r>
            <a:endParaRPr lang="it-IT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8017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763588"/>
            <a:ext cx="8167688" cy="455612"/>
          </a:xfrm>
        </p:spPr>
        <p:txBody>
          <a:bodyPr/>
          <a:lstStyle/>
          <a:p>
            <a:pPr eaLnBrk="1" hangingPunct="1"/>
            <a:r>
              <a:rPr lang="it-IT" sz="2800" b="0" smtClean="0">
                <a:latin typeface="Arial Unicode MS"/>
                <a:ea typeface="Arial Unicode MS"/>
                <a:cs typeface="Arial Unicode MS"/>
              </a:rPr>
              <a:t>Condivisione</a:t>
            </a:r>
            <a:endParaRPr lang="it-IT" sz="2800" b="0" smtClean="0">
              <a:latin typeface="Calibri" pitchFamily="34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7525" y="1319213"/>
            <a:ext cx="8296275" cy="4294187"/>
          </a:xfrm>
        </p:spPr>
        <p:txBody>
          <a:bodyPr/>
          <a:lstStyle/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dirty="0">
                <a:latin typeface="Calibri" pitchFamily="34" charset="0"/>
              </a:rPr>
              <a:t>Pareri, opinioni, consigli?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400" dirty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dirty="0">
                <a:latin typeface="Calibri" pitchFamily="34" charset="0"/>
              </a:rPr>
              <a:t>I prossimi passi potrebbero essere:</a:t>
            </a:r>
          </a:p>
          <a:p>
            <a:pPr marL="806450"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000" dirty="0">
                <a:latin typeface="Calibri" pitchFamily="34" charset="0"/>
              </a:rPr>
              <a:t>Installazione delle estensioni </a:t>
            </a:r>
            <a:r>
              <a:rPr lang="it-IT" sz="2000" dirty="0" err="1">
                <a:latin typeface="Calibri" pitchFamily="34" charset="0"/>
              </a:rPr>
              <a:t>sull’IdP</a:t>
            </a:r>
            <a:r>
              <a:rPr lang="it-IT" sz="2000" dirty="0">
                <a:latin typeface="Calibri" pitchFamily="34" charset="0"/>
              </a:rPr>
              <a:t> di direzione GARR e integrazione nel pilota </a:t>
            </a:r>
            <a:r>
              <a:rPr lang="it-IT" sz="2000" dirty="0" err="1">
                <a:latin typeface="Calibri" pitchFamily="34" charset="0"/>
              </a:rPr>
              <a:t>Garrbox</a:t>
            </a:r>
            <a:r>
              <a:rPr lang="it-IT" sz="2000" dirty="0">
                <a:latin typeface="Calibri" pitchFamily="34" charset="0"/>
              </a:rPr>
              <a:t>.</a:t>
            </a:r>
          </a:p>
          <a:p>
            <a:pPr marL="806450"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000" dirty="0">
                <a:latin typeface="Calibri" pitchFamily="34" charset="0"/>
              </a:rPr>
              <a:t>Condivisione delle estensioni proposte con gli altri soggetti della comunità per raccogliere indicazioni, pareri…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4085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Grazie per l’Attenzione!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Fine presentazione.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894174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2800" b="0" dirty="0">
                <a:latin typeface="Arial Unicode MS"/>
                <a:ea typeface="Arial Unicode MS"/>
                <a:cs typeface="Arial Unicode MS"/>
              </a:rPr>
              <a:t>① </a:t>
            </a:r>
            <a:r>
              <a:rPr lang="it-IT" sz="2800" b="0" dirty="0" smtClean="0">
                <a:latin typeface="Arial Unicode MS"/>
                <a:ea typeface="Arial Unicode MS"/>
                <a:cs typeface="Arial Unicode MS"/>
              </a:rPr>
              <a:t>Esempi di utilizzo delle API</a:t>
            </a:r>
            <a:endParaRPr lang="it-IT" sz="2800" b="0" dirty="0" smtClean="0">
              <a:latin typeface="Calibri" pitchFamily="34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0859" y="1573213"/>
            <a:ext cx="4169664" cy="4294187"/>
          </a:xfrm>
          <a:solidFill>
            <a:schemeClr val="accent3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/>
          <a:lstStyle/>
          <a:p>
            <a:pPr marL="1587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defRPr/>
            </a:pPr>
            <a:endParaRPr lang="it-IT" sz="1200" dirty="0" smtClean="0">
              <a:cs typeface="Courier New" pitchFamily="49" charset="0"/>
            </a:endParaRPr>
          </a:p>
          <a:p>
            <a:pPr marL="1587" lvl="1" indent="0" algn="ctr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defRPr/>
            </a:pPr>
            <a:r>
              <a:rPr lang="it-IT" sz="2000" noProof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Courier New" pitchFamily="49" charset="0"/>
              </a:rPr>
              <a:t>Login da un programma Java</a:t>
            </a:r>
          </a:p>
          <a:p>
            <a:pPr marL="1587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defRPr/>
            </a:pPr>
            <a:endParaRPr lang="it-IT" sz="1200" noProof="1" smtClean="0">
              <a:cs typeface="Courier New" pitchFamily="49" charset="0"/>
            </a:endParaRPr>
          </a:p>
          <a:p>
            <a:pPr marL="1587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defRPr/>
            </a:pPr>
            <a:endParaRPr lang="it-IT" sz="1200" noProof="1" smtClean="0">
              <a:cs typeface="Courier New" pitchFamily="49" charset="0"/>
            </a:endParaRP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defRPr/>
            </a:pPr>
            <a:r>
              <a:rPr lang="it-IT" sz="1400" noProof="1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try {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tabLst>
                <a:tab pos="269875" algn="l"/>
                <a:tab pos="541338" algn="l"/>
                <a:tab pos="804863" algn="l"/>
                <a:tab pos="1074738" algn="l"/>
                <a:tab pos="1346200" algn="l"/>
              </a:tabLst>
              <a:defRPr/>
            </a:pPr>
            <a:r>
              <a:rPr lang="it-IT" sz="1400" noProof="1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	LoginContext lc = new LoginContext(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tabLst>
                <a:tab pos="269875" algn="l"/>
                <a:tab pos="541338" algn="l"/>
                <a:tab pos="804863" algn="l"/>
                <a:tab pos="1074738" algn="l"/>
                <a:tab pos="1346200" algn="l"/>
              </a:tabLst>
              <a:defRPr/>
            </a:pPr>
            <a:r>
              <a:rPr lang="it-IT" sz="1400" noProof="1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			"Shibboleth",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tabLst>
                <a:tab pos="269875" algn="l"/>
                <a:tab pos="541338" algn="l"/>
                <a:tab pos="804863" algn="l"/>
                <a:tab pos="1074738" algn="l"/>
                <a:tab pos="1346200" algn="l"/>
              </a:tabLst>
              <a:defRPr/>
            </a:pPr>
            <a:r>
              <a:rPr lang="it-IT" sz="1400" noProof="1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			new MyCallbackHandler());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tabLst>
                <a:tab pos="269875" algn="l"/>
                <a:tab pos="541338" algn="l"/>
                <a:tab pos="804863" algn="l"/>
                <a:tab pos="1074738" algn="l"/>
                <a:tab pos="1346200" algn="l"/>
              </a:tabLst>
              <a:defRPr/>
            </a:pPr>
            <a:endParaRPr lang="it-IT" sz="1400" noProof="1" smtClean="0">
              <a:solidFill>
                <a:schemeClr val="bg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tabLst>
                <a:tab pos="269875" algn="l"/>
                <a:tab pos="541338" algn="l"/>
                <a:tab pos="804863" algn="l"/>
                <a:tab pos="1074738" algn="l"/>
                <a:tab pos="1346200" algn="l"/>
              </a:tabLst>
              <a:defRPr/>
            </a:pPr>
            <a:r>
              <a:rPr lang="it-IT" sz="1400" noProof="1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	lc.login();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tabLst>
                <a:tab pos="269875" algn="l"/>
                <a:tab pos="541338" algn="l"/>
                <a:tab pos="804863" algn="l"/>
                <a:tab pos="1074738" algn="l"/>
                <a:tab pos="1346200" algn="l"/>
              </a:tabLst>
              <a:defRPr/>
            </a:pPr>
            <a:r>
              <a:rPr lang="it-IT" sz="1400" noProof="1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	System.out.println("User logged in successfully.");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tabLst>
                <a:tab pos="269875" algn="l"/>
                <a:tab pos="541338" algn="l"/>
                <a:tab pos="804863" algn="l"/>
                <a:tab pos="1074738" algn="l"/>
                <a:tab pos="1346200" algn="l"/>
              </a:tabLst>
              <a:defRPr/>
            </a:pPr>
            <a:r>
              <a:rPr lang="it-IT" sz="1400" noProof="1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}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tabLst>
                <a:tab pos="269875" algn="l"/>
                <a:tab pos="541338" algn="l"/>
                <a:tab pos="804863" algn="l"/>
                <a:tab pos="1074738" algn="l"/>
                <a:tab pos="1346200" algn="l"/>
              </a:tabLst>
              <a:defRPr/>
            </a:pPr>
            <a:r>
              <a:rPr lang="it-IT" sz="1400" noProof="1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catch (LoginException e) { 	System.err.println("Error logging in user.");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tabLst>
                <a:tab pos="269875" algn="l"/>
                <a:tab pos="541338" algn="l"/>
                <a:tab pos="804863" algn="l"/>
                <a:tab pos="1074738" algn="l"/>
                <a:tab pos="1346200" algn="l"/>
              </a:tabLst>
              <a:defRPr/>
            </a:pPr>
            <a:r>
              <a:rPr lang="it-IT" sz="1400" noProof="1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	e.printStackTrace();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tabLst>
                <a:tab pos="269875" algn="l"/>
                <a:tab pos="541338" algn="l"/>
                <a:tab pos="804863" algn="l"/>
                <a:tab pos="1074738" algn="l"/>
                <a:tab pos="1346200" algn="l"/>
              </a:tabLst>
              <a:defRPr/>
            </a:pPr>
            <a:r>
              <a:rPr lang="it-IT" sz="1400" noProof="1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}</a:t>
            </a:r>
            <a:endParaRPr lang="it-IT" sz="1400" noProof="1">
              <a:solidFill>
                <a:schemeClr val="bg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645152" y="1573213"/>
            <a:ext cx="4184294" cy="4294187"/>
          </a:xfrm>
          <a:solidFill>
            <a:schemeClr val="accent3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/>
          <a:lstStyle/>
          <a:p>
            <a:pPr marL="1587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defRPr/>
            </a:pPr>
            <a:endParaRPr lang="it-IT" sz="1200" dirty="0" smtClean="0">
              <a:cs typeface="Courier New" pitchFamily="49" charset="0"/>
            </a:endParaRPr>
          </a:p>
          <a:p>
            <a:pPr marL="1587" lvl="1" indent="0" algn="ctr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defRPr/>
            </a:pPr>
            <a:r>
              <a:rPr lang="it-IT" sz="2000" noProof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Courier New" pitchFamily="49" charset="0"/>
              </a:rPr>
              <a:t>Login da un programma Python</a:t>
            </a:r>
          </a:p>
          <a:p>
            <a:pPr marL="1587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defRPr/>
            </a:pPr>
            <a:endParaRPr lang="it-IT" sz="1200" dirty="0" smtClean="0">
              <a:cs typeface="Courier New" pitchFamily="49" charset="0"/>
            </a:endParaRPr>
          </a:p>
          <a:p>
            <a:pPr marL="1587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defRPr/>
            </a:pPr>
            <a:endParaRPr lang="it-IT" sz="1200" dirty="0">
              <a:cs typeface="Courier New" pitchFamily="49" charset="0"/>
            </a:endParaRP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tabLst>
                <a:tab pos="4125913" algn="r"/>
              </a:tabLst>
              <a:defRPr/>
            </a:pPr>
            <a:r>
              <a:rPr lang="it-IT" sz="1400" noProof="1" smtClean="0">
                <a:latin typeface="Calibri" pitchFamily="34" charset="0"/>
                <a:cs typeface="Calibri" pitchFamily="34" charset="0"/>
              </a:rPr>
              <a:t>import shibauth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tabLst>
                <a:tab pos="4125913" algn="r"/>
              </a:tabLst>
              <a:defRPr/>
            </a:pPr>
            <a:endParaRPr lang="it-IT" sz="1400" noProof="1" smtClean="0">
              <a:latin typeface="Calibri" pitchFamily="34" charset="0"/>
              <a:cs typeface="Calibri" pitchFamily="34" charset="0"/>
            </a:endParaRP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tabLst>
                <a:tab pos="4125913" algn="r"/>
              </a:tabLst>
              <a:defRPr/>
            </a:pPr>
            <a:r>
              <a:rPr lang="it-IT" sz="1400" noProof="1" smtClean="0">
                <a:latin typeface="Calibri" pitchFamily="34" charset="0"/>
                <a:cs typeface="Calibri" pitchFamily="34" charset="0"/>
              </a:rPr>
              <a:t>if __name__ == "__main__":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tabLst>
                <a:tab pos="4125913" algn="r"/>
              </a:tabLst>
              <a:defRPr/>
            </a:pPr>
            <a:r>
              <a:rPr lang="it-IT" sz="1400" noProof="1" smtClean="0">
                <a:latin typeface="Calibri" pitchFamily="34" charset="0"/>
                <a:cs typeface="Calibri" pitchFamily="34" charset="0"/>
              </a:rPr>
              <a:t>     username = raw_input('Enter username: ')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tabLst>
                <a:tab pos="4125913" algn="r"/>
              </a:tabLst>
              <a:defRPr/>
            </a:pPr>
            <a:r>
              <a:rPr lang="it-IT" sz="1400" noProof="1" smtClean="0">
                <a:latin typeface="Calibri" pitchFamily="34" charset="0"/>
                <a:cs typeface="Calibri" pitchFamily="34" charset="0"/>
              </a:rPr>
              <a:t>     password = getpass.getpass('Enter password: ')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tabLst>
                <a:tab pos="4125913" algn="r"/>
              </a:tabLst>
              <a:defRPr/>
            </a:pPr>
            <a:r>
              <a:rPr lang="it-IT" sz="1400" noProof="1" smtClean="0">
                <a:latin typeface="Calibri" pitchFamily="34" charset="0"/>
                <a:cs typeface="Calibri" pitchFamily="34" charset="0"/>
              </a:rPr>
              <a:t>     try: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tabLst>
                <a:tab pos="4125913" algn="r"/>
              </a:tabLst>
              <a:defRPr/>
            </a:pPr>
            <a:r>
              <a:rPr lang="it-IT" sz="1400" noProof="1" smtClean="0">
                <a:latin typeface="Calibri" pitchFamily="34" charset="0"/>
                <a:cs typeface="Calibri" pitchFamily="34" charset="0"/>
              </a:rPr>
              <a:t>          loggeduser, session = 	shibauth.login(username, password)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tabLst>
                <a:tab pos="4125913" algn="r"/>
              </a:tabLst>
              <a:defRPr/>
            </a:pPr>
            <a:r>
              <a:rPr lang="it-IT" sz="1400" noProof="1" smtClean="0">
                <a:latin typeface="Calibri" pitchFamily="34" charset="0"/>
                <a:cs typeface="Calibri" pitchFamily="34" charset="0"/>
              </a:rPr>
              <a:t>          print "User logged in successfully."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tabLst>
                <a:tab pos="4125913" algn="r"/>
              </a:tabLst>
              <a:defRPr/>
            </a:pPr>
            <a:r>
              <a:rPr lang="it-IT" sz="1400" noProof="1" smtClean="0">
                <a:latin typeface="Calibri" pitchFamily="34" charset="0"/>
                <a:cs typeface="Calibri" pitchFamily="34" charset="0"/>
              </a:rPr>
              <a:t>     except Exception, e: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tabLst>
                <a:tab pos="4125913" algn="r"/>
              </a:tabLst>
              <a:defRPr/>
            </a:pPr>
            <a:r>
              <a:rPr lang="it-IT" sz="1400" noProof="1" smtClean="0">
                <a:latin typeface="Calibri" pitchFamily="34" charset="0"/>
                <a:cs typeface="Calibri" pitchFamily="34" charset="0"/>
              </a:rPr>
              <a:t>          print "Error logging in user: %s" % e</a:t>
            </a:r>
            <a:endParaRPr lang="it-IT" sz="1400" noProof="1">
              <a:solidFill>
                <a:schemeClr val="bg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4174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2800" b="0" dirty="0">
                <a:latin typeface="Arial Unicode MS"/>
                <a:ea typeface="Arial Unicode MS"/>
                <a:cs typeface="Arial Unicode MS"/>
              </a:rPr>
              <a:t>②</a:t>
            </a:r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 </a:t>
            </a:r>
            <a:r>
              <a:rPr lang="it-IT" sz="2800" b="0" dirty="0" smtClean="0">
                <a:latin typeface="Arial Unicode MS"/>
                <a:ea typeface="Arial Unicode MS"/>
                <a:cs typeface="Arial Unicode MS"/>
              </a:rPr>
              <a:t>Esempio login da Linux</a:t>
            </a:r>
            <a:endParaRPr lang="it-IT" sz="2800" b="0" dirty="0" smtClean="0">
              <a:latin typeface="Calibri" pitchFamily="34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0859" y="1436914"/>
            <a:ext cx="8492946" cy="4717143"/>
          </a:xfrm>
          <a:solidFill>
            <a:schemeClr val="accent3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/>
          <a:lstStyle/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defRPr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login as: </a:t>
            </a:r>
            <a:r>
              <a:rPr lang="en-US" sz="1400" noProof="1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andrea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defRPr/>
            </a:pP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andrea@212.189.204.232's 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password: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defRPr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Last login: Mon Jun 11 16:20:38 2012 from 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omero.mib.infn.it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defRPr/>
            </a:pPr>
            <a:endParaRPr lang="en-US" sz="1400" dirty="0">
              <a:solidFill>
                <a:schemeClr val="bg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defRPr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[andrea@cloud-mi-03 ~]$ 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env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 | 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grep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Shib</a:t>
            </a:r>
            <a:endParaRPr lang="en-US" sz="1400" dirty="0">
              <a:solidFill>
                <a:schemeClr val="bg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defRPr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Shib_Session_ID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=_da1c55cd894a17514551fb6b3ba68c36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defRPr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Shib_Authentication_Method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=urn:oasis:names:tc:SAML:2.0:ac:classes:PasswordProtectedTransport:BasicAuthn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defRPr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Shib_Application_ID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=default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defRPr/>
            </a:pP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Shib_Session_Unique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=64656661756c7468747470733a2f2f636c6f75642d6d692d30332e6d69622e696e666e2e6974</a:t>
            </a:r>
            <a:endParaRPr lang="en-US" sz="1400" dirty="0">
              <a:solidFill>
                <a:schemeClr val="bg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defRPr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Shib_AuthnContext_Class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=urn:oasis:names:tc:SAML:2.0:ac:classes:PasswordProtectedTransport:BasicAuthn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defRPr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Shib_Session_Index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=13a7536381ecfb87dfff48c8e8ed48e84ec902d76d67de6c842fc2fae36d6a30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defRPr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Shib_Authentication_Instant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=2012-07-16T06:07:27.534Z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defRPr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Shib_Identity_Provider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=http://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idp-test1.mib.infn.it/idp/shibboleth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defRPr/>
            </a:pP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</a:b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[andrea@cloud-mi-03 ~]$ echo $eduPersonScopedAffiliation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defRPr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member@garr.it;student@garr.it</a:t>
            </a:r>
            <a:endParaRPr lang="it-IT" sz="1400" dirty="0">
              <a:solidFill>
                <a:schemeClr val="bg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tabLst>
                <a:tab pos="269875" algn="l"/>
                <a:tab pos="541338" algn="l"/>
                <a:tab pos="804863" algn="l"/>
                <a:tab pos="1074738" algn="l"/>
                <a:tab pos="1346200" algn="l"/>
              </a:tabLst>
              <a:defRPr/>
            </a:pPr>
            <a:endParaRPr lang="it-IT" sz="1400" dirty="0" smtClean="0">
              <a:solidFill>
                <a:schemeClr val="bg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tabLst>
                <a:tab pos="269875" algn="l"/>
                <a:tab pos="541338" algn="l"/>
                <a:tab pos="804863" algn="l"/>
                <a:tab pos="1074738" algn="l"/>
                <a:tab pos="1346200" algn="l"/>
              </a:tabLst>
              <a:defRPr/>
            </a:pPr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andrea@cloud-mi-03 ~]$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tabLst>
                <a:tab pos="269875" algn="l"/>
                <a:tab pos="541338" algn="l"/>
                <a:tab pos="804863" algn="l"/>
                <a:tab pos="1074738" algn="l"/>
                <a:tab pos="1346200" algn="l"/>
              </a:tabLst>
              <a:defRPr/>
            </a:pPr>
            <a:endParaRPr lang="it-IT" sz="1400" dirty="0">
              <a:solidFill>
                <a:schemeClr val="bg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5116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2800" b="0" dirty="0">
                <a:latin typeface="Arial Unicode MS"/>
                <a:ea typeface="Arial Unicode MS"/>
                <a:cs typeface="Arial Unicode MS"/>
              </a:rPr>
              <a:t>③</a:t>
            </a:r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 </a:t>
            </a:r>
            <a:r>
              <a:rPr lang="it-IT" sz="2800" b="0" dirty="0" smtClean="0">
                <a:latin typeface="Arial Unicode MS"/>
                <a:ea typeface="Arial Unicode MS"/>
                <a:cs typeface="Arial Unicode MS"/>
              </a:rPr>
              <a:t>Esempio di configurazione </a:t>
            </a:r>
            <a:r>
              <a:rPr lang="it-IT" sz="2800" b="0" dirty="0" err="1" smtClean="0">
                <a:latin typeface="Arial Unicode MS"/>
                <a:ea typeface="Arial Unicode MS"/>
                <a:cs typeface="Arial Unicode MS"/>
              </a:rPr>
              <a:t>DragonDisk</a:t>
            </a:r>
            <a:endParaRPr lang="it-IT" sz="2800" b="0" dirty="0" smtClean="0">
              <a:latin typeface="Calibri" pitchFamily="34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72070"/>
            <a:ext cx="6534150" cy="485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67746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763588"/>
            <a:ext cx="8167688" cy="455612"/>
          </a:xfrm>
        </p:spPr>
        <p:txBody>
          <a:bodyPr/>
          <a:lstStyle/>
          <a:p>
            <a:pPr eaLnBrk="1" hangingPunct="1"/>
            <a:r>
              <a:rPr lang="en-GB" sz="2800" b="0" smtClean="0">
                <a:latin typeface="Calibri" pitchFamily="34" charset="0"/>
              </a:rPr>
              <a:t>Shibboleth &amp; IDEM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7525" y="1319213"/>
            <a:ext cx="8296275" cy="4294187"/>
          </a:xfrm>
        </p:spPr>
        <p:txBody>
          <a:bodyPr/>
          <a:lstStyle/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dirty="0" smtClean="0">
                <a:latin typeface="Calibri" pitchFamily="34" charset="0"/>
              </a:rPr>
              <a:t>«Federazione IDEM: una soluzione unica per accedere alle </a:t>
            </a:r>
            <a:r>
              <a:rPr lang="it-IT" sz="2400" u="sng" dirty="0" smtClean="0">
                <a:latin typeface="Calibri" pitchFamily="34" charset="0"/>
              </a:rPr>
              <a:t>risorse online</a:t>
            </a:r>
            <a:r>
              <a:rPr lang="it-IT" sz="2400" dirty="0" smtClean="0">
                <a:latin typeface="Calibri" pitchFamily="34" charset="0"/>
              </a:rPr>
              <a:t> [web-</a:t>
            </a:r>
            <a:r>
              <a:rPr lang="it-IT" sz="2400" dirty="0" err="1" smtClean="0">
                <a:latin typeface="Calibri" pitchFamily="34" charset="0"/>
              </a:rPr>
              <a:t>based</a:t>
            </a:r>
            <a:r>
              <a:rPr lang="it-IT" sz="2400" dirty="0" smtClean="0">
                <a:latin typeface="Calibri" pitchFamily="34" charset="0"/>
              </a:rPr>
              <a:t>]».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400" dirty="0" smtClean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dirty="0" smtClean="0">
                <a:latin typeface="Calibri" pitchFamily="34" charset="0"/>
              </a:rPr>
              <a:t>SSO attraverso </a:t>
            </a:r>
            <a:r>
              <a:rPr lang="it-IT" sz="2400" dirty="0" err="1" smtClean="0">
                <a:latin typeface="Calibri" pitchFamily="34" charset="0"/>
              </a:rPr>
              <a:t>username+password</a:t>
            </a:r>
            <a:r>
              <a:rPr lang="it-IT" sz="2400" dirty="0" smtClean="0">
                <a:latin typeface="Calibri" pitchFamily="34" charset="0"/>
              </a:rPr>
              <a:t>.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400" dirty="0" smtClean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dirty="0" smtClean="0">
                <a:latin typeface="Calibri" pitchFamily="34" charset="0"/>
              </a:rPr>
              <a:t>Principi generali:</a:t>
            </a:r>
          </a:p>
          <a:p>
            <a:pPr marL="796925"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000" dirty="0" smtClean="0">
                <a:latin typeface="Calibri" pitchFamily="34" charset="0"/>
              </a:rPr>
              <a:t>diffusione nella comunità (con diversi </a:t>
            </a:r>
            <a:r>
              <a:rPr lang="it-IT" sz="2000" dirty="0" err="1" smtClean="0">
                <a:latin typeface="Calibri" pitchFamily="34" charset="0"/>
              </a:rPr>
              <a:t>IdP</a:t>
            </a:r>
            <a:r>
              <a:rPr lang="it-IT" sz="2000" dirty="0" smtClean="0">
                <a:latin typeface="Calibri" pitchFamily="34" charset="0"/>
              </a:rPr>
              <a:t> e SP)</a:t>
            </a:r>
            <a:endParaRPr lang="it-IT" sz="2400" dirty="0" smtClean="0">
              <a:latin typeface="Calibri" pitchFamily="34" charset="0"/>
            </a:endParaRPr>
          </a:p>
          <a:p>
            <a:pPr marL="796925"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000" dirty="0" smtClean="0">
                <a:latin typeface="Calibri" pitchFamily="34" charset="0"/>
              </a:rPr>
              <a:t>uniformità di tecnologie e schemi di utilizzo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en-GB" sz="2400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763588"/>
            <a:ext cx="8167688" cy="455612"/>
          </a:xfrm>
        </p:spPr>
        <p:txBody>
          <a:bodyPr/>
          <a:lstStyle/>
          <a:p>
            <a:pPr eaLnBrk="1" hangingPunct="1"/>
            <a:r>
              <a:rPr lang="en-GB" sz="2800" b="0" smtClean="0">
                <a:latin typeface="Calibri" pitchFamily="34" charset="0"/>
              </a:rPr>
              <a:t>Estensioni proposte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7525" y="1319213"/>
            <a:ext cx="8296275" cy="4294187"/>
          </a:xfrm>
        </p:spPr>
        <p:txBody>
          <a:bodyPr/>
          <a:lstStyle/>
          <a:p>
            <a:pPr marL="446088" lvl="1" indent="-444500" eaLnBrk="1" hangingPunct="1">
              <a:spcBef>
                <a:spcPct val="0"/>
              </a:spcBef>
              <a:spcAft>
                <a:spcPct val="20000"/>
              </a:spcAft>
              <a:buSzPct val="110000"/>
              <a:buFont typeface="Arial Unicode MS" pitchFamily="34" charset="-128"/>
              <a:buChar char="①"/>
            </a:pPr>
            <a:r>
              <a:rPr lang="it-IT" sz="2400" dirty="0" smtClean="0">
                <a:latin typeface="Calibri" pitchFamily="34" charset="0"/>
              </a:rPr>
              <a:t>Estensione di IDEM ad applicazioni non web-</a:t>
            </a:r>
            <a:r>
              <a:rPr lang="it-IT" sz="2400" dirty="0" err="1" smtClean="0">
                <a:latin typeface="Calibri" pitchFamily="34" charset="0"/>
              </a:rPr>
              <a:t>based</a:t>
            </a:r>
            <a:r>
              <a:rPr lang="it-IT" sz="2400" dirty="0" smtClean="0">
                <a:latin typeface="Calibri" pitchFamily="34" charset="0"/>
              </a:rPr>
              <a:t> che quindi non si utilizzano un browser web (API per Java e </a:t>
            </a:r>
            <a:r>
              <a:rPr lang="it-IT" sz="2400" dirty="0" err="1" smtClean="0">
                <a:latin typeface="Calibri" pitchFamily="34" charset="0"/>
              </a:rPr>
              <a:t>Phyton</a:t>
            </a:r>
            <a:r>
              <a:rPr lang="it-IT" sz="2400" dirty="0" smtClean="0">
                <a:latin typeface="Calibri" pitchFamily="34" charset="0"/>
              </a:rPr>
              <a:t>).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</a:pPr>
            <a:endParaRPr lang="it-IT" sz="2400" dirty="0" smtClean="0">
              <a:latin typeface="Calibri" pitchFamily="34" charset="0"/>
            </a:endParaRPr>
          </a:p>
          <a:p>
            <a:pPr marL="446088" lvl="1" indent="-444500" eaLnBrk="1" hangingPunct="1">
              <a:spcBef>
                <a:spcPct val="0"/>
              </a:spcBef>
              <a:spcAft>
                <a:spcPct val="20000"/>
              </a:spcAft>
              <a:buSzPct val="110000"/>
              <a:buFont typeface="Arial Unicode MS" pitchFamily="34" charset="-128"/>
              <a:buChar char="②"/>
            </a:pPr>
            <a:r>
              <a:rPr lang="it-IT" sz="2400" dirty="0">
                <a:latin typeface="Calibri" pitchFamily="34" charset="0"/>
              </a:rPr>
              <a:t>Estensione di IDEM per l’autenticazione di utenti su sistemi </a:t>
            </a:r>
            <a:r>
              <a:rPr lang="it-IT" sz="2400" dirty="0" smtClean="0">
                <a:latin typeface="Calibri" pitchFamily="34" charset="0"/>
              </a:rPr>
              <a:t>Linux (tramite PAM e NSS).</a:t>
            </a:r>
            <a:endParaRPr lang="it-IT" sz="2400" dirty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buFont typeface="Wingdings" pitchFamily="2" charset="2"/>
              <a:buChar char="§"/>
            </a:pPr>
            <a:endParaRPr lang="it-IT" sz="2400" dirty="0" smtClean="0">
              <a:latin typeface="Calibri" pitchFamily="34" charset="0"/>
            </a:endParaRPr>
          </a:p>
          <a:p>
            <a:pPr marL="446088" lvl="1" indent="-444500" eaLnBrk="1" hangingPunct="1">
              <a:spcBef>
                <a:spcPct val="0"/>
              </a:spcBef>
              <a:spcAft>
                <a:spcPct val="20000"/>
              </a:spcAft>
              <a:buSzPct val="110000"/>
              <a:buFont typeface="Arial Unicode MS" pitchFamily="34" charset="-128"/>
              <a:buChar char="③"/>
            </a:pPr>
            <a:r>
              <a:rPr lang="it-IT" sz="2400" dirty="0">
                <a:latin typeface="Calibri" pitchFamily="34" charset="0"/>
              </a:rPr>
              <a:t>Estensione per supportare differenti schemi di autenticazione (non basati su </a:t>
            </a:r>
            <a:r>
              <a:rPr lang="it-IT" sz="2400" dirty="0" err="1">
                <a:latin typeface="Calibri" pitchFamily="34" charset="0"/>
              </a:rPr>
              <a:t>username+password</a:t>
            </a:r>
            <a:r>
              <a:rPr lang="it-IT" sz="2400" dirty="0">
                <a:latin typeface="Calibri" pitchFamily="34" charset="0"/>
              </a:rPr>
              <a:t>).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</a:pPr>
            <a:endParaRPr lang="en-GB" sz="2400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763588"/>
            <a:ext cx="8167688" cy="455612"/>
          </a:xfrm>
        </p:spPr>
        <p:txBody>
          <a:bodyPr/>
          <a:lstStyle/>
          <a:p>
            <a:pPr eaLnBrk="1" hangingPunct="1"/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① </a:t>
            </a:r>
            <a:r>
              <a:rPr lang="en-GB" sz="2800" b="0" dirty="0" err="1" smtClean="0">
                <a:latin typeface="Arial Unicode MS"/>
                <a:ea typeface="Arial Unicode MS"/>
                <a:cs typeface="Arial Unicode MS"/>
              </a:rPr>
              <a:t>Scopo</a:t>
            </a:r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 e </a:t>
            </a:r>
            <a:r>
              <a:rPr lang="en-GB" sz="2800" b="0" dirty="0" err="1" smtClean="0">
                <a:latin typeface="Arial Unicode MS"/>
                <a:ea typeface="Arial Unicode MS"/>
                <a:cs typeface="Arial Unicode MS"/>
              </a:rPr>
              <a:t>benefici</a:t>
            </a:r>
            <a:endParaRPr lang="en-GB" sz="2800" b="0" dirty="0" smtClean="0">
              <a:latin typeface="Calibri" pitchFamily="34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7525" y="1319213"/>
            <a:ext cx="8296275" cy="4294187"/>
          </a:xfrm>
        </p:spPr>
        <p:txBody>
          <a:bodyPr/>
          <a:lstStyle/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b="1" dirty="0">
                <a:latin typeface="Calibri" pitchFamily="34" charset="0"/>
              </a:rPr>
              <a:t>Benefici</a:t>
            </a:r>
            <a:r>
              <a:rPr lang="it-IT" sz="2400" dirty="0">
                <a:latin typeface="Calibri" pitchFamily="34" charset="0"/>
              </a:rPr>
              <a:t>: grazie a queste estensioni la federazione IDEM è in grado di raggiungere famiglie di applicazioni attualmente escluse.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400" dirty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b="1" dirty="0">
                <a:latin typeface="Calibri" pitchFamily="34" charset="0"/>
              </a:rPr>
              <a:t>Esempio</a:t>
            </a:r>
            <a:r>
              <a:rPr lang="it-IT" sz="2400" dirty="0">
                <a:latin typeface="Calibri" pitchFamily="34" charset="0"/>
              </a:rPr>
              <a:t>: </a:t>
            </a:r>
            <a:r>
              <a:rPr lang="it-IT" sz="2400" dirty="0" smtClean="0">
                <a:latin typeface="Calibri" pitchFamily="34" charset="0"/>
              </a:rPr>
              <a:t>attraverso le API realizzate è possibile avere applicazioni client scritta in Java o in </a:t>
            </a:r>
            <a:r>
              <a:rPr lang="it-IT" sz="2400" dirty="0" err="1" smtClean="0">
                <a:latin typeface="Calibri" pitchFamily="34" charset="0"/>
              </a:rPr>
              <a:t>Python</a:t>
            </a:r>
            <a:r>
              <a:rPr lang="it-IT" sz="2400" dirty="0" smtClean="0">
                <a:latin typeface="Calibri" pitchFamily="34" charset="0"/>
              </a:rPr>
              <a:t> che effettuano un’autenticazione tramite </a:t>
            </a:r>
            <a:r>
              <a:rPr lang="it-IT" sz="2400" dirty="0" err="1" smtClean="0">
                <a:latin typeface="Calibri" pitchFamily="34" charset="0"/>
              </a:rPr>
              <a:t>Shibboleth</a:t>
            </a:r>
            <a:r>
              <a:rPr lang="it-IT" sz="2400" dirty="0" smtClean="0">
                <a:latin typeface="Calibri" pitchFamily="34" charset="0"/>
              </a:rPr>
              <a:t> (con una gestione completa dei metadati utente nella sessione).</a:t>
            </a:r>
            <a:endParaRPr lang="it-IT" sz="2400" dirty="0">
              <a:latin typeface="Calibri" pitchFamily="34" charset="0"/>
            </a:endParaRPr>
          </a:p>
          <a:p>
            <a:pPr marL="796925"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000" dirty="0" smtClean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en-GB" sz="24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5645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763588"/>
            <a:ext cx="8167688" cy="455612"/>
          </a:xfrm>
        </p:spPr>
        <p:txBody>
          <a:bodyPr/>
          <a:lstStyle/>
          <a:p>
            <a:pPr eaLnBrk="1" hangingPunct="1"/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② </a:t>
            </a:r>
            <a:r>
              <a:rPr lang="en-GB" sz="2800" b="0" dirty="0" err="1" smtClean="0">
                <a:latin typeface="Arial Unicode MS"/>
                <a:ea typeface="Arial Unicode MS"/>
                <a:cs typeface="Arial Unicode MS"/>
              </a:rPr>
              <a:t>Scopo</a:t>
            </a:r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 e </a:t>
            </a:r>
            <a:r>
              <a:rPr lang="en-GB" sz="2800" b="0" dirty="0" err="1" smtClean="0">
                <a:latin typeface="Arial Unicode MS"/>
                <a:ea typeface="Arial Unicode MS"/>
                <a:cs typeface="Arial Unicode MS"/>
              </a:rPr>
              <a:t>benefici</a:t>
            </a:r>
            <a:endParaRPr lang="en-GB" sz="2800" b="0" dirty="0" smtClean="0">
              <a:latin typeface="Calibri" pitchFamily="34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7525" y="1319213"/>
            <a:ext cx="8296275" cy="4294187"/>
          </a:xfrm>
        </p:spPr>
        <p:txBody>
          <a:bodyPr/>
          <a:lstStyle/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b="1" dirty="0">
                <a:latin typeface="Calibri" pitchFamily="34" charset="0"/>
              </a:rPr>
              <a:t>Benefici</a:t>
            </a:r>
            <a:r>
              <a:rPr lang="it-IT" sz="2400" dirty="0">
                <a:latin typeface="Calibri" pitchFamily="34" charset="0"/>
              </a:rPr>
              <a:t>: grazie a queste estensioni la federazione IDEM è in grado di essere usata </a:t>
            </a:r>
            <a:r>
              <a:rPr lang="it-IT" sz="2400" dirty="0" smtClean="0">
                <a:latin typeface="Calibri" pitchFamily="34" charset="0"/>
              </a:rPr>
              <a:t>come strumento di autenticazione per macchine Linux.</a:t>
            </a:r>
            <a:endParaRPr lang="it-IT" sz="2400" dirty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400" dirty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b="1" dirty="0">
                <a:latin typeface="Calibri" pitchFamily="34" charset="0"/>
              </a:rPr>
              <a:t>Esempio</a:t>
            </a:r>
            <a:r>
              <a:rPr lang="it-IT" sz="2400" dirty="0">
                <a:latin typeface="Calibri" pitchFamily="34" charset="0"/>
              </a:rPr>
              <a:t>: il problema ci si è presentato quando per il progetto </a:t>
            </a:r>
            <a:r>
              <a:rPr lang="it-IT" sz="2400" dirty="0" err="1">
                <a:latin typeface="Calibri" pitchFamily="34" charset="0"/>
              </a:rPr>
              <a:t>GarrBox</a:t>
            </a:r>
            <a:r>
              <a:rPr lang="it-IT" sz="2400" dirty="0">
                <a:latin typeface="Calibri" pitchFamily="34" charset="0"/>
              </a:rPr>
              <a:t> abbiamo pensato come includere in </a:t>
            </a:r>
            <a:r>
              <a:rPr lang="it-IT" sz="2400" dirty="0" err="1">
                <a:latin typeface="Calibri" pitchFamily="34" charset="0"/>
              </a:rPr>
              <a:t>Shibboleth</a:t>
            </a:r>
            <a:r>
              <a:rPr lang="it-IT" sz="2400" dirty="0">
                <a:latin typeface="Calibri" pitchFamily="34" charset="0"/>
              </a:rPr>
              <a:t> interfacce a blocchi per i </a:t>
            </a:r>
            <a:r>
              <a:rPr lang="it-IT" sz="2400" dirty="0" err="1">
                <a:latin typeface="Calibri" pitchFamily="34" charset="0"/>
              </a:rPr>
              <a:t>filesystem</a:t>
            </a:r>
            <a:r>
              <a:rPr lang="it-IT" sz="2400" dirty="0">
                <a:latin typeface="Calibri" pitchFamily="34" charset="0"/>
              </a:rPr>
              <a:t> (CIFS e NFS), le quali non transitano da browser web.</a:t>
            </a:r>
            <a:endParaRPr lang="it-IT" sz="2400" dirty="0" smtClean="0">
              <a:latin typeface="Calibri" pitchFamily="34" charset="0"/>
            </a:endParaRPr>
          </a:p>
          <a:p>
            <a:pPr marL="796925"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000" dirty="0" smtClean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en-GB" sz="24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201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763588"/>
            <a:ext cx="8167688" cy="455612"/>
          </a:xfrm>
        </p:spPr>
        <p:txBody>
          <a:bodyPr/>
          <a:lstStyle/>
          <a:p>
            <a:pPr eaLnBrk="1" hangingPunct="1"/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① </a:t>
            </a:r>
            <a:r>
              <a:rPr lang="en-GB" sz="1800" b="0" dirty="0" smtClean="0">
                <a:latin typeface="Arial Unicode MS"/>
                <a:ea typeface="Arial Unicode MS"/>
                <a:cs typeface="Arial Unicode MS"/>
              </a:rPr>
              <a:t>e</a:t>
            </a:r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 ② </a:t>
            </a:r>
            <a:r>
              <a:rPr lang="en-GB" sz="2800" b="0" dirty="0" err="1" smtClean="0">
                <a:latin typeface="Arial Unicode MS"/>
                <a:ea typeface="Arial Unicode MS"/>
                <a:cs typeface="Arial Unicode MS"/>
              </a:rPr>
              <a:t>Architettura</a:t>
            </a:r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 ad alto </a:t>
            </a:r>
            <a:r>
              <a:rPr lang="en-GB" sz="2800" b="0" dirty="0" err="1" smtClean="0">
                <a:latin typeface="Arial Unicode MS"/>
                <a:ea typeface="Arial Unicode MS"/>
                <a:cs typeface="Arial Unicode MS"/>
              </a:rPr>
              <a:t>livello</a:t>
            </a:r>
            <a:endParaRPr lang="en-GB" sz="2800" b="0" dirty="0" smtClean="0">
              <a:latin typeface="Calibri" pitchFamily="34" charset="0"/>
            </a:endParaRPr>
          </a:p>
        </p:txBody>
      </p:sp>
      <p:graphicFrame>
        <p:nvGraphicFramePr>
          <p:cNvPr id="3" name="Ogget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1808066"/>
              </p:ext>
            </p:extLst>
          </p:nvPr>
        </p:nvGraphicFramePr>
        <p:xfrm>
          <a:off x="1164768" y="1234455"/>
          <a:ext cx="6501562" cy="4641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Visio" r:id="rId4" imgW="5284611" imgH="3772440" progId="Visio.Drawing.11">
                  <p:embed/>
                </p:oleObj>
              </mc:Choice>
              <mc:Fallback>
                <p:oleObj name="Visio" r:id="rId4" imgW="5284611" imgH="3772440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4768" y="1234455"/>
                        <a:ext cx="6501562" cy="46411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asellaDiTesto 3"/>
          <p:cNvSpPr txBox="1">
            <a:spLocks noChangeArrowheads="1"/>
          </p:cNvSpPr>
          <p:nvPr/>
        </p:nvSpPr>
        <p:spPr bwMode="auto">
          <a:xfrm>
            <a:off x="3463826" y="5872077"/>
            <a:ext cx="5544431" cy="329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945" tIns="41473" rIns="82945" bIns="41473">
            <a:spAutoFit/>
          </a:bodyPr>
          <a:lstStyle/>
          <a:p>
            <a:r>
              <a:rPr lang="it-IT" sz="1600" i="1" dirty="0">
                <a:latin typeface="Calibri" pitchFamily="34" charset="0"/>
                <a:cs typeface="Calibri" pitchFamily="34" charset="0"/>
              </a:rPr>
              <a:t>(con bordo rosso le componenti sviluppate o configurate ad-hoc)</a:t>
            </a:r>
          </a:p>
        </p:txBody>
      </p:sp>
    </p:spTree>
    <p:extLst>
      <p:ext uri="{BB962C8B-B14F-4D97-AF65-F5344CB8AC3E}">
        <p14:creationId xmlns:p14="http://schemas.microsoft.com/office/powerpoint/2010/main" val="36769150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763588"/>
            <a:ext cx="8167688" cy="455612"/>
          </a:xfrm>
        </p:spPr>
        <p:txBody>
          <a:bodyPr/>
          <a:lstStyle/>
          <a:p>
            <a:pPr eaLnBrk="1" hangingPunct="1"/>
            <a:r>
              <a:rPr lang="en-GB" sz="2800" b="0" dirty="0">
                <a:latin typeface="Arial Unicode MS"/>
                <a:ea typeface="Arial Unicode MS"/>
                <a:cs typeface="Arial Unicode MS"/>
              </a:rPr>
              <a:t>① </a:t>
            </a:r>
            <a:r>
              <a:rPr lang="en-GB" sz="1800" b="0" dirty="0">
                <a:latin typeface="Arial Unicode MS"/>
                <a:ea typeface="Arial Unicode MS"/>
                <a:cs typeface="Arial Unicode MS"/>
              </a:rPr>
              <a:t>e</a:t>
            </a:r>
            <a:r>
              <a:rPr lang="en-GB" sz="2800" b="0" dirty="0">
                <a:latin typeface="Arial Unicode MS"/>
                <a:ea typeface="Arial Unicode MS"/>
                <a:cs typeface="Arial Unicode MS"/>
              </a:rPr>
              <a:t> ② </a:t>
            </a:r>
            <a:r>
              <a:rPr lang="en-GB" sz="2800" b="0" dirty="0" err="1" smtClean="0">
                <a:latin typeface="Arial Unicode MS"/>
                <a:ea typeface="Arial Unicode MS"/>
                <a:cs typeface="Arial Unicode MS"/>
              </a:rPr>
              <a:t>Modifiche</a:t>
            </a:r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 </a:t>
            </a:r>
            <a:r>
              <a:rPr lang="en-GB" sz="2800" b="0" dirty="0" err="1" smtClean="0">
                <a:latin typeface="Arial Unicode MS"/>
                <a:ea typeface="Arial Unicode MS"/>
                <a:cs typeface="Arial Unicode MS"/>
              </a:rPr>
              <a:t>apportate</a:t>
            </a:r>
            <a:endParaRPr lang="en-GB" sz="2800" b="0" dirty="0" smtClean="0">
              <a:latin typeface="Calibri" pitchFamily="34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7525" y="1319213"/>
            <a:ext cx="8296275" cy="4294187"/>
          </a:xfrm>
        </p:spPr>
        <p:txBody>
          <a:bodyPr/>
          <a:lstStyle/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b="1" dirty="0" err="1">
                <a:latin typeface="Calibri" pitchFamily="34" charset="0"/>
              </a:rPr>
              <a:t>IdP</a:t>
            </a:r>
            <a:r>
              <a:rPr lang="it-IT" sz="2400" dirty="0">
                <a:latin typeface="Calibri" pitchFamily="34" charset="0"/>
              </a:rPr>
              <a:t>: </a:t>
            </a:r>
            <a:r>
              <a:rPr lang="it-IT" sz="2400" dirty="0" err="1">
                <a:latin typeface="Calibri" pitchFamily="34" charset="0"/>
              </a:rPr>
              <a:t>deploy</a:t>
            </a:r>
            <a:r>
              <a:rPr lang="it-IT" sz="2400" dirty="0">
                <a:latin typeface="Calibri" pitchFamily="34" charset="0"/>
              </a:rPr>
              <a:t> di una </a:t>
            </a:r>
            <a:r>
              <a:rPr lang="it-IT" sz="2400" dirty="0" err="1">
                <a:latin typeface="Calibri" pitchFamily="34" charset="0"/>
              </a:rPr>
              <a:t>servlet</a:t>
            </a:r>
            <a:r>
              <a:rPr lang="it-IT" sz="2400" dirty="0">
                <a:latin typeface="Calibri" pitchFamily="34" charset="0"/>
              </a:rPr>
              <a:t> per fornire gli elenchi di utenti e gruppi da </a:t>
            </a:r>
            <a:r>
              <a:rPr lang="it-IT" sz="2400" dirty="0" smtClean="0">
                <a:latin typeface="Calibri" pitchFamily="34" charset="0"/>
              </a:rPr>
              <a:t>LDAP </a:t>
            </a:r>
            <a:r>
              <a:rPr lang="it-IT" sz="2400" dirty="0">
                <a:latin typeface="Calibri" pitchFamily="34" charset="0"/>
              </a:rPr>
              <a:t>e attivazione (tramite configurazione) del Basic </a:t>
            </a:r>
            <a:r>
              <a:rPr lang="it-IT" sz="2400" dirty="0" err="1">
                <a:latin typeface="Calibri" pitchFamily="34" charset="0"/>
              </a:rPr>
              <a:t>Authentication</a:t>
            </a:r>
            <a:r>
              <a:rPr lang="it-IT" sz="2400" dirty="0">
                <a:latin typeface="Calibri" pitchFamily="34" charset="0"/>
              </a:rPr>
              <a:t> Login </a:t>
            </a:r>
            <a:r>
              <a:rPr lang="it-IT" sz="2400" dirty="0" err="1">
                <a:latin typeface="Calibri" pitchFamily="34" charset="0"/>
              </a:rPr>
              <a:t>Handler</a:t>
            </a:r>
            <a:r>
              <a:rPr lang="it-IT" sz="2400" dirty="0">
                <a:latin typeface="Calibri" pitchFamily="34" charset="0"/>
              </a:rPr>
              <a:t>.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400" dirty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b="1" dirty="0">
                <a:latin typeface="Calibri" pitchFamily="34" charset="0"/>
              </a:rPr>
              <a:t>SP</a:t>
            </a:r>
            <a:r>
              <a:rPr lang="it-IT" sz="2400" dirty="0">
                <a:latin typeface="Calibri" pitchFamily="34" charset="0"/>
              </a:rPr>
              <a:t>: </a:t>
            </a:r>
            <a:r>
              <a:rPr lang="it-IT" sz="2400" dirty="0" err="1">
                <a:latin typeface="Calibri" pitchFamily="34" charset="0"/>
              </a:rPr>
              <a:t>deploy</a:t>
            </a:r>
            <a:r>
              <a:rPr lang="it-IT" sz="2400" dirty="0">
                <a:latin typeface="Calibri" pitchFamily="34" charset="0"/>
              </a:rPr>
              <a:t> di librerie per PAM (moduli di autorizzazione dei sistemi Linux) e configurazione di </a:t>
            </a:r>
            <a:r>
              <a:rPr lang="it-IT" sz="2400" dirty="0" err="1">
                <a:latin typeface="Calibri" pitchFamily="34" charset="0"/>
              </a:rPr>
              <a:t>Shibboleth</a:t>
            </a:r>
            <a:r>
              <a:rPr lang="it-IT" sz="2400" dirty="0">
                <a:latin typeface="Calibri" pitchFamily="34" charset="0"/>
              </a:rPr>
              <a:t> SP.</a:t>
            </a:r>
            <a:br>
              <a:rPr lang="it-IT" sz="2400" dirty="0">
                <a:latin typeface="Calibri" pitchFamily="34" charset="0"/>
              </a:rPr>
            </a:br>
            <a:endParaRPr lang="it-IT" sz="2400" dirty="0" smtClean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b="1" dirty="0" smtClean="0">
                <a:latin typeface="Calibri" pitchFamily="34" charset="0"/>
              </a:rPr>
              <a:t>Applicazione</a:t>
            </a:r>
            <a:r>
              <a:rPr lang="it-IT" sz="2400" dirty="0" smtClean="0">
                <a:latin typeface="Calibri" pitchFamily="34" charset="0"/>
              </a:rPr>
              <a:t>: inclusione delle librerie con le API </a:t>
            </a:r>
            <a:r>
              <a:rPr lang="it-IT" sz="2400" dirty="0">
                <a:latin typeface="Calibri" pitchFamily="34" charset="0"/>
              </a:rPr>
              <a:t>per integrare l’autenticazione </a:t>
            </a:r>
            <a:r>
              <a:rPr lang="it-IT" sz="2400" dirty="0" err="1" smtClean="0">
                <a:latin typeface="Calibri" pitchFamily="34" charset="0"/>
              </a:rPr>
              <a:t>Shibboleth</a:t>
            </a:r>
            <a:r>
              <a:rPr lang="it-IT" sz="2400" dirty="0" smtClean="0">
                <a:latin typeface="Calibri" pitchFamily="34" charset="0"/>
              </a:rPr>
              <a:t>; per il login di macchine </a:t>
            </a:r>
            <a:r>
              <a:rPr lang="it-IT" sz="2400" dirty="0" err="1" smtClean="0">
                <a:latin typeface="Calibri" pitchFamily="34" charset="0"/>
              </a:rPr>
              <a:t>linux</a:t>
            </a:r>
            <a:r>
              <a:rPr lang="it-IT" sz="2400" dirty="0" smtClean="0">
                <a:latin typeface="Calibri" pitchFamily="34" charset="0"/>
              </a:rPr>
              <a:t> vengono forniti un modulo PAM e NSS da installare e configurare sulla macchina client.</a:t>
            </a:r>
            <a:endParaRPr lang="it-IT" sz="2400" dirty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400" dirty="0" smtClean="0">
              <a:latin typeface="Calibri" pitchFamily="34" charset="0"/>
            </a:endParaRPr>
          </a:p>
          <a:p>
            <a:pPr marL="796925"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000" dirty="0" smtClean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en-GB" sz="24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355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763588"/>
            <a:ext cx="8167688" cy="455612"/>
          </a:xfrm>
        </p:spPr>
        <p:txBody>
          <a:bodyPr/>
          <a:lstStyle/>
          <a:p>
            <a:pPr eaLnBrk="1" hangingPunct="1"/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③ </a:t>
            </a:r>
            <a:r>
              <a:rPr lang="en-GB" sz="2800" b="0" dirty="0" err="1" smtClean="0">
                <a:latin typeface="Arial Unicode MS"/>
                <a:ea typeface="Arial Unicode MS"/>
                <a:cs typeface="Arial Unicode MS"/>
              </a:rPr>
              <a:t>Scopo</a:t>
            </a:r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 e </a:t>
            </a:r>
            <a:r>
              <a:rPr lang="en-GB" sz="2800" b="0" dirty="0" err="1" smtClean="0">
                <a:latin typeface="Arial Unicode MS"/>
                <a:ea typeface="Arial Unicode MS"/>
                <a:cs typeface="Arial Unicode MS"/>
              </a:rPr>
              <a:t>benefici</a:t>
            </a:r>
            <a:endParaRPr lang="en-GB" sz="2800" b="0" dirty="0" smtClean="0">
              <a:latin typeface="Calibri" pitchFamily="34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7525" y="1319213"/>
            <a:ext cx="8296275" cy="4294187"/>
          </a:xfrm>
        </p:spPr>
        <p:txBody>
          <a:bodyPr/>
          <a:lstStyle/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b="1" dirty="0">
                <a:latin typeface="Calibri" pitchFamily="34" charset="0"/>
              </a:rPr>
              <a:t>Benefici</a:t>
            </a:r>
            <a:r>
              <a:rPr lang="it-IT" sz="2400" dirty="0">
                <a:latin typeface="Calibri" pitchFamily="34" charset="0"/>
              </a:rPr>
              <a:t>: grazie a queste estensione la federazione IDEM </a:t>
            </a:r>
            <a:r>
              <a:rPr lang="it-IT" sz="2400" dirty="0" smtClean="0">
                <a:latin typeface="Calibri" pitchFamily="34" charset="0"/>
              </a:rPr>
              <a:t>può estendersi a includere </a:t>
            </a:r>
            <a:r>
              <a:rPr lang="it-IT" sz="2400" dirty="0">
                <a:latin typeface="Calibri" pitchFamily="34" charset="0"/>
              </a:rPr>
              <a:t>applicazioni che usano protocolli di autenticazione sofisticati.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400" b="1" dirty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b="1" dirty="0">
                <a:latin typeface="Calibri" pitchFamily="34" charset="0"/>
              </a:rPr>
              <a:t>Esempio</a:t>
            </a:r>
            <a:r>
              <a:rPr lang="it-IT" sz="2400" dirty="0">
                <a:latin typeface="Calibri" pitchFamily="34" charset="0"/>
              </a:rPr>
              <a:t>: il problema ci si è presentato nel momento in cui per </a:t>
            </a:r>
            <a:r>
              <a:rPr lang="it-IT" sz="2400" dirty="0" err="1">
                <a:latin typeface="Calibri" pitchFamily="34" charset="0"/>
              </a:rPr>
              <a:t>GarrBox</a:t>
            </a:r>
            <a:r>
              <a:rPr lang="it-IT" sz="2400" dirty="0">
                <a:latin typeface="Calibri" pitchFamily="34" charset="0"/>
              </a:rPr>
              <a:t> abbiamo dovuto integrare l’interfaccia Amazon S3, che ha un suo schema autorizzativo non basato su </a:t>
            </a:r>
            <a:r>
              <a:rPr lang="it-IT" sz="2400" dirty="0" err="1" smtClean="0">
                <a:latin typeface="Calibri" pitchFamily="34" charset="0"/>
              </a:rPr>
              <a:t>username+password</a:t>
            </a:r>
            <a:r>
              <a:rPr lang="it-IT" sz="2400" dirty="0">
                <a:latin typeface="Calibri" pitchFamily="34" charset="0"/>
              </a:rPr>
              <a:t>.</a:t>
            </a:r>
            <a:endParaRPr lang="it-IT" sz="2000" dirty="0" smtClean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en-GB" sz="24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5099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763588"/>
            <a:ext cx="8167688" cy="455612"/>
          </a:xfrm>
        </p:spPr>
        <p:txBody>
          <a:bodyPr/>
          <a:lstStyle/>
          <a:p>
            <a:pPr eaLnBrk="1" hangingPunct="1"/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③ </a:t>
            </a:r>
            <a:r>
              <a:rPr lang="en-GB" sz="2800" b="0" dirty="0" err="1" smtClean="0">
                <a:latin typeface="Arial Unicode MS"/>
                <a:ea typeface="Arial Unicode MS"/>
                <a:cs typeface="Arial Unicode MS"/>
              </a:rPr>
              <a:t>Architettura</a:t>
            </a:r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 ad alto </a:t>
            </a:r>
            <a:r>
              <a:rPr lang="en-GB" sz="2800" b="0" dirty="0" err="1" smtClean="0">
                <a:latin typeface="Arial Unicode MS"/>
                <a:ea typeface="Arial Unicode MS"/>
                <a:cs typeface="Arial Unicode MS"/>
              </a:rPr>
              <a:t>livello</a:t>
            </a:r>
            <a:endParaRPr lang="en-GB" sz="2800" b="0" dirty="0" smtClean="0">
              <a:latin typeface="Calibri" pitchFamily="34" charset="0"/>
            </a:endParaRPr>
          </a:p>
        </p:txBody>
      </p:sp>
      <p:sp>
        <p:nvSpPr>
          <p:cNvPr id="6" name="CasellaDiTesto 3"/>
          <p:cNvSpPr txBox="1">
            <a:spLocks noChangeArrowheads="1"/>
          </p:cNvSpPr>
          <p:nvPr/>
        </p:nvSpPr>
        <p:spPr bwMode="auto">
          <a:xfrm>
            <a:off x="3463826" y="5872077"/>
            <a:ext cx="5544431" cy="329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945" tIns="41473" rIns="82945" bIns="41473">
            <a:spAutoFit/>
          </a:bodyPr>
          <a:lstStyle/>
          <a:p>
            <a:r>
              <a:rPr lang="it-IT" sz="1600" i="1" dirty="0">
                <a:latin typeface="Calibri" pitchFamily="34" charset="0"/>
                <a:cs typeface="Calibri" pitchFamily="34" charset="0"/>
              </a:rPr>
              <a:t>(con bordo rosso le componenti sviluppate o configurate ad-hoc)</a:t>
            </a:r>
          </a:p>
        </p:txBody>
      </p:sp>
      <p:graphicFrame>
        <p:nvGraphicFramePr>
          <p:cNvPr id="2" name="Ogget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6706697"/>
              </p:ext>
            </p:extLst>
          </p:nvPr>
        </p:nvGraphicFramePr>
        <p:xfrm>
          <a:off x="1246188" y="1225923"/>
          <a:ext cx="6718300" cy="459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Visio" r:id="rId4" imgW="5068504" imgH="3466560" progId="Visio.Drawing.11">
                  <p:embed/>
                </p:oleObj>
              </mc:Choice>
              <mc:Fallback>
                <p:oleObj name="Visio" r:id="rId4" imgW="5068504" imgH="3466560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6188" y="1225923"/>
                        <a:ext cx="6718300" cy="459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73516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Rwtemp7">
  <a:themeElements>
    <a:clrScheme name="HRwtemp7 10">
      <a:dk1>
        <a:srgbClr val="000000"/>
      </a:dk1>
      <a:lt1>
        <a:srgbClr val="FFFFFF"/>
      </a:lt1>
      <a:dk2>
        <a:srgbClr val="0A419B"/>
      </a:dk2>
      <a:lt2>
        <a:srgbClr val="CCCCCC"/>
      </a:lt2>
      <a:accent1>
        <a:srgbClr val="789BEB"/>
      </a:accent1>
      <a:accent2>
        <a:srgbClr val="FF7319"/>
      </a:accent2>
      <a:accent3>
        <a:srgbClr val="FFFFFF"/>
      </a:accent3>
      <a:accent4>
        <a:srgbClr val="000000"/>
      </a:accent4>
      <a:accent5>
        <a:srgbClr val="BECBF3"/>
      </a:accent5>
      <a:accent6>
        <a:srgbClr val="E76816"/>
      </a:accent6>
      <a:hlink>
        <a:srgbClr val="508728"/>
      </a:hlink>
      <a:folHlink>
        <a:srgbClr val="FFAF19"/>
      </a:folHlink>
    </a:clrScheme>
    <a:fontScheme name="HRwtemp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HRwtemp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Rwtemp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Rwtemp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Rwtemp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Rwtemp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Rwtemp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Rwtemp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Rwtemp7 8">
        <a:dk1>
          <a:srgbClr val="961414"/>
        </a:dk1>
        <a:lt1>
          <a:srgbClr val="FFFFFF"/>
        </a:lt1>
        <a:dk2>
          <a:srgbClr val="000072"/>
        </a:dk2>
        <a:lt2>
          <a:srgbClr val="A0A0A4"/>
        </a:lt2>
        <a:accent1>
          <a:srgbClr val="E6AA28"/>
        </a:accent1>
        <a:accent2>
          <a:srgbClr val="14AAD2"/>
        </a:accent2>
        <a:accent3>
          <a:srgbClr val="AAAABC"/>
        </a:accent3>
        <a:accent4>
          <a:srgbClr val="DADADA"/>
        </a:accent4>
        <a:accent5>
          <a:srgbClr val="F0D2AC"/>
        </a:accent5>
        <a:accent6>
          <a:srgbClr val="119ABE"/>
        </a:accent6>
        <a:hlink>
          <a:srgbClr val="DC6E0A"/>
        </a:hlink>
        <a:folHlink>
          <a:srgbClr val="96141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Rwtemp7 9">
        <a:dk1>
          <a:srgbClr val="000000"/>
        </a:dk1>
        <a:lt1>
          <a:srgbClr val="FFFFFF"/>
        </a:lt1>
        <a:dk2>
          <a:srgbClr val="FFC841"/>
        </a:dk2>
        <a:lt2>
          <a:srgbClr val="CCCCCC"/>
        </a:lt2>
        <a:accent1>
          <a:srgbClr val="D26E14"/>
        </a:accent1>
        <a:accent2>
          <a:srgbClr val="961414"/>
        </a:accent2>
        <a:accent3>
          <a:srgbClr val="FFFFFF"/>
        </a:accent3>
        <a:accent4>
          <a:srgbClr val="000000"/>
        </a:accent4>
        <a:accent5>
          <a:srgbClr val="E5BAAA"/>
        </a:accent5>
        <a:accent6>
          <a:srgbClr val="871111"/>
        </a:accent6>
        <a:hlink>
          <a:srgbClr val="14AAD2"/>
        </a:hlink>
        <a:folHlink>
          <a:srgbClr val="379B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Rwtemp7 10">
        <a:dk1>
          <a:srgbClr val="000000"/>
        </a:dk1>
        <a:lt1>
          <a:srgbClr val="FFFFFF"/>
        </a:lt1>
        <a:dk2>
          <a:srgbClr val="0A419B"/>
        </a:dk2>
        <a:lt2>
          <a:srgbClr val="CCCCCC"/>
        </a:lt2>
        <a:accent1>
          <a:srgbClr val="789BEB"/>
        </a:accent1>
        <a:accent2>
          <a:srgbClr val="FF7319"/>
        </a:accent2>
        <a:accent3>
          <a:srgbClr val="FFFFFF"/>
        </a:accent3>
        <a:accent4>
          <a:srgbClr val="000000"/>
        </a:accent4>
        <a:accent5>
          <a:srgbClr val="BECBF3"/>
        </a:accent5>
        <a:accent6>
          <a:srgbClr val="E76816"/>
        </a:accent6>
        <a:hlink>
          <a:srgbClr val="508728"/>
        </a:hlink>
        <a:folHlink>
          <a:srgbClr val="FFAF1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8717</TotalTime>
  <Words>762</Words>
  <Application>Microsoft Office PowerPoint</Application>
  <PresentationFormat>Presentazione su schermo (4:3)</PresentationFormat>
  <Paragraphs>135</Paragraphs>
  <Slides>18</Slides>
  <Notes>18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0" baseType="lpstr">
      <vt:lpstr>HRwtemp7</vt:lpstr>
      <vt:lpstr>Visio</vt:lpstr>
      <vt:lpstr>INFN Sezione Milano Bicocca  </vt:lpstr>
      <vt:lpstr>Shibboleth &amp; IDEM</vt:lpstr>
      <vt:lpstr>Estensioni proposte</vt:lpstr>
      <vt:lpstr>① Scopo e benefici</vt:lpstr>
      <vt:lpstr>② Scopo e benefici</vt:lpstr>
      <vt:lpstr>① e ② Architettura ad alto livello</vt:lpstr>
      <vt:lpstr>① e ② Modifiche apportate</vt:lpstr>
      <vt:lpstr>③ Scopo e benefici</vt:lpstr>
      <vt:lpstr>③ Architettura ad alto livello</vt:lpstr>
      <vt:lpstr>③ Modifiche apportate</vt:lpstr>
      <vt:lpstr>① + ② + ③ Benefici per IDEM</vt:lpstr>
      <vt:lpstr>① + ② + ③ Problemi aperti</vt:lpstr>
      <vt:lpstr>Conclusioni</vt:lpstr>
      <vt:lpstr>Condivisione</vt:lpstr>
      <vt:lpstr>Grazie per l’Attenzione!</vt:lpstr>
      <vt:lpstr>① Esempi di utilizzo delle API</vt:lpstr>
      <vt:lpstr>② Esempio login da Linux</vt:lpstr>
      <vt:lpstr>③ Esempio di configurazione DragonDisk</vt:lpstr>
    </vt:vector>
  </TitlesOfParts>
  <Company>Deutsche Bank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Deutsche Bank overview</dc:title>
  <dc:creator>huansta</dc:creator>
  <cp:lastModifiedBy>Andrea Biancini</cp:lastModifiedBy>
  <cp:revision>175</cp:revision>
  <dcterms:created xsi:type="dcterms:W3CDTF">2007-06-11T07:46:05Z</dcterms:created>
  <dcterms:modified xsi:type="dcterms:W3CDTF">2012-07-17T07:01:16Z</dcterms:modified>
</cp:coreProperties>
</file>