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8" r:id="rId3"/>
    <p:sldId id="352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24" autoAdjust="0"/>
    <p:restoredTop sz="94794" autoAdjust="0"/>
  </p:normalViewPr>
  <p:slideViewPr>
    <p:cSldViewPr snapToGrid="0">
      <p:cViewPr>
        <p:scale>
          <a:sx n="75" d="100"/>
          <a:sy n="75" d="100"/>
        </p:scale>
        <p:origin x="-300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F85ED-BD8D-48EF-9932-A6EC25BC5768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1A6843B3-C893-4069-BEBB-909723C7370B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10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8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F3536-E053-4186-9861-DDF21033CFA3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F4BCF593-9EFC-4EF7-A974-8E69CA76C4FA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11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9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ED205-14DF-455C-9DC3-732B43986161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1A14527E-5048-4346-BDAE-C0FFDB5D477C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12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30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8DE56-1CF6-45F1-822C-78DC0000A09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76859DAF-29D7-4DD0-BF75-BDD88D63E2C7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13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1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31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10307-8E05-4C7A-9502-20C48EF3DB4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A97DAFD4-FB77-4C07-8CCC-599DF9B28B42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14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32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87FE0-B45F-4AA8-96EC-099DE1600177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5E133A3B-BBE5-45AF-BE03-F447DED1E38B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15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37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337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2BCA6-99BB-415E-B22F-1A42CDF6F457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75C29CA3-8BF6-4E68-BFA9-87071988D110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4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25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25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9CF84-F14A-40A2-AF64-2F9D15F7ED51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5D802A55-09A6-418C-A60A-7CBC740C0863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5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3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3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AB388-CAD1-42AE-B50A-1FB28A16684D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8DC04F3B-696A-4565-84E8-D1BBB8E43AD3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6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4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E1870-BA5D-4E38-92D3-2CF07ED0E8D4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5DA3BAE1-F68A-49B4-9936-8DAA250AC75A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7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5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EEB95-116F-48BC-A93D-4601C18F6EF4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27E16736-61FC-4534-9846-39DE88120E5C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8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6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D8A23-37FF-45A9-AD81-C0FE660BFE5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41750" y="9420225"/>
            <a:ext cx="2936875" cy="49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4294" tIns="43833" rIns="84294" bIns="43833" anchor="b"/>
          <a:lstStyle/>
          <a:p>
            <a:pPr algn="r"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fld id="{79336566-0B35-427B-9046-1684FA7476A7}" type="slidenum">
              <a:rPr lang="ar-SA" sz="1100">
                <a:solidFill>
                  <a:srgbClr val="000000"/>
                </a:solidFill>
              </a:rPr>
              <a:pPr algn="r">
                <a:tabLst>
                  <a:tab pos="0" algn="l"/>
                  <a:tab pos="427038" algn="l"/>
                  <a:tab pos="855663" algn="l"/>
                  <a:tab pos="1284288" algn="l"/>
                  <a:tab pos="1711325" algn="l"/>
                  <a:tab pos="2139950" algn="l"/>
                  <a:tab pos="2568575" algn="l"/>
                  <a:tab pos="2997200" algn="l"/>
                  <a:tab pos="3424238" algn="l"/>
                  <a:tab pos="3852863" algn="l"/>
                  <a:tab pos="4281488" algn="l"/>
                  <a:tab pos="4710113" algn="l"/>
                  <a:tab pos="5137150" algn="l"/>
                  <a:tab pos="5565775" algn="l"/>
                  <a:tab pos="5994400" algn="l"/>
                  <a:tab pos="6423025" algn="l"/>
                  <a:tab pos="6850063" algn="l"/>
                  <a:tab pos="7278688" algn="l"/>
                  <a:tab pos="7707313" algn="l"/>
                  <a:tab pos="8135938" algn="l"/>
                  <a:tab pos="8562975" algn="l"/>
                </a:tabLst>
              </a:pPr>
              <a:t>9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9350" cy="3719513"/>
          </a:xfrm>
          <a:solidFill>
            <a:srgbClr val="FFFFFF"/>
          </a:solidFill>
          <a:ln/>
        </p:spPr>
      </p:sp>
      <p:sp>
        <p:nvSpPr>
          <p:cNvPr id="27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7863" y="4710113"/>
            <a:ext cx="5424487" cy="4464050"/>
          </a:xfrm>
          <a:noFill/>
          <a:ln/>
        </p:spPr>
        <p:txBody>
          <a:bodyPr wrap="none" anchor="ctr"/>
          <a:lstStyle/>
          <a:p>
            <a:pPr>
              <a:spcBef>
                <a:spcPts val="425"/>
              </a:spcBef>
              <a:tabLst>
                <a:tab pos="0" algn="l"/>
                <a:tab pos="427038" algn="l"/>
                <a:tab pos="855663" algn="l"/>
                <a:tab pos="1284288" algn="l"/>
                <a:tab pos="1711325" algn="l"/>
                <a:tab pos="2139950" algn="l"/>
                <a:tab pos="2568575" algn="l"/>
                <a:tab pos="2997200" algn="l"/>
                <a:tab pos="3424238" algn="l"/>
                <a:tab pos="3852863" algn="l"/>
                <a:tab pos="4281488" algn="l"/>
                <a:tab pos="4710113" algn="l"/>
                <a:tab pos="5137150" algn="l"/>
                <a:tab pos="5565775" algn="l"/>
                <a:tab pos="5994400" algn="l"/>
                <a:tab pos="6423025" algn="l"/>
                <a:tab pos="6850063" algn="l"/>
                <a:tab pos="7278688" algn="l"/>
                <a:tab pos="7707313" algn="l"/>
                <a:tab pos="8135938" algn="l"/>
                <a:tab pos="8562975" algn="l"/>
              </a:tabLst>
            </a:pPr>
            <a:endParaRPr lang="en-US" smtClean="0">
              <a:latin typeface="Arial" pitchFamily="34" charset="0"/>
              <a:cs typeface="DejaVu Sans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010525" y="12700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924800" y="6286500"/>
            <a:ext cx="927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1E559A2-81DA-40BE-90E8-837500033945}" type="slidenum">
              <a:rPr lang="en-US" sz="1400">
                <a:latin typeface="Arial" charset="0"/>
              </a:rPr>
              <a:pPr>
                <a:defRPr/>
              </a:pPr>
              <a:t>‹N›</a:t>
            </a:fld>
            <a:r>
              <a:rPr lang="en-US" sz="1400" dirty="0">
                <a:latin typeface="Arial" charset="0"/>
              </a:rPr>
              <a:t>/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101600" y="6299200"/>
            <a:ext cx="27813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latin typeface="Arial" charset="0"/>
              </a:rPr>
              <a:t>venerdì 13 luglio 2012</a:t>
            </a:r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INFN Sezione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smtClean="0"/>
              <a:t>Espanzione di IDEM a nuove applicazioni e schemi autoritativi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>
                <a:solidFill>
                  <a:srgbClr val="083174"/>
                </a:solidFill>
                <a:latin typeface="Calibri" pitchFamily="34" charset="0"/>
              </a:rPr>
              <a:t> Estensioni a Shibboleth per IDEM </a:t>
            </a: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③</a:t>
            </a:r>
            <a:r>
              <a:rPr lang="en-US" sz="4000" b="1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Architettura ad alto livello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9938" y="939800"/>
          <a:ext cx="7672387" cy="5478463"/>
        </p:xfrm>
        <a:graphic>
          <a:graphicData uri="http://schemas.openxmlformats.org/presentationml/2006/ole">
            <p:oleObj spid="_x0000_s2050" name="Visio" r:id="rId4" imgW="5788679" imgH="4132634" progId="">
              <p:embed/>
            </p:oleObj>
          </a:graphicData>
        </a:graphic>
      </p:graphicFrame>
      <p:sp>
        <p:nvSpPr>
          <p:cNvPr id="2052" name="CasellaDiTesto 4"/>
          <p:cNvSpPr txBox="1">
            <a:spLocks noChangeArrowheads="1"/>
          </p:cNvSpPr>
          <p:nvPr/>
        </p:nvSpPr>
        <p:spPr bwMode="auto">
          <a:xfrm>
            <a:off x="1503363" y="6254750"/>
            <a:ext cx="67468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/>
              <a:t>(con bordo rosso le componenti sviluppate o configurate ad-hoc)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③</a:t>
            </a:r>
            <a:r>
              <a:rPr lang="en-US" sz="4000" b="1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Modifiche apportate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IdP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deploy di un LoginHandler e di un DataConnector e loro attivazione (tramite configurazione), deploy di una servlet per l’invio via posta elettronica della Secret Key all’utente.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>
              <a:solidFill>
                <a:srgbClr val="000000"/>
              </a:solidFill>
              <a:cs typeface="Arial" pitchFamily="34" charset="0"/>
            </a:endParaRPr>
          </a:p>
          <a:p>
            <a:pPr marL="2889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en-US" sz="2900" b="1">
                <a:solidFill>
                  <a:srgbClr val="000000"/>
                </a:solidFill>
                <a:cs typeface="Arial" pitchFamily="34" charset="0"/>
              </a:rPr>
              <a:t>SP</a:t>
            </a:r>
            <a:r>
              <a:rPr lang="en-US" sz="2900">
                <a:solidFill>
                  <a:srgbClr val="000000"/>
                </a:solidFill>
                <a:cs typeface="Arial" pitchFamily="34" charset="0"/>
              </a:rPr>
              <a:t>: 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modifiche solo a livello dei file di configurazione del Shibboleth SP</a:t>
            </a:r>
            <a:r>
              <a:rPr lang="en-US" sz="290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① 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+</a:t>
            </a:r>
            <a:r>
              <a:rPr lang="en-US" sz="4000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②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 +</a:t>
            </a:r>
            <a:r>
              <a:rPr lang="en-US" sz="2700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③</a:t>
            </a:r>
            <a:r>
              <a:rPr lang="en-US" sz="4000">
                <a:solidFill>
                  <a:srgbClr val="000080"/>
                </a:solidFill>
                <a:ea typeface="Arial Unicode MS"/>
                <a:cs typeface="Arial Unicode MS"/>
              </a:rPr>
              <a:t> Benefici per IDEM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Le estensioni </a:t>
            </a:r>
            <a:r>
              <a:rPr lang="it-IT" sz="2900" b="1">
                <a:ea typeface="Arial Unicode MS"/>
                <a:cs typeface="Arial Unicode MS"/>
              </a:rPr>
              <a:t>① </a:t>
            </a:r>
            <a:r>
              <a:rPr lang="it-IT" sz="2900">
                <a:cs typeface="Arial" pitchFamily="34" charset="0"/>
              </a:rPr>
              <a:t>+</a:t>
            </a:r>
            <a:r>
              <a:rPr lang="en-US" sz="2900">
                <a:ea typeface="Arial Unicode MS"/>
                <a:cs typeface="Arial Unicode MS"/>
              </a:rPr>
              <a:t> </a:t>
            </a:r>
            <a:r>
              <a:rPr lang="it-IT" sz="2900" b="1">
                <a:ea typeface="Arial Unicode MS"/>
                <a:cs typeface="Arial Unicode MS"/>
              </a:rPr>
              <a:t>②</a:t>
            </a:r>
            <a:r>
              <a:rPr lang="it-IT" sz="2900">
                <a:cs typeface="Arial" pitchFamily="34" charset="0"/>
              </a:rPr>
              <a:t> p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ermettono ad IDEM di allargarsi includendo nuove applicazioni.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 b="1">
              <a:solidFill>
                <a:srgbClr val="000000"/>
              </a:solidFill>
              <a:cs typeface="Arial" pitchFamily="34" charset="0"/>
            </a:endParaRP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Le estensioni mantengono inalterati i concetti di uniformità e distribuzione che garantiscono la dimensione di comunità di IDEM.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① 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+</a:t>
            </a:r>
            <a:r>
              <a:rPr lang="en-US" sz="4000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②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 +</a:t>
            </a:r>
            <a:r>
              <a:rPr lang="en-US" sz="2700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③</a:t>
            </a:r>
            <a:r>
              <a:rPr lang="en-US" sz="4000">
                <a:solidFill>
                  <a:srgbClr val="000080"/>
                </a:solidFill>
                <a:ea typeface="Arial Unicode MS"/>
                <a:cs typeface="Arial Unicode MS"/>
              </a:rPr>
              <a:t> Problemi aperti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Attualmente le estensioni </a:t>
            </a:r>
            <a:r>
              <a:rPr lang="it-IT" sz="2900" b="1">
                <a:ea typeface="Arial Unicode MS"/>
                <a:cs typeface="Arial Unicode MS"/>
              </a:rPr>
              <a:t>①, ② </a:t>
            </a:r>
            <a:r>
              <a:rPr lang="it-IT" sz="2900">
                <a:ea typeface="Arial Unicode MS"/>
                <a:cs typeface="Arial Unicode MS"/>
              </a:rPr>
              <a:t>e </a:t>
            </a:r>
            <a:r>
              <a:rPr lang="it-IT" sz="2900" b="1">
                <a:ea typeface="Arial Unicode MS"/>
                <a:cs typeface="Arial Unicode MS"/>
              </a:rPr>
              <a:t>③</a:t>
            </a:r>
            <a:r>
              <a:rPr lang="it-IT" sz="2900">
                <a:cs typeface="Arial" pitchFamily="34" charset="0"/>
              </a:rPr>
              <a:t> 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non supportano il discovery dell’IdP tramite WAYF (possibile dopo uno sviluppo lato DS).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 b="1">
              <a:solidFill>
                <a:srgbClr val="000000"/>
              </a:solidFill>
              <a:cs typeface="Arial" pitchFamily="34" charset="0"/>
            </a:endParaRP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Le estensioni </a:t>
            </a:r>
            <a:r>
              <a:rPr lang="it-IT" sz="2900" b="1">
                <a:ea typeface="Arial Unicode MS"/>
                <a:cs typeface="Arial Unicode MS"/>
              </a:rPr>
              <a:t>①, ② </a:t>
            </a:r>
            <a:r>
              <a:rPr lang="it-IT" sz="2900">
                <a:ea typeface="Arial Unicode MS"/>
                <a:cs typeface="Arial Unicode MS"/>
              </a:rPr>
              <a:t>e </a:t>
            </a:r>
            <a:r>
              <a:rPr lang="it-IT" sz="2900" b="1">
                <a:ea typeface="Arial Unicode MS"/>
                <a:cs typeface="Arial Unicode MS"/>
              </a:rPr>
              <a:t>③</a:t>
            </a:r>
            <a:r>
              <a:rPr lang="it-IT" sz="2900">
                <a:cs typeface="Arial" pitchFamily="34" charset="0"/>
              </a:rPr>
              <a:t> 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necessitano di un deploy (comunque abbastanza semplice) sugli IdP della federazione.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Conclusioni</a:t>
            </a:r>
            <a:endParaRPr lang="en-US" sz="4000">
              <a:solidFill>
                <a:srgbClr val="000080"/>
              </a:solidFill>
              <a:ea typeface="Arial Unicode MS"/>
              <a:cs typeface="Arial Unicode MS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L’estenzione </a:t>
            </a:r>
            <a:r>
              <a:rPr lang="it-IT" sz="2900" b="1">
                <a:ea typeface="Arial Unicode MS"/>
                <a:cs typeface="Arial Unicode MS"/>
              </a:rPr>
              <a:t>①</a:t>
            </a:r>
            <a:r>
              <a:rPr lang="it-IT" sz="2900">
                <a:ea typeface="Arial Unicode MS"/>
                <a:cs typeface="Arial Unicode MS"/>
              </a:rPr>
              <a:t>,</a:t>
            </a:r>
            <a:r>
              <a:rPr lang="it-IT" sz="2900" b="1">
                <a:ea typeface="Arial Unicode MS"/>
                <a:cs typeface="Arial Unicode MS"/>
              </a:rPr>
              <a:t> </a:t>
            </a:r>
            <a:r>
              <a:rPr lang="it-IT" sz="2900">
                <a:cs typeface="Arial" pitchFamily="34" charset="0"/>
              </a:rPr>
              <a:t>attraverso lo sviluppo di API di autenticazione per applicazioni Java e Python, ha una potenziale ricaduta sull’intera comunità Shibboleth (e non solo su IDEM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).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 b="1">
              <a:solidFill>
                <a:srgbClr val="000000"/>
              </a:solidFill>
              <a:cs typeface="Arial" pitchFamily="34" charset="0"/>
            </a:endParaRP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Le estensioni </a:t>
            </a:r>
            <a:r>
              <a:rPr lang="it-IT" sz="2900" b="1">
                <a:ea typeface="Arial Unicode MS"/>
                <a:cs typeface="Arial Unicode MS"/>
              </a:rPr>
              <a:t>② </a:t>
            </a:r>
            <a:r>
              <a:rPr lang="it-IT" sz="2900">
                <a:ea typeface="Arial Unicode MS"/>
                <a:cs typeface="Arial Unicode MS"/>
              </a:rPr>
              <a:t>e </a:t>
            </a:r>
            <a:r>
              <a:rPr lang="it-IT" sz="2900" b="1">
                <a:ea typeface="Arial Unicode MS"/>
                <a:cs typeface="Arial Unicode MS"/>
              </a:rPr>
              <a:t>③</a:t>
            </a:r>
            <a:r>
              <a:rPr lang="it-IT" sz="2900">
                <a:cs typeface="Arial" pitchFamily="34" charset="0"/>
              </a:rPr>
              <a:t> sono strettamente necessarie al progetto GarrBox per realizzare le funzionalità previste negli obiettivi progettuali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Condivisione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Pareri, opinioni, consigli?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 b="1">
              <a:solidFill>
                <a:srgbClr val="000000"/>
              </a:solidFill>
              <a:cs typeface="Arial" pitchFamily="34" charset="0"/>
            </a:endParaRP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I prossimi passi potrebbero essere:</a:t>
            </a:r>
          </a:p>
          <a:p>
            <a:pPr marL="9620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500">
                <a:solidFill>
                  <a:srgbClr val="000000"/>
                </a:solidFill>
                <a:cs typeface="Arial" pitchFamily="34" charset="0"/>
              </a:rPr>
              <a:t>Installazione delle estensioni sull’IdP di direzione GARR e integrazione nel pilota Garrbox.</a:t>
            </a:r>
          </a:p>
          <a:p>
            <a:pPr marL="9620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500">
                <a:solidFill>
                  <a:srgbClr val="000000"/>
                </a:solidFill>
                <a:cs typeface="Arial" pitchFamily="34" charset="0"/>
              </a:rPr>
              <a:t>Condivisione</a:t>
            </a:r>
            <a:r>
              <a:rPr lang="en-US" sz="25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2500">
                <a:solidFill>
                  <a:srgbClr val="000000"/>
                </a:solidFill>
                <a:cs typeface="Arial" pitchFamily="34" charset="0"/>
              </a:rPr>
              <a:t>delle estensioni proposte con gli altri soggetti della comunità per raccogliere indicazioni, pareri…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</a:t>
            </a:r>
            <a:r>
              <a:rPr lang="it-IT" sz="2400" dirty="0" err="1" smtClean="0">
                <a:latin typeface="Calibri" pitchFamily="34" charset="0"/>
              </a:rPr>
              <a:t>web-based</a:t>
            </a:r>
            <a:r>
              <a:rPr lang="it-IT" sz="2400" dirty="0" smtClean="0">
                <a:latin typeface="Calibri" pitchFamily="34" charset="0"/>
              </a:rPr>
              <a:t>]»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r>
              <a:rPr lang="it-IT" sz="2400" smtClean="0">
                <a:latin typeface="Calibri" pitchFamily="34" charset="0"/>
              </a:rPr>
              <a:t>Estensione di IDEM ad applicazioni non web-based e quindi accedute non tramite browser web.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r>
              <a:rPr lang="it-IT" sz="2400" smtClean="0">
                <a:latin typeface="Calibri" pitchFamily="34" charset="0"/>
              </a:rPr>
              <a:t>Estensione di IDEM per l’autenticazione di utenti su sistemi Linux.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r>
              <a:rPr lang="it-IT" sz="2400" smtClean="0">
                <a:latin typeface="Calibri" pitchFamily="34" charset="0"/>
              </a:rPr>
              <a:t>Estensione per supportare differenti schemi di autenticazione (non basati su username+password)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Estensioni proposte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17488" y="1382713"/>
          <a:ext cx="8363520" cy="43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4"/>
                <a:gridCol w="7311166"/>
              </a:tblGrid>
              <a:tr h="1493149">
                <a:tc>
                  <a:txBody>
                    <a:bodyPr/>
                    <a:lstStyle/>
                    <a:p>
                      <a:pPr algn="r"/>
                      <a:r>
                        <a:rPr lang="it-IT" sz="3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①</a:t>
                      </a:r>
                      <a:endParaRPr lang="en-US" sz="3600" dirty="0"/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9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di IDEM ad applicazioni non web-</a:t>
                      </a:r>
                      <a:r>
                        <a:rPr lang="it-IT" sz="29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based</a:t>
                      </a:r>
                      <a:r>
                        <a:rPr lang="it-IT" sz="29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e quindi accedute non</a:t>
                      </a:r>
                      <a:r>
                        <a:rPr lang="it-IT" sz="2900" b="0" baseline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</a:t>
                      </a:r>
                      <a:r>
                        <a:rPr lang="it-IT" sz="29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tramite browser web.</a:t>
                      </a:r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5167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②</a:t>
                      </a:r>
                      <a:endParaRPr lang="en-US" sz="3600" dirty="0" smtClean="0"/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900" b="0" noProof="0" dirty="0" smtClean="0"/>
                        <a:t>Estensione di IDEM</a:t>
                      </a:r>
                      <a:r>
                        <a:rPr lang="it-IT" sz="2900" b="0" baseline="0" noProof="0" dirty="0" smtClean="0"/>
                        <a:t> per l’autenticazione di utenti su sistemi Linux.</a:t>
                      </a:r>
                      <a:endParaRPr lang="it-IT" sz="2900" b="0" noProof="0" dirty="0"/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01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③</a:t>
                      </a:r>
                      <a:endParaRPr lang="en-US" sz="3600" dirty="0" smtClean="0"/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9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per supportare differenti schemi di autenticazione (non basati su </a:t>
                      </a:r>
                      <a:r>
                        <a:rPr lang="it-IT" sz="29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username+password</a:t>
                      </a:r>
                      <a:r>
                        <a:rPr lang="it-IT" sz="29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)</a:t>
                      </a:r>
                      <a:endParaRPr lang="en-US" sz="2900" b="0" dirty="0"/>
                    </a:p>
                  </a:txBody>
                  <a:tcPr marL="82944" marR="82944" marT="41476" marB="414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①</a:t>
            </a:r>
            <a:r>
              <a:rPr lang="en-US" sz="4000" b="1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Scopo e benefici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Benefici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grazie a queste estensioni la federazione IDEM è in grado di raggiungere famiglie di applicazioni attualmente escluse.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>
              <a:solidFill>
                <a:srgbClr val="000000"/>
              </a:solidFill>
              <a:cs typeface="Arial" pitchFamily="34" charset="0"/>
            </a:endParaRPr>
          </a:p>
          <a:p>
            <a:pPr marL="2889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Esempio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il problema ci si è presentato quando per il progetto GarrBox abbiamo pensato come includere in Shibboleth interfacce a blocchi per i filesystem (CIFS e NFS), le quali non transitano da browser web.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②</a:t>
            </a:r>
            <a:r>
              <a:rPr lang="en-US" sz="4000" b="1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Scopo e benefici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Benefici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grazie a queste estensioni la federazione IDEM è in grado di essere usata per autenticare utenti su macchine Linxu.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>
              <a:solidFill>
                <a:srgbClr val="000000"/>
              </a:solidFill>
              <a:cs typeface="Arial" pitchFamily="34" charset="0"/>
            </a:endParaRPr>
          </a:p>
          <a:p>
            <a:pPr marL="2889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Esempio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il problema ci si è presentato quando per il progetto GarrBox abbiamo pensato come includere in Shibboleth interfacce a blocchi per i filesystem (CIFS e NFS), le quali non transitano da browser web.</a:t>
            </a:r>
            <a:endParaRPr lang="en-US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① 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e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 ②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Architettura ad alto livello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9938" y="939800"/>
          <a:ext cx="7672387" cy="5478463"/>
        </p:xfrm>
        <a:graphic>
          <a:graphicData uri="http://schemas.openxmlformats.org/presentationml/2006/ole">
            <p:oleObj spid="_x0000_s1026" name="Visio" r:id="rId4" imgW="5788679" imgH="4132634" progId="">
              <p:embed/>
            </p:oleObj>
          </a:graphicData>
        </a:graphic>
      </p:graphicFrame>
      <p:sp>
        <p:nvSpPr>
          <p:cNvPr id="1028" name="CasellaDiTesto 3"/>
          <p:cNvSpPr txBox="1">
            <a:spLocks noChangeArrowheads="1"/>
          </p:cNvSpPr>
          <p:nvPr/>
        </p:nvSpPr>
        <p:spPr bwMode="auto">
          <a:xfrm>
            <a:off x="1503363" y="6254750"/>
            <a:ext cx="67468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/>
              <a:t>(con bordo rosso le componenti sviluppate o configurate ad-hoc)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① </a:t>
            </a:r>
            <a:r>
              <a:rPr lang="it-IT" sz="2700">
                <a:solidFill>
                  <a:srgbClr val="000080"/>
                </a:solidFill>
                <a:ea typeface="Arial Unicode MS"/>
                <a:cs typeface="Arial Unicode MS"/>
              </a:rPr>
              <a:t>e</a:t>
            </a: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 ② </a:t>
            </a:r>
            <a:r>
              <a:rPr lang="en-US" sz="4000">
                <a:solidFill>
                  <a:srgbClr val="000080"/>
                </a:solidFill>
                <a:ea typeface="Arial Unicode MS"/>
                <a:cs typeface="Arial Unicode MS"/>
              </a:rPr>
              <a:t>Modifiche apportate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IdP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deploy di una servlet per fornire gli elenchi di utenti e gruppi da LDAP e attivazione (tramite configurazione) del Basic Authentication Login Handler.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>
              <a:solidFill>
                <a:srgbClr val="000000"/>
              </a:solidFill>
              <a:cs typeface="Arial" pitchFamily="34" charset="0"/>
            </a:endParaRPr>
          </a:p>
          <a:p>
            <a:pPr marL="2889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en-US" sz="2900" b="1">
                <a:solidFill>
                  <a:srgbClr val="000000"/>
                </a:solidFill>
                <a:cs typeface="Arial" pitchFamily="34" charset="0"/>
              </a:rPr>
              <a:t>SP</a:t>
            </a:r>
            <a:r>
              <a:rPr lang="en-US" sz="2900">
                <a:solidFill>
                  <a:srgbClr val="000000"/>
                </a:solidFill>
                <a:cs typeface="Arial" pitchFamily="34" charset="0"/>
              </a:rPr>
              <a:t>: d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eploy di librerie per PAM (moduli di autorizzazione dei sistemi Linux) e configurazione di Shibboleth SP.</a:t>
            </a:r>
            <a:br>
              <a:rPr lang="it-IT" sz="2900">
                <a:solidFill>
                  <a:srgbClr val="000000"/>
                </a:solidFill>
                <a:cs typeface="Arial" pitchFamily="34" charset="0"/>
              </a:rPr>
            </a:b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Sono inoltre state realizzate delle API per integrare l’autenticazione Shibboleth in applicazionei Java e Python.</a:t>
            </a:r>
            <a:endParaRPr lang="it-IT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945" tIns="41473" rIns="82945" bIns="41473"/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it-IT" sz="4000" b="1">
                <a:solidFill>
                  <a:srgbClr val="000080"/>
                </a:solidFill>
                <a:ea typeface="Arial Unicode MS"/>
                <a:cs typeface="Arial Unicode MS"/>
              </a:rPr>
              <a:t>③</a:t>
            </a:r>
            <a:r>
              <a:rPr lang="en-US" sz="4000" b="1">
                <a:solidFill>
                  <a:srgbClr val="000080"/>
                </a:solidFill>
                <a:ea typeface="Arial Unicode MS"/>
                <a:cs typeface="Arial Unicode MS"/>
              </a:rPr>
              <a:t> </a:t>
            </a:r>
            <a:r>
              <a:rPr lang="it-IT" sz="4000">
                <a:solidFill>
                  <a:srgbClr val="000080"/>
                </a:solidFill>
                <a:ea typeface="Arial Unicode MS"/>
                <a:cs typeface="Arial Unicode MS"/>
              </a:rPr>
              <a:t>Scopo e benefici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09600" y="1371600"/>
            <a:ext cx="8229600" cy="491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Benefici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grazie a queste estensione la federazione IDEM è in grado di raggiungere e includere applicazioni che usano protocolli di autenticazione sofisticati.</a:t>
            </a:r>
          </a:p>
          <a:p>
            <a:pPr marL="288925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endParaRPr lang="it-IT" sz="2900">
              <a:solidFill>
                <a:srgbClr val="000000"/>
              </a:solidFill>
              <a:cs typeface="Arial" pitchFamily="34" charset="0"/>
            </a:endParaRPr>
          </a:p>
          <a:p>
            <a:pPr marL="288925" lvl="1" indent="-288925">
              <a:spcBef>
                <a:spcPts val="725"/>
              </a:spcBef>
              <a:buClr>
                <a:srgbClr val="808080"/>
              </a:buClr>
              <a:buSzPct val="65000"/>
              <a:buFont typeface="Wingdings" pitchFamily="2" charset="2"/>
              <a:buChar char=""/>
              <a:tabLst>
                <a:tab pos="288925" algn="l"/>
                <a:tab pos="703263" algn="l"/>
                <a:tab pos="1117600" algn="l"/>
                <a:tab pos="1533525" algn="l"/>
                <a:tab pos="1947863" algn="l"/>
                <a:tab pos="2362200" algn="l"/>
                <a:tab pos="2776538" algn="l"/>
                <a:tab pos="3192463" algn="l"/>
                <a:tab pos="3606800" algn="l"/>
                <a:tab pos="4021138" algn="l"/>
                <a:tab pos="4435475" algn="l"/>
                <a:tab pos="4851400" algn="l"/>
                <a:tab pos="5265738" algn="l"/>
                <a:tab pos="5680075" algn="l"/>
                <a:tab pos="6094413" algn="l"/>
                <a:tab pos="6508750" algn="l"/>
                <a:tab pos="6924675" algn="l"/>
                <a:tab pos="7339013" algn="l"/>
                <a:tab pos="7753350" algn="l"/>
                <a:tab pos="8167688" algn="l"/>
                <a:tab pos="8583613" algn="l"/>
              </a:tabLst>
            </a:pPr>
            <a:r>
              <a:rPr lang="it-IT" sz="2900" b="1">
                <a:solidFill>
                  <a:srgbClr val="000000"/>
                </a:solidFill>
                <a:cs typeface="Arial" pitchFamily="34" charset="0"/>
              </a:rPr>
              <a:t>Esempio</a:t>
            </a:r>
            <a:r>
              <a:rPr lang="it-IT" sz="2900">
                <a:solidFill>
                  <a:srgbClr val="000000"/>
                </a:solidFill>
                <a:cs typeface="Arial" pitchFamily="34" charset="0"/>
              </a:rPr>
              <a:t>: il problema ci si è presentato nel momento in cui per GarrBox abbiamo dovuto integrare l’interfaccia Amazon S3, che ha un suo schema autorizzativo non basato su username+password.</a:t>
            </a:r>
            <a:endParaRPr lang="it-IT" sz="250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692</Words>
  <Application>Microsoft PowerPoint</Application>
  <PresentationFormat>Presentazione su schermo (4:3)</PresentationFormat>
  <Paragraphs>96</Paragraphs>
  <Slides>15</Slides>
  <Notes>15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Wingdings</vt:lpstr>
      <vt:lpstr>Calibri</vt:lpstr>
      <vt:lpstr>Arial Unicode MS</vt:lpstr>
      <vt:lpstr>DejaVu Sans</vt:lpstr>
      <vt:lpstr>HRwtemp7</vt:lpstr>
      <vt:lpstr>Visio</vt:lpstr>
      <vt:lpstr>INFN Sezione Milano Bicocca  </vt:lpstr>
      <vt:lpstr>Shibboleth &amp; IDEM</vt:lpstr>
      <vt:lpstr>Estensioni proposte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164</cp:revision>
  <dcterms:created xsi:type="dcterms:W3CDTF">2007-06-11T07:46:05Z</dcterms:created>
  <dcterms:modified xsi:type="dcterms:W3CDTF">2012-07-13T14:45:57Z</dcterms:modified>
</cp:coreProperties>
</file>