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3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AutoShape 2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0" name="Rectangle 2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4275" cy="3736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71" name="Rectangle 2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3313" cy="4491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72" name="Rectangle 2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38513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38512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38513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38512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fld id="{1F917AD7-CF23-4058-88D0-B45F90BB11AF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5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90BF90-04D8-4A8A-AE6A-E14D60EE528B}" type="slidenum">
              <a:rPr lang="en-US"/>
              <a:pPr/>
              <a:t>1</a:t>
            </a:fld>
            <a:endParaRPr 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191250" cy="44989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10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11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12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2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3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4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5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6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7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8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9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F98374E-DBF6-47A3-AD99-C794448DCA15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79A71A4-34C2-462E-A5C8-E4E56594E674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280275" y="301625"/>
            <a:ext cx="2259013" cy="64214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24637" cy="64214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891FE6A-0970-4DE9-91DE-A6A5846BB3ED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8113353-5257-495F-B3A1-8C2C33462F08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7D46DF6-BE7E-4104-BD91-04DD877B63F5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41825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97463" y="1768475"/>
            <a:ext cx="4441825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1CBCA7-BB97-455A-925A-B9F223B92192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E6E6EA-0249-415A-8085-4AE23863CE73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944F997-D3F4-49D5-9A96-9D99D7223438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09DFF34-2890-4B3C-A3CA-A1A521DDBBD2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B92868A-7E1A-4BFE-B0C3-EC710F4E0657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4A50593-18D0-4867-8B27-7A173CFF1071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36050" cy="1227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36050" cy="4954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12987" cy="485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60713" cy="485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12987" cy="485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E716148E-36F2-47D1-9FC1-2188E60991B9}" type="slidenum">
              <a:rPr lang="en-US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219200"/>
            <a:ext cx="10058400" cy="1493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it-IT" sz="4400" b="1" smtClean="0">
                <a:solidFill>
                  <a:srgbClr val="CC0000"/>
                </a:solidFill>
                <a:latin typeface="Times New Roman" pitchFamily="16" charset="0"/>
                <a:cs typeface="DejaVu Sans" charset="0"/>
              </a:rPr>
              <a:t>Estensioni a Shibboleth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it-IT" sz="4400" b="1" smtClean="0">
                <a:solidFill>
                  <a:srgbClr val="CC0000"/>
                </a:solidFill>
                <a:latin typeface="Times New Roman" pitchFamily="16" charset="0"/>
                <a:cs typeface="DejaVu Sans" charset="0"/>
              </a:rPr>
              <a:t>per la federazione IDEM</a:t>
            </a:r>
            <a:endParaRPr lang="it-IT" sz="4400" b="1">
              <a:solidFill>
                <a:srgbClr val="CC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828800" y="5029200"/>
            <a:ext cx="5029200" cy="7716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Andrea </a:t>
            </a:r>
            <a:r>
              <a:rPr lang="en-US" sz="2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Biancini</a:t>
            </a:r>
            <a:r>
              <a:rPr 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 (INFN Milano </a:t>
            </a:r>
            <a:r>
              <a:rPr lang="en-US" sz="2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Bicocca</a:t>
            </a:r>
            <a:r>
              <a:rPr 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)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Fabio Farina, Luca </a:t>
            </a:r>
            <a:r>
              <a:rPr lang="en-US" sz="2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Prete</a:t>
            </a:r>
            <a:r>
              <a:rPr 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 (GARR) </a:t>
            </a:r>
            <a:endParaRPr lang="en-US" sz="22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6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① 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+ </a:t>
            </a: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②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Benefici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per IDEM</a:t>
            </a:r>
            <a:endParaRPr lang="en-US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Le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estensioni </a:t>
            </a:r>
            <a:r>
              <a:rPr lang="it-IT" sz="3200" b="1" dirty="0" smtClean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① </a:t>
            </a:r>
            <a:r>
              <a:rPr lang="it-IT" sz="3200" dirty="0" smtClean="0">
                <a:solidFill>
                  <a:schemeClr val="tx1"/>
                </a:solidFill>
                <a:cs typeface="Arial" charset="0"/>
              </a:rPr>
              <a:t>+</a:t>
            </a:r>
            <a:r>
              <a:rPr lang="en-US" sz="3200" dirty="0" smtClean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 </a:t>
            </a:r>
            <a:r>
              <a:rPr lang="it-IT" sz="3200" b="1" dirty="0" smtClean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②</a:t>
            </a:r>
            <a:r>
              <a:rPr lang="it-IT" sz="32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it-IT" sz="3200" dirty="0" smtClean="0">
                <a:solidFill>
                  <a:schemeClr val="tx1"/>
                </a:solidFill>
                <a:cs typeface="Arial" charset="0"/>
              </a:rPr>
              <a:t>p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ermettono ad IDEM di allargarsi includendo nuove applicazioni.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b="1" dirty="0" smtClean="0">
              <a:solidFill>
                <a:srgbClr val="000000"/>
              </a:solidFill>
              <a:cs typeface="Arial" charset="0"/>
            </a:endParaRP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Le estensioni mantengono inalterati i concetti di uniformità e distribuzione che garantiscono la dimensione di comunità di IDEM.</a:t>
            </a:r>
            <a:endParaRPr lang="en-US" sz="2800" dirty="0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①</a:t>
            </a:r>
            <a:r>
              <a:rPr lang="en-US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+ </a:t>
            </a: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②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Problemi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aperti</a:t>
            </a:r>
            <a:endParaRPr lang="en-US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Attualmente le estensioni </a:t>
            </a:r>
            <a:r>
              <a:rPr lang="it-IT" sz="3200" b="1" dirty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① </a:t>
            </a:r>
            <a:r>
              <a:rPr lang="it-IT" sz="3200" dirty="0" smtClean="0">
                <a:solidFill>
                  <a:schemeClr val="tx1"/>
                </a:solidFill>
                <a:cs typeface="Arial" charset="0"/>
              </a:rPr>
              <a:t>e</a:t>
            </a:r>
            <a:r>
              <a:rPr lang="en-US" sz="3200" dirty="0" smtClean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 </a:t>
            </a:r>
            <a:r>
              <a:rPr lang="it-IT" sz="3200" b="1" dirty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②</a:t>
            </a:r>
            <a:r>
              <a:rPr lang="it-IT" sz="32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non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supportano il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discovery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dell’IdP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tramite WAYF (possibile dopo uno sviluppo lato DS).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b="1" dirty="0" smtClean="0">
              <a:solidFill>
                <a:srgbClr val="000000"/>
              </a:solidFill>
              <a:cs typeface="Arial" charset="0"/>
            </a:endParaRP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Le estensioni </a:t>
            </a:r>
            <a:r>
              <a:rPr lang="it-IT" sz="3200" b="1" dirty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① </a:t>
            </a:r>
            <a:r>
              <a:rPr lang="it-IT" sz="3200" dirty="0" smtClean="0">
                <a:solidFill>
                  <a:schemeClr val="tx1"/>
                </a:solidFill>
                <a:cs typeface="Arial" charset="0"/>
              </a:rPr>
              <a:t>e</a:t>
            </a:r>
            <a:r>
              <a:rPr lang="en-US" sz="3200" dirty="0" smtClean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 </a:t>
            </a:r>
            <a:r>
              <a:rPr lang="it-IT" sz="3200" b="1" dirty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②</a:t>
            </a:r>
            <a:r>
              <a:rPr lang="it-IT" sz="32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necessitano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di un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deploy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(comunque abbastanza semplice) sugli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IdP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della federazione.</a:t>
            </a:r>
            <a:endParaRPr lang="en-US" sz="2800" dirty="0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Condivisione</a:t>
            </a:r>
            <a:endParaRPr lang="en-US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Pareri, opinioni, consigli?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b="1" dirty="0" smtClean="0">
              <a:solidFill>
                <a:srgbClr val="000000"/>
              </a:solidFill>
              <a:cs typeface="Arial" charset="0"/>
            </a:endParaRP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I prossimi passi potrebbero essere:</a:t>
            </a:r>
          </a:p>
          <a:p>
            <a:pPr marL="106203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Installazione delle estensioni sull’</a:t>
            </a:r>
            <a:r>
              <a:rPr lang="it-IT" sz="2800" dirty="0" err="1" smtClean="0">
                <a:solidFill>
                  <a:srgbClr val="000000"/>
                </a:solidFill>
                <a:cs typeface="Arial" charset="0"/>
              </a:rPr>
              <a:t>IdP</a:t>
            </a: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 di direzione GARR e integrazione nel pilota </a:t>
            </a:r>
            <a:r>
              <a:rPr lang="it-IT" sz="2800" dirty="0" err="1" smtClean="0">
                <a:solidFill>
                  <a:srgbClr val="000000"/>
                </a:solidFill>
                <a:cs typeface="Arial" charset="0"/>
              </a:rPr>
              <a:t>Garrbox</a:t>
            </a: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pPr marL="106203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Condivisione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delle estensioni proposte con gli altri soggetti della comunità per raccogliere indicazioni, pareri…</a:t>
            </a:r>
            <a:endParaRPr lang="it-IT" sz="2800" dirty="0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Shibboleth </a:t>
            </a:r>
            <a:r>
              <a:rPr lang="en-US" sz="3000" i="1" dirty="0" smtClean="0">
                <a:solidFill>
                  <a:srgbClr val="FF0000"/>
                </a:solidFill>
                <a:ea typeface="Arial Unicode MS" charset="0"/>
                <a:cs typeface="Arial Unicode MS" charset="0"/>
              </a:rPr>
              <a:t>&amp;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IDEM</a:t>
            </a:r>
            <a:endParaRPr lang="en-US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«Federazione IDEM: una soluzione unica per accedere alle </a:t>
            </a:r>
            <a:r>
              <a:rPr lang="it-IT" sz="3200" u="sng" dirty="0" smtClean="0">
                <a:solidFill>
                  <a:srgbClr val="000000"/>
                </a:solidFill>
                <a:cs typeface="Arial" charset="0"/>
              </a:rPr>
              <a:t>risorse online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[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web-based</a:t>
            </a:r>
            <a:r>
              <a:rPr lang="it-IT" sz="3200" dirty="0">
                <a:solidFill>
                  <a:srgbClr val="000000"/>
                </a:solidFill>
                <a:cs typeface="Arial" charset="0"/>
              </a:rPr>
              <a:t>]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»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SSO attraverso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username+password</a:t>
            </a: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Principi generai:</a:t>
            </a:r>
          </a:p>
          <a:p>
            <a:pPr marL="106203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diffusione nella comunità (con </a:t>
            </a: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diversi </a:t>
            </a:r>
            <a:r>
              <a:rPr lang="it-IT" sz="2800" dirty="0" err="1" smtClean="0">
                <a:solidFill>
                  <a:srgbClr val="000000"/>
                </a:solidFill>
                <a:cs typeface="Arial" charset="0"/>
              </a:rPr>
              <a:t>IdP</a:t>
            </a: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e SP)</a:t>
            </a:r>
          </a:p>
          <a:p>
            <a:pPr marL="106203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uniformità di tecnologie e </a:t>
            </a: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schemi di </a:t>
            </a: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utilizzo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Estensioni proposte</a:t>
            </a:r>
            <a:endParaRPr lang="it-IT" sz="440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79777"/>
              </p:ext>
            </p:extLst>
          </p:nvPr>
        </p:nvGraphicFramePr>
        <p:xfrm>
          <a:off x="239712" y="1524317"/>
          <a:ext cx="92202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7"/>
                <a:gridCol w="8060053"/>
              </a:tblGrid>
              <a:tr h="1066800">
                <a:tc>
                  <a:txBody>
                    <a:bodyPr/>
                    <a:lstStyle/>
                    <a:p>
                      <a:pPr algn="r"/>
                      <a:r>
                        <a:rPr lang="it-IT" sz="4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a typeface="Arial Unicode MS" charset="0"/>
                          <a:cs typeface="Arial Unicode MS" charset="0"/>
                        </a:rPr>
                        <a:t>①</a:t>
                      </a:r>
                      <a:endParaRPr lang="en-US" sz="4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200" b="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Estensione di IDEM </a:t>
                      </a:r>
                      <a:r>
                        <a:rPr lang="it-IT" sz="3200" b="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ad applicazioni non web-</a:t>
                      </a:r>
                      <a:r>
                        <a:rPr lang="it-IT" sz="3200" b="0" dirty="0" err="1" smtClean="0">
                          <a:solidFill>
                            <a:srgbClr val="000000"/>
                          </a:solidFill>
                          <a:cs typeface="Arial" charset="0"/>
                        </a:rPr>
                        <a:t>based</a:t>
                      </a:r>
                      <a:r>
                        <a:rPr lang="it-IT" sz="3200" b="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 e quindi accedute non</a:t>
                      </a:r>
                      <a:r>
                        <a:rPr lang="it-IT" sz="3200" b="0" baseline="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 </a:t>
                      </a:r>
                      <a:r>
                        <a:rPr lang="it-IT" sz="3200" b="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tramite browser web.</a:t>
                      </a:r>
                      <a:endParaRPr lang="it-IT" sz="3200" b="0" dirty="0" smtClean="0">
                        <a:solidFill>
                          <a:srgbClr val="000000"/>
                        </a:solidFill>
                        <a:cs typeface="Arial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r"/>
                      <a:endParaRPr lang="en-US" sz="4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03960">
                <a:tc>
                  <a:txBody>
                    <a:bodyPr/>
                    <a:lstStyle/>
                    <a:p>
                      <a:pPr algn="r"/>
                      <a:r>
                        <a:rPr lang="it-IT" sz="4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a typeface="Arial Unicode MS" charset="0"/>
                          <a:cs typeface="Arial Unicode MS" charset="0"/>
                        </a:rPr>
                        <a:t>②</a:t>
                      </a:r>
                      <a:endParaRPr lang="en-US" sz="4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3200" b="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Estensione per supportare differenti schemi di autenticazione (non basati su </a:t>
                      </a:r>
                      <a:r>
                        <a:rPr lang="it-IT" sz="3200" b="0" dirty="0" err="1" smtClean="0">
                          <a:solidFill>
                            <a:srgbClr val="000000"/>
                          </a:solidFill>
                          <a:cs typeface="Arial" charset="0"/>
                        </a:rPr>
                        <a:t>username+password</a:t>
                      </a:r>
                      <a:r>
                        <a:rPr lang="it-IT" sz="3200" b="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)</a:t>
                      </a:r>
                      <a:endParaRPr lang="en-US" sz="3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①</a:t>
            </a:r>
            <a:r>
              <a:rPr lang="en-US" sz="4400" b="1" dirty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it-IT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Scopo e benefici</a:t>
            </a:r>
            <a:endParaRPr lang="it-IT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b="1" dirty="0" smtClean="0">
                <a:solidFill>
                  <a:srgbClr val="000000"/>
                </a:solidFill>
                <a:cs typeface="Arial" charset="0"/>
              </a:rPr>
              <a:t>Benefici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: grazie a queste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estensioni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la federazione IDEM è in grado di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raggiungere famiglie di applicazioni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attualmente escluse.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b="1" dirty="0" smtClean="0">
                <a:solidFill>
                  <a:srgbClr val="000000"/>
                </a:solidFill>
                <a:cs typeface="Arial" charset="0"/>
              </a:rPr>
              <a:t>Esempio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: il problema ci si è presentato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quando per il progetto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GarrBox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abbiamo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pensato come includere in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Shibboleth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interfacce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a blocchi per i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filesystem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(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CIFS e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NFS), le quali non transitano da browser web.</a:t>
            </a:r>
            <a:endParaRPr lang="en-US" sz="2800" dirty="0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① </a:t>
            </a:r>
            <a:r>
              <a:rPr lang="it-IT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Architettura ad alto livello</a:t>
            </a:r>
            <a:endParaRPr lang="it-IT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682805"/>
              </p:ext>
            </p:extLst>
          </p:nvPr>
        </p:nvGraphicFramePr>
        <p:xfrm>
          <a:off x="849312" y="1036637"/>
          <a:ext cx="8458200" cy="6038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4" imgW="5788679" imgH="4132634" progId="Visio.Drawing.11">
                  <p:embed/>
                </p:oleObj>
              </mc:Choice>
              <mc:Fallback>
                <p:oleObj name="Visio" r:id="rId4" imgW="5788679" imgH="413263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9312" y="1036637"/>
                        <a:ext cx="8458200" cy="6038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1657824" y="6894526"/>
            <a:ext cx="676339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(con bordo rosso le componenti sviluppate o configurate ad-hoc)</a:t>
            </a:r>
            <a:endParaRPr lang="it-I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①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Riassunto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modifiche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apportate</a:t>
            </a:r>
            <a:endParaRPr lang="en-US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b="1" dirty="0" err="1" smtClean="0">
                <a:solidFill>
                  <a:srgbClr val="000000"/>
                </a:solidFill>
                <a:cs typeface="Arial" charset="0"/>
              </a:rPr>
              <a:t>IdP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: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deploy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di una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servlet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per fornire gli elenchi di utenti e gruppi da LDAP e attivazione (tramite configurazione) del Basic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Authentication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Login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Handler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SP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: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d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eploy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di librerie per PAM (moduli di autorizzazione dei sistemi Linux) e configurazione di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Shibboleth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SP.</a:t>
            </a:r>
            <a:endParaRPr lang="it-IT" sz="2800" dirty="0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②</a:t>
            </a:r>
            <a:r>
              <a:rPr lang="en-US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it-IT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Scopo e benefici</a:t>
            </a:r>
            <a:endParaRPr lang="it-IT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b="1" dirty="0" smtClean="0">
                <a:solidFill>
                  <a:srgbClr val="000000"/>
                </a:solidFill>
                <a:cs typeface="Arial" charset="0"/>
              </a:rPr>
              <a:t>Benefici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: grazie a queste estensione la federazione IDEM è in grado di raggiungere e includere applicazioni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che usano protocolli di autenticazione sofisticati.</a:t>
            </a: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b="1" dirty="0" smtClean="0">
                <a:solidFill>
                  <a:srgbClr val="000000"/>
                </a:solidFill>
                <a:cs typeface="Arial" charset="0"/>
              </a:rPr>
              <a:t>Esempio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: il problema ci si è presentato nel momento in cui per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GarrBox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abbiamo dovuto integrare l’interfaccia Amazon S3, che ha un suo schema autorizzativo non basato su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username+password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.</a:t>
            </a:r>
            <a:endParaRPr lang="it-IT" sz="2800" dirty="0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②</a:t>
            </a:r>
            <a:r>
              <a:rPr lang="en-US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it-IT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Architettura ad alto livello</a:t>
            </a:r>
            <a:endParaRPr lang="it-IT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419785"/>
              </p:ext>
            </p:extLst>
          </p:nvPr>
        </p:nvGraphicFramePr>
        <p:xfrm>
          <a:off x="849313" y="1036638"/>
          <a:ext cx="8458200" cy="603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4" imgW="5788679" imgH="4132634" progId="Visio.Drawing.11">
                  <p:embed/>
                </p:oleObj>
              </mc:Choice>
              <mc:Fallback>
                <p:oleObj name="Visio" r:id="rId4" imgW="5788679" imgH="4132634" progId="Visio.Drawing.11">
                  <p:embed/>
                  <p:pic>
                    <p:nvPicPr>
                      <p:cNvPr id="0" name="Ogget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1036638"/>
                        <a:ext cx="8458200" cy="603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1657824" y="6894526"/>
            <a:ext cx="676339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(con bordo rosso le componenti sviluppate o configurate ad-hoc)</a:t>
            </a:r>
            <a:endParaRPr lang="it-I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②</a:t>
            </a:r>
            <a:r>
              <a:rPr lang="en-US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it-IT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Riassunto modifiche apportate</a:t>
            </a:r>
            <a:endParaRPr lang="it-IT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b="1" dirty="0" err="1" smtClean="0">
                <a:solidFill>
                  <a:srgbClr val="000000"/>
                </a:solidFill>
                <a:cs typeface="Arial" charset="0"/>
              </a:rPr>
              <a:t>IdP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: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deploy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di un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LoginHandler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e di un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DataConnector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e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loro attivazione (tramite configurazione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),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deploy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di una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servlet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per l’invio via posta elettronica della Secret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Key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all’utente.</a:t>
            </a: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SP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: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modifiche solo a livello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dei file di configurazione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del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Shibboleth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SP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.</a:t>
            </a:r>
            <a:endParaRPr lang="en-US" sz="2800" dirty="0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34587</TotalTime>
  <Words>501</Words>
  <Application>Microsoft Office PowerPoint</Application>
  <PresentationFormat>Personalizzato</PresentationFormat>
  <Paragraphs>74</Paragraphs>
  <Slides>12</Slides>
  <Notes>12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4" baseType="lpstr">
      <vt:lpstr>Tema di Office</vt:lpstr>
      <vt:lpstr>Disegno di Microsoft 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Polygon</dc:title>
  <dc:creator>Mehdi </dc:creator>
  <dc:description>Presentation Layout Template</dc:description>
  <cp:lastModifiedBy>Andrea Biancini</cp:lastModifiedBy>
  <cp:revision>23</cp:revision>
  <cp:lastPrinted>1601-01-01T00:00:00Z</cp:lastPrinted>
  <dcterms:created xsi:type="dcterms:W3CDTF">2011-04-27T10:20:49Z</dcterms:created>
  <dcterms:modified xsi:type="dcterms:W3CDTF">2012-07-10T18:07:08Z</dcterms:modified>
</cp:coreProperties>
</file>