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5E3-D995-4C5F-820E-8F66C03C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2357"/>
            <a:ext cx="8791575" cy="82784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Module-5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D2921-7CB6-4B1B-8B16-CAF57A11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00200"/>
            <a:ext cx="8791575" cy="3657600"/>
          </a:xfrm>
        </p:spPr>
        <p:txBody>
          <a:bodyPr>
            <a:normAutofit/>
          </a:bodyPr>
          <a:lstStyle/>
          <a:p>
            <a:pPr algn="ctr"/>
            <a:endParaRPr lang="en-IN" sz="3200" dirty="0">
              <a:solidFill>
                <a:srgbClr val="FF0000"/>
              </a:solidFill>
            </a:endParaRPr>
          </a:p>
          <a:p>
            <a:pPr algn="ctr"/>
            <a:endParaRPr lang="en-IN" sz="3200" dirty="0">
              <a:solidFill>
                <a:srgbClr val="FF0000"/>
              </a:solidFill>
            </a:endParaRPr>
          </a:p>
          <a:p>
            <a:pPr algn="ctr"/>
            <a:r>
              <a:rPr lang="en-IN" sz="5400" dirty="0">
                <a:solidFill>
                  <a:srgbClr val="FF0000"/>
                </a:solidFill>
              </a:rPr>
              <a:t>Registers and counters</a:t>
            </a:r>
          </a:p>
        </p:txBody>
      </p:sp>
    </p:spTree>
    <p:extLst>
      <p:ext uri="{BB962C8B-B14F-4D97-AF65-F5344CB8AC3E}">
        <p14:creationId xmlns:p14="http://schemas.microsoft.com/office/powerpoint/2010/main" val="11339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1919-E3E8-4816-B8F4-D06CDD24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4"/>
            <a:ext cx="9905998" cy="92475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PARALLEL ADDER WITH ACCUMULATOR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AF590-9D8A-4661-915F-28A354BEF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5" y="1154097"/>
            <a:ext cx="8060924" cy="3240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AFB81-C831-42D1-85E0-C0CCF2455D1B}"/>
              </a:ext>
            </a:extLst>
          </p:cNvPr>
          <p:cNvSpPr/>
          <p:nvPr/>
        </p:nvSpPr>
        <p:spPr>
          <a:xfrm>
            <a:off x="3127900" y="43944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NewRomanPSMT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TimesNewRomanPSMT"/>
              </a:rPr>
              <a:t>x</a:t>
            </a:r>
            <a:r>
              <a:rPr lang="en-US" sz="1200" dirty="0" err="1">
                <a:solidFill>
                  <a:srgbClr val="FFFF00"/>
                </a:solidFill>
                <a:latin typeface="TimesNewRomanPSMT"/>
              </a:rPr>
              <a:t>n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. . . x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2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x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1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is stored in the accumulator</a:t>
            </a:r>
          </a:p>
          <a:p>
            <a:r>
              <a:rPr lang="en-US" sz="1600" dirty="0">
                <a:solidFill>
                  <a:srgbClr val="FFFF00"/>
                </a:solidFill>
                <a:latin typeface="NotoSansSymbols"/>
              </a:rPr>
              <a:t>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TimesNewRomanPSMT"/>
              </a:rPr>
              <a:t>y</a:t>
            </a:r>
            <a:r>
              <a:rPr lang="en-US" sz="1200" dirty="0" err="1">
                <a:solidFill>
                  <a:srgbClr val="FFFF00"/>
                </a:solidFill>
                <a:latin typeface="TimesNewRomanPSMT"/>
              </a:rPr>
              <a:t>n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. . . y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2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y</a:t>
            </a:r>
            <a:r>
              <a:rPr lang="en-US" sz="1200" dirty="0">
                <a:solidFill>
                  <a:srgbClr val="FFFF00"/>
                </a:solidFill>
                <a:latin typeface="TimesNewRomanPSMT"/>
              </a:rPr>
              <a:t>1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is applied to the full adder inputs</a:t>
            </a:r>
          </a:p>
          <a:p>
            <a:r>
              <a:rPr lang="en-US" sz="1600" dirty="0">
                <a:solidFill>
                  <a:srgbClr val="FFFF00"/>
                </a:solidFill>
                <a:latin typeface="NotoSansSymbols"/>
              </a:rPr>
              <a:t> </a:t>
            </a:r>
            <a:r>
              <a:rPr lang="en-US" dirty="0">
                <a:solidFill>
                  <a:srgbClr val="FFFF00"/>
                </a:solidFill>
                <a:latin typeface="TimesNewRomanPSMT"/>
              </a:rPr>
              <a:t>After the carry has propagated through the adders, the</a:t>
            </a:r>
          </a:p>
          <a:p>
            <a:r>
              <a:rPr lang="en-US" dirty="0">
                <a:solidFill>
                  <a:srgbClr val="FFFF00"/>
                </a:solidFill>
                <a:latin typeface="TimesNewRomanPSMT"/>
              </a:rPr>
              <a:t>sum of X and Y appears at the adder outputs</a:t>
            </a:r>
          </a:p>
          <a:p>
            <a:r>
              <a:rPr lang="en-US" dirty="0">
                <a:solidFill>
                  <a:srgbClr val="FFFF00"/>
                </a:solidFill>
                <a:latin typeface="TimesNewRomanPSMT"/>
              </a:rPr>
              <a:t>An add signal (Ad) is used to load the adder outputs</a:t>
            </a:r>
          </a:p>
          <a:p>
            <a:r>
              <a:rPr lang="en-US" dirty="0">
                <a:solidFill>
                  <a:srgbClr val="FFFF00"/>
                </a:solidFill>
                <a:latin typeface="TimesNewRomanPSMT"/>
              </a:rPr>
              <a:t>into the accumulator flip-flops on the rising clock edge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F66-E44D-4BCF-8CFD-900838B6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5BE9-A64B-480F-821F-62B67CA1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1449"/>
            <a:ext cx="9905999" cy="4299752"/>
          </a:xfrm>
        </p:spPr>
        <p:txBody>
          <a:bodyPr/>
          <a:lstStyle/>
          <a:p>
            <a:r>
              <a:rPr lang="en-US" dirty="0"/>
              <a:t>Clear the accumulator using the asynchronous clear</a:t>
            </a:r>
            <a:r>
              <a:rPr lang="en-IN" dirty="0"/>
              <a:t>inputs on the flip-flops.</a:t>
            </a:r>
          </a:p>
          <a:p>
            <a:r>
              <a:rPr lang="en-US" dirty="0"/>
              <a:t>Load accumulator with X data.</a:t>
            </a:r>
          </a:p>
          <a:p>
            <a:r>
              <a:rPr lang="en-US" dirty="0"/>
              <a:t>Put Y data to adders.</a:t>
            </a:r>
          </a:p>
          <a:p>
            <a:r>
              <a:rPr lang="en-US" dirty="0"/>
              <a:t>Add adder data to the accumulator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0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CC9-30F4-4BA7-8615-97806BD2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Adder cell with mux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CCD01D-08B3-4F12-938C-5E99B028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382" y="1953087"/>
            <a:ext cx="3968318" cy="40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1173-2CE1-48FB-8EE5-05A13253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98"/>
            <a:ext cx="9905998" cy="91039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SHIFT REGISTERS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7968B-51CC-48D4-9D9A-EE755745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17" y="1083076"/>
            <a:ext cx="5948038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638B-5EA8-4613-BA78-A60F449E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00"/>
            <a:ext cx="9905998" cy="12073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4-bit right-shift register with serial input and output constructed from D flip-flops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D2E5E9-336F-4FA9-BABE-D4AAAE0D3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6341"/>
            <a:ext cx="6519662" cy="3435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404A8-3886-42ED-85FC-401AE8C7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0" y="2139518"/>
            <a:ext cx="5344357" cy="4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BD22-5551-4366-B5B8-9CDF545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0920"/>
            <a:ext cx="9905998" cy="10386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8-bit serial-in, serial-out shift register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E9931-8B9E-42BE-8918-804A2A8B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22"/>
          <a:stretch/>
        </p:blipFill>
        <p:spPr>
          <a:xfrm>
            <a:off x="701337" y="1091953"/>
            <a:ext cx="4012707" cy="1742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E852E-B08C-4DAF-B9F9-12A93FEF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3835153"/>
            <a:ext cx="7608163" cy="257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3B665-A292-4DA6-9FE4-F8ED1099E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37"/>
          <a:stretch/>
        </p:blipFill>
        <p:spPr>
          <a:xfrm>
            <a:off x="5761608" y="1091953"/>
            <a:ext cx="6134469" cy="25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3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5539-7B76-4E25-8337-96C924C4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676"/>
            <a:ext cx="9905998" cy="8981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4-bit parallel-in, parallel-out shift register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20365-D4D7-4099-99C1-99A2A2B9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4" y="1066799"/>
            <a:ext cx="5513032" cy="2883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E5E00-24AB-4401-9626-3EF9B06B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0" y="3533313"/>
            <a:ext cx="10120544" cy="31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1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8914-809A-4E78-A386-96DD9491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Shift register with inverted feedback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B0E33-3308-4E92-8388-B3CA1E05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15" b="-1"/>
          <a:stretch/>
        </p:blipFill>
        <p:spPr>
          <a:xfrm>
            <a:off x="2278036" y="1970844"/>
            <a:ext cx="7558422" cy="41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F3E-81FF-440E-A100-268A48B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LFSR</a:t>
            </a:r>
          </a:p>
        </p:txBody>
      </p:sp>
      <p:pic>
        <p:nvPicPr>
          <p:cNvPr id="1026" name="Picture 2" descr="Tutorial: Linear Feedback Shift Registers (LFSRs) – Part 1 | EE Times">
            <a:extLst>
              <a:ext uri="{FF2B5EF4-FFF2-40B4-BE49-F238E27FC236}">
                <a16:creationId xmlns:a16="http://schemas.microsoft.com/office/drawing/2014/main" id="{C78F9AC4-DAC7-4EC2-AAB2-7C56DA62A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2334419"/>
            <a:ext cx="3714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1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3145-9BF1-4ADC-A060-58E546CE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		DESIGN OF BINARY COUNTERS </a:t>
            </a:r>
            <a:br>
              <a:rPr lang="en-IN" b="1" dirty="0"/>
            </a:br>
            <a:r>
              <a:rPr lang="en-IN" b="1" cap="none" dirty="0">
                <a:solidFill>
                  <a:srgbClr val="FF0000"/>
                </a:solidFill>
              </a:rPr>
              <a:t>Asynchronous counters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78816-1CD4-42FD-8E33-43620014C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2097088"/>
            <a:ext cx="7563775" cy="38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8ED0-B31E-4DAE-8843-86FF9E1E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7654"/>
            <a:ext cx="9905999" cy="1447061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0814-C1A2-4F8D-A328-DCD8AA96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736"/>
            <a:ext cx="9905999" cy="4944861"/>
          </a:xfrm>
        </p:spPr>
        <p:txBody>
          <a:bodyPr>
            <a:noAutofit/>
          </a:bodyPr>
          <a:lstStyle/>
          <a:p>
            <a:r>
              <a:rPr lang="en-IN" dirty="0"/>
              <a:t>Registers and Register Transfers</a:t>
            </a:r>
          </a:p>
          <a:p>
            <a:r>
              <a:rPr lang="en-IN" dirty="0"/>
              <a:t>Parallel Adder with accumulator</a:t>
            </a:r>
          </a:p>
          <a:p>
            <a:r>
              <a:rPr lang="en-IN" dirty="0"/>
              <a:t>Shift registers</a:t>
            </a:r>
          </a:p>
          <a:p>
            <a:r>
              <a:rPr lang="en-IN" dirty="0"/>
              <a:t>Design of Binary counters</a:t>
            </a:r>
          </a:p>
          <a:p>
            <a:r>
              <a:rPr lang="en-IN" dirty="0"/>
              <a:t>Counters for other sequences</a:t>
            </a:r>
          </a:p>
          <a:p>
            <a:r>
              <a:rPr lang="en-IN" dirty="0"/>
              <a:t>Counter design using </a:t>
            </a:r>
            <a:r>
              <a:rPr lang="en-US" dirty="0"/>
              <a:t>SR and J K Flip Flops</a:t>
            </a:r>
          </a:p>
          <a:p>
            <a:r>
              <a:rPr lang="en-IN" dirty="0"/>
              <a:t>Sequential parity checker</a:t>
            </a:r>
          </a:p>
          <a:p>
            <a:r>
              <a:rPr lang="en-IN" dirty="0"/>
              <a:t>State tables and graphs</a:t>
            </a:r>
          </a:p>
        </p:txBody>
      </p:sp>
    </p:spTree>
    <p:extLst>
      <p:ext uri="{BB962C8B-B14F-4D97-AF65-F5344CB8AC3E}">
        <p14:creationId xmlns:p14="http://schemas.microsoft.com/office/powerpoint/2010/main" val="135782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EAB-123A-4BBD-A145-8EC32FC1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Synchronous Binary Counters Using T Flip-Flops 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6A9CC-BA2B-48D5-9840-37AB0244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120" y="1899821"/>
            <a:ext cx="6578354" cy="39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EAB2-FB66-44AD-85EE-C5AE6126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225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5491F4-03A5-451B-B020-84E82667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197" y="781235"/>
            <a:ext cx="5407953" cy="2503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DBA20-D360-4963-B217-0371AB0A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2" y="3573263"/>
            <a:ext cx="6150042" cy="2328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070A2-927B-4A50-A54A-331B3E5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59" y="949911"/>
            <a:ext cx="4856086" cy="49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8A1C-21EC-4C41-A099-79E2AEEC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676"/>
            <a:ext cx="9905998" cy="8981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Synchronous Binary Counters Using D Flip-Flops 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F7766-7CEE-4708-974A-41FFB43F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29" y="862613"/>
            <a:ext cx="6187736" cy="2830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966C8-3CD6-41E4-94DB-AA8635E9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54" y="3644375"/>
            <a:ext cx="8591550" cy="33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398E-7932-4947-880B-3DB82C1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FAA17-5BDE-461E-8646-CB78796E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1" y="403934"/>
            <a:ext cx="6365290" cy="324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7646D-120B-4765-8DD3-32996316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5" y="3932808"/>
            <a:ext cx="6125592" cy="252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5BD8A-F075-455D-94BB-CCEC8201F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525" y="4136994"/>
            <a:ext cx="4811696" cy="15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D38F-8D03-4CBE-A81B-3BB41B40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676"/>
            <a:ext cx="9905998" cy="89812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Binary Up-Down Counter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CDB90-0C3E-4577-A8F3-98780DA0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52" y="1669002"/>
            <a:ext cx="7625919" cy="36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2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A57A-2ADD-4F51-B090-62A97F73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3064"/>
            <a:ext cx="9905998" cy="69245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Binary Up-Down Counter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B20C67-C2D8-4B9C-9A64-5ABDF5F2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29" y="905522"/>
            <a:ext cx="8069802" cy="3219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E1ED56-0A6C-4B85-9AF6-BF22656AE696}"/>
              </a:ext>
            </a:extLst>
          </p:cNvPr>
          <p:cNvSpPr/>
          <p:nvPr/>
        </p:nvSpPr>
        <p:spPr>
          <a:xfrm>
            <a:off x="1141413" y="4171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U = 1 and D = 0, these equations reduce to equations for a binary up counter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94ABF-A204-405A-807D-E481B818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817780"/>
            <a:ext cx="5214999" cy="1134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2AB91F-5FA5-445B-A7AA-5E8F1A0DD99B}"/>
              </a:ext>
            </a:extLst>
          </p:cNvPr>
          <p:cNvSpPr/>
          <p:nvPr/>
        </p:nvSpPr>
        <p:spPr>
          <a:xfrm>
            <a:off x="6626577" y="4817780"/>
            <a:ext cx="47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U = 0 and D = 1, these equations reduce to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9D36FD-D6D3-4604-B711-4B3C69DA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7" y="5300280"/>
            <a:ext cx="5453350" cy="11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C311-104A-4F62-B2F2-6358A7A9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410"/>
            <a:ext cx="9905998" cy="95138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Loadable Counter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470D9-68FB-4320-BE80-626EE94F5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3" y="1066799"/>
            <a:ext cx="6533965" cy="236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922AD-DAAE-42E9-BA01-F179A80C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5" y="3697288"/>
            <a:ext cx="8819116" cy="30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B7BF-318B-4DEA-84F7-45254823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165757"/>
            <a:ext cx="9905998" cy="901042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COUNTER FOR OTHER SEQUENCES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53866-AF00-4C05-8464-1BD33953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5" y="905522"/>
            <a:ext cx="5779362" cy="2523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7E12A-3100-4C93-BBDF-3E934387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94" y="3141910"/>
            <a:ext cx="8591550" cy="37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8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AFED-E49D-4A00-AC61-B22DED7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96914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COUNTER FOR OTHER SEQUENCES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266F8-8BFE-418E-8FDA-C0EBDB907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1" y="711693"/>
            <a:ext cx="7537140" cy="3195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70C2C-E921-4C1E-BA08-6557012A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83" y="4083728"/>
            <a:ext cx="6826930" cy="25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AFED-E49D-4A00-AC61-B22DED7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96914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COUNTER FOR OTHER SEQUENCES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45A49-72B2-41C9-B5FD-196E441B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25C04-8464-4E84-8E4F-F17811A8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1358283"/>
            <a:ext cx="8078680" cy="45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5F2E-B324-4188-9702-46DD9F34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287"/>
            <a:ext cx="9905998" cy="1278385"/>
          </a:xfrm>
        </p:spPr>
        <p:txBody>
          <a:bodyPr/>
          <a:lstStyle/>
          <a:p>
            <a:pPr algn="ctr"/>
            <a:r>
              <a:rPr lang="en-IN" cap="none" dirty="0">
                <a:solidFill>
                  <a:srgbClr val="FF0000"/>
                </a:solidFill>
              </a:rPr>
              <a:t>Getting</a:t>
            </a:r>
            <a:r>
              <a:rPr lang="en-IN" cap="none" dirty="0"/>
              <a:t> </a:t>
            </a:r>
            <a:r>
              <a:rPr lang="en-IN" cap="none" dirty="0">
                <a:solidFill>
                  <a:srgbClr val="FF0000"/>
                </a:solidFill>
              </a:rPr>
              <a:t>Comfortable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043B-0D16-46CF-888B-313F049F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 A register consists of a group of flip-flops with a </a:t>
            </a:r>
            <a:r>
              <a:rPr lang="en-IN" sz="2800" dirty="0"/>
              <a:t>common clock input.</a:t>
            </a:r>
          </a:p>
          <a:p>
            <a:pPr marL="0" indent="0" algn="just">
              <a:buNone/>
            </a:pPr>
            <a:endParaRPr lang="en-IN" sz="2800" dirty="0"/>
          </a:p>
          <a:p>
            <a:pPr algn="just"/>
            <a:r>
              <a:rPr lang="en-US" sz="2800" dirty="0"/>
              <a:t> Registers are commonly used to store and shift binary </a:t>
            </a:r>
            <a:r>
              <a:rPr lang="en-IN" sz="2800" dirty="0"/>
              <a:t>data.</a:t>
            </a:r>
          </a:p>
          <a:p>
            <a:pPr marL="0" indent="0" algn="just">
              <a:buNone/>
            </a:pPr>
            <a:endParaRPr lang="en-IN" sz="2800" dirty="0"/>
          </a:p>
          <a:p>
            <a:pPr algn="just"/>
            <a:r>
              <a:rPr lang="en-US" sz="2800" dirty="0"/>
              <a:t> A counter is usually constructed from two or more flip-flops which change states in a prescribed sequence when input pulses are received.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2102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CECE-3253-4366-9CFB-2087EDC4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4" y="0"/>
            <a:ext cx="9905998" cy="1066799"/>
          </a:xfrm>
        </p:spPr>
        <p:txBody>
          <a:bodyPr/>
          <a:lstStyle/>
          <a:p>
            <a:pPr algn="ctr"/>
            <a:r>
              <a:rPr lang="en-IN" i="1" dirty="0">
                <a:solidFill>
                  <a:srgbClr val="FF0000"/>
                </a:solidFill>
              </a:rPr>
              <a:t>self correcting counter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968B7-7746-4F7C-836A-0DA42B2F7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076" y="816747"/>
            <a:ext cx="2778710" cy="2760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B97C0-75AF-4BB0-91F1-EF9E4AF5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19" y="1731145"/>
            <a:ext cx="6989555" cy="47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CECE-3253-4366-9CFB-2087EDC4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4" y="0"/>
            <a:ext cx="9905998" cy="1066799"/>
          </a:xfrm>
        </p:spPr>
        <p:txBody>
          <a:bodyPr/>
          <a:lstStyle/>
          <a:p>
            <a:pPr algn="ctr"/>
            <a:r>
              <a:rPr lang="en-IN" i="1" dirty="0">
                <a:solidFill>
                  <a:srgbClr val="FF0000"/>
                </a:solidFill>
              </a:rPr>
              <a:t>self correcting counter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C7AE31-4D4F-4B97-ACD4-E98399335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643" y="2654422"/>
            <a:ext cx="6187737" cy="3630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26D33-179C-4852-B907-50460AE0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436295"/>
            <a:ext cx="4325645" cy="1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3D4-E16B-456C-918A-4BDC724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98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REGISTERS AND REGISTER TRANSFERS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9C792-2685-44C9-99A5-6ED4C74A7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04" y="2343705"/>
            <a:ext cx="8788893" cy="3604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6D1AB4-32C9-48E6-8B4C-B6158F23A5BA}"/>
              </a:ext>
            </a:extLst>
          </p:cNvPr>
          <p:cNvSpPr/>
          <p:nvPr/>
        </p:nvSpPr>
        <p:spPr>
          <a:xfrm>
            <a:off x="1592062" y="1478782"/>
            <a:ext cx="8519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NewRomanPSMT"/>
              </a:rPr>
              <a:t>D flip-flops are grouped together with a common clock </a:t>
            </a:r>
            <a:r>
              <a:rPr lang="en-IN" sz="2000" dirty="0">
                <a:latin typeface="TimesNewRomanPSMT"/>
              </a:rPr>
              <a:t>to form a register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71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9AB8-4ABD-425F-982F-48C85075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3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BB66-EE2C-4E3B-BE95-FDF81774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1763"/>
            <a:ext cx="9905999" cy="3669438"/>
          </a:xfrm>
        </p:spPr>
        <p:txBody>
          <a:bodyPr/>
          <a:lstStyle/>
          <a:p>
            <a:r>
              <a:rPr lang="en-US" dirty="0"/>
              <a:t>When Load=0, the register is not clocked, and it holds </a:t>
            </a:r>
            <a:r>
              <a:rPr lang="en-IN" dirty="0"/>
              <a:t>its present value.</a:t>
            </a:r>
          </a:p>
          <a:p>
            <a:r>
              <a:rPr lang="en-US" dirty="0"/>
              <a:t>When Load=1, the clock signal (</a:t>
            </a:r>
            <a:r>
              <a:rPr lang="en-US" dirty="0" err="1"/>
              <a:t>Clk</a:t>
            </a:r>
            <a:r>
              <a:rPr lang="en-US" dirty="0"/>
              <a:t>) is transmitted to the flip-flop clock inputs and the data applied to the D inputs will be loaded into the flip-flops on the falling </a:t>
            </a:r>
            <a:r>
              <a:rPr lang="en-IN" dirty="0"/>
              <a:t>edge of the clock.</a:t>
            </a:r>
          </a:p>
          <a:p>
            <a:r>
              <a:rPr lang="en-US" dirty="0"/>
              <a:t>The flip-flops in the register have asynchronous clear inputs that are connected to a common clear signal, </a:t>
            </a:r>
            <a:r>
              <a:rPr lang="en-IN" dirty="0" err="1"/>
              <a:t>ClrN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9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82D5-06F1-4D23-B3D2-06F7ED55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00" y="854833"/>
            <a:ext cx="9905998" cy="4768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FC1A5-1F51-439F-AC32-C2B140D0B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590" y="1899821"/>
            <a:ext cx="9374819" cy="41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29CE-5D1F-4F32-AFA9-4200219B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Data Transfer Between Registers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D07A18-46AF-485E-813B-599151581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220" y="1349406"/>
            <a:ext cx="6054571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E69A-2E85-4CBE-9709-131FA29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19" y="192389"/>
            <a:ext cx="9905998" cy="10948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Logic Diagram for 8-Bit Register with Tri-State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96FA9-85F4-402C-833B-516B0C1A8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41"/>
          <a:stretch/>
        </p:blipFill>
        <p:spPr>
          <a:xfrm>
            <a:off x="1686758" y="1509203"/>
            <a:ext cx="9135122" cy="42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C65A-34AD-4595-A15A-1B9934A5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576"/>
            <a:ext cx="9905998" cy="81822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Transfer Using a Tri-State Bus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01287-277C-463A-8C0F-15FE41165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858" y="1322773"/>
            <a:ext cx="8380521" cy="40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7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429</Words>
  <Application>Microsoft Office PowerPoint</Application>
  <PresentationFormat>Widescreen</PresentationFormat>
  <Paragraphs>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NotoSansSymbols</vt:lpstr>
      <vt:lpstr>Times New Roman</vt:lpstr>
      <vt:lpstr>TimesNewRomanPSMT</vt:lpstr>
      <vt:lpstr>Tw Cen MT</vt:lpstr>
      <vt:lpstr>Circuit</vt:lpstr>
      <vt:lpstr>Module-5</vt:lpstr>
      <vt:lpstr>Topics</vt:lpstr>
      <vt:lpstr>Getting Comfortable</vt:lpstr>
      <vt:lpstr>REGISTERS AND REGISTER TRANSFERS</vt:lpstr>
      <vt:lpstr>PowerPoint Presentation</vt:lpstr>
      <vt:lpstr>PowerPoint Presentation</vt:lpstr>
      <vt:lpstr>Data Transfer Between Registers</vt:lpstr>
      <vt:lpstr>Logic Diagram for 8-Bit Register with Tri-State Output</vt:lpstr>
      <vt:lpstr>Data Transfer Using a Tri-State Bus</vt:lpstr>
      <vt:lpstr>PARALLEL ADDER WITH ACCUMULATOR</vt:lpstr>
      <vt:lpstr>Steps: </vt:lpstr>
      <vt:lpstr>Adder cell with mux</vt:lpstr>
      <vt:lpstr>SHIFT REGISTERS</vt:lpstr>
      <vt:lpstr>4-bit right-shift register with serial input and output constructed from D flip-flops </vt:lpstr>
      <vt:lpstr>8-bit serial-in, serial-out shift register </vt:lpstr>
      <vt:lpstr>4-bit parallel-in, parallel-out shift register </vt:lpstr>
      <vt:lpstr>Shift register with inverted feedback</vt:lpstr>
      <vt:lpstr>LFSR</vt:lpstr>
      <vt:lpstr>  DESIGN OF BINARY COUNTERS  Asynchronous counters: </vt:lpstr>
      <vt:lpstr>Synchronous Binary Counters Using T Flip-Flops </vt:lpstr>
      <vt:lpstr>Design</vt:lpstr>
      <vt:lpstr>Synchronous Binary Counters Using D Flip-Flops </vt:lpstr>
      <vt:lpstr>PowerPoint Presentation</vt:lpstr>
      <vt:lpstr>Binary Up-Down Counter </vt:lpstr>
      <vt:lpstr>Binary Up-Down Counter </vt:lpstr>
      <vt:lpstr>Loadable Counter </vt:lpstr>
      <vt:lpstr>COUNTER FOR OTHER SEQUENCES </vt:lpstr>
      <vt:lpstr>COUNTER FOR OTHER SEQUENCES </vt:lpstr>
      <vt:lpstr>COUNTER FOR OTHER SEQUENCES </vt:lpstr>
      <vt:lpstr>self correcting counter </vt:lpstr>
      <vt:lpstr>self correcting counter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Module-5</dc:title>
  <dc:creator>Chinmai Shetty</dc:creator>
  <cp:lastModifiedBy>Acheta Tangade</cp:lastModifiedBy>
  <cp:revision>10</cp:revision>
  <dcterms:created xsi:type="dcterms:W3CDTF">2020-11-19T05:31:09Z</dcterms:created>
  <dcterms:modified xsi:type="dcterms:W3CDTF">2021-03-17T08:18:34Z</dcterms:modified>
</cp:coreProperties>
</file>