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76"/>
  </p:notesMasterIdLst>
  <p:sldIdLst>
    <p:sldId id="256" r:id="rId2"/>
    <p:sldId id="257" r:id="rId3"/>
    <p:sldId id="269" r:id="rId4"/>
    <p:sldId id="270" r:id="rId5"/>
    <p:sldId id="278" r:id="rId6"/>
    <p:sldId id="279" r:id="rId7"/>
    <p:sldId id="280" r:id="rId8"/>
    <p:sldId id="281" r:id="rId9"/>
    <p:sldId id="282" r:id="rId10"/>
    <p:sldId id="283" r:id="rId11"/>
    <p:sldId id="286" r:id="rId12"/>
    <p:sldId id="285" r:id="rId13"/>
    <p:sldId id="287" r:id="rId14"/>
    <p:sldId id="277" r:id="rId15"/>
    <p:sldId id="288" r:id="rId16"/>
    <p:sldId id="300" r:id="rId17"/>
    <p:sldId id="290" r:id="rId18"/>
    <p:sldId id="289" r:id="rId19"/>
    <p:sldId id="291" r:id="rId20"/>
    <p:sldId id="298" r:id="rId21"/>
    <p:sldId id="292" r:id="rId22"/>
    <p:sldId id="293" r:id="rId23"/>
    <p:sldId id="299" r:id="rId24"/>
    <p:sldId id="316"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7" r:id="rId39"/>
    <p:sldId id="318" r:id="rId40"/>
    <p:sldId id="315" r:id="rId41"/>
    <p:sldId id="319" r:id="rId42"/>
    <p:sldId id="320" r:id="rId43"/>
    <p:sldId id="353" r:id="rId44"/>
    <p:sldId id="321" r:id="rId45"/>
    <p:sldId id="348" r:id="rId46"/>
    <p:sldId id="349" r:id="rId47"/>
    <p:sldId id="350" r:id="rId48"/>
    <p:sldId id="351" r:id="rId49"/>
    <p:sldId id="352" r:id="rId50"/>
    <p:sldId id="322" r:id="rId51"/>
    <p:sldId id="323" r:id="rId52"/>
    <p:sldId id="324" r:id="rId53"/>
    <p:sldId id="325" r:id="rId54"/>
    <p:sldId id="326" r:id="rId55"/>
    <p:sldId id="327" r:id="rId56"/>
    <p:sldId id="328" r:id="rId57"/>
    <p:sldId id="330" r:id="rId58"/>
    <p:sldId id="329" r:id="rId59"/>
    <p:sldId id="331" r:id="rId60"/>
    <p:sldId id="332" r:id="rId61"/>
    <p:sldId id="333" r:id="rId62"/>
    <p:sldId id="337" r:id="rId63"/>
    <p:sldId id="334" r:id="rId64"/>
    <p:sldId id="338" r:id="rId65"/>
    <p:sldId id="339" r:id="rId66"/>
    <p:sldId id="340" r:id="rId67"/>
    <p:sldId id="341" r:id="rId68"/>
    <p:sldId id="342" r:id="rId69"/>
    <p:sldId id="343" r:id="rId70"/>
    <p:sldId id="344" r:id="rId71"/>
    <p:sldId id="345" r:id="rId72"/>
    <p:sldId id="346" r:id="rId73"/>
    <p:sldId id="347" r:id="rId74"/>
    <p:sldId id="268"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192"/>
    <a:srgbClr val="FFFFFF"/>
    <a:srgbClr val="000000"/>
    <a:srgbClr val="9E2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68" d="100"/>
          <a:sy n="68"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D51DE-11E4-421B-80A7-2386F179E53B}" type="datetimeFigureOut">
              <a:rPr lang="en-IN" smtClean="0"/>
              <a:t>20-07-2021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3FACA-2EB7-4014-B582-F57DE3FF6648}" type="slidenum">
              <a:rPr lang="en-IN" smtClean="0"/>
              <a:t>‹#›</a:t>
            </a:fld>
            <a:endParaRPr lang="en-IN"/>
          </a:p>
        </p:txBody>
      </p:sp>
    </p:spTree>
    <p:extLst>
      <p:ext uri="{BB962C8B-B14F-4D97-AF65-F5344CB8AC3E}">
        <p14:creationId xmlns:p14="http://schemas.microsoft.com/office/powerpoint/2010/main" val="1996843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AF2872E-9296-4389-8314-057F7C4D7BB9}" type="datetime1">
              <a:rPr lang="en-US" smtClean="0"/>
              <a:t>7/20/2021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l">
              <a:defRPr baseline="0">
                <a:solidFill>
                  <a:srgbClr val="FF0000"/>
                </a:solidFill>
              </a:defRPr>
            </a:lvl1pPr>
          </a:lstStyle>
          <a:p>
            <a:r>
              <a:rPr lang="en-US"/>
              <a:t>Dept. of CSE RNSIT, Bengaluru, India </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9" name="Picture 8" descr="A close up of a sign&#10;&#10;Description automatically generated">
            <a:extLst>
              <a:ext uri="{FF2B5EF4-FFF2-40B4-BE49-F238E27FC236}">
                <a16:creationId xmlns:a16="http://schemas.microsoft.com/office/drawing/2014/main" id="{1C80F09E-37AE-4518-B4B0-E3D1A6C8A238}"/>
              </a:ext>
            </a:extLst>
          </p:cNvPr>
          <p:cNvPicPr>
            <a:picLocks noChangeAspect="1"/>
          </p:cNvPicPr>
          <p:nvPr userDrawn="1"/>
        </p:nvPicPr>
        <p:blipFill>
          <a:blip r:embed="rId2"/>
          <a:stretch>
            <a:fillRect/>
          </a:stretch>
        </p:blipFill>
        <p:spPr>
          <a:xfrm>
            <a:off x="11526302" y="24469"/>
            <a:ext cx="665698" cy="7200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BB427A-6DD8-48D5-AED3-8D899272D2DB}" type="datetime1">
              <a:rPr lang="en-US" smtClean="0"/>
              <a:t>7/20/2021</a:t>
            </a:fld>
            <a:endParaRPr lang="en-US" dirty="0"/>
          </a:p>
        </p:txBody>
      </p:sp>
      <p:sp>
        <p:nvSpPr>
          <p:cNvPr id="5" name="Footer Placeholder 4"/>
          <p:cNvSpPr>
            <a:spLocks noGrp="1"/>
          </p:cNvSpPr>
          <p:nvPr>
            <p:ph type="ftr" sz="quarter" idx="11"/>
          </p:nvPr>
        </p:nvSpPr>
        <p:spPr/>
        <p:txBody>
          <a:bodyPr/>
          <a:lstStyle/>
          <a:p>
            <a:r>
              <a:rPr lang="en-US"/>
              <a:t>Dept. of CSE RNSIT, Bengaluru, India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E151CC-CCFD-4E55-80B6-2741C1E7C927}" type="datetime1">
              <a:rPr lang="en-US" smtClean="0"/>
              <a:t>7/20/2021</a:t>
            </a:fld>
            <a:endParaRPr lang="en-US" dirty="0"/>
          </a:p>
        </p:txBody>
      </p:sp>
      <p:sp>
        <p:nvSpPr>
          <p:cNvPr id="5" name="Footer Placeholder 4"/>
          <p:cNvSpPr>
            <a:spLocks noGrp="1"/>
          </p:cNvSpPr>
          <p:nvPr>
            <p:ph type="ftr" sz="quarter" idx="11"/>
          </p:nvPr>
        </p:nvSpPr>
        <p:spPr/>
        <p:txBody>
          <a:bodyPr/>
          <a:lstStyle/>
          <a:p>
            <a:r>
              <a:rPr lang="en-US"/>
              <a:t>Dept. of CSE RNSIT, Bengaluru, India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33378" y="213192"/>
            <a:ext cx="10612257" cy="803366"/>
          </a:xfrm>
        </p:spPr>
        <p:txBody>
          <a:bodyPr/>
          <a:lstStyle>
            <a:lvl1pPr algn="ctr">
              <a:defRPr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1233379" y="1254034"/>
            <a:ext cx="10612256" cy="5003075"/>
          </a:xfrm>
        </p:spPr>
        <p:txBody>
          <a:bodyPr/>
          <a:lstStyle>
            <a:lvl1pPr algn="just">
              <a:defRPr sz="2400" b="1">
                <a:solidFill>
                  <a:srgbClr val="002060"/>
                </a:solidFill>
                <a:latin typeface="Arial" panose="020B0604020202020204" pitchFamily="34" charset="0"/>
                <a:cs typeface="Arial" panose="020B0604020202020204" pitchFamily="34" charset="0"/>
              </a:defRPr>
            </a:lvl1pPr>
            <a:lvl2pPr marL="720725" indent="-180975" algn="just">
              <a:defRPr b="1">
                <a:solidFill>
                  <a:srgbClr val="FF0000"/>
                </a:solidFill>
                <a:latin typeface="Arial" panose="020B0604020202020204" pitchFamily="34" charset="0"/>
                <a:cs typeface="Arial" panose="020B0604020202020204" pitchFamily="34" charset="0"/>
              </a:defRPr>
            </a:lvl2pPr>
            <a:lvl3pPr marL="1163638" indent="-263525" algn="just">
              <a:defRPr>
                <a:solidFill>
                  <a:schemeClr val="accent6">
                    <a:lumMod val="75000"/>
                  </a:schemeClr>
                </a:solidFill>
                <a:latin typeface="Arial" panose="020B0604020202020204" pitchFamily="34" charset="0"/>
                <a:cs typeface="Arial" panose="020B0604020202020204" pitchFamily="34" charset="0"/>
              </a:defRPr>
            </a:lvl3pPr>
            <a:lvl4pPr algn="just">
              <a:defRPr>
                <a:latin typeface="Arial" panose="020B0604020202020204" pitchFamily="34" charset="0"/>
                <a:cs typeface="Arial" panose="020B0604020202020204" pitchFamily="34" charset="0"/>
              </a:defRPr>
            </a:lvl4pPr>
            <a:lvl5pPr algn="just">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01528" y="6442501"/>
            <a:ext cx="6280830" cy="404614"/>
          </a:xfrm>
        </p:spPr>
        <p:txBody>
          <a:bodyPr/>
          <a:lstStyle/>
          <a:p>
            <a:r>
              <a:rPr lang="en-US"/>
              <a:t>Dept. of CSE RNSIT, Bengaluru, India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pic>
        <p:nvPicPr>
          <p:cNvPr id="8" name="Picture 7" descr="A close up of a sign&#10;&#10;Description automatically generated">
            <a:extLst>
              <a:ext uri="{FF2B5EF4-FFF2-40B4-BE49-F238E27FC236}">
                <a16:creationId xmlns:a16="http://schemas.microsoft.com/office/drawing/2014/main" id="{B8472E0E-66F9-4B9F-945C-86B06F93BCAD}"/>
              </a:ext>
            </a:extLst>
          </p:cNvPr>
          <p:cNvPicPr>
            <a:picLocks noChangeAspect="1"/>
          </p:cNvPicPr>
          <p:nvPr userDrawn="1"/>
        </p:nvPicPr>
        <p:blipFill>
          <a:blip r:embed="rId2"/>
          <a:stretch>
            <a:fillRect/>
          </a:stretch>
        </p:blipFill>
        <p:spPr>
          <a:xfrm>
            <a:off x="11074764" y="213192"/>
            <a:ext cx="770871" cy="83375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48C90E7-BA69-4EC5-82DB-992DB95CE79A}" type="datetime1">
              <a:rPr lang="en-US" smtClean="0"/>
              <a:t>7/20/2021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Dept. of CSE RNSIT, Bengaluru, India </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4A609E-AC06-4604-8896-CE0637A77D3F}" type="datetime1">
              <a:rPr lang="en-US" smtClean="0"/>
              <a:t>7/20/2021</a:t>
            </a:fld>
            <a:endParaRPr lang="en-US" dirty="0"/>
          </a:p>
        </p:txBody>
      </p:sp>
      <p:sp>
        <p:nvSpPr>
          <p:cNvPr id="6" name="Footer Placeholder 5"/>
          <p:cNvSpPr>
            <a:spLocks noGrp="1"/>
          </p:cNvSpPr>
          <p:nvPr>
            <p:ph type="ftr" sz="quarter" idx="11"/>
          </p:nvPr>
        </p:nvSpPr>
        <p:spPr/>
        <p:txBody>
          <a:bodyPr/>
          <a:lstStyle/>
          <a:p>
            <a:r>
              <a:rPr lang="en-US"/>
              <a:t>Dept. of CSE RNSIT, Bengaluru, India </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6B004A-A489-4DF4-9B91-1EC9BA585C41}" type="datetime1">
              <a:rPr lang="en-US" smtClean="0"/>
              <a:t>7/20/2021</a:t>
            </a:fld>
            <a:endParaRPr lang="en-US" dirty="0"/>
          </a:p>
        </p:txBody>
      </p:sp>
      <p:sp>
        <p:nvSpPr>
          <p:cNvPr id="8" name="Footer Placeholder 7"/>
          <p:cNvSpPr>
            <a:spLocks noGrp="1"/>
          </p:cNvSpPr>
          <p:nvPr>
            <p:ph type="ftr" sz="quarter" idx="11"/>
          </p:nvPr>
        </p:nvSpPr>
        <p:spPr/>
        <p:txBody>
          <a:bodyPr/>
          <a:lstStyle/>
          <a:p>
            <a:r>
              <a:rPr lang="en-US"/>
              <a:t>Dept. of CSE RNSIT, Bengaluru, India </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A3956-F824-4A21-8773-9A509E4CBAD6}" type="datetime1">
              <a:rPr lang="en-US" smtClean="0"/>
              <a:t>7/20/2021</a:t>
            </a:fld>
            <a:endParaRPr lang="en-US" dirty="0"/>
          </a:p>
        </p:txBody>
      </p:sp>
      <p:sp>
        <p:nvSpPr>
          <p:cNvPr id="4" name="Footer Placeholder 3"/>
          <p:cNvSpPr>
            <a:spLocks noGrp="1"/>
          </p:cNvSpPr>
          <p:nvPr>
            <p:ph type="ftr" sz="quarter" idx="11"/>
          </p:nvPr>
        </p:nvSpPr>
        <p:spPr/>
        <p:txBody>
          <a:bodyPr/>
          <a:lstStyle/>
          <a:p>
            <a:r>
              <a:rPr lang="en-US"/>
              <a:t>Dept. of CSE RNSIT, Bengaluru, India </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3CED4-7FB0-420E-B933-A9406E4A3C75}" type="datetime1">
              <a:rPr lang="en-US" smtClean="0"/>
              <a:t>7/20/2021</a:t>
            </a:fld>
            <a:endParaRPr lang="en-US" dirty="0"/>
          </a:p>
        </p:txBody>
      </p:sp>
      <p:sp>
        <p:nvSpPr>
          <p:cNvPr id="3" name="Footer Placeholder 2"/>
          <p:cNvSpPr>
            <a:spLocks noGrp="1"/>
          </p:cNvSpPr>
          <p:nvPr>
            <p:ph type="ftr" sz="quarter" idx="11"/>
          </p:nvPr>
        </p:nvSpPr>
        <p:spPr/>
        <p:txBody>
          <a:bodyPr/>
          <a:lstStyle/>
          <a:p>
            <a:r>
              <a:rPr lang="en-US"/>
              <a:t>Dept. of CSE RNSIT, Bengaluru, India </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9CA6051-7748-42FA-85A7-89D192D90A69}" type="datetime1">
              <a:rPr lang="en-US" smtClean="0"/>
              <a:t>7/20/2021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Dept. of CSE RNSIT, Bengaluru, India </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EFB4196-5CDA-43A8-8801-F9755545BD28}" type="datetime1">
              <a:rPr lang="en-US" smtClean="0"/>
              <a:t>7/20/2021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Dept. of CSE RNSIT, Bengaluru, India </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rgbClr val="002060"/>
                </a:solidFill>
              </a:defRPr>
            </a:lvl1pPr>
          </a:lstStyle>
          <a:p>
            <a:fld id="{BF862147-3828-49B2-A40A-025E7082D49E}" type="datetime1">
              <a:rPr lang="en-US" smtClean="0"/>
              <a:t>7/20/2021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1" baseline="0">
                <a:solidFill>
                  <a:schemeClr val="accent6">
                    <a:lumMod val="75000"/>
                  </a:schemeClr>
                </a:solidFill>
              </a:defRPr>
            </a:lvl1pPr>
          </a:lstStyle>
          <a:p>
            <a:r>
              <a:rPr lang="en-US"/>
              <a:t>Dept. of CSE RNSIT, Bengaluru, India </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rgbClr val="002060"/>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9000"/>
        </a:lnSpc>
        <a:spcBef>
          <a:spcPct val="0"/>
        </a:spcBef>
        <a:buNone/>
        <a:defRPr sz="4400" b="1" kern="1200" baseline="0">
          <a:solidFill>
            <a:srgbClr val="FF0000"/>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Notes%20PDF/Module-5.pdf"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Notes%20PDF/Module-5.pdf"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22839EAC-5AB5-4F58-A7F4-1008E42E1B14}"/>
              </a:ext>
            </a:extLst>
          </p:cNvPr>
          <p:cNvPicPr>
            <a:picLocks noChangeAspect="1"/>
          </p:cNvPicPr>
          <p:nvPr/>
        </p:nvPicPr>
        <p:blipFill>
          <a:blip r:embed="rId2">
            <a:alphaModFix amt="20000"/>
          </a:blip>
          <a:stretch>
            <a:fillRect/>
          </a:stretch>
        </p:blipFill>
        <p:spPr>
          <a:xfrm>
            <a:off x="3123027" y="400138"/>
            <a:ext cx="5117362" cy="5534791"/>
          </a:xfrm>
          <a:prstGeom prst="rect">
            <a:avLst/>
          </a:prstGeom>
        </p:spPr>
      </p:pic>
      <p:sp>
        <p:nvSpPr>
          <p:cNvPr id="2" name="Title 1">
            <a:extLst>
              <a:ext uri="{FF2B5EF4-FFF2-40B4-BE49-F238E27FC236}">
                <a16:creationId xmlns:a16="http://schemas.microsoft.com/office/drawing/2014/main" id="{7A8BD0AF-12B4-4976-8684-EA0910F09970}"/>
              </a:ext>
            </a:extLst>
          </p:cNvPr>
          <p:cNvSpPr>
            <a:spLocks noGrp="1"/>
          </p:cNvSpPr>
          <p:nvPr>
            <p:ph type="ctrTitle"/>
          </p:nvPr>
        </p:nvSpPr>
        <p:spPr>
          <a:xfrm>
            <a:off x="1434905" y="1815547"/>
            <a:ext cx="9284677" cy="772419"/>
          </a:xfrm>
        </p:spPr>
        <p:txBody>
          <a:bodyPr/>
          <a:lstStyle/>
          <a:p>
            <a:r>
              <a:rPr lang="en-US" sz="4400" b="1" i="1" cap="none" dirty="0">
                <a:solidFill>
                  <a:srgbClr val="C00000"/>
                </a:solidFill>
                <a:latin typeface="Cambria" panose="02040503050406030204" pitchFamily="18" charset="0"/>
                <a:ea typeface="Cambria" panose="02040503050406030204" pitchFamily="18" charset="0"/>
              </a:rPr>
              <a:t>Design and Analysis of Algorithms </a:t>
            </a:r>
            <a:endParaRPr lang="en-IN" sz="4400" b="1" dirty="0">
              <a:solidFill>
                <a:srgbClr val="C0000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FFBC70EC-3C70-4105-94AE-7687EACABAD8}"/>
              </a:ext>
            </a:extLst>
          </p:cNvPr>
          <p:cNvSpPr>
            <a:spLocks noGrp="1"/>
          </p:cNvSpPr>
          <p:nvPr>
            <p:ph type="subTitle" idx="1"/>
          </p:nvPr>
        </p:nvSpPr>
        <p:spPr>
          <a:xfrm>
            <a:off x="2679906" y="3429001"/>
            <a:ext cx="6831673" cy="1613516"/>
          </a:xfrm>
        </p:spPr>
        <p:txBody>
          <a:bodyPr>
            <a:normAutofit/>
          </a:bodyPr>
          <a:lstStyle/>
          <a:p>
            <a:r>
              <a:rPr lang="en-IN" b="1" dirty="0" err="1">
                <a:solidFill>
                  <a:srgbClr val="002060"/>
                </a:solidFill>
                <a:latin typeface="Arial" panose="020B0604020202020204" pitchFamily="34" charset="0"/>
                <a:cs typeface="Arial" panose="020B0604020202020204" pitchFamily="34" charset="0"/>
              </a:rPr>
              <a:t>Dr.</a:t>
            </a:r>
            <a:r>
              <a:rPr lang="en-IN" b="1" dirty="0">
                <a:solidFill>
                  <a:srgbClr val="002060"/>
                </a:solidFill>
                <a:latin typeface="Arial" panose="020B0604020202020204" pitchFamily="34" charset="0"/>
                <a:cs typeface="Arial" panose="020B0604020202020204" pitchFamily="34" charset="0"/>
              </a:rPr>
              <a:t> Bhavanishankar K</a:t>
            </a:r>
          </a:p>
          <a:p>
            <a:r>
              <a:rPr lang="en-IN" b="1" dirty="0">
                <a:solidFill>
                  <a:srgbClr val="002060"/>
                </a:solidFill>
                <a:latin typeface="Arial" panose="020B0604020202020204" pitchFamily="34" charset="0"/>
                <a:cs typeface="Arial" panose="020B0604020202020204" pitchFamily="34" charset="0"/>
              </a:rPr>
              <a:t>Asst. Prof. Dept. of CSE</a:t>
            </a:r>
          </a:p>
          <a:p>
            <a:r>
              <a:rPr lang="en-IN" b="1" dirty="0">
                <a:solidFill>
                  <a:srgbClr val="002060"/>
                </a:solidFill>
                <a:latin typeface="Arial" panose="020B0604020202020204" pitchFamily="34" charset="0"/>
                <a:cs typeface="Arial" panose="020B0604020202020204" pitchFamily="34" charset="0"/>
              </a:rPr>
              <a:t> RNSIT, Bengaluru, India</a:t>
            </a:r>
          </a:p>
        </p:txBody>
      </p:sp>
    </p:spTree>
    <p:extLst>
      <p:ext uri="{BB962C8B-B14F-4D97-AF65-F5344CB8AC3E}">
        <p14:creationId xmlns:p14="http://schemas.microsoft.com/office/powerpoint/2010/main" val="2880738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sp>
        <p:nvSpPr>
          <p:cNvPr id="3" name="Content Placeholder 2">
            <a:extLst>
              <a:ext uri="{FF2B5EF4-FFF2-40B4-BE49-F238E27FC236}">
                <a16:creationId xmlns:a16="http://schemas.microsoft.com/office/drawing/2014/main" id="{304F57C3-9F6F-457D-BDC4-BBAD2FA2C4AE}"/>
              </a:ext>
            </a:extLst>
          </p:cNvPr>
          <p:cNvSpPr>
            <a:spLocks noGrp="1"/>
          </p:cNvSpPr>
          <p:nvPr>
            <p:ph idx="1"/>
          </p:nvPr>
        </p:nvSpPr>
        <p:spPr>
          <a:xfrm>
            <a:off x="1289967" y="1106917"/>
            <a:ext cx="10499076" cy="5390774"/>
          </a:xfrm>
        </p:spPr>
        <p:txBody>
          <a:bodyPr>
            <a:normAutofit/>
          </a:bodyPr>
          <a:lstStyle/>
          <a:p>
            <a:r>
              <a:rPr lang="en-IN" b="0" dirty="0"/>
              <a:t>When </a:t>
            </a:r>
            <a:r>
              <a:rPr lang="en-IN" b="0" dirty="0">
                <a:solidFill>
                  <a:srgbClr val="FF0000"/>
                </a:solidFill>
              </a:rPr>
              <a:t>n=4</a:t>
            </a:r>
            <a:r>
              <a:rPr lang="en-IN" b="0" dirty="0"/>
              <a:t>?</a:t>
            </a:r>
          </a:p>
          <a:p>
            <a:endParaRPr lang="en-IN" b="0" dirty="0"/>
          </a:p>
          <a:p>
            <a:pPr marL="0" indent="0">
              <a:buNone/>
            </a:pP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pic>
        <p:nvPicPr>
          <p:cNvPr id="4" name="Picture 3">
            <a:extLst>
              <a:ext uri="{FF2B5EF4-FFF2-40B4-BE49-F238E27FC236}">
                <a16:creationId xmlns:a16="http://schemas.microsoft.com/office/drawing/2014/main" id="{52E0EA05-D697-4707-B79F-01FA9B5D3678}"/>
              </a:ext>
            </a:extLst>
          </p:cNvPr>
          <p:cNvPicPr>
            <a:picLocks noChangeAspect="1"/>
          </p:cNvPicPr>
          <p:nvPr/>
        </p:nvPicPr>
        <p:blipFill rotWithShape="1">
          <a:blip r:embed="rId2"/>
          <a:srcRect l="40714" t="50000" r="27381" b="24008"/>
          <a:stretch/>
        </p:blipFill>
        <p:spPr>
          <a:xfrm>
            <a:off x="2609568" y="1933047"/>
            <a:ext cx="7859875" cy="3600000"/>
          </a:xfrm>
          <a:prstGeom prst="rect">
            <a:avLst/>
          </a:prstGeom>
          <a:ln>
            <a:solidFill>
              <a:schemeClr val="accent1"/>
            </a:solidFill>
          </a:ln>
        </p:spPr>
      </p:pic>
      <p:sp>
        <p:nvSpPr>
          <p:cNvPr id="5" name="TextBox 4">
            <a:extLst>
              <a:ext uri="{FF2B5EF4-FFF2-40B4-BE49-F238E27FC236}">
                <a16:creationId xmlns:a16="http://schemas.microsoft.com/office/drawing/2014/main" id="{5BCFF515-B26B-4AE2-8892-0021B38FFB09}"/>
              </a:ext>
            </a:extLst>
          </p:cNvPr>
          <p:cNvSpPr txBox="1"/>
          <p:nvPr/>
        </p:nvSpPr>
        <p:spPr>
          <a:xfrm>
            <a:off x="4008233" y="2785403"/>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7" name="TextBox 6">
            <a:extLst>
              <a:ext uri="{FF2B5EF4-FFF2-40B4-BE49-F238E27FC236}">
                <a16:creationId xmlns:a16="http://schemas.microsoft.com/office/drawing/2014/main" id="{B2A6E663-C2BD-40B1-A401-81DA51EF8ADD}"/>
              </a:ext>
            </a:extLst>
          </p:cNvPr>
          <p:cNvSpPr txBox="1"/>
          <p:nvPr/>
        </p:nvSpPr>
        <p:spPr>
          <a:xfrm>
            <a:off x="5899052" y="3398399"/>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10" name="TextBox 9">
            <a:extLst>
              <a:ext uri="{FF2B5EF4-FFF2-40B4-BE49-F238E27FC236}">
                <a16:creationId xmlns:a16="http://schemas.microsoft.com/office/drawing/2014/main" id="{702B8EE5-23AD-476A-902D-D4A4D9CC1127}"/>
              </a:ext>
            </a:extLst>
          </p:cNvPr>
          <p:cNvSpPr txBox="1"/>
          <p:nvPr/>
        </p:nvSpPr>
        <p:spPr>
          <a:xfrm>
            <a:off x="4672818" y="4000966"/>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11" name="Slide Number Placeholder 10">
            <a:extLst>
              <a:ext uri="{FF2B5EF4-FFF2-40B4-BE49-F238E27FC236}">
                <a16:creationId xmlns:a16="http://schemas.microsoft.com/office/drawing/2014/main" id="{D3238FE3-D028-40A2-AF26-6352C5577EA8}"/>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92044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sp>
        <p:nvSpPr>
          <p:cNvPr id="3" name="Content Placeholder 2">
            <a:extLst>
              <a:ext uri="{FF2B5EF4-FFF2-40B4-BE49-F238E27FC236}">
                <a16:creationId xmlns:a16="http://schemas.microsoft.com/office/drawing/2014/main" id="{304F57C3-9F6F-457D-BDC4-BBAD2FA2C4AE}"/>
              </a:ext>
            </a:extLst>
          </p:cNvPr>
          <p:cNvSpPr>
            <a:spLocks noGrp="1"/>
          </p:cNvSpPr>
          <p:nvPr>
            <p:ph idx="1"/>
          </p:nvPr>
        </p:nvSpPr>
        <p:spPr>
          <a:xfrm>
            <a:off x="1289967" y="1106917"/>
            <a:ext cx="10499076" cy="5390774"/>
          </a:xfrm>
        </p:spPr>
        <p:txBody>
          <a:bodyPr>
            <a:normAutofit/>
          </a:bodyPr>
          <a:lstStyle/>
          <a:p>
            <a:r>
              <a:rPr lang="en-IN" b="0" dirty="0"/>
              <a:t>When </a:t>
            </a:r>
            <a:r>
              <a:rPr lang="en-IN" b="0" dirty="0">
                <a:solidFill>
                  <a:srgbClr val="FF0000"/>
                </a:solidFill>
              </a:rPr>
              <a:t>n=4</a:t>
            </a:r>
            <a:r>
              <a:rPr lang="en-IN" b="0" dirty="0"/>
              <a:t>?</a:t>
            </a:r>
          </a:p>
          <a:p>
            <a:endParaRPr lang="en-IN" b="0" dirty="0"/>
          </a:p>
          <a:p>
            <a:pPr marL="0" indent="0">
              <a:buNone/>
            </a:pP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pic>
        <p:nvPicPr>
          <p:cNvPr id="4" name="Picture 3">
            <a:extLst>
              <a:ext uri="{FF2B5EF4-FFF2-40B4-BE49-F238E27FC236}">
                <a16:creationId xmlns:a16="http://schemas.microsoft.com/office/drawing/2014/main" id="{52E0EA05-D697-4707-B79F-01FA9B5D3678}"/>
              </a:ext>
            </a:extLst>
          </p:cNvPr>
          <p:cNvPicPr>
            <a:picLocks noChangeAspect="1"/>
          </p:cNvPicPr>
          <p:nvPr/>
        </p:nvPicPr>
        <p:blipFill rotWithShape="1">
          <a:blip r:embed="rId2"/>
          <a:srcRect l="40714" t="50000" r="27381" b="24008"/>
          <a:stretch/>
        </p:blipFill>
        <p:spPr>
          <a:xfrm>
            <a:off x="2609568" y="1933047"/>
            <a:ext cx="7859875" cy="3600000"/>
          </a:xfrm>
          <a:prstGeom prst="rect">
            <a:avLst/>
          </a:prstGeom>
          <a:ln>
            <a:solidFill>
              <a:schemeClr val="accent1"/>
            </a:solidFill>
          </a:ln>
        </p:spPr>
      </p:pic>
      <p:sp>
        <p:nvSpPr>
          <p:cNvPr id="5" name="TextBox 4">
            <a:extLst>
              <a:ext uri="{FF2B5EF4-FFF2-40B4-BE49-F238E27FC236}">
                <a16:creationId xmlns:a16="http://schemas.microsoft.com/office/drawing/2014/main" id="{5BCFF515-B26B-4AE2-8892-0021B38FFB09}"/>
              </a:ext>
            </a:extLst>
          </p:cNvPr>
          <p:cNvSpPr txBox="1"/>
          <p:nvPr/>
        </p:nvSpPr>
        <p:spPr>
          <a:xfrm>
            <a:off x="4008233" y="2785403"/>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7" name="TextBox 6">
            <a:extLst>
              <a:ext uri="{FF2B5EF4-FFF2-40B4-BE49-F238E27FC236}">
                <a16:creationId xmlns:a16="http://schemas.microsoft.com/office/drawing/2014/main" id="{B2A6E663-C2BD-40B1-A401-81DA51EF8ADD}"/>
              </a:ext>
            </a:extLst>
          </p:cNvPr>
          <p:cNvSpPr txBox="1"/>
          <p:nvPr/>
        </p:nvSpPr>
        <p:spPr>
          <a:xfrm>
            <a:off x="5899052" y="3398399"/>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10" name="TextBox 9">
            <a:extLst>
              <a:ext uri="{FF2B5EF4-FFF2-40B4-BE49-F238E27FC236}">
                <a16:creationId xmlns:a16="http://schemas.microsoft.com/office/drawing/2014/main" id="{702B8EE5-23AD-476A-902D-D4A4D9CC1127}"/>
              </a:ext>
            </a:extLst>
          </p:cNvPr>
          <p:cNvSpPr txBox="1"/>
          <p:nvPr/>
        </p:nvSpPr>
        <p:spPr>
          <a:xfrm>
            <a:off x="4672818" y="4000966"/>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11" name="Slide Number Placeholder 10">
            <a:extLst>
              <a:ext uri="{FF2B5EF4-FFF2-40B4-BE49-F238E27FC236}">
                <a16:creationId xmlns:a16="http://schemas.microsoft.com/office/drawing/2014/main" id="{D3238FE3-D028-40A2-AF26-6352C5577EA8}"/>
              </a:ext>
            </a:extLst>
          </p:cNvPr>
          <p:cNvSpPr>
            <a:spLocks noGrp="1"/>
          </p:cNvSpPr>
          <p:nvPr>
            <p:ph type="sldNum" sz="quarter" idx="12"/>
          </p:nvPr>
        </p:nvSpPr>
        <p:spPr/>
        <p:txBody>
          <a:bodyPr/>
          <a:lstStyle/>
          <a:p>
            <a:fld id="{69E57DC2-970A-4B3E-BB1C-7A09969E49DF}" type="slidenum">
              <a:rPr lang="en-US" smtClean="0"/>
              <a:t>11</a:t>
            </a:fld>
            <a:endParaRPr lang="en-US" dirty="0"/>
          </a:p>
        </p:txBody>
      </p:sp>
      <p:sp>
        <p:nvSpPr>
          <p:cNvPr id="12" name="TextBox 11">
            <a:extLst>
              <a:ext uri="{FF2B5EF4-FFF2-40B4-BE49-F238E27FC236}">
                <a16:creationId xmlns:a16="http://schemas.microsoft.com/office/drawing/2014/main" id="{397D94C8-C6E8-4706-9FB1-98B8BF1FE5CA}"/>
              </a:ext>
            </a:extLst>
          </p:cNvPr>
          <p:cNvSpPr txBox="1"/>
          <p:nvPr/>
        </p:nvSpPr>
        <p:spPr>
          <a:xfrm>
            <a:off x="4008233" y="4584322"/>
            <a:ext cx="393896" cy="379828"/>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13" name="TextBox 12">
            <a:extLst>
              <a:ext uri="{FF2B5EF4-FFF2-40B4-BE49-F238E27FC236}">
                <a16:creationId xmlns:a16="http://schemas.microsoft.com/office/drawing/2014/main" id="{63CCDAF0-DFCE-478B-80B8-3840A1B95FEE}"/>
              </a:ext>
            </a:extLst>
          </p:cNvPr>
          <p:cNvSpPr txBox="1"/>
          <p:nvPr/>
        </p:nvSpPr>
        <p:spPr>
          <a:xfrm>
            <a:off x="4697670" y="4584322"/>
            <a:ext cx="393896" cy="379828"/>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14" name="TextBox 13">
            <a:extLst>
              <a:ext uri="{FF2B5EF4-FFF2-40B4-BE49-F238E27FC236}">
                <a16:creationId xmlns:a16="http://schemas.microsoft.com/office/drawing/2014/main" id="{BFDAA546-4D14-47B0-9EF2-FAA05116A43A}"/>
              </a:ext>
            </a:extLst>
          </p:cNvPr>
          <p:cNvSpPr txBox="1"/>
          <p:nvPr/>
        </p:nvSpPr>
        <p:spPr>
          <a:xfrm>
            <a:off x="5327834" y="4584322"/>
            <a:ext cx="393896" cy="379828"/>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15" name="TextBox 14">
            <a:extLst>
              <a:ext uri="{FF2B5EF4-FFF2-40B4-BE49-F238E27FC236}">
                <a16:creationId xmlns:a16="http://schemas.microsoft.com/office/drawing/2014/main" id="{DE0B7605-DA42-4768-A550-7255780CDF46}"/>
              </a:ext>
            </a:extLst>
          </p:cNvPr>
          <p:cNvSpPr txBox="1"/>
          <p:nvPr/>
        </p:nvSpPr>
        <p:spPr>
          <a:xfrm>
            <a:off x="5899052" y="4588752"/>
            <a:ext cx="393896" cy="379828"/>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16" name="TextBox 15">
            <a:extLst>
              <a:ext uri="{FF2B5EF4-FFF2-40B4-BE49-F238E27FC236}">
                <a16:creationId xmlns:a16="http://schemas.microsoft.com/office/drawing/2014/main" id="{4E0F6891-F5F6-49C5-9B63-DFDEC94CE914}"/>
              </a:ext>
            </a:extLst>
          </p:cNvPr>
          <p:cNvSpPr txBox="1"/>
          <p:nvPr/>
        </p:nvSpPr>
        <p:spPr>
          <a:xfrm>
            <a:off x="4229818" y="4432195"/>
            <a:ext cx="1841545" cy="461665"/>
          </a:xfrm>
          <a:prstGeom prst="rect">
            <a:avLst/>
          </a:prstGeom>
          <a:noFill/>
        </p:spPr>
        <p:txBody>
          <a:bodyPr wrap="square" rtlCol="0">
            <a:spAutoFit/>
          </a:bodyPr>
          <a:lstStyle/>
          <a:p>
            <a:r>
              <a:rPr lang="en-US" sz="2400" dirty="0">
                <a:solidFill>
                  <a:srgbClr val="FF0000"/>
                </a:solidFill>
              </a:rPr>
              <a:t>Dead end !!!!</a:t>
            </a:r>
            <a:endParaRPr lang="en-IN" sz="2400" dirty="0">
              <a:solidFill>
                <a:srgbClr val="FF0000"/>
              </a:solidFill>
            </a:endParaRPr>
          </a:p>
        </p:txBody>
      </p:sp>
    </p:spTree>
    <p:extLst>
      <p:ext uri="{BB962C8B-B14F-4D97-AF65-F5344CB8AC3E}">
        <p14:creationId xmlns:p14="http://schemas.microsoft.com/office/powerpoint/2010/main" val="320866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sp>
        <p:nvSpPr>
          <p:cNvPr id="3" name="Content Placeholder 2">
            <a:extLst>
              <a:ext uri="{FF2B5EF4-FFF2-40B4-BE49-F238E27FC236}">
                <a16:creationId xmlns:a16="http://schemas.microsoft.com/office/drawing/2014/main" id="{304F57C3-9F6F-457D-BDC4-BBAD2FA2C4AE}"/>
              </a:ext>
            </a:extLst>
          </p:cNvPr>
          <p:cNvSpPr>
            <a:spLocks noGrp="1"/>
          </p:cNvSpPr>
          <p:nvPr>
            <p:ph idx="1"/>
          </p:nvPr>
        </p:nvSpPr>
        <p:spPr>
          <a:xfrm>
            <a:off x="1289967" y="1106917"/>
            <a:ext cx="10499076" cy="5390774"/>
          </a:xfrm>
        </p:spPr>
        <p:txBody>
          <a:bodyPr>
            <a:normAutofit/>
          </a:bodyPr>
          <a:lstStyle/>
          <a:p>
            <a:r>
              <a:rPr lang="en-IN" b="0" dirty="0"/>
              <a:t>When </a:t>
            </a:r>
            <a:r>
              <a:rPr lang="en-IN" b="0" dirty="0">
                <a:solidFill>
                  <a:srgbClr val="FF0000"/>
                </a:solidFill>
              </a:rPr>
              <a:t>n=4</a:t>
            </a:r>
            <a:r>
              <a:rPr lang="en-IN" b="0" dirty="0"/>
              <a:t>?</a:t>
            </a:r>
          </a:p>
          <a:p>
            <a:endParaRPr lang="en-IN" b="0" dirty="0"/>
          </a:p>
          <a:p>
            <a:pPr marL="0" indent="0">
              <a:buNone/>
            </a:pP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pic>
        <p:nvPicPr>
          <p:cNvPr id="4" name="Picture 3">
            <a:extLst>
              <a:ext uri="{FF2B5EF4-FFF2-40B4-BE49-F238E27FC236}">
                <a16:creationId xmlns:a16="http://schemas.microsoft.com/office/drawing/2014/main" id="{52E0EA05-D697-4707-B79F-01FA9B5D3678}"/>
              </a:ext>
            </a:extLst>
          </p:cNvPr>
          <p:cNvPicPr>
            <a:picLocks noChangeAspect="1"/>
          </p:cNvPicPr>
          <p:nvPr/>
        </p:nvPicPr>
        <p:blipFill rotWithShape="1">
          <a:blip r:embed="rId2"/>
          <a:srcRect l="40714" t="50000" r="27381" b="24008"/>
          <a:stretch/>
        </p:blipFill>
        <p:spPr>
          <a:xfrm>
            <a:off x="2609568" y="1933047"/>
            <a:ext cx="7859875" cy="3600000"/>
          </a:xfrm>
          <a:prstGeom prst="rect">
            <a:avLst/>
          </a:prstGeom>
          <a:ln>
            <a:solidFill>
              <a:schemeClr val="accent1"/>
            </a:solidFill>
          </a:ln>
        </p:spPr>
      </p:pic>
      <p:sp>
        <p:nvSpPr>
          <p:cNvPr id="5" name="TextBox 4">
            <a:extLst>
              <a:ext uri="{FF2B5EF4-FFF2-40B4-BE49-F238E27FC236}">
                <a16:creationId xmlns:a16="http://schemas.microsoft.com/office/drawing/2014/main" id="{5BCFF515-B26B-4AE2-8892-0021B38FFB09}"/>
              </a:ext>
            </a:extLst>
          </p:cNvPr>
          <p:cNvSpPr txBox="1"/>
          <p:nvPr/>
        </p:nvSpPr>
        <p:spPr>
          <a:xfrm>
            <a:off x="4627330" y="2784322"/>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7" name="TextBox 6">
            <a:extLst>
              <a:ext uri="{FF2B5EF4-FFF2-40B4-BE49-F238E27FC236}">
                <a16:creationId xmlns:a16="http://schemas.microsoft.com/office/drawing/2014/main" id="{B2A6E663-C2BD-40B1-A401-81DA51EF8ADD}"/>
              </a:ext>
            </a:extLst>
          </p:cNvPr>
          <p:cNvSpPr txBox="1"/>
          <p:nvPr/>
        </p:nvSpPr>
        <p:spPr>
          <a:xfrm>
            <a:off x="5834771" y="3398399"/>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13" name="TextBox 12">
            <a:extLst>
              <a:ext uri="{FF2B5EF4-FFF2-40B4-BE49-F238E27FC236}">
                <a16:creationId xmlns:a16="http://schemas.microsoft.com/office/drawing/2014/main" id="{710DB160-0ECD-40F4-AAFC-3105CB3F95AD}"/>
              </a:ext>
            </a:extLst>
          </p:cNvPr>
          <p:cNvSpPr txBox="1"/>
          <p:nvPr/>
        </p:nvSpPr>
        <p:spPr>
          <a:xfrm>
            <a:off x="4064624" y="4001357"/>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14" name="Slide Number Placeholder 13">
            <a:extLst>
              <a:ext uri="{FF2B5EF4-FFF2-40B4-BE49-F238E27FC236}">
                <a16:creationId xmlns:a16="http://schemas.microsoft.com/office/drawing/2014/main" id="{4174FB7E-355F-4294-84BE-199AF839B55D}"/>
              </a:ext>
            </a:extLst>
          </p:cNvPr>
          <p:cNvSpPr>
            <a:spLocks noGrp="1"/>
          </p:cNvSpPr>
          <p:nvPr>
            <p:ph type="sldNum" sz="quarter" idx="12"/>
          </p:nvPr>
        </p:nvSpPr>
        <p:spPr/>
        <p:txBody>
          <a:bodyPr/>
          <a:lstStyle/>
          <a:p>
            <a:fld id="{69E57DC2-970A-4B3E-BB1C-7A09969E49DF}" type="slidenum">
              <a:rPr lang="en-US" smtClean="0"/>
              <a:t>12</a:t>
            </a:fld>
            <a:endParaRPr lang="en-US" dirty="0"/>
          </a:p>
        </p:txBody>
      </p:sp>
      <p:sp>
        <p:nvSpPr>
          <p:cNvPr id="15" name="TextBox 14">
            <a:extLst>
              <a:ext uri="{FF2B5EF4-FFF2-40B4-BE49-F238E27FC236}">
                <a16:creationId xmlns:a16="http://schemas.microsoft.com/office/drawing/2014/main" id="{84D29F7F-9699-44C6-AB78-D86B7CBFB5C5}"/>
              </a:ext>
            </a:extLst>
          </p:cNvPr>
          <p:cNvSpPr txBox="1"/>
          <p:nvPr/>
        </p:nvSpPr>
        <p:spPr>
          <a:xfrm>
            <a:off x="5300237" y="4646126"/>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16" name="TextBox 15">
            <a:extLst>
              <a:ext uri="{FF2B5EF4-FFF2-40B4-BE49-F238E27FC236}">
                <a16:creationId xmlns:a16="http://schemas.microsoft.com/office/drawing/2014/main" id="{1D18E795-511B-4C37-9109-C8DA7C4B70D1}"/>
              </a:ext>
            </a:extLst>
          </p:cNvPr>
          <p:cNvSpPr txBox="1"/>
          <p:nvPr/>
        </p:nvSpPr>
        <p:spPr>
          <a:xfrm>
            <a:off x="4576220" y="5106425"/>
            <a:ext cx="1519780" cy="369332"/>
          </a:xfrm>
          <a:prstGeom prst="rect">
            <a:avLst/>
          </a:prstGeom>
          <a:noFill/>
        </p:spPr>
        <p:txBody>
          <a:bodyPr wrap="square" rtlCol="0">
            <a:spAutoFit/>
          </a:bodyPr>
          <a:lstStyle/>
          <a:p>
            <a:r>
              <a:rPr lang="en-US" b="1" dirty="0">
                <a:solidFill>
                  <a:srgbClr val="002060"/>
                </a:solidFill>
              </a:rPr>
              <a:t>Solution 1 </a:t>
            </a:r>
            <a:endParaRPr lang="en-IN" b="1" dirty="0">
              <a:solidFill>
                <a:srgbClr val="002060"/>
              </a:solidFill>
            </a:endParaRPr>
          </a:p>
        </p:txBody>
      </p:sp>
    </p:spTree>
    <p:extLst>
      <p:ext uri="{BB962C8B-B14F-4D97-AF65-F5344CB8AC3E}">
        <p14:creationId xmlns:p14="http://schemas.microsoft.com/office/powerpoint/2010/main" val="3642103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sp>
        <p:nvSpPr>
          <p:cNvPr id="3" name="Content Placeholder 2">
            <a:extLst>
              <a:ext uri="{FF2B5EF4-FFF2-40B4-BE49-F238E27FC236}">
                <a16:creationId xmlns:a16="http://schemas.microsoft.com/office/drawing/2014/main" id="{304F57C3-9F6F-457D-BDC4-BBAD2FA2C4AE}"/>
              </a:ext>
            </a:extLst>
          </p:cNvPr>
          <p:cNvSpPr>
            <a:spLocks noGrp="1"/>
          </p:cNvSpPr>
          <p:nvPr>
            <p:ph idx="1"/>
          </p:nvPr>
        </p:nvSpPr>
        <p:spPr>
          <a:xfrm>
            <a:off x="1289967" y="1106917"/>
            <a:ext cx="10499076" cy="5390774"/>
          </a:xfrm>
        </p:spPr>
        <p:txBody>
          <a:bodyPr>
            <a:normAutofit/>
          </a:bodyPr>
          <a:lstStyle/>
          <a:p>
            <a:r>
              <a:rPr lang="en-IN" b="0" dirty="0"/>
              <a:t>When </a:t>
            </a:r>
            <a:r>
              <a:rPr lang="en-IN" b="0" dirty="0">
                <a:solidFill>
                  <a:srgbClr val="FF0000"/>
                </a:solidFill>
              </a:rPr>
              <a:t>n=4</a:t>
            </a:r>
            <a:r>
              <a:rPr lang="en-IN" b="0" dirty="0"/>
              <a:t>?     Alternate solution ??</a:t>
            </a:r>
          </a:p>
          <a:p>
            <a:endParaRPr lang="en-IN" b="0" dirty="0"/>
          </a:p>
          <a:p>
            <a:pPr marL="0" indent="0">
              <a:buNone/>
            </a:pP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pic>
        <p:nvPicPr>
          <p:cNvPr id="4" name="Picture 3">
            <a:extLst>
              <a:ext uri="{FF2B5EF4-FFF2-40B4-BE49-F238E27FC236}">
                <a16:creationId xmlns:a16="http://schemas.microsoft.com/office/drawing/2014/main" id="{52E0EA05-D697-4707-B79F-01FA9B5D3678}"/>
              </a:ext>
            </a:extLst>
          </p:cNvPr>
          <p:cNvPicPr>
            <a:picLocks noChangeAspect="1"/>
          </p:cNvPicPr>
          <p:nvPr/>
        </p:nvPicPr>
        <p:blipFill rotWithShape="1">
          <a:blip r:embed="rId2"/>
          <a:srcRect l="40714" t="50000" r="27381" b="24008"/>
          <a:stretch/>
        </p:blipFill>
        <p:spPr>
          <a:xfrm>
            <a:off x="2609568" y="1933047"/>
            <a:ext cx="7859875" cy="3600000"/>
          </a:xfrm>
          <a:prstGeom prst="rect">
            <a:avLst/>
          </a:prstGeom>
          <a:ln>
            <a:solidFill>
              <a:schemeClr val="accent1"/>
            </a:solidFill>
          </a:ln>
        </p:spPr>
      </p:pic>
      <p:sp>
        <p:nvSpPr>
          <p:cNvPr id="5" name="TextBox 4">
            <a:extLst>
              <a:ext uri="{FF2B5EF4-FFF2-40B4-BE49-F238E27FC236}">
                <a16:creationId xmlns:a16="http://schemas.microsoft.com/office/drawing/2014/main" id="{5BCFF515-B26B-4AE2-8892-0021B38FFB09}"/>
              </a:ext>
            </a:extLst>
          </p:cNvPr>
          <p:cNvSpPr txBox="1"/>
          <p:nvPr/>
        </p:nvSpPr>
        <p:spPr>
          <a:xfrm>
            <a:off x="5272101" y="2779133"/>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7" name="TextBox 6">
            <a:extLst>
              <a:ext uri="{FF2B5EF4-FFF2-40B4-BE49-F238E27FC236}">
                <a16:creationId xmlns:a16="http://schemas.microsoft.com/office/drawing/2014/main" id="{B2A6E663-C2BD-40B1-A401-81DA51EF8ADD}"/>
              </a:ext>
            </a:extLst>
          </p:cNvPr>
          <p:cNvSpPr txBox="1"/>
          <p:nvPr/>
        </p:nvSpPr>
        <p:spPr>
          <a:xfrm>
            <a:off x="4026989" y="3398399"/>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13" name="TextBox 12">
            <a:extLst>
              <a:ext uri="{FF2B5EF4-FFF2-40B4-BE49-F238E27FC236}">
                <a16:creationId xmlns:a16="http://schemas.microsoft.com/office/drawing/2014/main" id="{710DB160-0ECD-40F4-AAFC-3105CB3F95AD}"/>
              </a:ext>
            </a:extLst>
          </p:cNvPr>
          <p:cNvSpPr txBox="1"/>
          <p:nvPr/>
        </p:nvSpPr>
        <p:spPr>
          <a:xfrm>
            <a:off x="5899052" y="3996172"/>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14" name="Slide Number Placeholder 13">
            <a:extLst>
              <a:ext uri="{FF2B5EF4-FFF2-40B4-BE49-F238E27FC236}">
                <a16:creationId xmlns:a16="http://schemas.microsoft.com/office/drawing/2014/main" id="{4174FB7E-355F-4294-84BE-199AF839B55D}"/>
              </a:ext>
            </a:extLst>
          </p:cNvPr>
          <p:cNvSpPr>
            <a:spLocks noGrp="1"/>
          </p:cNvSpPr>
          <p:nvPr>
            <p:ph type="sldNum" sz="quarter" idx="12"/>
          </p:nvPr>
        </p:nvSpPr>
        <p:spPr/>
        <p:txBody>
          <a:bodyPr/>
          <a:lstStyle/>
          <a:p>
            <a:fld id="{69E57DC2-970A-4B3E-BB1C-7A09969E49DF}" type="slidenum">
              <a:rPr lang="en-US" smtClean="0"/>
              <a:t>13</a:t>
            </a:fld>
            <a:endParaRPr lang="en-US" dirty="0"/>
          </a:p>
        </p:txBody>
      </p:sp>
      <p:sp>
        <p:nvSpPr>
          <p:cNvPr id="15" name="TextBox 14">
            <a:extLst>
              <a:ext uri="{FF2B5EF4-FFF2-40B4-BE49-F238E27FC236}">
                <a16:creationId xmlns:a16="http://schemas.microsoft.com/office/drawing/2014/main" id="{84D29F7F-9699-44C6-AB78-D86B7CBFB5C5}"/>
              </a:ext>
            </a:extLst>
          </p:cNvPr>
          <p:cNvSpPr txBox="1"/>
          <p:nvPr/>
        </p:nvSpPr>
        <p:spPr>
          <a:xfrm>
            <a:off x="4695327" y="4651568"/>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16" name="TextBox 15">
            <a:extLst>
              <a:ext uri="{FF2B5EF4-FFF2-40B4-BE49-F238E27FC236}">
                <a16:creationId xmlns:a16="http://schemas.microsoft.com/office/drawing/2014/main" id="{1D18E795-511B-4C37-9109-C8DA7C4B70D1}"/>
              </a:ext>
            </a:extLst>
          </p:cNvPr>
          <p:cNvSpPr txBox="1"/>
          <p:nvPr/>
        </p:nvSpPr>
        <p:spPr>
          <a:xfrm>
            <a:off x="4576220" y="5106425"/>
            <a:ext cx="1519780" cy="369332"/>
          </a:xfrm>
          <a:prstGeom prst="rect">
            <a:avLst/>
          </a:prstGeom>
          <a:noFill/>
        </p:spPr>
        <p:txBody>
          <a:bodyPr wrap="square" rtlCol="0">
            <a:spAutoFit/>
          </a:bodyPr>
          <a:lstStyle/>
          <a:p>
            <a:r>
              <a:rPr lang="en-US" b="1" dirty="0">
                <a:solidFill>
                  <a:srgbClr val="002060"/>
                </a:solidFill>
              </a:rPr>
              <a:t>Solution 1 </a:t>
            </a:r>
            <a:endParaRPr lang="en-IN" b="1" dirty="0">
              <a:solidFill>
                <a:srgbClr val="002060"/>
              </a:solidFill>
            </a:endParaRPr>
          </a:p>
        </p:txBody>
      </p:sp>
    </p:spTree>
    <p:extLst>
      <p:ext uri="{BB962C8B-B14F-4D97-AF65-F5344CB8AC3E}">
        <p14:creationId xmlns:p14="http://schemas.microsoft.com/office/powerpoint/2010/main" val="23860999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pic>
        <p:nvPicPr>
          <p:cNvPr id="7" name="Content Placeholder 6">
            <a:extLst>
              <a:ext uri="{FF2B5EF4-FFF2-40B4-BE49-F238E27FC236}">
                <a16:creationId xmlns:a16="http://schemas.microsoft.com/office/drawing/2014/main" id="{ECF99CA7-5BEB-40BE-AA8C-02AA9F8AF689}"/>
              </a:ext>
            </a:extLst>
          </p:cNvPr>
          <p:cNvPicPr>
            <a:picLocks noGrp="1" noChangeAspect="1"/>
          </p:cNvPicPr>
          <p:nvPr>
            <p:ph idx="1"/>
          </p:nvPr>
        </p:nvPicPr>
        <p:blipFill rotWithShape="1">
          <a:blip r:embed="rId2">
            <a:duotone>
              <a:prstClr val="black"/>
              <a:schemeClr val="accent6">
                <a:lumMod val="20000"/>
                <a:lumOff val="80000"/>
                <a:tint val="45000"/>
                <a:satMod val="400000"/>
              </a:schemeClr>
            </a:duotone>
          </a:blip>
          <a:srcRect l="50753" r="36483" b="81792"/>
          <a:stretch/>
        </p:blipFill>
        <p:spPr>
          <a:xfrm>
            <a:off x="6555545" y="1016000"/>
            <a:ext cx="1223889" cy="981612"/>
          </a:xfrm>
          <a:prstGeom prst="rect">
            <a:avLst/>
          </a:prstGeom>
          <a:ln>
            <a:solidFill>
              <a:schemeClr val="tx1"/>
            </a:solidFill>
          </a:ln>
        </p:spPr>
      </p:pic>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14</a:t>
            </a:fld>
            <a:endParaRPr lang="en-US" dirty="0"/>
          </a:p>
        </p:txBody>
      </p:sp>
      <p:pic>
        <p:nvPicPr>
          <p:cNvPr id="8" name="Content Placeholder 6">
            <a:extLst>
              <a:ext uri="{FF2B5EF4-FFF2-40B4-BE49-F238E27FC236}">
                <a16:creationId xmlns:a16="http://schemas.microsoft.com/office/drawing/2014/main" id="{94F51D04-B31E-4F3F-82F8-2E49E6BC3B93}"/>
              </a:ext>
            </a:extLst>
          </p:cNvPr>
          <p:cNvPicPr>
            <a:picLocks noChangeAspect="1"/>
          </p:cNvPicPr>
          <p:nvPr/>
        </p:nvPicPr>
        <p:blipFill rotWithShape="1">
          <a:blip r:embed="rId2">
            <a:duotone>
              <a:prstClr val="black"/>
              <a:schemeClr val="accent6">
                <a:lumMod val="40000"/>
                <a:lumOff val="60000"/>
                <a:tint val="45000"/>
                <a:satMod val="400000"/>
              </a:schemeClr>
            </a:duotone>
          </a:blip>
          <a:srcRect l="38430" t="18005" r="46165" b="63787"/>
          <a:stretch/>
        </p:blipFill>
        <p:spPr>
          <a:xfrm>
            <a:off x="5430128" y="1986671"/>
            <a:ext cx="1477109" cy="981612"/>
          </a:xfrm>
          <a:prstGeom prst="rect">
            <a:avLst/>
          </a:prstGeom>
          <a:ln>
            <a:solidFill>
              <a:schemeClr val="tx1"/>
            </a:solidFill>
          </a:ln>
        </p:spPr>
      </p:pic>
      <p:pic>
        <p:nvPicPr>
          <p:cNvPr id="9" name="Content Placeholder 6">
            <a:extLst>
              <a:ext uri="{FF2B5EF4-FFF2-40B4-BE49-F238E27FC236}">
                <a16:creationId xmlns:a16="http://schemas.microsoft.com/office/drawing/2014/main" id="{8EA45DF0-D114-4B71-941E-D9CC565788D1}"/>
              </a:ext>
            </a:extLst>
          </p:cNvPr>
          <p:cNvPicPr>
            <a:picLocks noChangeAspect="1"/>
          </p:cNvPicPr>
          <p:nvPr/>
        </p:nvPicPr>
        <p:blipFill rotWithShape="1">
          <a:blip r:embed="rId2">
            <a:duotone>
              <a:prstClr val="black"/>
              <a:schemeClr val="accent6">
                <a:lumMod val="20000"/>
                <a:lumOff val="80000"/>
                <a:tint val="45000"/>
                <a:satMod val="400000"/>
              </a:schemeClr>
            </a:duotone>
          </a:blip>
          <a:srcRect l="25666" t="36202" r="54040" b="32735"/>
          <a:stretch/>
        </p:blipFill>
        <p:spPr>
          <a:xfrm>
            <a:off x="4149969" y="2967724"/>
            <a:ext cx="1946031" cy="1674613"/>
          </a:xfrm>
          <a:prstGeom prst="rect">
            <a:avLst/>
          </a:prstGeom>
          <a:ln>
            <a:solidFill>
              <a:schemeClr val="tx1"/>
            </a:solidFill>
          </a:ln>
        </p:spPr>
      </p:pic>
      <p:pic>
        <p:nvPicPr>
          <p:cNvPr id="10" name="Content Placeholder 6">
            <a:extLst>
              <a:ext uri="{FF2B5EF4-FFF2-40B4-BE49-F238E27FC236}">
                <a16:creationId xmlns:a16="http://schemas.microsoft.com/office/drawing/2014/main" id="{2A1C27C8-848A-4F73-BF53-B0BCD4B9BE43}"/>
              </a:ext>
            </a:extLst>
          </p:cNvPr>
          <p:cNvPicPr>
            <a:picLocks noChangeAspect="1"/>
          </p:cNvPicPr>
          <p:nvPr/>
        </p:nvPicPr>
        <p:blipFill rotWithShape="1">
          <a:blip r:embed="rId2">
            <a:duotone>
              <a:prstClr val="black"/>
              <a:schemeClr val="accent6">
                <a:lumMod val="40000"/>
                <a:lumOff val="60000"/>
                <a:tint val="45000"/>
                <a:satMod val="400000"/>
              </a:schemeClr>
            </a:duotone>
          </a:blip>
          <a:srcRect l="45960" t="36203" r="41276" b="46564"/>
          <a:stretch/>
        </p:blipFill>
        <p:spPr>
          <a:xfrm>
            <a:off x="6096000" y="2967724"/>
            <a:ext cx="1223889" cy="929027"/>
          </a:xfrm>
          <a:prstGeom prst="rect">
            <a:avLst/>
          </a:prstGeom>
          <a:ln>
            <a:solidFill>
              <a:schemeClr val="tx1"/>
            </a:solidFill>
          </a:ln>
        </p:spPr>
      </p:pic>
      <p:pic>
        <p:nvPicPr>
          <p:cNvPr id="11" name="Content Placeholder 6">
            <a:extLst>
              <a:ext uri="{FF2B5EF4-FFF2-40B4-BE49-F238E27FC236}">
                <a16:creationId xmlns:a16="http://schemas.microsoft.com/office/drawing/2014/main" id="{B1B475AB-C6F0-415F-A2E1-62836D8EB4C8}"/>
              </a:ext>
            </a:extLst>
          </p:cNvPr>
          <p:cNvPicPr>
            <a:picLocks noChangeAspect="1"/>
          </p:cNvPicPr>
          <p:nvPr/>
        </p:nvPicPr>
        <p:blipFill rotWithShape="1">
          <a:blip r:embed="rId2">
            <a:duotone>
              <a:prstClr val="black"/>
              <a:schemeClr val="accent6">
                <a:lumMod val="20000"/>
                <a:lumOff val="80000"/>
                <a:tint val="45000"/>
                <a:satMod val="400000"/>
              </a:schemeClr>
            </a:duotone>
          </a:blip>
          <a:srcRect l="45960" t="53435" r="38635" b="13043"/>
          <a:stretch/>
        </p:blipFill>
        <p:spPr>
          <a:xfrm>
            <a:off x="6095999" y="3896751"/>
            <a:ext cx="1477109" cy="1807200"/>
          </a:xfrm>
          <a:prstGeom prst="rect">
            <a:avLst/>
          </a:prstGeom>
          <a:ln>
            <a:solidFill>
              <a:schemeClr val="tx1"/>
            </a:solidFill>
          </a:ln>
        </p:spPr>
      </p:pic>
      <p:pic>
        <p:nvPicPr>
          <p:cNvPr id="12" name="Content Placeholder 6">
            <a:extLst>
              <a:ext uri="{FF2B5EF4-FFF2-40B4-BE49-F238E27FC236}">
                <a16:creationId xmlns:a16="http://schemas.microsoft.com/office/drawing/2014/main" id="{8991B970-7E5B-4CCC-BE8F-F8416694AF79}"/>
              </a:ext>
            </a:extLst>
          </p:cNvPr>
          <p:cNvPicPr>
            <a:picLocks noChangeAspect="1"/>
          </p:cNvPicPr>
          <p:nvPr/>
        </p:nvPicPr>
        <p:blipFill rotWithShape="1">
          <a:blip r:embed="rId2">
            <a:duotone>
              <a:prstClr val="black"/>
              <a:schemeClr val="accent6">
                <a:lumMod val="40000"/>
                <a:lumOff val="60000"/>
                <a:tint val="45000"/>
                <a:satMod val="400000"/>
              </a:schemeClr>
            </a:duotone>
          </a:blip>
          <a:srcRect l="56204" t="18005" r="22107" b="64763"/>
          <a:stretch/>
        </p:blipFill>
        <p:spPr>
          <a:xfrm>
            <a:off x="7078307" y="1986671"/>
            <a:ext cx="2079761" cy="929026"/>
          </a:xfrm>
          <a:prstGeom prst="rect">
            <a:avLst/>
          </a:prstGeom>
          <a:ln>
            <a:solidFill>
              <a:schemeClr val="tx1"/>
            </a:solidFill>
          </a:ln>
        </p:spPr>
      </p:pic>
      <p:pic>
        <p:nvPicPr>
          <p:cNvPr id="13" name="Content Placeholder 6">
            <a:extLst>
              <a:ext uri="{FF2B5EF4-FFF2-40B4-BE49-F238E27FC236}">
                <a16:creationId xmlns:a16="http://schemas.microsoft.com/office/drawing/2014/main" id="{BB30FFA2-063B-4AD9-8920-AAB6348FAE8B}"/>
              </a:ext>
            </a:extLst>
          </p:cNvPr>
          <p:cNvPicPr>
            <a:picLocks noChangeAspect="1"/>
          </p:cNvPicPr>
          <p:nvPr/>
        </p:nvPicPr>
        <p:blipFill rotWithShape="1">
          <a:blip r:embed="rId2">
            <a:duotone>
              <a:prstClr val="black"/>
              <a:schemeClr val="accent6">
                <a:lumMod val="20000"/>
                <a:lumOff val="80000"/>
                <a:tint val="45000"/>
                <a:satMod val="400000"/>
              </a:schemeClr>
            </a:duotone>
          </a:blip>
          <a:srcRect l="63149" t="35237" r="8833" b="45720"/>
          <a:stretch/>
        </p:blipFill>
        <p:spPr>
          <a:xfrm>
            <a:off x="7744177" y="2915697"/>
            <a:ext cx="2686621" cy="1026608"/>
          </a:xfrm>
          <a:prstGeom prst="rect">
            <a:avLst/>
          </a:prstGeom>
          <a:ln>
            <a:solidFill>
              <a:schemeClr val="tx1"/>
            </a:solidFill>
          </a:ln>
        </p:spPr>
      </p:pic>
      <p:pic>
        <p:nvPicPr>
          <p:cNvPr id="14" name="Content Placeholder 6">
            <a:extLst>
              <a:ext uri="{FF2B5EF4-FFF2-40B4-BE49-F238E27FC236}">
                <a16:creationId xmlns:a16="http://schemas.microsoft.com/office/drawing/2014/main" id="{44F5A9C9-5C5A-451D-9E8E-E52986C37AEC}"/>
              </a:ext>
            </a:extLst>
          </p:cNvPr>
          <p:cNvPicPr>
            <a:picLocks noChangeAspect="1"/>
          </p:cNvPicPr>
          <p:nvPr/>
        </p:nvPicPr>
        <p:blipFill rotWithShape="1">
          <a:blip r:embed="rId2">
            <a:duotone>
              <a:prstClr val="black"/>
              <a:schemeClr val="accent6">
                <a:lumMod val="40000"/>
                <a:lumOff val="60000"/>
                <a:tint val="45000"/>
                <a:satMod val="400000"/>
              </a:schemeClr>
            </a:duotone>
          </a:blip>
          <a:srcRect l="65300" t="54280" r="19295" b="26678"/>
          <a:stretch/>
        </p:blipFill>
        <p:spPr>
          <a:xfrm>
            <a:off x="7950503" y="3942304"/>
            <a:ext cx="1477109" cy="1026609"/>
          </a:xfrm>
          <a:prstGeom prst="rect">
            <a:avLst/>
          </a:prstGeom>
          <a:ln>
            <a:solidFill>
              <a:schemeClr val="tx1"/>
            </a:solidFill>
          </a:ln>
        </p:spPr>
      </p:pic>
      <p:pic>
        <p:nvPicPr>
          <p:cNvPr id="15" name="Content Placeholder 6">
            <a:extLst>
              <a:ext uri="{FF2B5EF4-FFF2-40B4-BE49-F238E27FC236}">
                <a16:creationId xmlns:a16="http://schemas.microsoft.com/office/drawing/2014/main" id="{B2327453-0B1C-436A-AFAC-E8ED162405E1}"/>
              </a:ext>
            </a:extLst>
          </p:cNvPr>
          <p:cNvPicPr>
            <a:picLocks noChangeAspect="1"/>
          </p:cNvPicPr>
          <p:nvPr/>
        </p:nvPicPr>
        <p:blipFill rotWithShape="1">
          <a:blip r:embed="rId2">
            <a:duotone>
              <a:prstClr val="black"/>
              <a:schemeClr val="accent6">
                <a:tint val="45000"/>
                <a:satMod val="400000"/>
              </a:schemeClr>
            </a:duotone>
          </a:blip>
          <a:srcRect l="66255" t="73322" r="8833"/>
          <a:stretch/>
        </p:blipFill>
        <p:spPr>
          <a:xfrm>
            <a:off x="8042031" y="4968912"/>
            <a:ext cx="2388768" cy="1438237"/>
          </a:xfrm>
          <a:prstGeom prst="rect">
            <a:avLst/>
          </a:prstGeom>
          <a:ln>
            <a:solidFill>
              <a:schemeClr val="tx1"/>
            </a:solidFill>
          </a:ln>
        </p:spPr>
      </p:pic>
    </p:spTree>
    <p:extLst>
      <p:ext uri="{BB962C8B-B14F-4D97-AF65-F5344CB8AC3E}">
        <p14:creationId xmlns:p14="http://schemas.microsoft.com/office/powerpoint/2010/main" val="285466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15</a:t>
            </a:fld>
            <a:endParaRPr lang="en-US" dirty="0"/>
          </a:p>
        </p:txBody>
      </p:sp>
      <p:pic>
        <p:nvPicPr>
          <p:cNvPr id="16" name="Content Placeholder 15">
            <a:extLst>
              <a:ext uri="{FF2B5EF4-FFF2-40B4-BE49-F238E27FC236}">
                <a16:creationId xmlns:a16="http://schemas.microsoft.com/office/drawing/2014/main" id="{9B499759-F542-4A03-9BC7-F5374A829D4D}"/>
              </a:ext>
            </a:extLst>
          </p:cNvPr>
          <p:cNvPicPr>
            <a:picLocks noGrp="1" noChangeAspect="1"/>
          </p:cNvPicPr>
          <p:nvPr>
            <p:ph idx="1"/>
          </p:nvPr>
        </p:nvPicPr>
        <p:blipFill rotWithShape="1">
          <a:blip r:embed="rId2"/>
          <a:srcRect l="25354" r="10768"/>
          <a:stretch/>
        </p:blipFill>
        <p:spPr>
          <a:xfrm>
            <a:off x="3606508" y="995122"/>
            <a:ext cx="6217104" cy="5472000"/>
          </a:xfrm>
          <a:prstGeom prst="rect">
            <a:avLst/>
          </a:prstGeom>
          <a:ln>
            <a:solidFill>
              <a:schemeClr val="tx1"/>
            </a:solidFill>
          </a:ln>
        </p:spPr>
      </p:pic>
    </p:spTree>
    <p:extLst>
      <p:ext uri="{BB962C8B-B14F-4D97-AF65-F5344CB8AC3E}">
        <p14:creationId xmlns:p14="http://schemas.microsoft.com/office/powerpoint/2010/main" val="1924753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22839EAC-5AB5-4F58-A7F4-1008E42E1B14}"/>
              </a:ext>
            </a:extLst>
          </p:cNvPr>
          <p:cNvPicPr>
            <a:picLocks noChangeAspect="1"/>
          </p:cNvPicPr>
          <p:nvPr/>
        </p:nvPicPr>
        <p:blipFill>
          <a:blip r:embed="rId2">
            <a:alphaModFix amt="20000"/>
          </a:blip>
          <a:stretch>
            <a:fillRect/>
          </a:stretch>
        </p:blipFill>
        <p:spPr>
          <a:xfrm>
            <a:off x="3123027" y="400138"/>
            <a:ext cx="5117362" cy="5534791"/>
          </a:xfrm>
          <a:prstGeom prst="rect">
            <a:avLst/>
          </a:prstGeom>
        </p:spPr>
      </p:pic>
      <p:sp>
        <p:nvSpPr>
          <p:cNvPr id="2" name="Title 1">
            <a:extLst>
              <a:ext uri="{FF2B5EF4-FFF2-40B4-BE49-F238E27FC236}">
                <a16:creationId xmlns:a16="http://schemas.microsoft.com/office/drawing/2014/main" id="{7A8BD0AF-12B4-4976-8684-EA0910F09970}"/>
              </a:ext>
            </a:extLst>
          </p:cNvPr>
          <p:cNvSpPr>
            <a:spLocks noGrp="1"/>
          </p:cNvSpPr>
          <p:nvPr>
            <p:ph type="ctrTitle"/>
          </p:nvPr>
        </p:nvSpPr>
        <p:spPr>
          <a:xfrm>
            <a:off x="1434905" y="1815547"/>
            <a:ext cx="9284677" cy="772419"/>
          </a:xfrm>
        </p:spPr>
        <p:txBody>
          <a:bodyPr/>
          <a:lstStyle/>
          <a:p>
            <a:r>
              <a:rPr lang="en-US" sz="4400" b="1" i="1" cap="none" dirty="0">
                <a:solidFill>
                  <a:srgbClr val="C00000"/>
                </a:solidFill>
                <a:latin typeface="Cambria" panose="02040503050406030204" pitchFamily="18" charset="0"/>
                <a:ea typeface="Cambria" panose="02040503050406030204" pitchFamily="18" charset="0"/>
              </a:rPr>
              <a:t>Design and Analysis of Algorithms </a:t>
            </a:r>
            <a:endParaRPr lang="en-IN" sz="4400" b="1" dirty="0">
              <a:solidFill>
                <a:srgbClr val="C0000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FFBC70EC-3C70-4105-94AE-7687EACABAD8}"/>
              </a:ext>
            </a:extLst>
          </p:cNvPr>
          <p:cNvSpPr>
            <a:spLocks noGrp="1"/>
          </p:cNvSpPr>
          <p:nvPr>
            <p:ph type="subTitle" idx="1"/>
          </p:nvPr>
        </p:nvSpPr>
        <p:spPr>
          <a:xfrm>
            <a:off x="2679906" y="3429001"/>
            <a:ext cx="6831673" cy="1613516"/>
          </a:xfrm>
        </p:spPr>
        <p:txBody>
          <a:bodyPr>
            <a:normAutofit/>
          </a:bodyPr>
          <a:lstStyle/>
          <a:p>
            <a:r>
              <a:rPr lang="en-IN" b="1" dirty="0" err="1">
                <a:solidFill>
                  <a:srgbClr val="002060"/>
                </a:solidFill>
                <a:latin typeface="Arial" panose="020B0604020202020204" pitchFamily="34" charset="0"/>
                <a:cs typeface="Arial" panose="020B0604020202020204" pitchFamily="34" charset="0"/>
              </a:rPr>
              <a:t>Dr.</a:t>
            </a:r>
            <a:r>
              <a:rPr lang="en-IN" b="1" dirty="0">
                <a:solidFill>
                  <a:srgbClr val="002060"/>
                </a:solidFill>
                <a:latin typeface="Arial" panose="020B0604020202020204" pitchFamily="34" charset="0"/>
                <a:cs typeface="Arial" panose="020B0604020202020204" pitchFamily="34" charset="0"/>
              </a:rPr>
              <a:t> Bhavanishankar K</a:t>
            </a:r>
          </a:p>
          <a:p>
            <a:r>
              <a:rPr lang="en-IN" b="1" dirty="0">
                <a:solidFill>
                  <a:srgbClr val="002060"/>
                </a:solidFill>
                <a:latin typeface="Arial" panose="020B0604020202020204" pitchFamily="34" charset="0"/>
                <a:cs typeface="Arial" panose="020B0604020202020204" pitchFamily="34" charset="0"/>
              </a:rPr>
              <a:t>Asst. Prof. Dept. of CSE</a:t>
            </a:r>
          </a:p>
          <a:p>
            <a:r>
              <a:rPr lang="en-IN" b="1" dirty="0">
                <a:solidFill>
                  <a:srgbClr val="002060"/>
                </a:solidFill>
                <a:latin typeface="Arial" panose="020B0604020202020204" pitchFamily="34" charset="0"/>
                <a:cs typeface="Arial" panose="020B0604020202020204" pitchFamily="34" charset="0"/>
              </a:rPr>
              <a:t> RNSIT, Bengaluru, India</a:t>
            </a:r>
          </a:p>
        </p:txBody>
      </p:sp>
    </p:spTree>
    <p:extLst>
      <p:ext uri="{BB962C8B-B14F-4D97-AF65-F5344CB8AC3E}">
        <p14:creationId xmlns:p14="http://schemas.microsoft.com/office/powerpoint/2010/main" val="334534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Sum of subsets</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17</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IN" b="0" dirty="0"/>
              <a:t>Given set </a:t>
            </a:r>
            <a:r>
              <a:rPr lang="en-IN" dirty="0"/>
              <a:t>A = {a</a:t>
            </a:r>
            <a:r>
              <a:rPr lang="en-IN" baseline="-25000" dirty="0"/>
              <a:t>1</a:t>
            </a:r>
            <a:r>
              <a:rPr lang="en-IN" dirty="0"/>
              <a:t>, . . . , a</a:t>
            </a:r>
            <a:r>
              <a:rPr lang="en-IN" baseline="-25000" dirty="0"/>
              <a:t>n</a:t>
            </a:r>
            <a:r>
              <a:rPr lang="en-US" dirty="0"/>
              <a:t>} </a:t>
            </a:r>
            <a:r>
              <a:rPr lang="en-US" b="0" dirty="0"/>
              <a:t>of </a:t>
            </a:r>
            <a:r>
              <a:rPr lang="en-US" dirty="0"/>
              <a:t>n</a:t>
            </a:r>
            <a:r>
              <a:rPr lang="en-US" b="0" dirty="0"/>
              <a:t> positive integers, find </a:t>
            </a:r>
            <a:r>
              <a:rPr lang="en-US" dirty="0"/>
              <a:t>subset/s</a:t>
            </a:r>
            <a:r>
              <a:rPr lang="en-US" b="0" dirty="0"/>
              <a:t> whose sum is equal to a given positive </a:t>
            </a:r>
            <a:r>
              <a:rPr lang="en-IN" b="0" dirty="0"/>
              <a:t>integer </a:t>
            </a:r>
            <a:r>
              <a:rPr lang="en-IN" dirty="0"/>
              <a:t>d</a:t>
            </a:r>
            <a:r>
              <a:rPr lang="en-IN" b="0" dirty="0"/>
              <a:t>.</a:t>
            </a:r>
          </a:p>
          <a:p>
            <a:r>
              <a:rPr lang="en-US" dirty="0"/>
              <a:t>Example</a:t>
            </a:r>
            <a:r>
              <a:rPr lang="en-US" b="0" dirty="0"/>
              <a:t>:</a:t>
            </a:r>
          </a:p>
          <a:p>
            <a:pPr lvl="1"/>
            <a:r>
              <a:rPr lang="en-US" sz="2200" i="0" dirty="0"/>
              <a:t>A = {1, 2, 5, 6, 8} </a:t>
            </a:r>
            <a:r>
              <a:rPr lang="en-US" sz="2200" b="0" i="0" dirty="0"/>
              <a:t>and </a:t>
            </a:r>
            <a:r>
              <a:rPr lang="en-US" sz="2200" i="0" dirty="0"/>
              <a:t>d = 9</a:t>
            </a:r>
            <a:r>
              <a:rPr lang="en-US" sz="2200" b="0" i="0" dirty="0"/>
              <a:t>, </a:t>
            </a:r>
          </a:p>
          <a:p>
            <a:pPr lvl="1"/>
            <a:r>
              <a:rPr lang="en-US" sz="2200" b="0" i="0" dirty="0"/>
              <a:t>there are two solutions:</a:t>
            </a:r>
          </a:p>
          <a:p>
            <a:pPr lvl="2"/>
            <a:r>
              <a:rPr lang="en-US" sz="2200" b="0" dirty="0"/>
              <a:t>{1, 2, 6} </a:t>
            </a:r>
          </a:p>
          <a:p>
            <a:pPr lvl="2"/>
            <a:r>
              <a:rPr lang="en-US" sz="2200" b="0" dirty="0"/>
              <a:t>{1, 8}.</a:t>
            </a:r>
          </a:p>
          <a:p>
            <a:pPr lvl="1"/>
            <a:r>
              <a:rPr lang="en-US" sz="2200" i="0" dirty="0"/>
              <a:t>B={11, 13, 24, 7} and d= 31 </a:t>
            </a:r>
          </a:p>
          <a:p>
            <a:pPr lvl="1"/>
            <a:r>
              <a:rPr lang="en-US" sz="2200" i="0" dirty="0"/>
              <a:t>There are two solutions </a:t>
            </a:r>
          </a:p>
          <a:p>
            <a:pPr lvl="2"/>
            <a:r>
              <a:rPr lang="en-US" sz="2200" dirty="0"/>
              <a:t>{11,13,7}</a:t>
            </a:r>
          </a:p>
          <a:p>
            <a:pPr lvl="2"/>
            <a:r>
              <a:rPr lang="en-US" sz="2200" dirty="0"/>
              <a:t>{24, 7}</a:t>
            </a:r>
          </a:p>
          <a:p>
            <a:pPr lvl="1"/>
            <a:endParaRPr lang="en-IN" i="0" dirty="0"/>
          </a:p>
        </p:txBody>
      </p:sp>
    </p:spTree>
    <p:extLst>
      <p:ext uri="{BB962C8B-B14F-4D97-AF65-F5344CB8AC3E}">
        <p14:creationId xmlns:p14="http://schemas.microsoft.com/office/powerpoint/2010/main" val="127504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Sum of subsets</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18</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pPr marL="0" indent="0">
              <a:buNone/>
            </a:pPr>
            <a:r>
              <a:rPr lang="en-IN" dirty="0"/>
              <a:t>Solution approach </a:t>
            </a:r>
          </a:p>
          <a:p>
            <a:r>
              <a:rPr lang="en-US" b="0" dirty="0"/>
              <a:t>Sort the set’s elements in increasing order. </a:t>
            </a:r>
          </a:p>
          <a:p>
            <a:pPr marL="0" indent="0" algn="ctr">
              <a:buNone/>
            </a:pPr>
            <a:r>
              <a:rPr lang="en-IN" i="1" dirty="0"/>
              <a:t>a</a:t>
            </a:r>
            <a:r>
              <a:rPr lang="en-IN" baseline="-25000" dirty="0"/>
              <a:t>1</a:t>
            </a:r>
            <a:r>
              <a:rPr lang="en-IN" i="1" dirty="0"/>
              <a:t>&lt; a</a:t>
            </a:r>
            <a:r>
              <a:rPr lang="en-IN" i="1" baseline="-25000" dirty="0"/>
              <a:t>2</a:t>
            </a:r>
            <a:r>
              <a:rPr lang="en-IN" dirty="0"/>
              <a:t> </a:t>
            </a:r>
            <a:r>
              <a:rPr lang="en-IN" i="1" dirty="0"/>
              <a:t>&lt; . . . &lt; a</a:t>
            </a:r>
            <a:r>
              <a:rPr lang="en-IN" i="1" baseline="-25000" dirty="0"/>
              <a:t>n</a:t>
            </a:r>
            <a:endParaRPr lang="en-IN" i="1" dirty="0"/>
          </a:p>
          <a:p>
            <a:r>
              <a:rPr lang="en-IN" b="0" dirty="0"/>
              <a:t>The </a:t>
            </a:r>
            <a:r>
              <a:rPr lang="en-IN" dirty="0"/>
              <a:t>state</a:t>
            </a:r>
            <a:r>
              <a:rPr lang="en-IN" b="0" dirty="0"/>
              <a:t> </a:t>
            </a:r>
            <a:r>
              <a:rPr lang="en-IN" dirty="0"/>
              <a:t>space</a:t>
            </a:r>
            <a:r>
              <a:rPr lang="en-IN" b="0" dirty="0"/>
              <a:t> </a:t>
            </a:r>
            <a:r>
              <a:rPr lang="en-IN" dirty="0"/>
              <a:t>tree</a:t>
            </a:r>
            <a:r>
              <a:rPr lang="en-IN" b="0" dirty="0"/>
              <a:t> can be constructed as </a:t>
            </a:r>
            <a:r>
              <a:rPr lang="en-IN" dirty="0"/>
              <a:t>binary tree </a:t>
            </a:r>
          </a:p>
          <a:p>
            <a:r>
              <a:rPr lang="en-US" b="0" dirty="0"/>
              <a:t>The </a:t>
            </a:r>
            <a:r>
              <a:rPr lang="en-US" dirty="0"/>
              <a:t>root</a:t>
            </a:r>
            <a:r>
              <a:rPr lang="en-US" b="0" dirty="0"/>
              <a:t> of the tree represents the </a:t>
            </a:r>
            <a:r>
              <a:rPr lang="en-US" dirty="0"/>
              <a:t>starting</a:t>
            </a:r>
            <a:r>
              <a:rPr lang="en-US" b="0" dirty="0"/>
              <a:t> </a:t>
            </a:r>
            <a:r>
              <a:rPr lang="en-US" dirty="0"/>
              <a:t>point</a:t>
            </a:r>
            <a:r>
              <a:rPr lang="en-US" b="0" dirty="0"/>
              <a:t>, with no decisions about the given elements made as yet</a:t>
            </a:r>
          </a:p>
          <a:p>
            <a:r>
              <a:rPr lang="en-IN" b="0" dirty="0"/>
              <a:t>Its </a:t>
            </a:r>
            <a:r>
              <a:rPr lang="en-IN" dirty="0"/>
              <a:t>left</a:t>
            </a:r>
            <a:r>
              <a:rPr lang="en-IN" b="0" dirty="0"/>
              <a:t> and </a:t>
            </a:r>
            <a:r>
              <a:rPr lang="en-IN" dirty="0"/>
              <a:t>right</a:t>
            </a:r>
            <a:r>
              <a:rPr lang="en-IN" b="0" dirty="0"/>
              <a:t> </a:t>
            </a:r>
            <a:r>
              <a:rPr lang="en-US" b="0" dirty="0"/>
              <a:t>children represent, respectively, </a:t>
            </a:r>
            <a:r>
              <a:rPr lang="en-US" dirty="0"/>
              <a:t>inclusion</a:t>
            </a:r>
            <a:r>
              <a:rPr lang="en-US" b="0" dirty="0"/>
              <a:t> and </a:t>
            </a:r>
            <a:r>
              <a:rPr lang="en-US" dirty="0"/>
              <a:t>exclusion</a:t>
            </a:r>
            <a:r>
              <a:rPr lang="en-US" b="0" dirty="0"/>
              <a:t> of </a:t>
            </a:r>
            <a:r>
              <a:rPr lang="en-US" dirty="0"/>
              <a:t>a1</a:t>
            </a:r>
            <a:r>
              <a:rPr lang="en-US" b="0" dirty="0"/>
              <a:t> in a set</a:t>
            </a:r>
          </a:p>
          <a:p>
            <a:r>
              <a:rPr lang="en-US" b="0" dirty="0"/>
              <a:t>Similarly, going to the </a:t>
            </a:r>
            <a:r>
              <a:rPr lang="en-US" dirty="0"/>
              <a:t>left</a:t>
            </a:r>
            <a:r>
              <a:rPr lang="en-US" b="0" dirty="0"/>
              <a:t> from a node of the first level corresponds to </a:t>
            </a:r>
            <a:r>
              <a:rPr lang="en-US" dirty="0"/>
              <a:t>inclusion</a:t>
            </a:r>
            <a:r>
              <a:rPr lang="en-US" b="0" dirty="0"/>
              <a:t> of </a:t>
            </a:r>
            <a:r>
              <a:rPr lang="en-US" dirty="0"/>
              <a:t>a2</a:t>
            </a:r>
            <a:r>
              <a:rPr lang="en-US" b="0" dirty="0"/>
              <a:t> while going to the </a:t>
            </a:r>
            <a:r>
              <a:rPr lang="en-US" dirty="0"/>
              <a:t>right</a:t>
            </a:r>
            <a:r>
              <a:rPr lang="en-US" b="0" dirty="0"/>
              <a:t> corresponds to its </a:t>
            </a:r>
            <a:r>
              <a:rPr lang="en-US" dirty="0"/>
              <a:t>exclusion</a:t>
            </a:r>
            <a:r>
              <a:rPr lang="en-US" b="0" dirty="0"/>
              <a:t>, and so on</a:t>
            </a:r>
            <a:endParaRPr lang="en-IN" b="0" dirty="0"/>
          </a:p>
        </p:txBody>
      </p:sp>
    </p:spTree>
    <p:extLst>
      <p:ext uri="{BB962C8B-B14F-4D97-AF65-F5344CB8AC3E}">
        <p14:creationId xmlns:p14="http://schemas.microsoft.com/office/powerpoint/2010/main" val="387179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Sum of subsets</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19</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IN" b="0" dirty="0"/>
                  <a:t>Thus, a path </a:t>
                </a:r>
                <a:r>
                  <a:rPr lang="en-US" b="0" dirty="0"/>
                  <a:t>from the root to a node on the </a:t>
                </a:r>
                <a:r>
                  <a:rPr lang="en-US" i="1" dirty="0" err="1"/>
                  <a:t>i</a:t>
                </a:r>
                <a:r>
                  <a:rPr lang="en-US" baseline="30000" dirty="0" err="1"/>
                  <a:t>th</a:t>
                </a:r>
                <a:r>
                  <a:rPr lang="en-US" dirty="0"/>
                  <a:t> </a:t>
                </a:r>
                <a:r>
                  <a:rPr lang="en-US" b="0" dirty="0"/>
                  <a:t>level of the tree indicates which of the first </a:t>
                </a:r>
                <a:r>
                  <a:rPr lang="en-US" dirty="0" err="1"/>
                  <a:t>i</a:t>
                </a:r>
                <a:r>
                  <a:rPr lang="en-US" dirty="0"/>
                  <a:t> </a:t>
                </a:r>
                <a:r>
                  <a:rPr lang="en-US" b="0" dirty="0"/>
                  <a:t>numbers have been included in the subsets represented by that node.</a:t>
                </a:r>
              </a:p>
              <a:p>
                <a:r>
                  <a:rPr lang="en-US" b="0" dirty="0"/>
                  <a:t>We record the value of </a:t>
                </a:r>
                <a:r>
                  <a:rPr lang="en-US" i="1" dirty="0"/>
                  <a:t>s</a:t>
                </a:r>
                <a:r>
                  <a:rPr lang="en-US" b="0" dirty="0"/>
                  <a:t>, the sum of these numbers, in the node. </a:t>
                </a:r>
              </a:p>
              <a:p>
                <a:pPr lvl="1"/>
                <a:r>
                  <a:rPr lang="en-US" b="0" i="0" dirty="0"/>
                  <a:t>If </a:t>
                </a:r>
                <a:r>
                  <a:rPr lang="en-US" i="0" dirty="0"/>
                  <a:t>s</a:t>
                </a:r>
                <a:r>
                  <a:rPr lang="en-US" b="0" i="0" dirty="0"/>
                  <a:t> is equal to </a:t>
                </a:r>
                <a:r>
                  <a:rPr lang="en-US" i="0" dirty="0"/>
                  <a:t>d</a:t>
                </a:r>
                <a:r>
                  <a:rPr lang="en-US" b="0" i="0" dirty="0"/>
                  <a:t>, we have a </a:t>
                </a:r>
                <a:r>
                  <a:rPr lang="en-US" i="0" dirty="0"/>
                  <a:t>solution</a:t>
                </a:r>
                <a:r>
                  <a:rPr lang="en-US" b="0" i="0" dirty="0"/>
                  <a:t> to the problem.</a:t>
                </a:r>
              </a:p>
              <a:p>
                <a:r>
                  <a:rPr lang="en-US" b="0" dirty="0"/>
                  <a:t>We can either </a:t>
                </a:r>
                <a:r>
                  <a:rPr lang="en-US" dirty="0"/>
                  <a:t>report</a:t>
                </a:r>
                <a:r>
                  <a:rPr lang="en-US" b="0" dirty="0"/>
                  <a:t> this result and </a:t>
                </a:r>
                <a:r>
                  <a:rPr lang="en-US" dirty="0"/>
                  <a:t>stop</a:t>
                </a:r>
                <a:r>
                  <a:rPr lang="en-US" b="0" dirty="0"/>
                  <a:t> </a:t>
                </a:r>
                <a:r>
                  <a:rPr lang="en-US" dirty="0">
                    <a:solidFill>
                      <a:srgbClr val="FF0000"/>
                    </a:solidFill>
                  </a:rPr>
                  <a:t>or</a:t>
                </a:r>
                <a:r>
                  <a:rPr lang="en-US" b="0" dirty="0"/>
                  <a:t>, if </a:t>
                </a:r>
                <a:r>
                  <a:rPr lang="en-US" dirty="0"/>
                  <a:t>all</a:t>
                </a:r>
                <a:r>
                  <a:rPr lang="en-US" b="0" dirty="0"/>
                  <a:t> the </a:t>
                </a:r>
                <a:r>
                  <a:rPr lang="en-US" dirty="0"/>
                  <a:t>solutions</a:t>
                </a:r>
                <a:r>
                  <a:rPr lang="en-US" b="0" dirty="0"/>
                  <a:t> need to be found, then, continue by </a:t>
                </a:r>
                <a:r>
                  <a:rPr lang="en-US" dirty="0"/>
                  <a:t>backtracking</a:t>
                </a:r>
                <a:r>
                  <a:rPr lang="en-US" b="0" dirty="0"/>
                  <a:t> to the node’s </a:t>
                </a:r>
                <a:r>
                  <a:rPr lang="en-IN" b="0" dirty="0"/>
                  <a:t>parent.</a:t>
                </a:r>
              </a:p>
              <a:p>
                <a:r>
                  <a:rPr lang="en-US" b="0" dirty="0"/>
                  <a:t>If </a:t>
                </a:r>
                <a:r>
                  <a:rPr lang="en-US" i="1" dirty="0"/>
                  <a:t>s</a:t>
                </a:r>
                <a:r>
                  <a:rPr lang="en-US" b="0" i="1" dirty="0"/>
                  <a:t> </a:t>
                </a:r>
                <a:r>
                  <a:rPr lang="en-US" b="0" dirty="0"/>
                  <a:t>is not equal to </a:t>
                </a:r>
                <a:r>
                  <a:rPr lang="en-US" i="1" dirty="0"/>
                  <a:t>d</a:t>
                </a:r>
                <a:r>
                  <a:rPr lang="en-US" b="0" i="1" dirty="0"/>
                  <a:t>, </a:t>
                </a:r>
                <a:r>
                  <a:rPr lang="en-US" b="0" dirty="0"/>
                  <a:t>we can terminate the node as </a:t>
                </a:r>
                <a:r>
                  <a:rPr lang="en-US" dirty="0"/>
                  <a:t>nonpromising</a:t>
                </a:r>
                <a:r>
                  <a:rPr lang="en-US" b="0" dirty="0"/>
                  <a:t> if either of the following two inequalities holds:</a:t>
                </a:r>
              </a:p>
              <a:p>
                <a:pPr marL="0" indent="0" algn="ctr">
                  <a:buNone/>
                </a:pPr>
                <a14:m>
                  <m:oMath xmlns:m="http://schemas.openxmlformats.org/officeDocument/2006/math">
                    <m:r>
                      <a:rPr lang="en-US" b="0" i="1" smtClean="0">
                        <a:solidFill>
                          <a:srgbClr val="FF0000"/>
                        </a:solidFill>
                        <a:latin typeface="Cambria Math" panose="02040503050406030204" pitchFamily="18" charset="0"/>
                      </a:rPr>
                      <m:t>𝑠</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𝑎</m:t>
                        </m:r>
                      </m:e>
                      <m:sub>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ea typeface="Cambria Math" panose="02040503050406030204" pitchFamily="18" charset="0"/>
                      </a:rPr>
                      <m:t>&gt;</m:t>
                    </m:r>
                    <m:r>
                      <a:rPr lang="en-US" b="0" i="1" smtClean="0">
                        <a:solidFill>
                          <a:srgbClr val="FF0000"/>
                        </a:solidFill>
                        <a:latin typeface="Cambria Math" panose="02040503050406030204" pitchFamily="18" charset="0"/>
                        <a:ea typeface="Cambria Math" panose="02040503050406030204" pitchFamily="18" charset="0"/>
                      </a:rPr>
                      <m:t>𝑑</m:t>
                    </m:r>
                  </m:oMath>
                </a14:m>
                <a:r>
                  <a:rPr lang="en-US" b="0" dirty="0">
                    <a:solidFill>
                      <a:srgbClr val="FF0000"/>
                    </a:solidFill>
                    <a:ea typeface="Cambria Math" panose="02040503050406030204" pitchFamily="18" charset="0"/>
                  </a:rPr>
                  <a:t>                </a:t>
                </a:r>
                <a:r>
                  <a:rPr lang="en-US" b="0" dirty="0">
                    <a:ea typeface="Cambria Math" panose="02040503050406030204" pitchFamily="18" charset="0"/>
                  </a:rPr>
                  <a:t>(sum </a:t>
                </a:r>
                <a:r>
                  <a:rPr lang="en-US" dirty="0">
                    <a:ea typeface="Cambria Math" panose="02040503050406030204" pitchFamily="18" charset="0"/>
                  </a:rPr>
                  <a:t>s</a:t>
                </a:r>
                <a:r>
                  <a:rPr lang="en-US" b="0" dirty="0">
                    <a:ea typeface="Cambria Math" panose="02040503050406030204" pitchFamily="18" charset="0"/>
                  </a:rPr>
                  <a:t> is too </a:t>
                </a:r>
                <a:r>
                  <a:rPr lang="en-US" dirty="0">
                    <a:ea typeface="Cambria Math" panose="02040503050406030204" pitchFamily="18" charset="0"/>
                  </a:rPr>
                  <a:t>large</a:t>
                </a:r>
                <a:r>
                  <a:rPr lang="en-US" b="0" dirty="0">
                    <a:ea typeface="Cambria Math" panose="02040503050406030204" pitchFamily="18" charset="0"/>
                  </a:rPr>
                  <a:t>) </a:t>
                </a:r>
              </a:p>
              <a:p>
                <a:pPr marL="0" indent="0" algn="ctr">
                  <a:buNone/>
                </a:pPr>
                <a14:m>
                  <m:oMath xmlns:m="http://schemas.openxmlformats.org/officeDocument/2006/math">
                    <m:r>
                      <a:rPr lang="en-US" b="0" i="1" smtClean="0">
                        <a:solidFill>
                          <a:srgbClr val="FF0000"/>
                        </a:solidFill>
                        <a:latin typeface="Cambria Math" panose="02040503050406030204" pitchFamily="18" charset="0"/>
                      </a:rPr>
                      <m:t>𝑠</m:t>
                    </m:r>
                    <m:r>
                      <a:rPr lang="en-US" b="0" i="1" smtClean="0">
                        <a:solidFill>
                          <a:srgbClr val="FF0000"/>
                        </a:solidFill>
                        <a:latin typeface="Cambria Math" panose="02040503050406030204" pitchFamily="18" charset="0"/>
                      </a:rPr>
                      <m:t>+</m:t>
                    </m:r>
                    <m:nary>
                      <m:naryPr>
                        <m:chr m:val="∑"/>
                        <m:ctrlPr>
                          <a:rPr lang="en-US" b="0" i="1" smtClean="0">
                            <a:solidFill>
                              <a:srgbClr val="FF0000"/>
                            </a:solidFill>
                            <a:latin typeface="Cambria Math" panose="02040503050406030204" pitchFamily="18" charset="0"/>
                          </a:rPr>
                        </m:ctrlPr>
                      </m:naryPr>
                      <m:sub>
                        <m:r>
                          <m:rPr>
                            <m:brk m:alnAt="23"/>
                          </m:rPr>
                          <a:rPr lang="en-US" b="0" i="1" smtClean="0">
                            <a:solidFill>
                              <a:srgbClr val="FF0000"/>
                            </a:solidFill>
                            <a:latin typeface="Cambria Math" panose="02040503050406030204" pitchFamily="18" charset="0"/>
                          </a:rPr>
                          <m:t>𝑗</m:t>
                        </m:r>
                        <m:r>
                          <a:rPr lang="en-US" b="0" i="1" smtClean="0">
                            <a:solidFill>
                              <a:srgbClr val="FF0000"/>
                            </a:solidFill>
                            <a:latin typeface="Cambria Math" panose="02040503050406030204" pitchFamily="18" charset="0"/>
                          </a:rPr>
                          <m:t>=1+1</m:t>
                        </m:r>
                      </m:sub>
                      <m:sup>
                        <m:r>
                          <a:rPr lang="en-US" b="0" i="1" smtClean="0">
                            <a:solidFill>
                              <a:srgbClr val="FF0000"/>
                            </a:solidFill>
                            <a:latin typeface="Cambria Math" panose="02040503050406030204" pitchFamily="18" charset="0"/>
                          </a:rPr>
                          <m:t>𝑛</m:t>
                        </m:r>
                      </m:sup>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𝑎</m:t>
                            </m:r>
                          </m:e>
                          <m:sub>
                            <m:r>
                              <a:rPr lang="en-US" b="0" i="1" smtClean="0">
                                <a:solidFill>
                                  <a:srgbClr val="FF0000"/>
                                </a:solidFill>
                                <a:latin typeface="Cambria Math" panose="02040503050406030204" pitchFamily="18" charset="0"/>
                              </a:rPr>
                              <m:t>𝑗</m:t>
                            </m:r>
                          </m:sub>
                        </m:sSub>
                        <m:r>
                          <a:rPr lang="en-US" b="0" i="1" smtClean="0">
                            <a:solidFill>
                              <a:srgbClr val="FF0000"/>
                            </a:solidFill>
                            <a:latin typeface="Cambria Math" panose="02040503050406030204" pitchFamily="18" charset="0"/>
                            <a:ea typeface="Cambria Math" panose="02040503050406030204" pitchFamily="18" charset="0"/>
                          </a:rPr>
                          <m:t>&lt;</m:t>
                        </m:r>
                        <m:r>
                          <a:rPr lang="en-US" b="0" i="1" smtClean="0">
                            <a:solidFill>
                              <a:srgbClr val="FF0000"/>
                            </a:solidFill>
                            <a:latin typeface="Cambria Math" panose="02040503050406030204" pitchFamily="18" charset="0"/>
                            <a:ea typeface="Cambria Math" panose="02040503050406030204" pitchFamily="18" charset="0"/>
                          </a:rPr>
                          <m:t>𝑑</m:t>
                        </m:r>
                      </m:e>
                    </m:nary>
                  </m:oMath>
                </a14:m>
                <a:r>
                  <a:rPr lang="en-IN" b="0" dirty="0"/>
                  <a:t>        (sum </a:t>
                </a:r>
                <a:r>
                  <a:rPr lang="en-IN" dirty="0"/>
                  <a:t>s</a:t>
                </a:r>
                <a:r>
                  <a:rPr lang="en-IN" b="0" dirty="0"/>
                  <a:t> is too </a:t>
                </a:r>
                <a:r>
                  <a:rPr lang="en-IN" dirty="0"/>
                  <a:t>small</a:t>
                </a:r>
                <a:r>
                  <a:rPr lang="en-IN" b="0" dirty="0"/>
                  <a:t>)</a:t>
                </a:r>
              </a:p>
            </p:txBody>
          </p:sp>
        </mc:Choice>
        <mc:Fallback xmlns="">
          <p:sp>
            <p:nvSpPr>
              <p:cNvPr id="4" name="Content Placeholder 3">
                <a:extLst>
                  <a:ext uri="{FF2B5EF4-FFF2-40B4-BE49-F238E27FC236}">
                    <a16:creationId xmlns:a16="http://schemas.microsoft.com/office/drawing/2014/main" id="{4476F41F-D0F1-4819-9B94-F8808DA23E97}"/>
                  </a:ext>
                </a:extLst>
              </p:cNvPr>
              <p:cNvSpPr>
                <a:spLocks noGrp="1" noRot="1" noChangeAspect="1" noMove="1" noResize="1" noEditPoints="1" noAdjustHandles="1" noChangeArrowheads="1" noChangeShapeType="1" noTextEdit="1"/>
              </p:cNvSpPr>
              <p:nvPr>
                <p:ph idx="1"/>
              </p:nvPr>
            </p:nvSpPr>
            <p:spPr>
              <a:blipFill>
                <a:blip r:embed="rId2"/>
                <a:stretch>
                  <a:fillRect l="-804" t="-1341" r="-919" b="-11707"/>
                </a:stretch>
              </a:blipFill>
            </p:spPr>
            <p:txBody>
              <a:bodyPr/>
              <a:lstStyle/>
              <a:p>
                <a:r>
                  <a:rPr lang="en-IN">
                    <a:noFill/>
                  </a:rPr>
                  <a:t> </a:t>
                </a:r>
              </a:p>
            </p:txBody>
          </p:sp>
        </mc:Fallback>
      </mc:AlternateContent>
    </p:spTree>
    <p:extLst>
      <p:ext uri="{BB962C8B-B14F-4D97-AF65-F5344CB8AC3E}">
        <p14:creationId xmlns:p14="http://schemas.microsoft.com/office/powerpoint/2010/main" val="362558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sp>
        <p:nvSpPr>
          <p:cNvPr id="3" name="Content Placeholder 2">
            <a:extLst>
              <a:ext uri="{FF2B5EF4-FFF2-40B4-BE49-F238E27FC236}">
                <a16:creationId xmlns:a16="http://schemas.microsoft.com/office/drawing/2014/main" id="{304F57C3-9F6F-457D-BDC4-BBAD2FA2C4AE}"/>
              </a:ext>
            </a:extLst>
          </p:cNvPr>
          <p:cNvSpPr>
            <a:spLocks noGrp="1"/>
          </p:cNvSpPr>
          <p:nvPr>
            <p:ph idx="1"/>
          </p:nvPr>
        </p:nvSpPr>
        <p:spPr>
          <a:xfrm>
            <a:off x="1233379" y="1016558"/>
            <a:ext cx="10499076" cy="5390774"/>
          </a:xfrm>
        </p:spPr>
        <p:txBody>
          <a:bodyPr>
            <a:normAutofit/>
          </a:bodyPr>
          <a:lstStyle/>
          <a:p>
            <a:r>
              <a:rPr lang="en-US" b="0" dirty="0"/>
              <a:t>The problem is to place </a:t>
            </a:r>
            <a:r>
              <a:rPr lang="en-US" b="0" i="1" dirty="0">
                <a:solidFill>
                  <a:srgbClr val="FF0000"/>
                </a:solidFill>
              </a:rPr>
              <a:t>n</a:t>
            </a:r>
            <a:r>
              <a:rPr lang="en-US" b="0" i="1" dirty="0"/>
              <a:t> </a:t>
            </a:r>
            <a:r>
              <a:rPr lang="en-US" b="0" dirty="0"/>
              <a:t>queens on an </a:t>
            </a:r>
            <a:r>
              <a:rPr lang="en-US" b="0" i="1" dirty="0">
                <a:solidFill>
                  <a:srgbClr val="FF0000"/>
                </a:solidFill>
              </a:rPr>
              <a:t>n </a:t>
            </a:r>
            <a:r>
              <a:rPr lang="en-US" b="0" dirty="0">
                <a:solidFill>
                  <a:srgbClr val="FF0000"/>
                </a:solidFill>
              </a:rPr>
              <a:t>× </a:t>
            </a:r>
            <a:r>
              <a:rPr lang="en-US" b="0" i="1" dirty="0">
                <a:solidFill>
                  <a:srgbClr val="FF0000"/>
                </a:solidFill>
              </a:rPr>
              <a:t>n </a:t>
            </a:r>
            <a:r>
              <a:rPr lang="en-US" b="0" dirty="0"/>
              <a:t>chessboard so that no two queens attack each other by being in the same row or in the same column or on </a:t>
            </a:r>
            <a:r>
              <a:rPr lang="en-IN" b="0" dirty="0"/>
              <a:t>the same diagonal.</a:t>
            </a:r>
          </a:p>
          <a:p>
            <a:r>
              <a:rPr lang="en-IN" b="0" dirty="0"/>
              <a:t>When </a:t>
            </a:r>
            <a:r>
              <a:rPr lang="en-IN" b="0" dirty="0">
                <a:solidFill>
                  <a:srgbClr val="FF0000"/>
                </a:solidFill>
              </a:rPr>
              <a:t>n= 1</a:t>
            </a:r>
            <a:r>
              <a:rPr lang="en-IN" b="0" dirty="0"/>
              <a:t>?</a:t>
            </a:r>
          </a:p>
          <a:p>
            <a:endParaRPr lang="en-IN" b="0" dirty="0"/>
          </a:p>
          <a:p>
            <a:r>
              <a:rPr lang="en-IN" b="0" dirty="0"/>
              <a:t>When </a:t>
            </a:r>
            <a:r>
              <a:rPr lang="en-IN" b="0" dirty="0">
                <a:solidFill>
                  <a:srgbClr val="FF0000"/>
                </a:solidFill>
              </a:rPr>
              <a:t>n =2</a:t>
            </a:r>
            <a:r>
              <a:rPr lang="en-IN" b="0" dirty="0"/>
              <a:t> ?</a:t>
            </a:r>
          </a:p>
          <a:p>
            <a:endParaRPr lang="en-IN" b="0" dirty="0"/>
          </a:p>
          <a:p>
            <a:r>
              <a:rPr lang="en-IN" b="0" dirty="0"/>
              <a:t>When </a:t>
            </a:r>
            <a:r>
              <a:rPr lang="en-IN" b="0" dirty="0">
                <a:solidFill>
                  <a:srgbClr val="FF0000"/>
                </a:solidFill>
              </a:rPr>
              <a:t>n= 3</a:t>
            </a:r>
            <a:r>
              <a:rPr lang="en-IN" b="0" dirty="0"/>
              <a:t>?</a:t>
            </a:r>
          </a:p>
          <a:p>
            <a:endParaRPr lang="en-IN" b="0" dirty="0"/>
          </a:p>
          <a:p>
            <a:endParaRPr lang="en-IN" b="0" dirty="0"/>
          </a:p>
          <a:p>
            <a:r>
              <a:rPr lang="en-IN" b="0" dirty="0"/>
              <a:t>When </a:t>
            </a:r>
            <a:r>
              <a:rPr lang="en-IN" b="0" dirty="0">
                <a:solidFill>
                  <a:srgbClr val="FF0000"/>
                </a:solidFill>
              </a:rPr>
              <a:t>n=4</a:t>
            </a:r>
            <a:r>
              <a:rPr lang="en-IN" b="0" dirty="0"/>
              <a:t>?</a:t>
            </a:r>
          </a:p>
          <a:p>
            <a:pPr marL="0" indent="0">
              <a:buNone/>
            </a:pP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graphicFrame>
        <p:nvGraphicFramePr>
          <p:cNvPr id="7" name="Table 7">
            <a:extLst>
              <a:ext uri="{FF2B5EF4-FFF2-40B4-BE49-F238E27FC236}">
                <a16:creationId xmlns:a16="http://schemas.microsoft.com/office/drawing/2014/main" id="{2172D181-E436-4F5C-A33D-635CB6D5C970}"/>
              </a:ext>
            </a:extLst>
          </p:cNvPr>
          <p:cNvGraphicFramePr>
            <a:graphicFrameLocks noGrp="1"/>
          </p:cNvGraphicFramePr>
          <p:nvPr>
            <p:extLst>
              <p:ext uri="{D42A27DB-BD31-4B8C-83A1-F6EECF244321}">
                <p14:modId xmlns:p14="http://schemas.microsoft.com/office/powerpoint/2010/main" val="636159188"/>
              </p:ext>
            </p:extLst>
          </p:nvPr>
        </p:nvGraphicFramePr>
        <p:xfrm>
          <a:off x="4268763" y="2244057"/>
          <a:ext cx="528320" cy="365760"/>
        </p:xfrm>
        <a:graphic>
          <a:graphicData uri="http://schemas.openxmlformats.org/drawingml/2006/table">
            <a:tbl>
              <a:tblPr firstRow="1" bandRow="1">
                <a:tableStyleId>{5C22544A-7EE6-4342-B048-85BDC9FD1C3A}</a:tableStyleId>
              </a:tblPr>
              <a:tblGrid>
                <a:gridCol w="528320">
                  <a:extLst>
                    <a:ext uri="{9D8B030D-6E8A-4147-A177-3AD203B41FA5}">
                      <a16:colId xmlns:a16="http://schemas.microsoft.com/office/drawing/2014/main" val="2569713065"/>
                    </a:ext>
                  </a:extLst>
                </a:gridCol>
              </a:tblGrid>
              <a:tr h="0">
                <a:tc>
                  <a:txBody>
                    <a:bodyPr/>
                    <a:lstStyle/>
                    <a:p>
                      <a:pPr algn="ctr"/>
                      <a:r>
                        <a:rPr lang="en-US" dirty="0">
                          <a:solidFill>
                            <a:schemeClr val="tx1"/>
                          </a:solidFill>
                        </a:rPr>
                        <a:t>Q</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918669281"/>
                  </a:ext>
                </a:extLst>
              </a:tr>
            </a:tbl>
          </a:graphicData>
        </a:graphic>
      </p:graphicFrame>
      <p:graphicFrame>
        <p:nvGraphicFramePr>
          <p:cNvPr id="9" name="Table 9">
            <a:extLst>
              <a:ext uri="{FF2B5EF4-FFF2-40B4-BE49-F238E27FC236}">
                <a16:creationId xmlns:a16="http://schemas.microsoft.com/office/drawing/2014/main" id="{A01E8E82-B301-4CF4-ABA7-DA4B903E9E27}"/>
              </a:ext>
            </a:extLst>
          </p:cNvPr>
          <p:cNvGraphicFramePr>
            <a:graphicFrameLocks noGrp="1"/>
          </p:cNvGraphicFramePr>
          <p:nvPr>
            <p:extLst>
              <p:ext uri="{D42A27DB-BD31-4B8C-83A1-F6EECF244321}">
                <p14:modId xmlns:p14="http://schemas.microsoft.com/office/powerpoint/2010/main" val="3647901144"/>
              </p:ext>
            </p:extLst>
          </p:nvPr>
        </p:nvGraphicFramePr>
        <p:xfrm>
          <a:off x="4268763" y="2996447"/>
          <a:ext cx="1020690" cy="736600"/>
        </p:xfrm>
        <a:graphic>
          <a:graphicData uri="http://schemas.openxmlformats.org/drawingml/2006/table">
            <a:tbl>
              <a:tblPr firstRow="1" bandRow="1">
                <a:tableStyleId>{5C22544A-7EE6-4342-B048-85BDC9FD1C3A}</a:tableStyleId>
              </a:tblPr>
              <a:tblGrid>
                <a:gridCol w="510345">
                  <a:extLst>
                    <a:ext uri="{9D8B030D-6E8A-4147-A177-3AD203B41FA5}">
                      <a16:colId xmlns:a16="http://schemas.microsoft.com/office/drawing/2014/main" val="1834537579"/>
                    </a:ext>
                  </a:extLst>
                </a:gridCol>
                <a:gridCol w="510345">
                  <a:extLst>
                    <a:ext uri="{9D8B030D-6E8A-4147-A177-3AD203B41FA5}">
                      <a16:colId xmlns:a16="http://schemas.microsoft.com/office/drawing/2014/main" val="3637804704"/>
                    </a:ext>
                  </a:extLst>
                </a:gridCol>
              </a:tblGrid>
              <a:tr h="2068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Q</a:t>
                      </a:r>
                      <a:endParaRPr kumimoji="0" lang="en-IN" sz="1800" b="1"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573043062"/>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a:t>
                      </a:r>
                      <a:endParaRPr lang="en-IN"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72886541"/>
                  </a:ext>
                </a:extLst>
              </a:tr>
            </a:tbl>
          </a:graphicData>
        </a:graphic>
      </p:graphicFrame>
      <p:graphicFrame>
        <p:nvGraphicFramePr>
          <p:cNvPr id="11" name="Table 11">
            <a:extLst>
              <a:ext uri="{FF2B5EF4-FFF2-40B4-BE49-F238E27FC236}">
                <a16:creationId xmlns:a16="http://schemas.microsoft.com/office/drawing/2014/main" id="{89091DA5-3886-4D30-B865-5A241C16F9E2}"/>
              </a:ext>
            </a:extLst>
          </p:cNvPr>
          <p:cNvGraphicFramePr>
            <a:graphicFrameLocks noGrp="1"/>
          </p:cNvGraphicFramePr>
          <p:nvPr>
            <p:extLst>
              <p:ext uri="{D42A27DB-BD31-4B8C-83A1-F6EECF244321}">
                <p14:modId xmlns:p14="http://schemas.microsoft.com/office/powerpoint/2010/main" val="244892197"/>
              </p:ext>
            </p:extLst>
          </p:nvPr>
        </p:nvGraphicFramePr>
        <p:xfrm>
          <a:off x="4268763" y="4119677"/>
          <a:ext cx="1597464" cy="1112520"/>
        </p:xfrm>
        <a:graphic>
          <a:graphicData uri="http://schemas.openxmlformats.org/drawingml/2006/table">
            <a:tbl>
              <a:tblPr firstRow="1" bandRow="1">
                <a:tableStyleId>{5C22544A-7EE6-4342-B048-85BDC9FD1C3A}</a:tableStyleId>
              </a:tblPr>
              <a:tblGrid>
                <a:gridCol w="532488">
                  <a:extLst>
                    <a:ext uri="{9D8B030D-6E8A-4147-A177-3AD203B41FA5}">
                      <a16:colId xmlns:a16="http://schemas.microsoft.com/office/drawing/2014/main" val="2607485131"/>
                    </a:ext>
                  </a:extLst>
                </a:gridCol>
                <a:gridCol w="532488">
                  <a:extLst>
                    <a:ext uri="{9D8B030D-6E8A-4147-A177-3AD203B41FA5}">
                      <a16:colId xmlns:a16="http://schemas.microsoft.com/office/drawing/2014/main" val="2415716671"/>
                    </a:ext>
                  </a:extLst>
                </a:gridCol>
                <a:gridCol w="532488">
                  <a:extLst>
                    <a:ext uri="{9D8B030D-6E8A-4147-A177-3AD203B41FA5}">
                      <a16:colId xmlns:a16="http://schemas.microsoft.com/office/drawing/2014/main" val="4053480021"/>
                    </a:ext>
                  </a:extLst>
                </a:gridCol>
              </a:tblGrid>
              <a:tr h="370840">
                <a:tc>
                  <a:txBody>
                    <a:bodyPr/>
                    <a:lstStyle/>
                    <a:p>
                      <a:r>
                        <a:rPr kumimoji="0" lang="en-US" sz="1800" b="1" i="0" u="none" strike="noStrike" kern="1200" cap="none" spc="0" normalizeH="0" baseline="0" noProof="0" dirty="0">
                          <a:ln>
                            <a:noFill/>
                          </a:ln>
                          <a:solidFill>
                            <a:prstClr val="black"/>
                          </a:solidFill>
                          <a:effectLst/>
                          <a:uLnTx/>
                          <a:uFillTx/>
                          <a:latin typeface="+mn-lt"/>
                          <a:ea typeface="+mn-ea"/>
                          <a:cs typeface="+mn-cs"/>
                        </a:rPr>
                        <a:t>Q</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35252685"/>
                  </a:ext>
                </a:extLst>
              </a:tr>
              <a:tr h="37084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0" lang="en-US" sz="1800" b="1" i="0" u="none" strike="noStrike" kern="1200" cap="none" spc="0" normalizeH="0" baseline="0" noProof="0" dirty="0">
                          <a:ln>
                            <a:noFill/>
                          </a:ln>
                          <a:solidFill>
                            <a:prstClr val="black"/>
                          </a:solidFill>
                          <a:effectLst/>
                          <a:uLnTx/>
                          <a:uFillTx/>
                          <a:latin typeface="+mn-lt"/>
                          <a:ea typeface="+mn-ea"/>
                          <a:cs typeface="+mn-cs"/>
                        </a:rPr>
                        <a:t>Q</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71673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Franklin Gothic Book" panose="020B0503020102020204"/>
                          <a:ea typeface="+mn-ea"/>
                          <a:cs typeface="+mn-cs"/>
                        </a:rPr>
                        <a:t>?</a:t>
                      </a: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Franklin Gothic Book" panose="020B0503020102020204"/>
                          <a:ea typeface="+mn-ea"/>
                          <a:cs typeface="+mn-cs"/>
                        </a:rPr>
                        <a:t>?</a:t>
                      </a: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Franklin Gothic Book" panose="020B0503020102020204"/>
                          <a:ea typeface="+mn-ea"/>
                          <a:cs typeface="+mn-cs"/>
                        </a:rPr>
                        <a:t>?</a:t>
                      </a: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36699417"/>
                  </a:ext>
                </a:extLst>
              </a:tr>
            </a:tbl>
          </a:graphicData>
        </a:graphic>
      </p:graphicFrame>
      <p:graphicFrame>
        <p:nvGraphicFramePr>
          <p:cNvPr id="13" name="Table 11">
            <a:extLst>
              <a:ext uri="{FF2B5EF4-FFF2-40B4-BE49-F238E27FC236}">
                <a16:creationId xmlns:a16="http://schemas.microsoft.com/office/drawing/2014/main" id="{8C537183-33D6-47AA-981E-7A02498160B9}"/>
              </a:ext>
            </a:extLst>
          </p:cNvPr>
          <p:cNvGraphicFramePr>
            <a:graphicFrameLocks noGrp="1"/>
          </p:cNvGraphicFramePr>
          <p:nvPr>
            <p:extLst>
              <p:ext uri="{D42A27DB-BD31-4B8C-83A1-F6EECF244321}">
                <p14:modId xmlns:p14="http://schemas.microsoft.com/office/powerpoint/2010/main" val="80822909"/>
              </p:ext>
            </p:extLst>
          </p:nvPr>
        </p:nvGraphicFramePr>
        <p:xfrm>
          <a:off x="6539506" y="4119677"/>
          <a:ext cx="1597464" cy="1112520"/>
        </p:xfrm>
        <a:graphic>
          <a:graphicData uri="http://schemas.openxmlformats.org/drawingml/2006/table">
            <a:tbl>
              <a:tblPr firstRow="1" bandRow="1">
                <a:tableStyleId>{5C22544A-7EE6-4342-B048-85BDC9FD1C3A}</a:tableStyleId>
              </a:tblPr>
              <a:tblGrid>
                <a:gridCol w="532488">
                  <a:extLst>
                    <a:ext uri="{9D8B030D-6E8A-4147-A177-3AD203B41FA5}">
                      <a16:colId xmlns:a16="http://schemas.microsoft.com/office/drawing/2014/main" val="2607485131"/>
                    </a:ext>
                  </a:extLst>
                </a:gridCol>
                <a:gridCol w="532488">
                  <a:extLst>
                    <a:ext uri="{9D8B030D-6E8A-4147-A177-3AD203B41FA5}">
                      <a16:colId xmlns:a16="http://schemas.microsoft.com/office/drawing/2014/main" val="2415716671"/>
                    </a:ext>
                  </a:extLst>
                </a:gridCol>
                <a:gridCol w="532488">
                  <a:extLst>
                    <a:ext uri="{9D8B030D-6E8A-4147-A177-3AD203B41FA5}">
                      <a16:colId xmlns:a16="http://schemas.microsoft.com/office/drawing/2014/main" val="4053480021"/>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Q</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352526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Franklin Gothic Book" panose="020B0503020102020204"/>
                          <a:ea typeface="+mn-ea"/>
                          <a:cs typeface="+mn-cs"/>
                        </a:rPr>
                        <a:t>?</a:t>
                      </a: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Franklin Gothic Book" panose="020B0503020102020204"/>
                          <a:ea typeface="+mn-ea"/>
                          <a:cs typeface="+mn-cs"/>
                        </a:rPr>
                        <a:t>?</a:t>
                      </a: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Franklin Gothic Book" panose="020B0503020102020204"/>
                          <a:ea typeface="+mn-ea"/>
                          <a:cs typeface="+mn-cs"/>
                        </a:rPr>
                        <a:t>?</a:t>
                      </a: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71673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36699417"/>
                  </a:ext>
                </a:extLst>
              </a:tr>
            </a:tbl>
          </a:graphicData>
        </a:graphic>
      </p:graphicFrame>
      <p:graphicFrame>
        <p:nvGraphicFramePr>
          <p:cNvPr id="14" name="Table 11">
            <a:extLst>
              <a:ext uri="{FF2B5EF4-FFF2-40B4-BE49-F238E27FC236}">
                <a16:creationId xmlns:a16="http://schemas.microsoft.com/office/drawing/2014/main" id="{33401816-CED9-43FD-A2C0-48B66514F2CF}"/>
              </a:ext>
            </a:extLst>
          </p:cNvPr>
          <p:cNvGraphicFramePr>
            <a:graphicFrameLocks noGrp="1"/>
          </p:cNvGraphicFramePr>
          <p:nvPr>
            <p:extLst>
              <p:ext uri="{D42A27DB-BD31-4B8C-83A1-F6EECF244321}">
                <p14:modId xmlns:p14="http://schemas.microsoft.com/office/powerpoint/2010/main" val="2472636079"/>
              </p:ext>
            </p:extLst>
          </p:nvPr>
        </p:nvGraphicFramePr>
        <p:xfrm>
          <a:off x="8901611" y="4119677"/>
          <a:ext cx="1597464" cy="1112520"/>
        </p:xfrm>
        <a:graphic>
          <a:graphicData uri="http://schemas.openxmlformats.org/drawingml/2006/table">
            <a:tbl>
              <a:tblPr firstRow="1" bandRow="1">
                <a:tableStyleId>{5C22544A-7EE6-4342-B048-85BDC9FD1C3A}</a:tableStyleId>
              </a:tblPr>
              <a:tblGrid>
                <a:gridCol w="532488">
                  <a:extLst>
                    <a:ext uri="{9D8B030D-6E8A-4147-A177-3AD203B41FA5}">
                      <a16:colId xmlns:a16="http://schemas.microsoft.com/office/drawing/2014/main" val="2607485131"/>
                    </a:ext>
                  </a:extLst>
                </a:gridCol>
                <a:gridCol w="532488">
                  <a:extLst>
                    <a:ext uri="{9D8B030D-6E8A-4147-A177-3AD203B41FA5}">
                      <a16:colId xmlns:a16="http://schemas.microsoft.com/office/drawing/2014/main" val="2415716671"/>
                    </a:ext>
                  </a:extLst>
                </a:gridCol>
                <a:gridCol w="532488">
                  <a:extLst>
                    <a:ext uri="{9D8B030D-6E8A-4147-A177-3AD203B41FA5}">
                      <a16:colId xmlns:a16="http://schemas.microsoft.com/office/drawing/2014/main" val="4053480021"/>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Q</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352526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Q</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71673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Franklin Gothic Book" panose="020B0503020102020204"/>
                          <a:ea typeface="+mn-ea"/>
                          <a:cs typeface="+mn-cs"/>
                        </a:rPr>
                        <a:t>?</a:t>
                      </a: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0000"/>
                          </a:solidFill>
                          <a:effectLst/>
                          <a:uLnTx/>
                          <a:uFillTx/>
                          <a:latin typeface="Franklin Gothic Book" panose="020B0503020102020204"/>
                          <a:ea typeface="+mn-ea"/>
                          <a:cs typeface="+mn-cs"/>
                        </a:rPr>
                        <a:t>?</a:t>
                      </a: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Franklin Gothic Book" panose="020B0503020102020204"/>
                          <a:ea typeface="+mn-ea"/>
                          <a:cs typeface="+mn-cs"/>
                        </a:rPr>
                        <a:t>?</a:t>
                      </a:r>
                      <a:endParaRPr kumimoji="0" lang="en-IN" sz="1800" b="1" i="0" u="none" strike="noStrike" kern="1200" cap="none" spc="0" normalizeH="0" baseline="0" noProof="0" dirty="0">
                        <a:ln>
                          <a:noFill/>
                        </a:ln>
                        <a:solidFill>
                          <a:srgbClr val="FF0000"/>
                        </a:solidFill>
                        <a:effectLst/>
                        <a:uLnTx/>
                        <a:uFillTx/>
                        <a:latin typeface="Franklin Gothic Book" panose="020B0503020102020204"/>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36699417"/>
                  </a:ext>
                </a:extLst>
              </a:tr>
            </a:tbl>
          </a:graphicData>
        </a:graphic>
      </p:graphicFrame>
      <p:sp>
        <p:nvSpPr>
          <p:cNvPr id="15" name="Slide Number Placeholder 14">
            <a:extLst>
              <a:ext uri="{FF2B5EF4-FFF2-40B4-BE49-F238E27FC236}">
                <a16:creationId xmlns:a16="http://schemas.microsoft.com/office/drawing/2014/main" id="{1BB20EDC-81AC-40B9-8192-410705FD93FA}"/>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106225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Sum of subsets</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20</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pPr marL="0" indent="0">
              <a:buNone/>
            </a:pPr>
            <a:r>
              <a:rPr lang="en-US" b="0" dirty="0"/>
              <a:t>Apply backtracking to solve the following instance of the subset sum problem: </a:t>
            </a:r>
            <a:r>
              <a:rPr lang="en-US" dirty="0"/>
              <a:t>A = {3, 5, 6, 7} </a:t>
            </a:r>
            <a:r>
              <a:rPr lang="en-US" b="0" dirty="0"/>
              <a:t>and </a:t>
            </a:r>
            <a:r>
              <a:rPr lang="en-US" dirty="0"/>
              <a:t>d = 15.</a:t>
            </a:r>
          </a:p>
          <a:p>
            <a:pPr lvl="1"/>
            <a:r>
              <a:rPr lang="en-US" b="0" dirty="0"/>
              <a:t>Draw the complete state space tree </a:t>
            </a:r>
          </a:p>
          <a:p>
            <a:pPr marL="0" indent="0">
              <a:buNone/>
            </a:pPr>
            <a:r>
              <a:rPr lang="en-US" dirty="0"/>
              <a:t>Solution</a:t>
            </a:r>
          </a:p>
          <a:p>
            <a:r>
              <a:rPr lang="en-US" b="0" dirty="0"/>
              <a:t>Arrange the elements in </a:t>
            </a:r>
            <a:r>
              <a:rPr lang="en-US" dirty="0"/>
              <a:t>ascending</a:t>
            </a:r>
            <a:r>
              <a:rPr lang="en-US" b="0" dirty="0"/>
              <a:t> order </a:t>
            </a:r>
          </a:p>
          <a:p>
            <a:r>
              <a:rPr lang="en-US" b="0" dirty="0"/>
              <a:t>Compute the sum </a:t>
            </a:r>
            <a:r>
              <a:rPr lang="en-US" dirty="0"/>
              <a:t>Ts</a:t>
            </a:r>
            <a:r>
              <a:rPr lang="en-US" b="0" dirty="0"/>
              <a:t> of all the elements </a:t>
            </a:r>
          </a:p>
          <a:p>
            <a:r>
              <a:rPr lang="en-US" b="0" dirty="0"/>
              <a:t>If </a:t>
            </a:r>
            <a:r>
              <a:rPr lang="en-US" dirty="0"/>
              <a:t>Ts</a:t>
            </a:r>
            <a:r>
              <a:rPr lang="en-US" b="0" dirty="0"/>
              <a:t> is less than </a:t>
            </a:r>
            <a:r>
              <a:rPr lang="en-US" dirty="0"/>
              <a:t>d</a:t>
            </a:r>
            <a:r>
              <a:rPr lang="en-US" b="0" dirty="0"/>
              <a:t>  </a:t>
            </a:r>
          </a:p>
          <a:p>
            <a:pPr lvl="1"/>
            <a:r>
              <a:rPr lang="en-US" b="0" dirty="0"/>
              <a:t>then no solution</a:t>
            </a:r>
          </a:p>
          <a:p>
            <a:r>
              <a:rPr lang="en-US" b="0" dirty="0"/>
              <a:t>Start drawing the state space tree </a:t>
            </a:r>
          </a:p>
          <a:p>
            <a:pPr marL="0" indent="0">
              <a:buNone/>
            </a:pPr>
            <a:endParaRPr lang="en-IN" b="0" dirty="0"/>
          </a:p>
        </p:txBody>
      </p:sp>
    </p:spTree>
    <p:extLst>
      <p:ext uri="{BB962C8B-B14F-4D97-AF65-F5344CB8AC3E}">
        <p14:creationId xmlns:p14="http://schemas.microsoft.com/office/powerpoint/2010/main" val="279751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Sum of subsets</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21</a:t>
            </a:fld>
            <a:endParaRPr lang="en-US" dirty="0"/>
          </a:p>
        </p:txBody>
      </p:sp>
      <p:pic>
        <p:nvPicPr>
          <p:cNvPr id="3" name="Content Placeholder 2">
            <a:extLst>
              <a:ext uri="{FF2B5EF4-FFF2-40B4-BE49-F238E27FC236}">
                <a16:creationId xmlns:a16="http://schemas.microsoft.com/office/drawing/2014/main" id="{226BBFDC-ADA5-4A1D-B677-A24C88C47AEC}"/>
              </a:ext>
            </a:extLst>
          </p:cNvPr>
          <p:cNvPicPr>
            <a:picLocks noGrp="1" noChangeAspect="1"/>
          </p:cNvPicPr>
          <p:nvPr>
            <p:ph idx="1"/>
          </p:nvPr>
        </p:nvPicPr>
        <p:blipFill rotWithShape="1">
          <a:blip r:embed="rId2"/>
          <a:srcRect l="56109" t="22028" r="40603" b="71582"/>
          <a:stretch/>
        </p:blipFill>
        <p:spPr>
          <a:xfrm>
            <a:off x="6809874" y="1100782"/>
            <a:ext cx="457200" cy="499418"/>
          </a:xfrm>
          <a:prstGeom prst="rect">
            <a:avLst/>
          </a:prstGeom>
          <a:ln>
            <a:noFill/>
          </a:ln>
        </p:spPr>
      </p:pic>
      <p:pic>
        <p:nvPicPr>
          <p:cNvPr id="7" name="Content Placeholder 2">
            <a:extLst>
              <a:ext uri="{FF2B5EF4-FFF2-40B4-BE49-F238E27FC236}">
                <a16:creationId xmlns:a16="http://schemas.microsoft.com/office/drawing/2014/main" id="{5E03B41F-4833-4ED0-A771-8CD220DA21AB}"/>
              </a:ext>
            </a:extLst>
          </p:cNvPr>
          <p:cNvPicPr>
            <a:picLocks noChangeAspect="1"/>
          </p:cNvPicPr>
          <p:nvPr/>
        </p:nvPicPr>
        <p:blipFill rotWithShape="1">
          <a:blip r:embed="rId2"/>
          <a:srcRect l="56109" t="22028" r="40602" b="71582"/>
          <a:stretch/>
        </p:blipFill>
        <p:spPr>
          <a:xfrm>
            <a:off x="6809873" y="1100782"/>
            <a:ext cx="457201" cy="499418"/>
          </a:xfrm>
          <a:prstGeom prst="rect">
            <a:avLst/>
          </a:prstGeom>
          <a:ln>
            <a:noFill/>
          </a:ln>
        </p:spPr>
      </p:pic>
      <p:pic>
        <p:nvPicPr>
          <p:cNvPr id="10" name="Content Placeholder 2">
            <a:extLst>
              <a:ext uri="{FF2B5EF4-FFF2-40B4-BE49-F238E27FC236}">
                <a16:creationId xmlns:a16="http://schemas.microsoft.com/office/drawing/2014/main" id="{63078C43-E650-4374-A722-FDEA50A54BB7}"/>
              </a:ext>
            </a:extLst>
          </p:cNvPr>
          <p:cNvPicPr>
            <a:picLocks noChangeAspect="1"/>
          </p:cNvPicPr>
          <p:nvPr/>
        </p:nvPicPr>
        <p:blipFill rotWithShape="1">
          <a:blip r:embed="rId2"/>
          <a:srcRect l="34298" t="23800" r="43891" b="57573"/>
          <a:stretch/>
        </p:blipFill>
        <p:spPr>
          <a:xfrm>
            <a:off x="3777915" y="1239252"/>
            <a:ext cx="3031957" cy="1455821"/>
          </a:xfrm>
          <a:prstGeom prst="rect">
            <a:avLst/>
          </a:prstGeom>
          <a:ln>
            <a:noFill/>
          </a:ln>
        </p:spPr>
      </p:pic>
      <p:pic>
        <p:nvPicPr>
          <p:cNvPr id="11" name="Content Placeholder 2">
            <a:extLst>
              <a:ext uri="{FF2B5EF4-FFF2-40B4-BE49-F238E27FC236}">
                <a16:creationId xmlns:a16="http://schemas.microsoft.com/office/drawing/2014/main" id="{6EBD8E68-9C7A-4CE9-9D11-475FB03E2B85}"/>
              </a:ext>
            </a:extLst>
          </p:cNvPr>
          <p:cNvPicPr>
            <a:picLocks noChangeAspect="1"/>
          </p:cNvPicPr>
          <p:nvPr/>
        </p:nvPicPr>
        <p:blipFill rotWithShape="1">
          <a:blip r:embed="rId2"/>
          <a:srcRect l="21749" t="35037" r="62240" b="46336"/>
          <a:stretch/>
        </p:blipFill>
        <p:spPr>
          <a:xfrm>
            <a:off x="2033337" y="2117558"/>
            <a:ext cx="2225842" cy="1455821"/>
          </a:xfrm>
          <a:prstGeom prst="rect">
            <a:avLst/>
          </a:prstGeom>
          <a:ln>
            <a:noFill/>
          </a:ln>
        </p:spPr>
      </p:pic>
      <p:pic>
        <p:nvPicPr>
          <p:cNvPr id="13" name="Content Placeholder 2">
            <a:extLst>
              <a:ext uri="{FF2B5EF4-FFF2-40B4-BE49-F238E27FC236}">
                <a16:creationId xmlns:a16="http://schemas.microsoft.com/office/drawing/2014/main" id="{335DA395-FD76-4C1F-8C77-1013A69D5608}"/>
              </a:ext>
            </a:extLst>
          </p:cNvPr>
          <p:cNvPicPr>
            <a:picLocks noChangeAspect="1"/>
          </p:cNvPicPr>
          <p:nvPr/>
        </p:nvPicPr>
        <p:blipFill rotWithShape="1">
          <a:blip r:embed="rId2"/>
          <a:srcRect l="37760" t="39655" r="49026" b="46336"/>
          <a:stretch/>
        </p:blipFill>
        <p:spPr>
          <a:xfrm>
            <a:off x="4259179" y="2478505"/>
            <a:ext cx="1836821" cy="1094874"/>
          </a:xfrm>
          <a:prstGeom prst="rect">
            <a:avLst/>
          </a:prstGeom>
          <a:ln>
            <a:noFill/>
          </a:ln>
        </p:spPr>
      </p:pic>
      <p:pic>
        <p:nvPicPr>
          <p:cNvPr id="14" name="Content Placeholder 2">
            <a:extLst>
              <a:ext uri="{FF2B5EF4-FFF2-40B4-BE49-F238E27FC236}">
                <a16:creationId xmlns:a16="http://schemas.microsoft.com/office/drawing/2014/main" id="{F0E8CE79-E8E7-4833-BFF3-29A70590746A}"/>
              </a:ext>
            </a:extLst>
          </p:cNvPr>
          <p:cNvPicPr>
            <a:picLocks noChangeAspect="1"/>
          </p:cNvPicPr>
          <p:nvPr/>
        </p:nvPicPr>
        <p:blipFill rotWithShape="1">
          <a:blip r:embed="rId2"/>
          <a:srcRect l="12955" t="51818" r="77472" b="34943"/>
          <a:stretch/>
        </p:blipFill>
        <p:spPr>
          <a:xfrm>
            <a:off x="810906" y="3429000"/>
            <a:ext cx="1330716" cy="1034716"/>
          </a:xfrm>
          <a:prstGeom prst="rect">
            <a:avLst/>
          </a:prstGeom>
          <a:ln>
            <a:noFill/>
          </a:ln>
        </p:spPr>
      </p:pic>
      <p:pic>
        <p:nvPicPr>
          <p:cNvPr id="15" name="Content Placeholder 2">
            <a:extLst>
              <a:ext uri="{FF2B5EF4-FFF2-40B4-BE49-F238E27FC236}">
                <a16:creationId xmlns:a16="http://schemas.microsoft.com/office/drawing/2014/main" id="{C04BD533-DB82-4454-87CE-F72B6554693F}"/>
              </a:ext>
            </a:extLst>
          </p:cNvPr>
          <p:cNvPicPr>
            <a:picLocks noChangeAspect="1"/>
          </p:cNvPicPr>
          <p:nvPr/>
        </p:nvPicPr>
        <p:blipFill rotWithShape="1">
          <a:blip r:embed="rId2"/>
          <a:srcRect l="13613" t="65056" r="77472" b="27247"/>
          <a:stretch/>
        </p:blipFill>
        <p:spPr>
          <a:xfrm>
            <a:off x="902367" y="4463716"/>
            <a:ext cx="1239255" cy="601579"/>
          </a:xfrm>
          <a:prstGeom prst="rect">
            <a:avLst/>
          </a:prstGeom>
          <a:ln>
            <a:noFill/>
          </a:ln>
        </p:spPr>
      </p:pic>
      <p:pic>
        <p:nvPicPr>
          <p:cNvPr id="16" name="Content Placeholder 2">
            <a:extLst>
              <a:ext uri="{FF2B5EF4-FFF2-40B4-BE49-F238E27FC236}">
                <a16:creationId xmlns:a16="http://schemas.microsoft.com/office/drawing/2014/main" id="{4FF043A0-91ED-463A-BDA7-AE81DB43C5EE}"/>
              </a:ext>
            </a:extLst>
          </p:cNvPr>
          <p:cNvPicPr>
            <a:picLocks noChangeAspect="1"/>
          </p:cNvPicPr>
          <p:nvPr/>
        </p:nvPicPr>
        <p:blipFill rotWithShape="1">
          <a:blip r:embed="rId2"/>
          <a:srcRect l="24692" t="51818" r="65009" b="35097"/>
          <a:stretch/>
        </p:blipFill>
        <p:spPr>
          <a:xfrm>
            <a:off x="2442411" y="3428999"/>
            <a:ext cx="1411197" cy="1008000"/>
          </a:xfrm>
          <a:prstGeom prst="rect">
            <a:avLst/>
          </a:prstGeom>
          <a:ln>
            <a:noFill/>
          </a:ln>
        </p:spPr>
      </p:pic>
      <p:pic>
        <p:nvPicPr>
          <p:cNvPr id="17" name="Content Placeholder 2">
            <a:extLst>
              <a:ext uri="{FF2B5EF4-FFF2-40B4-BE49-F238E27FC236}">
                <a16:creationId xmlns:a16="http://schemas.microsoft.com/office/drawing/2014/main" id="{87FD0327-0BF1-47CD-9D24-EF95D997BAA5}"/>
              </a:ext>
            </a:extLst>
          </p:cNvPr>
          <p:cNvPicPr>
            <a:picLocks noChangeAspect="1"/>
          </p:cNvPicPr>
          <p:nvPr/>
        </p:nvPicPr>
        <p:blipFill rotWithShape="1">
          <a:blip r:embed="rId2"/>
          <a:srcRect l="20364" t="64715" r="70063" b="18779"/>
          <a:stretch/>
        </p:blipFill>
        <p:spPr>
          <a:xfrm>
            <a:off x="1828799" y="4424967"/>
            <a:ext cx="1330717" cy="1290033"/>
          </a:xfrm>
          <a:prstGeom prst="rect">
            <a:avLst/>
          </a:prstGeom>
          <a:ln>
            <a:noFill/>
          </a:ln>
        </p:spPr>
      </p:pic>
      <p:pic>
        <p:nvPicPr>
          <p:cNvPr id="18" name="Content Placeholder 2">
            <a:extLst>
              <a:ext uri="{FF2B5EF4-FFF2-40B4-BE49-F238E27FC236}">
                <a16:creationId xmlns:a16="http://schemas.microsoft.com/office/drawing/2014/main" id="{DED892D3-3F8E-4BAA-B3A3-21631F31B2BF}"/>
              </a:ext>
            </a:extLst>
          </p:cNvPr>
          <p:cNvPicPr>
            <a:picLocks noChangeAspect="1"/>
          </p:cNvPicPr>
          <p:nvPr/>
        </p:nvPicPr>
        <p:blipFill rotWithShape="1">
          <a:blip r:embed="rId2"/>
          <a:srcRect l="29937" t="63055" r="61270" b="14315"/>
          <a:stretch/>
        </p:blipFill>
        <p:spPr>
          <a:xfrm>
            <a:off x="3171547" y="4307305"/>
            <a:ext cx="1222432" cy="1768644"/>
          </a:xfrm>
          <a:prstGeom prst="rect">
            <a:avLst/>
          </a:prstGeom>
          <a:ln>
            <a:noFill/>
          </a:ln>
        </p:spPr>
      </p:pic>
      <p:pic>
        <p:nvPicPr>
          <p:cNvPr id="21" name="Content Placeholder 2">
            <a:extLst>
              <a:ext uri="{FF2B5EF4-FFF2-40B4-BE49-F238E27FC236}">
                <a16:creationId xmlns:a16="http://schemas.microsoft.com/office/drawing/2014/main" id="{5030D836-1453-4946-BCA1-5A0373DA478E}"/>
              </a:ext>
            </a:extLst>
          </p:cNvPr>
          <p:cNvPicPr>
            <a:picLocks noChangeAspect="1"/>
          </p:cNvPicPr>
          <p:nvPr/>
        </p:nvPicPr>
        <p:blipFill rotWithShape="1">
          <a:blip r:embed="rId2"/>
          <a:srcRect l="40765" t="52895" r="49837" b="27093"/>
          <a:stretch/>
        </p:blipFill>
        <p:spPr>
          <a:xfrm>
            <a:off x="4664750" y="3501189"/>
            <a:ext cx="1306415" cy="1564106"/>
          </a:xfrm>
          <a:prstGeom prst="rect">
            <a:avLst/>
          </a:prstGeom>
          <a:ln>
            <a:noFill/>
          </a:ln>
        </p:spPr>
      </p:pic>
      <p:pic>
        <p:nvPicPr>
          <p:cNvPr id="22" name="Content Placeholder 2">
            <a:extLst>
              <a:ext uri="{FF2B5EF4-FFF2-40B4-BE49-F238E27FC236}">
                <a16:creationId xmlns:a16="http://schemas.microsoft.com/office/drawing/2014/main" id="{57BB6310-2E84-41AF-8B17-026E19403AB3}"/>
              </a:ext>
            </a:extLst>
          </p:cNvPr>
          <p:cNvPicPr>
            <a:picLocks noChangeAspect="1"/>
          </p:cNvPicPr>
          <p:nvPr/>
        </p:nvPicPr>
        <p:blipFill rotWithShape="1">
          <a:blip r:embed="rId2"/>
          <a:srcRect l="50076" t="52741" r="40526" b="25861"/>
          <a:stretch/>
        </p:blipFill>
        <p:spPr>
          <a:xfrm>
            <a:off x="5971165" y="3501188"/>
            <a:ext cx="1306415" cy="1672391"/>
          </a:xfrm>
          <a:prstGeom prst="rect">
            <a:avLst/>
          </a:prstGeom>
          <a:ln>
            <a:noFill/>
          </a:ln>
        </p:spPr>
      </p:pic>
      <p:pic>
        <p:nvPicPr>
          <p:cNvPr id="23" name="Content Placeholder 2">
            <a:extLst>
              <a:ext uri="{FF2B5EF4-FFF2-40B4-BE49-F238E27FC236}">
                <a16:creationId xmlns:a16="http://schemas.microsoft.com/office/drawing/2014/main" id="{967A7A2F-4442-4F89-87BA-88497A731432}"/>
              </a:ext>
            </a:extLst>
          </p:cNvPr>
          <p:cNvPicPr>
            <a:picLocks noChangeAspect="1"/>
          </p:cNvPicPr>
          <p:nvPr/>
        </p:nvPicPr>
        <p:blipFill rotWithShape="1">
          <a:blip r:embed="rId2"/>
          <a:srcRect l="59027" t="22028" r="14204" b="57573"/>
          <a:stretch/>
        </p:blipFill>
        <p:spPr>
          <a:xfrm>
            <a:off x="7215443" y="1100782"/>
            <a:ext cx="3721262" cy="1594291"/>
          </a:xfrm>
          <a:prstGeom prst="rect">
            <a:avLst/>
          </a:prstGeom>
          <a:ln>
            <a:noFill/>
          </a:ln>
        </p:spPr>
      </p:pic>
      <p:pic>
        <p:nvPicPr>
          <p:cNvPr id="24" name="Content Placeholder 2">
            <a:extLst>
              <a:ext uri="{FF2B5EF4-FFF2-40B4-BE49-F238E27FC236}">
                <a16:creationId xmlns:a16="http://schemas.microsoft.com/office/drawing/2014/main" id="{6681CC7F-81D0-4C2D-A861-1A6359AA6F9D}"/>
              </a:ext>
            </a:extLst>
          </p:cNvPr>
          <p:cNvPicPr>
            <a:picLocks noChangeAspect="1"/>
          </p:cNvPicPr>
          <p:nvPr/>
        </p:nvPicPr>
        <p:blipFill rotWithShape="1">
          <a:blip r:embed="rId2"/>
          <a:srcRect l="67455" t="41195" r="18416" b="46335"/>
          <a:stretch/>
        </p:blipFill>
        <p:spPr>
          <a:xfrm>
            <a:off x="8387057" y="2598820"/>
            <a:ext cx="1964111" cy="974559"/>
          </a:xfrm>
          <a:prstGeom prst="rect">
            <a:avLst/>
          </a:prstGeom>
          <a:ln>
            <a:noFill/>
          </a:ln>
        </p:spPr>
      </p:pic>
      <p:pic>
        <p:nvPicPr>
          <p:cNvPr id="25" name="Content Placeholder 2">
            <a:extLst>
              <a:ext uri="{FF2B5EF4-FFF2-40B4-BE49-F238E27FC236}">
                <a16:creationId xmlns:a16="http://schemas.microsoft.com/office/drawing/2014/main" id="{79E03CC5-CAEB-4BD8-BE6D-67D0EED92E52}"/>
              </a:ext>
            </a:extLst>
          </p:cNvPr>
          <p:cNvPicPr>
            <a:picLocks noChangeAspect="1"/>
          </p:cNvPicPr>
          <p:nvPr/>
        </p:nvPicPr>
        <p:blipFill rotWithShape="1">
          <a:blip r:embed="rId2"/>
          <a:srcRect l="83459" t="41195" r="5797" b="38792"/>
          <a:stretch/>
        </p:blipFill>
        <p:spPr>
          <a:xfrm>
            <a:off x="10611853" y="2598820"/>
            <a:ext cx="1493511" cy="1564108"/>
          </a:xfrm>
          <a:prstGeom prst="rect">
            <a:avLst/>
          </a:prstGeom>
          <a:ln>
            <a:noFill/>
          </a:ln>
        </p:spPr>
      </p:pic>
      <p:pic>
        <p:nvPicPr>
          <p:cNvPr id="26" name="Content Placeholder 2">
            <a:extLst>
              <a:ext uri="{FF2B5EF4-FFF2-40B4-BE49-F238E27FC236}">
                <a16:creationId xmlns:a16="http://schemas.microsoft.com/office/drawing/2014/main" id="{BBABB774-E001-46E5-A15E-CA998E6C2D47}"/>
              </a:ext>
            </a:extLst>
          </p:cNvPr>
          <p:cNvPicPr>
            <a:picLocks noChangeAspect="1"/>
          </p:cNvPicPr>
          <p:nvPr/>
        </p:nvPicPr>
        <p:blipFill rotWithShape="1">
          <a:blip r:embed="rId2"/>
          <a:srcRect l="66986" t="52740" r="25040" b="25862"/>
          <a:stretch/>
        </p:blipFill>
        <p:spPr>
          <a:xfrm>
            <a:off x="8321842" y="3501188"/>
            <a:ext cx="1108431" cy="1672391"/>
          </a:xfrm>
          <a:prstGeom prst="rect">
            <a:avLst/>
          </a:prstGeom>
          <a:ln>
            <a:noFill/>
          </a:ln>
        </p:spPr>
      </p:pic>
      <p:pic>
        <p:nvPicPr>
          <p:cNvPr id="27" name="Content Placeholder 2">
            <a:extLst>
              <a:ext uri="{FF2B5EF4-FFF2-40B4-BE49-F238E27FC236}">
                <a16:creationId xmlns:a16="http://schemas.microsoft.com/office/drawing/2014/main" id="{979C874F-EE12-4375-A8A5-55EE9929993A}"/>
              </a:ext>
            </a:extLst>
          </p:cNvPr>
          <p:cNvPicPr>
            <a:picLocks noChangeAspect="1"/>
          </p:cNvPicPr>
          <p:nvPr/>
        </p:nvPicPr>
        <p:blipFill rotWithShape="1">
          <a:blip r:embed="rId2"/>
          <a:srcRect l="75954" t="53665" r="16072" b="25936"/>
          <a:stretch/>
        </p:blipFill>
        <p:spPr>
          <a:xfrm>
            <a:off x="9568637" y="3573378"/>
            <a:ext cx="1108431" cy="1594291"/>
          </a:xfrm>
          <a:prstGeom prst="rect">
            <a:avLst/>
          </a:prstGeom>
          <a:ln>
            <a:noFill/>
          </a:ln>
        </p:spPr>
      </p:pic>
    </p:spTree>
    <p:extLst>
      <p:ext uri="{BB962C8B-B14F-4D97-AF65-F5344CB8AC3E}">
        <p14:creationId xmlns:p14="http://schemas.microsoft.com/office/powerpoint/2010/main" val="337929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fade">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Sum of subsets</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22</a:t>
            </a:fld>
            <a:endParaRPr lang="en-US" dirty="0"/>
          </a:p>
        </p:txBody>
      </p:sp>
      <p:pic>
        <p:nvPicPr>
          <p:cNvPr id="3" name="Content Placeholder 2">
            <a:extLst>
              <a:ext uri="{FF2B5EF4-FFF2-40B4-BE49-F238E27FC236}">
                <a16:creationId xmlns:a16="http://schemas.microsoft.com/office/drawing/2014/main" id="{6D74AEEF-33FD-4412-81D7-4C6F4C59EAF1}"/>
              </a:ext>
            </a:extLst>
          </p:cNvPr>
          <p:cNvPicPr>
            <a:picLocks noGrp="1" noChangeAspect="1"/>
          </p:cNvPicPr>
          <p:nvPr>
            <p:ph idx="1"/>
          </p:nvPr>
        </p:nvPicPr>
        <p:blipFill rotWithShape="1">
          <a:blip r:embed="rId2"/>
          <a:srcRect l="7058" t="21351" r="10722" b="12986"/>
          <a:stretch/>
        </p:blipFill>
        <p:spPr>
          <a:xfrm>
            <a:off x="1118936" y="1275348"/>
            <a:ext cx="10771831" cy="4836694"/>
          </a:xfrm>
          <a:prstGeom prst="rect">
            <a:avLst/>
          </a:prstGeom>
          <a:ln w="12700">
            <a:solidFill>
              <a:schemeClr val="tx1"/>
            </a:solidFill>
          </a:ln>
        </p:spPr>
      </p:pic>
    </p:spTree>
    <p:extLst>
      <p:ext uri="{BB962C8B-B14F-4D97-AF65-F5344CB8AC3E}">
        <p14:creationId xmlns:p14="http://schemas.microsoft.com/office/powerpoint/2010/main" val="1591455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Sum of subsets</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23</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b="0" dirty="0"/>
              <a:t>Apply backtracking to solve the following instance of the subset sum problem: </a:t>
            </a:r>
            <a:r>
              <a:rPr lang="en-US" dirty="0"/>
              <a:t>A = {1, 3, 4, 5} </a:t>
            </a:r>
            <a:r>
              <a:rPr lang="en-US" b="0" dirty="0"/>
              <a:t>and </a:t>
            </a:r>
            <a:r>
              <a:rPr lang="en-US" dirty="0"/>
              <a:t>d = 11</a:t>
            </a:r>
            <a:r>
              <a:rPr lang="en-US" b="0" dirty="0"/>
              <a:t>.</a:t>
            </a:r>
          </a:p>
          <a:p>
            <a:r>
              <a:rPr lang="en-US" b="0" dirty="0"/>
              <a:t>Draw the complete state space tree</a:t>
            </a:r>
            <a:endParaRPr lang="en-IN" b="0" dirty="0"/>
          </a:p>
        </p:txBody>
      </p:sp>
    </p:spTree>
    <p:extLst>
      <p:ext uri="{BB962C8B-B14F-4D97-AF65-F5344CB8AC3E}">
        <p14:creationId xmlns:p14="http://schemas.microsoft.com/office/powerpoint/2010/main" val="40213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22839EAC-5AB5-4F58-A7F4-1008E42E1B14}"/>
              </a:ext>
            </a:extLst>
          </p:cNvPr>
          <p:cNvPicPr>
            <a:picLocks noChangeAspect="1"/>
          </p:cNvPicPr>
          <p:nvPr/>
        </p:nvPicPr>
        <p:blipFill>
          <a:blip r:embed="rId2">
            <a:alphaModFix amt="20000"/>
          </a:blip>
          <a:stretch>
            <a:fillRect/>
          </a:stretch>
        </p:blipFill>
        <p:spPr>
          <a:xfrm>
            <a:off x="3123027" y="400138"/>
            <a:ext cx="5117362" cy="5534791"/>
          </a:xfrm>
          <a:prstGeom prst="rect">
            <a:avLst/>
          </a:prstGeom>
        </p:spPr>
      </p:pic>
      <p:sp>
        <p:nvSpPr>
          <p:cNvPr id="2" name="Title 1">
            <a:extLst>
              <a:ext uri="{FF2B5EF4-FFF2-40B4-BE49-F238E27FC236}">
                <a16:creationId xmlns:a16="http://schemas.microsoft.com/office/drawing/2014/main" id="{7A8BD0AF-12B4-4976-8684-EA0910F09970}"/>
              </a:ext>
            </a:extLst>
          </p:cNvPr>
          <p:cNvSpPr>
            <a:spLocks noGrp="1"/>
          </p:cNvSpPr>
          <p:nvPr>
            <p:ph type="ctrTitle"/>
          </p:nvPr>
        </p:nvSpPr>
        <p:spPr>
          <a:xfrm>
            <a:off x="1434905" y="1815547"/>
            <a:ext cx="9284677" cy="772419"/>
          </a:xfrm>
        </p:spPr>
        <p:txBody>
          <a:bodyPr/>
          <a:lstStyle/>
          <a:p>
            <a:r>
              <a:rPr lang="en-US" sz="4400" b="1" i="1" cap="none" dirty="0">
                <a:solidFill>
                  <a:srgbClr val="C00000"/>
                </a:solidFill>
                <a:latin typeface="Cambria" panose="02040503050406030204" pitchFamily="18" charset="0"/>
                <a:ea typeface="Cambria" panose="02040503050406030204" pitchFamily="18" charset="0"/>
              </a:rPr>
              <a:t>Design and Analysis of Algorithms </a:t>
            </a:r>
            <a:endParaRPr lang="en-IN" sz="4400" b="1" dirty="0">
              <a:solidFill>
                <a:srgbClr val="C0000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FFBC70EC-3C70-4105-94AE-7687EACABAD8}"/>
              </a:ext>
            </a:extLst>
          </p:cNvPr>
          <p:cNvSpPr>
            <a:spLocks noGrp="1"/>
          </p:cNvSpPr>
          <p:nvPr>
            <p:ph type="subTitle" idx="1"/>
          </p:nvPr>
        </p:nvSpPr>
        <p:spPr>
          <a:xfrm>
            <a:off x="2679906" y="3429001"/>
            <a:ext cx="6831673" cy="1613516"/>
          </a:xfrm>
        </p:spPr>
        <p:txBody>
          <a:bodyPr>
            <a:normAutofit/>
          </a:bodyPr>
          <a:lstStyle/>
          <a:p>
            <a:r>
              <a:rPr lang="en-IN" b="1" dirty="0" err="1">
                <a:solidFill>
                  <a:srgbClr val="002060"/>
                </a:solidFill>
                <a:latin typeface="Arial" panose="020B0604020202020204" pitchFamily="34" charset="0"/>
                <a:cs typeface="Arial" panose="020B0604020202020204" pitchFamily="34" charset="0"/>
              </a:rPr>
              <a:t>Dr.</a:t>
            </a:r>
            <a:r>
              <a:rPr lang="en-IN" b="1" dirty="0">
                <a:solidFill>
                  <a:srgbClr val="002060"/>
                </a:solidFill>
                <a:latin typeface="Arial" panose="020B0604020202020204" pitchFamily="34" charset="0"/>
                <a:cs typeface="Arial" panose="020B0604020202020204" pitchFamily="34" charset="0"/>
              </a:rPr>
              <a:t> Bhavanishankar K</a:t>
            </a:r>
          </a:p>
          <a:p>
            <a:r>
              <a:rPr lang="en-IN" b="1" dirty="0">
                <a:solidFill>
                  <a:srgbClr val="002060"/>
                </a:solidFill>
                <a:latin typeface="Arial" panose="020B0604020202020204" pitchFamily="34" charset="0"/>
                <a:cs typeface="Arial" panose="020B0604020202020204" pitchFamily="34" charset="0"/>
              </a:rPr>
              <a:t>Asst. Prof. Dept. of CSE</a:t>
            </a:r>
          </a:p>
          <a:p>
            <a:r>
              <a:rPr lang="en-IN" b="1" dirty="0">
                <a:solidFill>
                  <a:srgbClr val="002060"/>
                </a:solidFill>
                <a:latin typeface="Arial" panose="020B0604020202020204" pitchFamily="34" charset="0"/>
                <a:cs typeface="Arial" panose="020B0604020202020204" pitchFamily="34" charset="0"/>
              </a:rPr>
              <a:t> RNSIT, Bengaluru, India</a:t>
            </a:r>
          </a:p>
        </p:txBody>
      </p:sp>
    </p:spTree>
    <p:extLst>
      <p:ext uri="{BB962C8B-B14F-4D97-AF65-F5344CB8AC3E}">
        <p14:creationId xmlns:p14="http://schemas.microsoft.com/office/powerpoint/2010/main" val="2148245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25</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b="0" dirty="0"/>
              <a:t>Consider this fictional continent </a:t>
            </a:r>
          </a:p>
          <a:p>
            <a:endParaRPr lang="en-IN" b="0" dirty="0"/>
          </a:p>
        </p:txBody>
      </p:sp>
      <p:sp>
        <p:nvSpPr>
          <p:cNvPr id="16" name="Freeform 8">
            <a:extLst>
              <a:ext uri="{FF2B5EF4-FFF2-40B4-BE49-F238E27FC236}">
                <a16:creationId xmlns:a16="http://schemas.microsoft.com/office/drawing/2014/main" id="{9190144B-6D05-42A4-AE55-42B8F1A70439}"/>
              </a:ext>
            </a:extLst>
          </p:cNvPr>
          <p:cNvSpPr>
            <a:spLocks/>
          </p:cNvSpPr>
          <p:nvPr/>
        </p:nvSpPr>
        <p:spPr bwMode="auto">
          <a:xfrm>
            <a:off x="3576761" y="2144150"/>
            <a:ext cx="4102100" cy="3124200"/>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7" name="Freeform 9">
            <a:extLst>
              <a:ext uri="{FF2B5EF4-FFF2-40B4-BE49-F238E27FC236}">
                <a16:creationId xmlns:a16="http://schemas.microsoft.com/office/drawing/2014/main" id="{DFE37DD6-BA01-4155-A94F-A1F6784AF1F3}"/>
              </a:ext>
            </a:extLst>
          </p:cNvPr>
          <p:cNvSpPr>
            <a:spLocks/>
          </p:cNvSpPr>
          <p:nvPr/>
        </p:nvSpPr>
        <p:spPr bwMode="auto">
          <a:xfrm>
            <a:off x="5815136" y="3363350"/>
            <a:ext cx="1828800" cy="19050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8" name="Freeform 10">
            <a:extLst>
              <a:ext uri="{FF2B5EF4-FFF2-40B4-BE49-F238E27FC236}">
                <a16:creationId xmlns:a16="http://schemas.microsoft.com/office/drawing/2014/main" id="{47198701-A188-4B11-8329-896C3C9B3537}"/>
              </a:ext>
            </a:extLst>
          </p:cNvPr>
          <p:cNvSpPr>
            <a:spLocks/>
          </p:cNvSpPr>
          <p:nvPr/>
        </p:nvSpPr>
        <p:spPr bwMode="auto">
          <a:xfrm>
            <a:off x="4900736" y="3515750"/>
            <a:ext cx="1219200" cy="1447800"/>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9" name="Freeform 11">
            <a:extLst>
              <a:ext uri="{FF2B5EF4-FFF2-40B4-BE49-F238E27FC236}">
                <a16:creationId xmlns:a16="http://schemas.microsoft.com/office/drawing/2014/main" id="{B65961B1-45BE-4386-8595-073D695E8F75}"/>
              </a:ext>
            </a:extLst>
          </p:cNvPr>
          <p:cNvSpPr>
            <a:spLocks/>
          </p:cNvSpPr>
          <p:nvPr/>
        </p:nvSpPr>
        <p:spPr bwMode="auto">
          <a:xfrm>
            <a:off x="4905499" y="2585475"/>
            <a:ext cx="1747837" cy="1387475"/>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0" name="Freeform 12">
            <a:extLst>
              <a:ext uri="{FF2B5EF4-FFF2-40B4-BE49-F238E27FC236}">
                <a16:creationId xmlns:a16="http://schemas.microsoft.com/office/drawing/2014/main" id="{B310086A-E22E-47DB-95BA-895880E9489A}"/>
              </a:ext>
            </a:extLst>
          </p:cNvPr>
          <p:cNvSpPr>
            <a:spLocks/>
          </p:cNvSpPr>
          <p:nvPr/>
        </p:nvSpPr>
        <p:spPr bwMode="auto">
          <a:xfrm>
            <a:off x="7110536" y="3744350"/>
            <a:ext cx="1158875" cy="1219200"/>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1" name="Freeform 13">
            <a:extLst>
              <a:ext uri="{FF2B5EF4-FFF2-40B4-BE49-F238E27FC236}">
                <a16:creationId xmlns:a16="http://schemas.microsoft.com/office/drawing/2014/main" id="{D9887690-1DB2-484C-85CB-2B5007E08B14}"/>
              </a:ext>
            </a:extLst>
          </p:cNvPr>
          <p:cNvSpPr>
            <a:spLocks/>
          </p:cNvSpPr>
          <p:nvPr/>
        </p:nvSpPr>
        <p:spPr bwMode="auto">
          <a:xfrm>
            <a:off x="7567736" y="3744350"/>
            <a:ext cx="1905000" cy="1371600"/>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2" name="Freeform 17">
            <a:extLst>
              <a:ext uri="{FF2B5EF4-FFF2-40B4-BE49-F238E27FC236}">
                <a16:creationId xmlns:a16="http://schemas.microsoft.com/office/drawing/2014/main" id="{BD0024D7-E473-4CBC-A3E7-1142A11A92C7}"/>
              </a:ext>
            </a:extLst>
          </p:cNvPr>
          <p:cNvSpPr>
            <a:spLocks/>
          </p:cNvSpPr>
          <p:nvPr/>
        </p:nvSpPr>
        <p:spPr bwMode="auto">
          <a:xfrm>
            <a:off x="7643936" y="2601350"/>
            <a:ext cx="1692275" cy="114300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3" name="Freeform 18">
            <a:extLst>
              <a:ext uri="{FF2B5EF4-FFF2-40B4-BE49-F238E27FC236}">
                <a16:creationId xmlns:a16="http://schemas.microsoft.com/office/drawing/2014/main" id="{5E2FA336-8DF3-4F64-951A-60FA29A22336}"/>
              </a:ext>
            </a:extLst>
          </p:cNvPr>
          <p:cNvSpPr>
            <a:spLocks/>
          </p:cNvSpPr>
          <p:nvPr/>
        </p:nvSpPr>
        <p:spPr bwMode="auto">
          <a:xfrm>
            <a:off x="7643936" y="3058550"/>
            <a:ext cx="1828800" cy="114300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4" name="Freeform 23">
            <a:extLst>
              <a:ext uri="{FF2B5EF4-FFF2-40B4-BE49-F238E27FC236}">
                <a16:creationId xmlns:a16="http://schemas.microsoft.com/office/drawing/2014/main" id="{06DED2D5-B6DA-4115-908D-E5BE130EBA7C}"/>
              </a:ext>
            </a:extLst>
          </p:cNvPr>
          <p:cNvSpPr>
            <a:spLocks/>
          </p:cNvSpPr>
          <p:nvPr/>
        </p:nvSpPr>
        <p:spPr bwMode="auto">
          <a:xfrm>
            <a:off x="6683499" y="1809188"/>
            <a:ext cx="1798637" cy="1935162"/>
          </a:xfrm>
          <a:custGeom>
            <a:avLst/>
            <a:gdLst>
              <a:gd name="T0" fmla="*/ 605 w 1133"/>
              <a:gd name="T1" fmla="*/ 1075 h 1219"/>
              <a:gd name="T2" fmla="*/ 586 w 1133"/>
              <a:gd name="T3" fmla="*/ 950 h 1219"/>
              <a:gd name="T4" fmla="*/ 519 w 1133"/>
              <a:gd name="T5" fmla="*/ 941 h 1219"/>
              <a:gd name="T6" fmla="*/ 461 w 1133"/>
              <a:gd name="T7" fmla="*/ 921 h 1219"/>
              <a:gd name="T8" fmla="*/ 375 w 1133"/>
              <a:gd name="T9" fmla="*/ 893 h 1219"/>
              <a:gd name="T10" fmla="*/ 307 w 1133"/>
              <a:gd name="T11" fmla="*/ 845 h 1219"/>
              <a:gd name="T12" fmla="*/ 221 w 1133"/>
              <a:gd name="T13" fmla="*/ 768 h 1219"/>
              <a:gd name="T14" fmla="*/ 106 w 1133"/>
              <a:gd name="T15" fmla="*/ 585 h 1219"/>
              <a:gd name="T16" fmla="*/ 39 w 1133"/>
              <a:gd name="T17" fmla="*/ 278 h 1219"/>
              <a:gd name="T18" fmla="*/ 0 w 1133"/>
              <a:gd name="T19" fmla="*/ 163 h 1219"/>
              <a:gd name="T20" fmla="*/ 87 w 1133"/>
              <a:gd name="T21" fmla="*/ 182 h 1219"/>
              <a:gd name="T22" fmla="*/ 173 w 1133"/>
              <a:gd name="T23" fmla="*/ 211 h 1219"/>
              <a:gd name="T24" fmla="*/ 432 w 1133"/>
              <a:gd name="T25" fmla="*/ 201 h 1219"/>
              <a:gd name="T26" fmla="*/ 643 w 1133"/>
              <a:gd name="T27" fmla="*/ 153 h 1219"/>
              <a:gd name="T28" fmla="*/ 653 w 1133"/>
              <a:gd name="T29" fmla="*/ 125 h 1219"/>
              <a:gd name="T30" fmla="*/ 711 w 1133"/>
              <a:gd name="T31" fmla="*/ 105 h 1219"/>
              <a:gd name="T32" fmla="*/ 720 w 1133"/>
              <a:gd name="T33" fmla="*/ 77 h 1219"/>
              <a:gd name="T34" fmla="*/ 778 w 1133"/>
              <a:gd name="T35" fmla="*/ 57 h 1219"/>
              <a:gd name="T36" fmla="*/ 816 w 1133"/>
              <a:gd name="T37" fmla="*/ 0 h 1219"/>
              <a:gd name="T38" fmla="*/ 1133 w 1133"/>
              <a:gd name="T39" fmla="*/ 499 h 1219"/>
              <a:gd name="T40" fmla="*/ 605 w 1133"/>
              <a:gd name="T41" fmla="*/ 1219 h 1219"/>
              <a:gd name="T42" fmla="*/ 605 w 1133"/>
              <a:gd name="T43" fmla="*/ 107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3" h="1219">
                <a:moveTo>
                  <a:pt x="605" y="1075"/>
                </a:moveTo>
                <a:cubicBezTo>
                  <a:pt x="599" y="1033"/>
                  <a:pt x="609" y="985"/>
                  <a:pt x="586" y="950"/>
                </a:cubicBezTo>
                <a:cubicBezTo>
                  <a:pt x="574" y="931"/>
                  <a:pt x="541" y="946"/>
                  <a:pt x="519" y="941"/>
                </a:cubicBezTo>
                <a:cubicBezTo>
                  <a:pt x="499" y="936"/>
                  <a:pt x="480" y="927"/>
                  <a:pt x="461" y="921"/>
                </a:cubicBezTo>
                <a:cubicBezTo>
                  <a:pt x="432" y="911"/>
                  <a:pt x="375" y="893"/>
                  <a:pt x="375" y="893"/>
                </a:cubicBezTo>
                <a:cubicBezTo>
                  <a:pt x="352" y="870"/>
                  <a:pt x="330" y="867"/>
                  <a:pt x="307" y="845"/>
                </a:cubicBezTo>
                <a:cubicBezTo>
                  <a:pt x="281" y="767"/>
                  <a:pt x="300" y="787"/>
                  <a:pt x="221" y="768"/>
                </a:cubicBezTo>
                <a:cubicBezTo>
                  <a:pt x="197" y="698"/>
                  <a:pt x="158" y="639"/>
                  <a:pt x="106" y="585"/>
                </a:cubicBezTo>
                <a:cubicBezTo>
                  <a:pt x="71" y="487"/>
                  <a:pt x="61" y="380"/>
                  <a:pt x="39" y="278"/>
                </a:cubicBezTo>
                <a:cubicBezTo>
                  <a:pt x="28" y="228"/>
                  <a:pt x="27" y="204"/>
                  <a:pt x="0" y="163"/>
                </a:cubicBezTo>
                <a:cubicBezTo>
                  <a:pt x="43" y="148"/>
                  <a:pt x="49" y="163"/>
                  <a:pt x="87" y="182"/>
                </a:cubicBezTo>
                <a:cubicBezTo>
                  <a:pt x="113" y="195"/>
                  <a:pt x="145" y="201"/>
                  <a:pt x="173" y="211"/>
                </a:cubicBezTo>
                <a:cubicBezTo>
                  <a:pt x="259" y="208"/>
                  <a:pt x="346" y="206"/>
                  <a:pt x="432" y="201"/>
                </a:cubicBezTo>
                <a:cubicBezTo>
                  <a:pt x="502" y="197"/>
                  <a:pt x="573" y="162"/>
                  <a:pt x="643" y="153"/>
                </a:cubicBezTo>
                <a:cubicBezTo>
                  <a:pt x="646" y="144"/>
                  <a:pt x="645" y="131"/>
                  <a:pt x="653" y="125"/>
                </a:cubicBezTo>
                <a:cubicBezTo>
                  <a:pt x="670" y="113"/>
                  <a:pt x="711" y="105"/>
                  <a:pt x="711" y="105"/>
                </a:cubicBezTo>
                <a:cubicBezTo>
                  <a:pt x="714" y="96"/>
                  <a:pt x="712" y="83"/>
                  <a:pt x="720" y="77"/>
                </a:cubicBezTo>
                <a:cubicBezTo>
                  <a:pt x="737" y="65"/>
                  <a:pt x="778" y="57"/>
                  <a:pt x="778" y="57"/>
                </a:cubicBezTo>
                <a:cubicBezTo>
                  <a:pt x="787" y="43"/>
                  <a:pt x="816" y="16"/>
                  <a:pt x="816" y="0"/>
                </a:cubicBezTo>
                <a:lnTo>
                  <a:pt x="1133" y="499"/>
                </a:lnTo>
                <a:lnTo>
                  <a:pt x="605" y="1219"/>
                </a:lnTo>
                <a:lnTo>
                  <a:pt x="605" y="1075"/>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Tree>
    <p:extLst>
      <p:ext uri="{BB962C8B-B14F-4D97-AF65-F5344CB8AC3E}">
        <p14:creationId xmlns:p14="http://schemas.microsoft.com/office/powerpoint/2010/main" val="153676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26</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altLang="en-US" b="0" dirty="0"/>
              <a:t>Lets remove all borders but you may still want to see all the countries. </a:t>
            </a:r>
          </a:p>
          <a:p>
            <a:r>
              <a:rPr lang="en-US" altLang="en-US" b="0" dirty="0"/>
              <a:t>1 color is sufficient? </a:t>
            </a:r>
            <a:r>
              <a:rPr lang="en-US" altLang="en-US" b="0" dirty="0">
                <a:solidFill>
                  <a:srgbClr val="FF0000"/>
                </a:solidFill>
              </a:rPr>
              <a:t>No</a:t>
            </a:r>
            <a:r>
              <a:rPr lang="en-US" altLang="en-US" b="0" dirty="0"/>
              <a:t> !!!! Its insufficient.</a:t>
            </a:r>
          </a:p>
          <a:p>
            <a:endParaRPr lang="en-US" altLang="en-US" b="0" dirty="0"/>
          </a:p>
          <a:p>
            <a:endParaRPr lang="en-IN" b="0" dirty="0"/>
          </a:p>
        </p:txBody>
      </p:sp>
      <p:grpSp>
        <p:nvGrpSpPr>
          <p:cNvPr id="34" name="Group 13">
            <a:extLst>
              <a:ext uri="{FF2B5EF4-FFF2-40B4-BE49-F238E27FC236}">
                <a16:creationId xmlns:a16="http://schemas.microsoft.com/office/drawing/2014/main" id="{92445808-F832-46CE-A5F9-326878D9C7ED}"/>
              </a:ext>
            </a:extLst>
          </p:cNvPr>
          <p:cNvGrpSpPr>
            <a:grpSpLocks/>
          </p:cNvGrpSpPr>
          <p:nvPr/>
        </p:nvGrpSpPr>
        <p:grpSpPr bwMode="auto">
          <a:xfrm>
            <a:off x="3814690" y="2456303"/>
            <a:ext cx="5895975" cy="3459162"/>
            <a:chOff x="1056" y="1565"/>
            <a:chExt cx="3714" cy="2179"/>
          </a:xfrm>
        </p:grpSpPr>
        <p:sp>
          <p:nvSpPr>
            <p:cNvPr id="35" name="Freeform 4">
              <a:extLst>
                <a:ext uri="{FF2B5EF4-FFF2-40B4-BE49-F238E27FC236}">
                  <a16:creationId xmlns:a16="http://schemas.microsoft.com/office/drawing/2014/main" id="{943CC18F-004E-4DD4-BF71-7A59E9D8C933}"/>
                </a:ext>
              </a:extLst>
            </p:cNvPr>
            <p:cNvSpPr>
              <a:spLocks/>
            </p:cNvSpPr>
            <p:nvPr/>
          </p:nvSpPr>
          <p:spPr bwMode="auto">
            <a:xfrm>
              <a:off x="1056" y="1776"/>
              <a:ext cx="2584" cy="1968"/>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36" name="Freeform 5">
              <a:extLst>
                <a:ext uri="{FF2B5EF4-FFF2-40B4-BE49-F238E27FC236}">
                  <a16:creationId xmlns:a16="http://schemas.microsoft.com/office/drawing/2014/main" id="{D48350F4-7620-42DF-84DE-B5D712ECD970}"/>
                </a:ext>
              </a:extLst>
            </p:cNvPr>
            <p:cNvSpPr>
              <a:spLocks/>
            </p:cNvSpPr>
            <p:nvPr/>
          </p:nvSpPr>
          <p:spPr bwMode="auto">
            <a:xfrm>
              <a:off x="2466" y="2544"/>
              <a:ext cx="1152" cy="12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37" name="Freeform 6">
              <a:extLst>
                <a:ext uri="{FF2B5EF4-FFF2-40B4-BE49-F238E27FC236}">
                  <a16:creationId xmlns:a16="http://schemas.microsoft.com/office/drawing/2014/main" id="{7D7FB42F-0903-4AC6-9121-773DB538161A}"/>
                </a:ext>
              </a:extLst>
            </p:cNvPr>
            <p:cNvSpPr>
              <a:spLocks/>
            </p:cNvSpPr>
            <p:nvPr/>
          </p:nvSpPr>
          <p:spPr bwMode="auto">
            <a:xfrm>
              <a:off x="1890" y="2640"/>
              <a:ext cx="768" cy="912"/>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38" name="Freeform 7">
              <a:extLst>
                <a:ext uri="{FF2B5EF4-FFF2-40B4-BE49-F238E27FC236}">
                  <a16:creationId xmlns:a16="http://schemas.microsoft.com/office/drawing/2014/main" id="{F01A4B34-805C-4E56-AFAD-E3A4D001FCF6}"/>
                </a:ext>
              </a:extLst>
            </p:cNvPr>
            <p:cNvSpPr>
              <a:spLocks/>
            </p:cNvSpPr>
            <p:nvPr/>
          </p:nvSpPr>
          <p:spPr bwMode="auto">
            <a:xfrm>
              <a:off x="1893" y="2054"/>
              <a:ext cx="1101" cy="874"/>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39" name="Freeform 8">
              <a:extLst>
                <a:ext uri="{FF2B5EF4-FFF2-40B4-BE49-F238E27FC236}">
                  <a16:creationId xmlns:a16="http://schemas.microsoft.com/office/drawing/2014/main" id="{868FC86D-B075-46D5-8A87-2E4AD7600F93}"/>
                </a:ext>
              </a:extLst>
            </p:cNvPr>
            <p:cNvSpPr>
              <a:spLocks/>
            </p:cNvSpPr>
            <p:nvPr/>
          </p:nvSpPr>
          <p:spPr bwMode="auto">
            <a:xfrm>
              <a:off x="3282" y="2784"/>
              <a:ext cx="730" cy="768"/>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0" name="Freeform 9">
              <a:extLst>
                <a:ext uri="{FF2B5EF4-FFF2-40B4-BE49-F238E27FC236}">
                  <a16:creationId xmlns:a16="http://schemas.microsoft.com/office/drawing/2014/main" id="{670E0D1D-6919-4C1F-9F6A-4D5BA2AB2CE6}"/>
                </a:ext>
              </a:extLst>
            </p:cNvPr>
            <p:cNvSpPr>
              <a:spLocks/>
            </p:cNvSpPr>
            <p:nvPr/>
          </p:nvSpPr>
          <p:spPr bwMode="auto">
            <a:xfrm>
              <a:off x="3570" y="2784"/>
              <a:ext cx="1200" cy="864"/>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1" name="Freeform 10">
              <a:extLst>
                <a:ext uri="{FF2B5EF4-FFF2-40B4-BE49-F238E27FC236}">
                  <a16:creationId xmlns:a16="http://schemas.microsoft.com/office/drawing/2014/main" id="{82C5E594-0DD5-4678-8FBC-D3D0C919ED02}"/>
                </a:ext>
              </a:extLst>
            </p:cNvPr>
            <p:cNvSpPr>
              <a:spLocks/>
            </p:cNvSpPr>
            <p:nvPr/>
          </p:nvSpPr>
          <p:spPr bwMode="auto">
            <a:xfrm>
              <a:off x="3618" y="2064"/>
              <a:ext cx="1066" cy="72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2" name="Freeform 11">
              <a:extLst>
                <a:ext uri="{FF2B5EF4-FFF2-40B4-BE49-F238E27FC236}">
                  <a16:creationId xmlns:a16="http://schemas.microsoft.com/office/drawing/2014/main" id="{A3B5DB3A-4AE1-4C3F-A1BE-97691D2380FD}"/>
                </a:ext>
              </a:extLst>
            </p:cNvPr>
            <p:cNvSpPr>
              <a:spLocks/>
            </p:cNvSpPr>
            <p:nvPr/>
          </p:nvSpPr>
          <p:spPr bwMode="auto">
            <a:xfrm>
              <a:off x="3618" y="2352"/>
              <a:ext cx="1152" cy="72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3" name="Freeform 12">
              <a:extLst>
                <a:ext uri="{FF2B5EF4-FFF2-40B4-BE49-F238E27FC236}">
                  <a16:creationId xmlns:a16="http://schemas.microsoft.com/office/drawing/2014/main" id="{6B729B62-DE64-46F9-A27B-FD96FDA9E538}"/>
                </a:ext>
              </a:extLst>
            </p:cNvPr>
            <p:cNvSpPr>
              <a:spLocks/>
            </p:cNvSpPr>
            <p:nvPr/>
          </p:nvSpPr>
          <p:spPr bwMode="auto">
            <a:xfrm>
              <a:off x="3013" y="1565"/>
              <a:ext cx="1133" cy="1219"/>
            </a:xfrm>
            <a:custGeom>
              <a:avLst/>
              <a:gdLst>
                <a:gd name="T0" fmla="*/ 605 w 1133"/>
                <a:gd name="T1" fmla="*/ 1075 h 1219"/>
                <a:gd name="T2" fmla="*/ 586 w 1133"/>
                <a:gd name="T3" fmla="*/ 950 h 1219"/>
                <a:gd name="T4" fmla="*/ 519 w 1133"/>
                <a:gd name="T5" fmla="*/ 941 h 1219"/>
                <a:gd name="T6" fmla="*/ 461 w 1133"/>
                <a:gd name="T7" fmla="*/ 921 h 1219"/>
                <a:gd name="T8" fmla="*/ 375 w 1133"/>
                <a:gd name="T9" fmla="*/ 893 h 1219"/>
                <a:gd name="T10" fmla="*/ 307 w 1133"/>
                <a:gd name="T11" fmla="*/ 845 h 1219"/>
                <a:gd name="T12" fmla="*/ 221 w 1133"/>
                <a:gd name="T13" fmla="*/ 768 h 1219"/>
                <a:gd name="T14" fmla="*/ 106 w 1133"/>
                <a:gd name="T15" fmla="*/ 585 h 1219"/>
                <a:gd name="T16" fmla="*/ 39 w 1133"/>
                <a:gd name="T17" fmla="*/ 278 h 1219"/>
                <a:gd name="T18" fmla="*/ 0 w 1133"/>
                <a:gd name="T19" fmla="*/ 163 h 1219"/>
                <a:gd name="T20" fmla="*/ 87 w 1133"/>
                <a:gd name="T21" fmla="*/ 182 h 1219"/>
                <a:gd name="T22" fmla="*/ 173 w 1133"/>
                <a:gd name="T23" fmla="*/ 211 h 1219"/>
                <a:gd name="T24" fmla="*/ 432 w 1133"/>
                <a:gd name="T25" fmla="*/ 201 h 1219"/>
                <a:gd name="T26" fmla="*/ 643 w 1133"/>
                <a:gd name="T27" fmla="*/ 153 h 1219"/>
                <a:gd name="T28" fmla="*/ 653 w 1133"/>
                <a:gd name="T29" fmla="*/ 125 h 1219"/>
                <a:gd name="T30" fmla="*/ 711 w 1133"/>
                <a:gd name="T31" fmla="*/ 105 h 1219"/>
                <a:gd name="T32" fmla="*/ 720 w 1133"/>
                <a:gd name="T33" fmla="*/ 77 h 1219"/>
                <a:gd name="T34" fmla="*/ 778 w 1133"/>
                <a:gd name="T35" fmla="*/ 57 h 1219"/>
                <a:gd name="T36" fmla="*/ 816 w 1133"/>
                <a:gd name="T37" fmla="*/ 0 h 1219"/>
                <a:gd name="T38" fmla="*/ 1133 w 1133"/>
                <a:gd name="T39" fmla="*/ 499 h 1219"/>
                <a:gd name="T40" fmla="*/ 605 w 1133"/>
                <a:gd name="T41" fmla="*/ 1219 h 1219"/>
                <a:gd name="T42" fmla="*/ 605 w 1133"/>
                <a:gd name="T43" fmla="*/ 107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3" h="1219">
                  <a:moveTo>
                    <a:pt x="605" y="1075"/>
                  </a:moveTo>
                  <a:cubicBezTo>
                    <a:pt x="599" y="1033"/>
                    <a:pt x="609" y="985"/>
                    <a:pt x="586" y="950"/>
                  </a:cubicBezTo>
                  <a:cubicBezTo>
                    <a:pt x="574" y="931"/>
                    <a:pt x="541" y="946"/>
                    <a:pt x="519" y="941"/>
                  </a:cubicBezTo>
                  <a:cubicBezTo>
                    <a:pt x="499" y="936"/>
                    <a:pt x="480" y="927"/>
                    <a:pt x="461" y="921"/>
                  </a:cubicBezTo>
                  <a:cubicBezTo>
                    <a:pt x="432" y="911"/>
                    <a:pt x="375" y="893"/>
                    <a:pt x="375" y="893"/>
                  </a:cubicBezTo>
                  <a:cubicBezTo>
                    <a:pt x="352" y="870"/>
                    <a:pt x="330" y="867"/>
                    <a:pt x="307" y="845"/>
                  </a:cubicBezTo>
                  <a:cubicBezTo>
                    <a:pt x="281" y="767"/>
                    <a:pt x="300" y="787"/>
                    <a:pt x="221" y="768"/>
                  </a:cubicBezTo>
                  <a:cubicBezTo>
                    <a:pt x="197" y="698"/>
                    <a:pt x="158" y="639"/>
                    <a:pt x="106" y="585"/>
                  </a:cubicBezTo>
                  <a:cubicBezTo>
                    <a:pt x="71" y="487"/>
                    <a:pt x="61" y="380"/>
                    <a:pt x="39" y="278"/>
                  </a:cubicBezTo>
                  <a:cubicBezTo>
                    <a:pt x="28" y="228"/>
                    <a:pt x="27" y="204"/>
                    <a:pt x="0" y="163"/>
                  </a:cubicBezTo>
                  <a:cubicBezTo>
                    <a:pt x="43" y="148"/>
                    <a:pt x="49" y="163"/>
                    <a:pt x="87" y="182"/>
                  </a:cubicBezTo>
                  <a:cubicBezTo>
                    <a:pt x="113" y="195"/>
                    <a:pt x="145" y="201"/>
                    <a:pt x="173" y="211"/>
                  </a:cubicBezTo>
                  <a:cubicBezTo>
                    <a:pt x="259" y="208"/>
                    <a:pt x="346" y="206"/>
                    <a:pt x="432" y="201"/>
                  </a:cubicBezTo>
                  <a:cubicBezTo>
                    <a:pt x="502" y="197"/>
                    <a:pt x="573" y="162"/>
                    <a:pt x="643" y="153"/>
                  </a:cubicBezTo>
                  <a:cubicBezTo>
                    <a:pt x="646" y="144"/>
                    <a:pt x="645" y="131"/>
                    <a:pt x="653" y="125"/>
                  </a:cubicBezTo>
                  <a:cubicBezTo>
                    <a:pt x="670" y="113"/>
                    <a:pt x="711" y="105"/>
                    <a:pt x="711" y="105"/>
                  </a:cubicBezTo>
                  <a:cubicBezTo>
                    <a:pt x="714" y="96"/>
                    <a:pt x="712" y="83"/>
                    <a:pt x="720" y="77"/>
                  </a:cubicBezTo>
                  <a:cubicBezTo>
                    <a:pt x="737" y="65"/>
                    <a:pt x="778" y="57"/>
                    <a:pt x="778" y="57"/>
                  </a:cubicBezTo>
                  <a:cubicBezTo>
                    <a:pt x="787" y="43"/>
                    <a:pt x="816" y="16"/>
                    <a:pt x="816" y="0"/>
                  </a:cubicBezTo>
                  <a:lnTo>
                    <a:pt x="1133" y="499"/>
                  </a:lnTo>
                  <a:lnTo>
                    <a:pt x="605" y="1219"/>
                  </a:lnTo>
                  <a:lnTo>
                    <a:pt x="605" y="1075"/>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grpSp>
    </p:spTree>
    <p:extLst>
      <p:ext uri="{BB962C8B-B14F-4D97-AF65-F5344CB8AC3E}">
        <p14:creationId xmlns:p14="http://schemas.microsoft.com/office/powerpoint/2010/main" val="428966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27</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altLang="en-US" b="0" dirty="0"/>
              <a:t>So add another color.  </a:t>
            </a:r>
          </a:p>
          <a:p>
            <a:r>
              <a:rPr lang="en-US" altLang="en-US" b="0" dirty="0"/>
              <a:t>Now try to fill in every country with one of the two colors.</a:t>
            </a:r>
          </a:p>
          <a:p>
            <a:endParaRPr lang="en-US" altLang="en-US" b="0" dirty="0"/>
          </a:p>
          <a:p>
            <a:endParaRPr lang="en-IN" b="0" dirty="0"/>
          </a:p>
        </p:txBody>
      </p:sp>
      <p:sp>
        <p:nvSpPr>
          <p:cNvPr id="16" name="Freeform 5">
            <a:extLst>
              <a:ext uri="{FF2B5EF4-FFF2-40B4-BE49-F238E27FC236}">
                <a16:creationId xmlns:a16="http://schemas.microsoft.com/office/drawing/2014/main" id="{82E7AD13-9186-4DAD-A36D-2E55E8CF87D5}"/>
              </a:ext>
            </a:extLst>
          </p:cNvPr>
          <p:cNvSpPr>
            <a:spLocks/>
          </p:cNvSpPr>
          <p:nvPr/>
        </p:nvSpPr>
        <p:spPr bwMode="auto">
          <a:xfrm>
            <a:off x="3336388" y="2479766"/>
            <a:ext cx="4102100" cy="3124200"/>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7" name="Freeform 6">
            <a:extLst>
              <a:ext uri="{FF2B5EF4-FFF2-40B4-BE49-F238E27FC236}">
                <a16:creationId xmlns:a16="http://schemas.microsoft.com/office/drawing/2014/main" id="{99591E24-BED2-4F34-B5BB-D7F14253305D}"/>
              </a:ext>
            </a:extLst>
          </p:cNvPr>
          <p:cNvSpPr>
            <a:spLocks/>
          </p:cNvSpPr>
          <p:nvPr/>
        </p:nvSpPr>
        <p:spPr bwMode="auto">
          <a:xfrm>
            <a:off x="5574763" y="3698966"/>
            <a:ext cx="1828800" cy="19050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8" name="Freeform 7">
            <a:extLst>
              <a:ext uri="{FF2B5EF4-FFF2-40B4-BE49-F238E27FC236}">
                <a16:creationId xmlns:a16="http://schemas.microsoft.com/office/drawing/2014/main" id="{B58B4514-7FBD-4412-AEA1-569C7BB8ED75}"/>
              </a:ext>
            </a:extLst>
          </p:cNvPr>
          <p:cNvSpPr>
            <a:spLocks/>
          </p:cNvSpPr>
          <p:nvPr/>
        </p:nvSpPr>
        <p:spPr bwMode="auto">
          <a:xfrm>
            <a:off x="4660363" y="3851366"/>
            <a:ext cx="1219200" cy="1447800"/>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9" name="Freeform 8">
            <a:extLst>
              <a:ext uri="{FF2B5EF4-FFF2-40B4-BE49-F238E27FC236}">
                <a16:creationId xmlns:a16="http://schemas.microsoft.com/office/drawing/2014/main" id="{DB54B3C2-0ED6-44BC-984F-0F397ADAABC1}"/>
              </a:ext>
            </a:extLst>
          </p:cNvPr>
          <p:cNvSpPr>
            <a:spLocks/>
          </p:cNvSpPr>
          <p:nvPr/>
        </p:nvSpPr>
        <p:spPr bwMode="auto">
          <a:xfrm>
            <a:off x="4665126" y="2921091"/>
            <a:ext cx="1747837" cy="1387475"/>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0" name="Freeform 9">
            <a:extLst>
              <a:ext uri="{FF2B5EF4-FFF2-40B4-BE49-F238E27FC236}">
                <a16:creationId xmlns:a16="http://schemas.microsoft.com/office/drawing/2014/main" id="{BA75FB85-A5B2-4DF2-AF26-6ABA3BBCE905}"/>
              </a:ext>
            </a:extLst>
          </p:cNvPr>
          <p:cNvSpPr>
            <a:spLocks/>
          </p:cNvSpPr>
          <p:nvPr/>
        </p:nvSpPr>
        <p:spPr bwMode="auto">
          <a:xfrm>
            <a:off x="6870163" y="4079966"/>
            <a:ext cx="1158875" cy="1219200"/>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1" name="Freeform 10">
            <a:extLst>
              <a:ext uri="{FF2B5EF4-FFF2-40B4-BE49-F238E27FC236}">
                <a16:creationId xmlns:a16="http://schemas.microsoft.com/office/drawing/2014/main" id="{CDA2631A-FE4C-471D-A530-6339BA2A69AC}"/>
              </a:ext>
            </a:extLst>
          </p:cNvPr>
          <p:cNvSpPr>
            <a:spLocks/>
          </p:cNvSpPr>
          <p:nvPr/>
        </p:nvSpPr>
        <p:spPr bwMode="auto">
          <a:xfrm>
            <a:off x="7327363" y="4079966"/>
            <a:ext cx="1905000" cy="1371600"/>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2" name="Freeform 11">
            <a:extLst>
              <a:ext uri="{FF2B5EF4-FFF2-40B4-BE49-F238E27FC236}">
                <a16:creationId xmlns:a16="http://schemas.microsoft.com/office/drawing/2014/main" id="{F7A10AB5-461E-45B9-AF33-9AAF283C6D32}"/>
              </a:ext>
            </a:extLst>
          </p:cNvPr>
          <p:cNvSpPr>
            <a:spLocks/>
          </p:cNvSpPr>
          <p:nvPr/>
        </p:nvSpPr>
        <p:spPr bwMode="auto">
          <a:xfrm>
            <a:off x="7403563" y="2936966"/>
            <a:ext cx="1692275" cy="114300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3" name="Freeform 12">
            <a:extLst>
              <a:ext uri="{FF2B5EF4-FFF2-40B4-BE49-F238E27FC236}">
                <a16:creationId xmlns:a16="http://schemas.microsoft.com/office/drawing/2014/main" id="{8EED51D5-B622-496E-9539-F03B507683DA}"/>
              </a:ext>
            </a:extLst>
          </p:cNvPr>
          <p:cNvSpPr>
            <a:spLocks/>
          </p:cNvSpPr>
          <p:nvPr/>
        </p:nvSpPr>
        <p:spPr bwMode="auto">
          <a:xfrm>
            <a:off x="7403563" y="3394166"/>
            <a:ext cx="1828800" cy="114300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4" name="Freeform 13">
            <a:extLst>
              <a:ext uri="{FF2B5EF4-FFF2-40B4-BE49-F238E27FC236}">
                <a16:creationId xmlns:a16="http://schemas.microsoft.com/office/drawing/2014/main" id="{8A87CB21-7999-4AEA-A88F-26C7419FE50C}"/>
              </a:ext>
            </a:extLst>
          </p:cNvPr>
          <p:cNvSpPr>
            <a:spLocks/>
          </p:cNvSpPr>
          <p:nvPr/>
        </p:nvSpPr>
        <p:spPr bwMode="auto">
          <a:xfrm>
            <a:off x="6443126" y="2144804"/>
            <a:ext cx="1798637" cy="1935162"/>
          </a:xfrm>
          <a:custGeom>
            <a:avLst/>
            <a:gdLst>
              <a:gd name="T0" fmla="*/ 605 w 1133"/>
              <a:gd name="T1" fmla="*/ 1075 h 1219"/>
              <a:gd name="T2" fmla="*/ 586 w 1133"/>
              <a:gd name="T3" fmla="*/ 950 h 1219"/>
              <a:gd name="T4" fmla="*/ 519 w 1133"/>
              <a:gd name="T5" fmla="*/ 941 h 1219"/>
              <a:gd name="T6" fmla="*/ 461 w 1133"/>
              <a:gd name="T7" fmla="*/ 921 h 1219"/>
              <a:gd name="T8" fmla="*/ 375 w 1133"/>
              <a:gd name="T9" fmla="*/ 893 h 1219"/>
              <a:gd name="T10" fmla="*/ 307 w 1133"/>
              <a:gd name="T11" fmla="*/ 845 h 1219"/>
              <a:gd name="T12" fmla="*/ 221 w 1133"/>
              <a:gd name="T13" fmla="*/ 768 h 1219"/>
              <a:gd name="T14" fmla="*/ 106 w 1133"/>
              <a:gd name="T15" fmla="*/ 585 h 1219"/>
              <a:gd name="T16" fmla="*/ 39 w 1133"/>
              <a:gd name="T17" fmla="*/ 278 h 1219"/>
              <a:gd name="T18" fmla="*/ 0 w 1133"/>
              <a:gd name="T19" fmla="*/ 163 h 1219"/>
              <a:gd name="T20" fmla="*/ 87 w 1133"/>
              <a:gd name="T21" fmla="*/ 182 h 1219"/>
              <a:gd name="T22" fmla="*/ 173 w 1133"/>
              <a:gd name="T23" fmla="*/ 211 h 1219"/>
              <a:gd name="T24" fmla="*/ 432 w 1133"/>
              <a:gd name="T25" fmla="*/ 201 h 1219"/>
              <a:gd name="T26" fmla="*/ 643 w 1133"/>
              <a:gd name="T27" fmla="*/ 153 h 1219"/>
              <a:gd name="T28" fmla="*/ 653 w 1133"/>
              <a:gd name="T29" fmla="*/ 125 h 1219"/>
              <a:gd name="T30" fmla="*/ 711 w 1133"/>
              <a:gd name="T31" fmla="*/ 105 h 1219"/>
              <a:gd name="T32" fmla="*/ 720 w 1133"/>
              <a:gd name="T33" fmla="*/ 77 h 1219"/>
              <a:gd name="T34" fmla="*/ 778 w 1133"/>
              <a:gd name="T35" fmla="*/ 57 h 1219"/>
              <a:gd name="T36" fmla="*/ 816 w 1133"/>
              <a:gd name="T37" fmla="*/ 0 h 1219"/>
              <a:gd name="T38" fmla="*/ 1133 w 1133"/>
              <a:gd name="T39" fmla="*/ 499 h 1219"/>
              <a:gd name="T40" fmla="*/ 605 w 1133"/>
              <a:gd name="T41" fmla="*/ 1219 h 1219"/>
              <a:gd name="T42" fmla="*/ 605 w 1133"/>
              <a:gd name="T43" fmla="*/ 107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3" h="1219">
                <a:moveTo>
                  <a:pt x="605" y="1075"/>
                </a:moveTo>
                <a:cubicBezTo>
                  <a:pt x="599" y="1033"/>
                  <a:pt x="609" y="985"/>
                  <a:pt x="586" y="950"/>
                </a:cubicBezTo>
                <a:cubicBezTo>
                  <a:pt x="574" y="931"/>
                  <a:pt x="541" y="946"/>
                  <a:pt x="519" y="941"/>
                </a:cubicBezTo>
                <a:cubicBezTo>
                  <a:pt x="499" y="936"/>
                  <a:pt x="480" y="927"/>
                  <a:pt x="461" y="921"/>
                </a:cubicBezTo>
                <a:cubicBezTo>
                  <a:pt x="432" y="911"/>
                  <a:pt x="375" y="893"/>
                  <a:pt x="375" y="893"/>
                </a:cubicBezTo>
                <a:cubicBezTo>
                  <a:pt x="352" y="870"/>
                  <a:pt x="330" y="867"/>
                  <a:pt x="307" y="845"/>
                </a:cubicBezTo>
                <a:cubicBezTo>
                  <a:pt x="281" y="767"/>
                  <a:pt x="300" y="787"/>
                  <a:pt x="221" y="768"/>
                </a:cubicBezTo>
                <a:cubicBezTo>
                  <a:pt x="197" y="698"/>
                  <a:pt x="158" y="639"/>
                  <a:pt x="106" y="585"/>
                </a:cubicBezTo>
                <a:cubicBezTo>
                  <a:pt x="71" y="487"/>
                  <a:pt x="61" y="380"/>
                  <a:pt x="39" y="278"/>
                </a:cubicBezTo>
                <a:cubicBezTo>
                  <a:pt x="28" y="228"/>
                  <a:pt x="27" y="204"/>
                  <a:pt x="0" y="163"/>
                </a:cubicBezTo>
                <a:cubicBezTo>
                  <a:pt x="43" y="148"/>
                  <a:pt x="49" y="163"/>
                  <a:pt x="87" y="182"/>
                </a:cubicBezTo>
                <a:cubicBezTo>
                  <a:pt x="113" y="195"/>
                  <a:pt x="145" y="201"/>
                  <a:pt x="173" y="211"/>
                </a:cubicBezTo>
                <a:cubicBezTo>
                  <a:pt x="259" y="208"/>
                  <a:pt x="346" y="206"/>
                  <a:pt x="432" y="201"/>
                </a:cubicBezTo>
                <a:cubicBezTo>
                  <a:pt x="502" y="197"/>
                  <a:pt x="573" y="162"/>
                  <a:pt x="643" y="153"/>
                </a:cubicBezTo>
                <a:cubicBezTo>
                  <a:pt x="646" y="144"/>
                  <a:pt x="645" y="131"/>
                  <a:pt x="653" y="125"/>
                </a:cubicBezTo>
                <a:cubicBezTo>
                  <a:pt x="670" y="113"/>
                  <a:pt x="711" y="105"/>
                  <a:pt x="711" y="105"/>
                </a:cubicBezTo>
                <a:cubicBezTo>
                  <a:pt x="714" y="96"/>
                  <a:pt x="712" y="83"/>
                  <a:pt x="720" y="77"/>
                </a:cubicBezTo>
                <a:cubicBezTo>
                  <a:pt x="737" y="65"/>
                  <a:pt x="778" y="57"/>
                  <a:pt x="778" y="57"/>
                </a:cubicBezTo>
                <a:cubicBezTo>
                  <a:pt x="787" y="43"/>
                  <a:pt x="816" y="16"/>
                  <a:pt x="816" y="0"/>
                </a:cubicBezTo>
                <a:lnTo>
                  <a:pt x="1133" y="499"/>
                </a:lnTo>
                <a:lnTo>
                  <a:pt x="605" y="1219"/>
                </a:lnTo>
                <a:lnTo>
                  <a:pt x="605" y="1075"/>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Tree>
    <p:extLst>
      <p:ext uri="{BB962C8B-B14F-4D97-AF65-F5344CB8AC3E}">
        <p14:creationId xmlns:p14="http://schemas.microsoft.com/office/powerpoint/2010/main" val="232697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28</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altLang="en-US" b="0" dirty="0"/>
              <a:t>So add another color.  </a:t>
            </a:r>
          </a:p>
          <a:p>
            <a:r>
              <a:rPr lang="en-US" altLang="en-US" b="0" dirty="0"/>
              <a:t>Now try to fill in every country with one of the two colors.</a:t>
            </a:r>
          </a:p>
          <a:p>
            <a:endParaRPr lang="en-US" altLang="en-US" b="0" dirty="0"/>
          </a:p>
          <a:p>
            <a:endParaRPr lang="en-IN" b="0" dirty="0"/>
          </a:p>
        </p:txBody>
      </p:sp>
      <p:sp>
        <p:nvSpPr>
          <p:cNvPr id="16" name="Freeform 4">
            <a:extLst>
              <a:ext uri="{FF2B5EF4-FFF2-40B4-BE49-F238E27FC236}">
                <a16:creationId xmlns:a16="http://schemas.microsoft.com/office/drawing/2014/main" id="{3C4CE885-C5CB-4667-95D1-FD61543E3711}"/>
              </a:ext>
            </a:extLst>
          </p:cNvPr>
          <p:cNvSpPr>
            <a:spLocks/>
          </p:cNvSpPr>
          <p:nvPr/>
        </p:nvSpPr>
        <p:spPr bwMode="auto">
          <a:xfrm>
            <a:off x="3308252" y="2479766"/>
            <a:ext cx="4102100" cy="3124200"/>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7" name="Freeform 5">
            <a:extLst>
              <a:ext uri="{FF2B5EF4-FFF2-40B4-BE49-F238E27FC236}">
                <a16:creationId xmlns:a16="http://schemas.microsoft.com/office/drawing/2014/main" id="{F5C1398C-FFF5-415F-85E4-D81B7FFB0F25}"/>
              </a:ext>
            </a:extLst>
          </p:cNvPr>
          <p:cNvSpPr>
            <a:spLocks/>
          </p:cNvSpPr>
          <p:nvPr/>
        </p:nvSpPr>
        <p:spPr bwMode="auto">
          <a:xfrm>
            <a:off x="5546627" y="3698966"/>
            <a:ext cx="1828800" cy="19050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8" name="Freeform 6">
            <a:extLst>
              <a:ext uri="{FF2B5EF4-FFF2-40B4-BE49-F238E27FC236}">
                <a16:creationId xmlns:a16="http://schemas.microsoft.com/office/drawing/2014/main" id="{7CF99FA2-9310-4E43-8F1F-1A50387DF108}"/>
              </a:ext>
            </a:extLst>
          </p:cNvPr>
          <p:cNvSpPr>
            <a:spLocks/>
          </p:cNvSpPr>
          <p:nvPr/>
        </p:nvSpPr>
        <p:spPr bwMode="auto">
          <a:xfrm>
            <a:off x="4632227" y="3851366"/>
            <a:ext cx="1219200" cy="1447800"/>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9" name="Freeform 7">
            <a:extLst>
              <a:ext uri="{FF2B5EF4-FFF2-40B4-BE49-F238E27FC236}">
                <a16:creationId xmlns:a16="http://schemas.microsoft.com/office/drawing/2014/main" id="{39B8B2A5-48E2-4BAF-A925-20E775131887}"/>
              </a:ext>
            </a:extLst>
          </p:cNvPr>
          <p:cNvSpPr>
            <a:spLocks/>
          </p:cNvSpPr>
          <p:nvPr/>
        </p:nvSpPr>
        <p:spPr bwMode="auto">
          <a:xfrm>
            <a:off x="4636990" y="2921091"/>
            <a:ext cx="1747837" cy="1387475"/>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0" name="Freeform 8">
            <a:extLst>
              <a:ext uri="{FF2B5EF4-FFF2-40B4-BE49-F238E27FC236}">
                <a16:creationId xmlns:a16="http://schemas.microsoft.com/office/drawing/2014/main" id="{392B4D8F-E50B-4CB0-960E-6F7D1856FA4F}"/>
              </a:ext>
            </a:extLst>
          </p:cNvPr>
          <p:cNvSpPr>
            <a:spLocks/>
          </p:cNvSpPr>
          <p:nvPr/>
        </p:nvSpPr>
        <p:spPr bwMode="auto">
          <a:xfrm>
            <a:off x="6842027" y="4079966"/>
            <a:ext cx="1158875" cy="1219200"/>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1" name="Freeform 9">
            <a:extLst>
              <a:ext uri="{FF2B5EF4-FFF2-40B4-BE49-F238E27FC236}">
                <a16:creationId xmlns:a16="http://schemas.microsoft.com/office/drawing/2014/main" id="{6A26BD22-FD08-4195-A157-C532F601986C}"/>
              </a:ext>
            </a:extLst>
          </p:cNvPr>
          <p:cNvSpPr>
            <a:spLocks/>
          </p:cNvSpPr>
          <p:nvPr/>
        </p:nvSpPr>
        <p:spPr bwMode="auto">
          <a:xfrm>
            <a:off x="7299227" y="4079966"/>
            <a:ext cx="1905000" cy="1371600"/>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2" name="Freeform 10">
            <a:extLst>
              <a:ext uri="{FF2B5EF4-FFF2-40B4-BE49-F238E27FC236}">
                <a16:creationId xmlns:a16="http://schemas.microsoft.com/office/drawing/2014/main" id="{0FE2C8F8-1483-410F-B8DB-A602A5AE51B6}"/>
              </a:ext>
            </a:extLst>
          </p:cNvPr>
          <p:cNvSpPr>
            <a:spLocks/>
          </p:cNvSpPr>
          <p:nvPr/>
        </p:nvSpPr>
        <p:spPr bwMode="auto">
          <a:xfrm>
            <a:off x="7375427" y="2936966"/>
            <a:ext cx="1692275" cy="114300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3" name="Freeform 11">
            <a:extLst>
              <a:ext uri="{FF2B5EF4-FFF2-40B4-BE49-F238E27FC236}">
                <a16:creationId xmlns:a16="http://schemas.microsoft.com/office/drawing/2014/main" id="{C003C3BC-4B23-4842-9A59-6F775ED379B2}"/>
              </a:ext>
            </a:extLst>
          </p:cNvPr>
          <p:cNvSpPr>
            <a:spLocks/>
          </p:cNvSpPr>
          <p:nvPr/>
        </p:nvSpPr>
        <p:spPr bwMode="auto">
          <a:xfrm>
            <a:off x="7375427" y="3394166"/>
            <a:ext cx="1828800" cy="114300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4" name="Freeform 12">
            <a:extLst>
              <a:ext uri="{FF2B5EF4-FFF2-40B4-BE49-F238E27FC236}">
                <a16:creationId xmlns:a16="http://schemas.microsoft.com/office/drawing/2014/main" id="{B6C8203A-190E-47C9-81A7-6BC2BBF40CA8}"/>
              </a:ext>
            </a:extLst>
          </p:cNvPr>
          <p:cNvSpPr>
            <a:spLocks/>
          </p:cNvSpPr>
          <p:nvPr/>
        </p:nvSpPr>
        <p:spPr bwMode="auto">
          <a:xfrm>
            <a:off x="6414990" y="2144804"/>
            <a:ext cx="1798637" cy="1935162"/>
          </a:xfrm>
          <a:custGeom>
            <a:avLst/>
            <a:gdLst>
              <a:gd name="T0" fmla="*/ 605 w 1133"/>
              <a:gd name="T1" fmla="*/ 1075 h 1219"/>
              <a:gd name="T2" fmla="*/ 586 w 1133"/>
              <a:gd name="T3" fmla="*/ 950 h 1219"/>
              <a:gd name="T4" fmla="*/ 519 w 1133"/>
              <a:gd name="T5" fmla="*/ 941 h 1219"/>
              <a:gd name="T6" fmla="*/ 461 w 1133"/>
              <a:gd name="T7" fmla="*/ 921 h 1219"/>
              <a:gd name="T8" fmla="*/ 375 w 1133"/>
              <a:gd name="T9" fmla="*/ 893 h 1219"/>
              <a:gd name="T10" fmla="*/ 307 w 1133"/>
              <a:gd name="T11" fmla="*/ 845 h 1219"/>
              <a:gd name="T12" fmla="*/ 221 w 1133"/>
              <a:gd name="T13" fmla="*/ 768 h 1219"/>
              <a:gd name="T14" fmla="*/ 106 w 1133"/>
              <a:gd name="T15" fmla="*/ 585 h 1219"/>
              <a:gd name="T16" fmla="*/ 39 w 1133"/>
              <a:gd name="T17" fmla="*/ 278 h 1219"/>
              <a:gd name="T18" fmla="*/ 0 w 1133"/>
              <a:gd name="T19" fmla="*/ 163 h 1219"/>
              <a:gd name="T20" fmla="*/ 87 w 1133"/>
              <a:gd name="T21" fmla="*/ 182 h 1219"/>
              <a:gd name="T22" fmla="*/ 173 w 1133"/>
              <a:gd name="T23" fmla="*/ 211 h 1219"/>
              <a:gd name="T24" fmla="*/ 432 w 1133"/>
              <a:gd name="T25" fmla="*/ 201 h 1219"/>
              <a:gd name="T26" fmla="*/ 643 w 1133"/>
              <a:gd name="T27" fmla="*/ 153 h 1219"/>
              <a:gd name="T28" fmla="*/ 653 w 1133"/>
              <a:gd name="T29" fmla="*/ 125 h 1219"/>
              <a:gd name="T30" fmla="*/ 711 w 1133"/>
              <a:gd name="T31" fmla="*/ 105 h 1219"/>
              <a:gd name="T32" fmla="*/ 720 w 1133"/>
              <a:gd name="T33" fmla="*/ 77 h 1219"/>
              <a:gd name="T34" fmla="*/ 778 w 1133"/>
              <a:gd name="T35" fmla="*/ 57 h 1219"/>
              <a:gd name="T36" fmla="*/ 816 w 1133"/>
              <a:gd name="T37" fmla="*/ 0 h 1219"/>
              <a:gd name="T38" fmla="*/ 1133 w 1133"/>
              <a:gd name="T39" fmla="*/ 499 h 1219"/>
              <a:gd name="T40" fmla="*/ 605 w 1133"/>
              <a:gd name="T41" fmla="*/ 1219 h 1219"/>
              <a:gd name="T42" fmla="*/ 605 w 1133"/>
              <a:gd name="T43" fmla="*/ 107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3" h="1219">
                <a:moveTo>
                  <a:pt x="605" y="1075"/>
                </a:moveTo>
                <a:cubicBezTo>
                  <a:pt x="599" y="1033"/>
                  <a:pt x="609" y="985"/>
                  <a:pt x="586" y="950"/>
                </a:cubicBezTo>
                <a:cubicBezTo>
                  <a:pt x="574" y="931"/>
                  <a:pt x="541" y="946"/>
                  <a:pt x="519" y="941"/>
                </a:cubicBezTo>
                <a:cubicBezTo>
                  <a:pt x="499" y="936"/>
                  <a:pt x="480" y="927"/>
                  <a:pt x="461" y="921"/>
                </a:cubicBezTo>
                <a:cubicBezTo>
                  <a:pt x="432" y="911"/>
                  <a:pt x="375" y="893"/>
                  <a:pt x="375" y="893"/>
                </a:cubicBezTo>
                <a:cubicBezTo>
                  <a:pt x="352" y="870"/>
                  <a:pt x="330" y="867"/>
                  <a:pt x="307" y="845"/>
                </a:cubicBezTo>
                <a:cubicBezTo>
                  <a:pt x="281" y="767"/>
                  <a:pt x="300" y="787"/>
                  <a:pt x="221" y="768"/>
                </a:cubicBezTo>
                <a:cubicBezTo>
                  <a:pt x="197" y="698"/>
                  <a:pt x="158" y="639"/>
                  <a:pt x="106" y="585"/>
                </a:cubicBezTo>
                <a:cubicBezTo>
                  <a:pt x="71" y="487"/>
                  <a:pt x="61" y="380"/>
                  <a:pt x="39" y="278"/>
                </a:cubicBezTo>
                <a:cubicBezTo>
                  <a:pt x="28" y="228"/>
                  <a:pt x="27" y="204"/>
                  <a:pt x="0" y="163"/>
                </a:cubicBezTo>
                <a:cubicBezTo>
                  <a:pt x="43" y="148"/>
                  <a:pt x="49" y="163"/>
                  <a:pt x="87" y="182"/>
                </a:cubicBezTo>
                <a:cubicBezTo>
                  <a:pt x="113" y="195"/>
                  <a:pt x="145" y="201"/>
                  <a:pt x="173" y="211"/>
                </a:cubicBezTo>
                <a:cubicBezTo>
                  <a:pt x="259" y="208"/>
                  <a:pt x="346" y="206"/>
                  <a:pt x="432" y="201"/>
                </a:cubicBezTo>
                <a:cubicBezTo>
                  <a:pt x="502" y="197"/>
                  <a:pt x="573" y="162"/>
                  <a:pt x="643" y="153"/>
                </a:cubicBezTo>
                <a:cubicBezTo>
                  <a:pt x="646" y="144"/>
                  <a:pt x="645" y="131"/>
                  <a:pt x="653" y="125"/>
                </a:cubicBezTo>
                <a:cubicBezTo>
                  <a:pt x="670" y="113"/>
                  <a:pt x="711" y="105"/>
                  <a:pt x="711" y="105"/>
                </a:cubicBezTo>
                <a:cubicBezTo>
                  <a:pt x="714" y="96"/>
                  <a:pt x="712" y="83"/>
                  <a:pt x="720" y="77"/>
                </a:cubicBezTo>
                <a:cubicBezTo>
                  <a:pt x="737" y="65"/>
                  <a:pt x="778" y="57"/>
                  <a:pt x="778" y="57"/>
                </a:cubicBezTo>
                <a:cubicBezTo>
                  <a:pt x="787" y="43"/>
                  <a:pt x="816" y="16"/>
                  <a:pt x="816" y="0"/>
                </a:cubicBezTo>
                <a:lnTo>
                  <a:pt x="1133" y="499"/>
                </a:lnTo>
                <a:lnTo>
                  <a:pt x="605" y="1219"/>
                </a:lnTo>
                <a:lnTo>
                  <a:pt x="605" y="1075"/>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Tree>
    <p:extLst>
      <p:ext uri="{BB962C8B-B14F-4D97-AF65-F5344CB8AC3E}">
        <p14:creationId xmlns:p14="http://schemas.microsoft.com/office/powerpoint/2010/main" val="17487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29</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altLang="en-US" b="0" dirty="0"/>
              <a:t>So add another color.  </a:t>
            </a:r>
          </a:p>
          <a:p>
            <a:r>
              <a:rPr lang="en-US" altLang="en-US" b="0" dirty="0"/>
              <a:t>Now try to fill in every country with one of the two colors.</a:t>
            </a:r>
          </a:p>
          <a:p>
            <a:endParaRPr lang="en-US" altLang="en-US" b="0" dirty="0"/>
          </a:p>
          <a:p>
            <a:endParaRPr lang="en-IN" b="0" dirty="0"/>
          </a:p>
        </p:txBody>
      </p:sp>
      <p:sp>
        <p:nvSpPr>
          <p:cNvPr id="16" name="Freeform 4">
            <a:extLst>
              <a:ext uri="{FF2B5EF4-FFF2-40B4-BE49-F238E27FC236}">
                <a16:creationId xmlns:a16="http://schemas.microsoft.com/office/drawing/2014/main" id="{791315F2-A541-4577-B487-75C772B09C13}"/>
              </a:ext>
            </a:extLst>
          </p:cNvPr>
          <p:cNvSpPr>
            <a:spLocks/>
          </p:cNvSpPr>
          <p:nvPr/>
        </p:nvSpPr>
        <p:spPr bwMode="auto">
          <a:xfrm>
            <a:off x="3702147" y="2763129"/>
            <a:ext cx="4102100" cy="3124200"/>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7" name="Freeform 5">
            <a:extLst>
              <a:ext uri="{FF2B5EF4-FFF2-40B4-BE49-F238E27FC236}">
                <a16:creationId xmlns:a16="http://schemas.microsoft.com/office/drawing/2014/main" id="{D03C96B1-1E9F-490B-A01D-6AFA97C879E9}"/>
              </a:ext>
            </a:extLst>
          </p:cNvPr>
          <p:cNvSpPr>
            <a:spLocks/>
          </p:cNvSpPr>
          <p:nvPr/>
        </p:nvSpPr>
        <p:spPr bwMode="auto">
          <a:xfrm>
            <a:off x="5940522" y="3982329"/>
            <a:ext cx="1828800" cy="19050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8" name="Freeform 6">
            <a:extLst>
              <a:ext uri="{FF2B5EF4-FFF2-40B4-BE49-F238E27FC236}">
                <a16:creationId xmlns:a16="http://schemas.microsoft.com/office/drawing/2014/main" id="{CB8C730C-6E94-47A1-BA4E-C9837F188A2D}"/>
              </a:ext>
            </a:extLst>
          </p:cNvPr>
          <p:cNvSpPr>
            <a:spLocks/>
          </p:cNvSpPr>
          <p:nvPr/>
        </p:nvSpPr>
        <p:spPr bwMode="auto">
          <a:xfrm>
            <a:off x="5026122" y="4134729"/>
            <a:ext cx="1219200" cy="1447800"/>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9" name="Freeform 7">
            <a:extLst>
              <a:ext uri="{FF2B5EF4-FFF2-40B4-BE49-F238E27FC236}">
                <a16:creationId xmlns:a16="http://schemas.microsoft.com/office/drawing/2014/main" id="{7FED5328-2598-4652-BE39-DBC3CD379734}"/>
              </a:ext>
            </a:extLst>
          </p:cNvPr>
          <p:cNvSpPr>
            <a:spLocks/>
          </p:cNvSpPr>
          <p:nvPr/>
        </p:nvSpPr>
        <p:spPr bwMode="auto">
          <a:xfrm>
            <a:off x="5030885" y="3204454"/>
            <a:ext cx="1747837" cy="1387475"/>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0" name="Freeform 8">
            <a:extLst>
              <a:ext uri="{FF2B5EF4-FFF2-40B4-BE49-F238E27FC236}">
                <a16:creationId xmlns:a16="http://schemas.microsoft.com/office/drawing/2014/main" id="{7DDC06A5-412C-4FB5-82B9-453C60D05E8B}"/>
              </a:ext>
            </a:extLst>
          </p:cNvPr>
          <p:cNvSpPr>
            <a:spLocks/>
          </p:cNvSpPr>
          <p:nvPr/>
        </p:nvSpPr>
        <p:spPr bwMode="auto">
          <a:xfrm>
            <a:off x="7235922" y="4363329"/>
            <a:ext cx="1158875" cy="1219200"/>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1" name="Freeform 9">
            <a:extLst>
              <a:ext uri="{FF2B5EF4-FFF2-40B4-BE49-F238E27FC236}">
                <a16:creationId xmlns:a16="http://schemas.microsoft.com/office/drawing/2014/main" id="{1593954C-4C62-4DB1-A0F6-8070633FE65D}"/>
              </a:ext>
            </a:extLst>
          </p:cNvPr>
          <p:cNvSpPr>
            <a:spLocks/>
          </p:cNvSpPr>
          <p:nvPr/>
        </p:nvSpPr>
        <p:spPr bwMode="auto">
          <a:xfrm>
            <a:off x="7693122" y="4363329"/>
            <a:ext cx="1905000" cy="1371600"/>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2" name="Freeform 10">
            <a:extLst>
              <a:ext uri="{FF2B5EF4-FFF2-40B4-BE49-F238E27FC236}">
                <a16:creationId xmlns:a16="http://schemas.microsoft.com/office/drawing/2014/main" id="{A68F67F1-C97A-4E9C-90BC-4AD2407436D9}"/>
              </a:ext>
            </a:extLst>
          </p:cNvPr>
          <p:cNvSpPr>
            <a:spLocks/>
          </p:cNvSpPr>
          <p:nvPr/>
        </p:nvSpPr>
        <p:spPr bwMode="auto">
          <a:xfrm>
            <a:off x="7769322" y="3220329"/>
            <a:ext cx="1692275" cy="114300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3" name="Freeform 11">
            <a:extLst>
              <a:ext uri="{FF2B5EF4-FFF2-40B4-BE49-F238E27FC236}">
                <a16:creationId xmlns:a16="http://schemas.microsoft.com/office/drawing/2014/main" id="{1345DDC4-661D-436E-8556-1BB9A01BD3EE}"/>
              </a:ext>
            </a:extLst>
          </p:cNvPr>
          <p:cNvSpPr>
            <a:spLocks/>
          </p:cNvSpPr>
          <p:nvPr/>
        </p:nvSpPr>
        <p:spPr bwMode="auto">
          <a:xfrm>
            <a:off x="7769322" y="3677529"/>
            <a:ext cx="1828800" cy="114300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4" name="Freeform 12">
            <a:extLst>
              <a:ext uri="{FF2B5EF4-FFF2-40B4-BE49-F238E27FC236}">
                <a16:creationId xmlns:a16="http://schemas.microsoft.com/office/drawing/2014/main" id="{23E00068-F0C8-4A34-88FC-85F53E547AF4}"/>
              </a:ext>
            </a:extLst>
          </p:cNvPr>
          <p:cNvSpPr>
            <a:spLocks/>
          </p:cNvSpPr>
          <p:nvPr/>
        </p:nvSpPr>
        <p:spPr bwMode="auto">
          <a:xfrm>
            <a:off x="6808885" y="2428167"/>
            <a:ext cx="1798637" cy="1935162"/>
          </a:xfrm>
          <a:custGeom>
            <a:avLst/>
            <a:gdLst>
              <a:gd name="T0" fmla="*/ 605 w 1133"/>
              <a:gd name="T1" fmla="*/ 1075 h 1219"/>
              <a:gd name="T2" fmla="*/ 586 w 1133"/>
              <a:gd name="T3" fmla="*/ 950 h 1219"/>
              <a:gd name="T4" fmla="*/ 519 w 1133"/>
              <a:gd name="T5" fmla="*/ 941 h 1219"/>
              <a:gd name="T6" fmla="*/ 461 w 1133"/>
              <a:gd name="T7" fmla="*/ 921 h 1219"/>
              <a:gd name="T8" fmla="*/ 375 w 1133"/>
              <a:gd name="T9" fmla="*/ 893 h 1219"/>
              <a:gd name="T10" fmla="*/ 307 w 1133"/>
              <a:gd name="T11" fmla="*/ 845 h 1219"/>
              <a:gd name="T12" fmla="*/ 221 w 1133"/>
              <a:gd name="T13" fmla="*/ 768 h 1219"/>
              <a:gd name="T14" fmla="*/ 106 w 1133"/>
              <a:gd name="T15" fmla="*/ 585 h 1219"/>
              <a:gd name="T16" fmla="*/ 39 w 1133"/>
              <a:gd name="T17" fmla="*/ 278 h 1219"/>
              <a:gd name="T18" fmla="*/ 0 w 1133"/>
              <a:gd name="T19" fmla="*/ 163 h 1219"/>
              <a:gd name="T20" fmla="*/ 87 w 1133"/>
              <a:gd name="T21" fmla="*/ 182 h 1219"/>
              <a:gd name="T22" fmla="*/ 173 w 1133"/>
              <a:gd name="T23" fmla="*/ 211 h 1219"/>
              <a:gd name="T24" fmla="*/ 432 w 1133"/>
              <a:gd name="T25" fmla="*/ 201 h 1219"/>
              <a:gd name="T26" fmla="*/ 643 w 1133"/>
              <a:gd name="T27" fmla="*/ 153 h 1219"/>
              <a:gd name="T28" fmla="*/ 653 w 1133"/>
              <a:gd name="T29" fmla="*/ 125 h 1219"/>
              <a:gd name="T30" fmla="*/ 711 w 1133"/>
              <a:gd name="T31" fmla="*/ 105 h 1219"/>
              <a:gd name="T32" fmla="*/ 720 w 1133"/>
              <a:gd name="T33" fmla="*/ 77 h 1219"/>
              <a:gd name="T34" fmla="*/ 778 w 1133"/>
              <a:gd name="T35" fmla="*/ 57 h 1219"/>
              <a:gd name="T36" fmla="*/ 816 w 1133"/>
              <a:gd name="T37" fmla="*/ 0 h 1219"/>
              <a:gd name="T38" fmla="*/ 1133 w 1133"/>
              <a:gd name="T39" fmla="*/ 499 h 1219"/>
              <a:gd name="T40" fmla="*/ 605 w 1133"/>
              <a:gd name="T41" fmla="*/ 1219 h 1219"/>
              <a:gd name="T42" fmla="*/ 605 w 1133"/>
              <a:gd name="T43" fmla="*/ 107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3" h="1219">
                <a:moveTo>
                  <a:pt x="605" y="1075"/>
                </a:moveTo>
                <a:cubicBezTo>
                  <a:pt x="599" y="1033"/>
                  <a:pt x="609" y="985"/>
                  <a:pt x="586" y="950"/>
                </a:cubicBezTo>
                <a:cubicBezTo>
                  <a:pt x="574" y="931"/>
                  <a:pt x="541" y="946"/>
                  <a:pt x="519" y="941"/>
                </a:cubicBezTo>
                <a:cubicBezTo>
                  <a:pt x="499" y="936"/>
                  <a:pt x="480" y="927"/>
                  <a:pt x="461" y="921"/>
                </a:cubicBezTo>
                <a:cubicBezTo>
                  <a:pt x="432" y="911"/>
                  <a:pt x="375" y="893"/>
                  <a:pt x="375" y="893"/>
                </a:cubicBezTo>
                <a:cubicBezTo>
                  <a:pt x="352" y="870"/>
                  <a:pt x="330" y="867"/>
                  <a:pt x="307" y="845"/>
                </a:cubicBezTo>
                <a:cubicBezTo>
                  <a:pt x="281" y="767"/>
                  <a:pt x="300" y="787"/>
                  <a:pt x="221" y="768"/>
                </a:cubicBezTo>
                <a:cubicBezTo>
                  <a:pt x="197" y="698"/>
                  <a:pt x="158" y="639"/>
                  <a:pt x="106" y="585"/>
                </a:cubicBezTo>
                <a:cubicBezTo>
                  <a:pt x="71" y="487"/>
                  <a:pt x="61" y="380"/>
                  <a:pt x="39" y="278"/>
                </a:cubicBezTo>
                <a:cubicBezTo>
                  <a:pt x="28" y="228"/>
                  <a:pt x="27" y="204"/>
                  <a:pt x="0" y="163"/>
                </a:cubicBezTo>
                <a:cubicBezTo>
                  <a:pt x="43" y="148"/>
                  <a:pt x="49" y="163"/>
                  <a:pt x="87" y="182"/>
                </a:cubicBezTo>
                <a:cubicBezTo>
                  <a:pt x="113" y="195"/>
                  <a:pt x="145" y="201"/>
                  <a:pt x="173" y="211"/>
                </a:cubicBezTo>
                <a:cubicBezTo>
                  <a:pt x="259" y="208"/>
                  <a:pt x="346" y="206"/>
                  <a:pt x="432" y="201"/>
                </a:cubicBezTo>
                <a:cubicBezTo>
                  <a:pt x="502" y="197"/>
                  <a:pt x="573" y="162"/>
                  <a:pt x="643" y="153"/>
                </a:cubicBezTo>
                <a:cubicBezTo>
                  <a:pt x="646" y="144"/>
                  <a:pt x="645" y="131"/>
                  <a:pt x="653" y="125"/>
                </a:cubicBezTo>
                <a:cubicBezTo>
                  <a:pt x="670" y="113"/>
                  <a:pt x="711" y="105"/>
                  <a:pt x="711" y="105"/>
                </a:cubicBezTo>
                <a:cubicBezTo>
                  <a:pt x="714" y="96"/>
                  <a:pt x="712" y="83"/>
                  <a:pt x="720" y="77"/>
                </a:cubicBezTo>
                <a:cubicBezTo>
                  <a:pt x="737" y="65"/>
                  <a:pt x="778" y="57"/>
                  <a:pt x="778" y="57"/>
                </a:cubicBezTo>
                <a:cubicBezTo>
                  <a:pt x="787" y="43"/>
                  <a:pt x="816" y="16"/>
                  <a:pt x="816" y="0"/>
                </a:cubicBezTo>
                <a:lnTo>
                  <a:pt x="1133" y="499"/>
                </a:lnTo>
                <a:lnTo>
                  <a:pt x="605" y="1219"/>
                </a:lnTo>
                <a:lnTo>
                  <a:pt x="605" y="1075"/>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Tree>
    <p:extLst>
      <p:ext uri="{BB962C8B-B14F-4D97-AF65-F5344CB8AC3E}">
        <p14:creationId xmlns:p14="http://schemas.microsoft.com/office/powerpoint/2010/main" val="339581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sp>
        <p:nvSpPr>
          <p:cNvPr id="3" name="Content Placeholder 2">
            <a:extLst>
              <a:ext uri="{FF2B5EF4-FFF2-40B4-BE49-F238E27FC236}">
                <a16:creationId xmlns:a16="http://schemas.microsoft.com/office/drawing/2014/main" id="{304F57C3-9F6F-457D-BDC4-BBAD2FA2C4AE}"/>
              </a:ext>
            </a:extLst>
          </p:cNvPr>
          <p:cNvSpPr>
            <a:spLocks noGrp="1"/>
          </p:cNvSpPr>
          <p:nvPr>
            <p:ph idx="1"/>
          </p:nvPr>
        </p:nvSpPr>
        <p:spPr>
          <a:xfrm>
            <a:off x="1233379" y="1016558"/>
            <a:ext cx="10499076" cy="5390774"/>
          </a:xfrm>
        </p:spPr>
        <p:txBody>
          <a:bodyPr>
            <a:normAutofit/>
          </a:bodyPr>
          <a:lstStyle/>
          <a:p>
            <a:r>
              <a:rPr lang="en-IN" b="0" dirty="0"/>
              <a:t>When </a:t>
            </a:r>
            <a:r>
              <a:rPr lang="en-IN" b="0" dirty="0">
                <a:solidFill>
                  <a:srgbClr val="FF0000"/>
                </a:solidFill>
              </a:rPr>
              <a:t>n=4</a:t>
            </a:r>
            <a:r>
              <a:rPr lang="en-IN" b="0" dirty="0"/>
              <a:t>?</a:t>
            </a:r>
          </a:p>
          <a:p>
            <a:endParaRPr lang="en-IN" b="0" dirty="0"/>
          </a:p>
          <a:p>
            <a:pPr marL="0" indent="0">
              <a:buNone/>
            </a:pP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pic>
        <p:nvPicPr>
          <p:cNvPr id="4" name="Picture 3">
            <a:extLst>
              <a:ext uri="{FF2B5EF4-FFF2-40B4-BE49-F238E27FC236}">
                <a16:creationId xmlns:a16="http://schemas.microsoft.com/office/drawing/2014/main" id="{52E0EA05-D697-4707-B79F-01FA9B5D3678}"/>
              </a:ext>
            </a:extLst>
          </p:cNvPr>
          <p:cNvPicPr>
            <a:picLocks noChangeAspect="1"/>
          </p:cNvPicPr>
          <p:nvPr/>
        </p:nvPicPr>
        <p:blipFill rotWithShape="1">
          <a:blip r:embed="rId2"/>
          <a:srcRect l="40714" t="50000" r="27381" b="24008"/>
          <a:stretch/>
        </p:blipFill>
        <p:spPr>
          <a:xfrm>
            <a:off x="2609568" y="1933047"/>
            <a:ext cx="7859875" cy="3600000"/>
          </a:xfrm>
          <a:prstGeom prst="rect">
            <a:avLst/>
          </a:prstGeom>
          <a:ln>
            <a:solidFill>
              <a:schemeClr val="accent1"/>
            </a:solidFill>
          </a:ln>
        </p:spPr>
      </p:pic>
      <p:sp>
        <p:nvSpPr>
          <p:cNvPr id="5" name="Slide Number Placeholder 4">
            <a:extLst>
              <a:ext uri="{FF2B5EF4-FFF2-40B4-BE49-F238E27FC236}">
                <a16:creationId xmlns:a16="http://schemas.microsoft.com/office/drawing/2014/main" id="{2897619F-DD94-4F9C-88F2-4ABBBA2F13D8}"/>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428283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30</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altLang="en-US" b="0" dirty="0"/>
              <a:t>So add another color.  </a:t>
            </a:r>
          </a:p>
          <a:p>
            <a:r>
              <a:rPr lang="en-US" altLang="en-US" b="0" dirty="0"/>
              <a:t>Now try to fill in every country with one of the two colors.</a:t>
            </a:r>
          </a:p>
          <a:p>
            <a:endParaRPr lang="en-US" altLang="en-US" b="0" dirty="0"/>
          </a:p>
          <a:p>
            <a:endParaRPr lang="en-IN" b="0" dirty="0"/>
          </a:p>
        </p:txBody>
      </p:sp>
      <p:sp>
        <p:nvSpPr>
          <p:cNvPr id="16" name="Freeform 4">
            <a:extLst>
              <a:ext uri="{FF2B5EF4-FFF2-40B4-BE49-F238E27FC236}">
                <a16:creationId xmlns:a16="http://schemas.microsoft.com/office/drawing/2014/main" id="{E403EAE7-F7FD-4274-A396-96D79E1E4714}"/>
              </a:ext>
            </a:extLst>
          </p:cNvPr>
          <p:cNvSpPr>
            <a:spLocks/>
          </p:cNvSpPr>
          <p:nvPr/>
        </p:nvSpPr>
        <p:spPr bwMode="auto">
          <a:xfrm>
            <a:off x="3576761" y="2706859"/>
            <a:ext cx="4102100" cy="3124200"/>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7" name="Freeform 5">
            <a:extLst>
              <a:ext uri="{FF2B5EF4-FFF2-40B4-BE49-F238E27FC236}">
                <a16:creationId xmlns:a16="http://schemas.microsoft.com/office/drawing/2014/main" id="{238851A5-AA81-475D-BDC1-FAEDFA58CC08}"/>
              </a:ext>
            </a:extLst>
          </p:cNvPr>
          <p:cNvSpPr>
            <a:spLocks/>
          </p:cNvSpPr>
          <p:nvPr/>
        </p:nvSpPr>
        <p:spPr bwMode="auto">
          <a:xfrm>
            <a:off x="5815136" y="3926059"/>
            <a:ext cx="1828800" cy="19050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8" name="Freeform 6">
            <a:extLst>
              <a:ext uri="{FF2B5EF4-FFF2-40B4-BE49-F238E27FC236}">
                <a16:creationId xmlns:a16="http://schemas.microsoft.com/office/drawing/2014/main" id="{DD80C7D4-B6F5-4705-823E-B09E8E39CA51}"/>
              </a:ext>
            </a:extLst>
          </p:cNvPr>
          <p:cNvSpPr>
            <a:spLocks/>
          </p:cNvSpPr>
          <p:nvPr/>
        </p:nvSpPr>
        <p:spPr bwMode="auto">
          <a:xfrm>
            <a:off x="4900736" y="4078459"/>
            <a:ext cx="1219200" cy="1447800"/>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9" name="Freeform 7">
            <a:extLst>
              <a:ext uri="{FF2B5EF4-FFF2-40B4-BE49-F238E27FC236}">
                <a16:creationId xmlns:a16="http://schemas.microsoft.com/office/drawing/2014/main" id="{B776362B-AB51-4022-A854-9FEA8317B4DF}"/>
              </a:ext>
            </a:extLst>
          </p:cNvPr>
          <p:cNvSpPr>
            <a:spLocks/>
          </p:cNvSpPr>
          <p:nvPr/>
        </p:nvSpPr>
        <p:spPr bwMode="auto">
          <a:xfrm>
            <a:off x="4905499" y="3148184"/>
            <a:ext cx="1747837" cy="1387475"/>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0" name="Freeform 8">
            <a:extLst>
              <a:ext uri="{FF2B5EF4-FFF2-40B4-BE49-F238E27FC236}">
                <a16:creationId xmlns:a16="http://schemas.microsoft.com/office/drawing/2014/main" id="{A49F86C4-4E0E-4DE3-97C9-A81DDA26C4B1}"/>
              </a:ext>
            </a:extLst>
          </p:cNvPr>
          <p:cNvSpPr>
            <a:spLocks/>
          </p:cNvSpPr>
          <p:nvPr/>
        </p:nvSpPr>
        <p:spPr bwMode="auto">
          <a:xfrm>
            <a:off x="7110536" y="4307059"/>
            <a:ext cx="1158875" cy="1219200"/>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1" name="Freeform 9">
            <a:extLst>
              <a:ext uri="{FF2B5EF4-FFF2-40B4-BE49-F238E27FC236}">
                <a16:creationId xmlns:a16="http://schemas.microsoft.com/office/drawing/2014/main" id="{87ABDD36-70DA-4168-B173-F770FEB41E10}"/>
              </a:ext>
            </a:extLst>
          </p:cNvPr>
          <p:cNvSpPr>
            <a:spLocks/>
          </p:cNvSpPr>
          <p:nvPr/>
        </p:nvSpPr>
        <p:spPr bwMode="auto">
          <a:xfrm>
            <a:off x="7567736" y="4307059"/>
            <a:ext cx="1905000" cy="1371600"/>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2" name="Freeform 10">
            <a:extLst>
              <a:ext uri="{FF2B5EF4-FFF2-40B4-BE49-F238E27FC236}">
                <a16:creationId xmlns:a16="http://schemas.microsoft.com/office/drawing/2014/main" id="{6BA8671D-06E3-4400-BD96-B17ADEB0A8B9}"/>
              </a:ext>
            </a:extLst>
          </p:cNvPr>
          <p:cNvSpPr>
            <a:spLocks/>
          </p:cNvSpPr>
          <p:nvPr/>
        </p:nvSpPr>
        <p:spPr bwMode="auto">
          <a:xfrm>
            <a:off x="7643936" y="3164059"/>
            <a:ext cx="1692275" cy="114300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3" name="Freeform 11">
            <a:extLst>
              <a:ext uri="{FF2B5EF4-FFF2-40B4-BE49-F238E27FC236}">
                <a16:creationId xmlns:a16="http://schemas.microsoft.com/office/drawing/2014/main" id="{EDDD52EE-A0A7-492C-B495-868363CCB547}"/>
              </a:ext>
            </a:extLst>
          </p:cNvPr>
          <p:cNvSpPr>
            <a:spLocks/>
          </p:cNvSpPr>
          <p:nvPr/>
        </p:nvSpPr>
        <p:spPr bwMode="auto">
          <a:xfrm>
            <a:off x="7643936" y="3621259"/>
            <a:ext cx="1828800" cy="114300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4" name="Freeform 12">
            <a:extLst>
              <a:ext uri="{FF2B5EF4-FFF2-40B4-BE49-F238E27FC236}">
                <a16:creationId xmlns:a16="http://schemas.microsoft.com/office/drawing/2014/main" id="{AE848B96-877C-4604-9A50-956D82052EE9}"/>
              </a:ext>
            </a:extLst>
          </p:cNvPr>
          <p:cNvSpPr>
            <a:spLocks/>
          </p:cNvSpPr>
          <p:nvPr/>
        </p:nvSpPr>
        <p:spPr bwMode="auto">
          <a:xfrm>
            <a:off x="6683499" y="2371897"/>
            <a:ext cx="1798637" cy="1935162"/>
          </a:xfrm>
          <a:custGeom>
            <a:avLst/>
            <a:gdLst>
              <a:gd name="T0" fmla="*/ 605 w 1133"/>
              <a:gd name="T1" fmla="*/ 1075 h 1219"/>
              <a:gd name="T2" fmla="*/ 586 w 1133"/>
              <a:gd name="T3" fmla="*/ 950 h 1219"/>
              <a:gd name="T4" fmla="*/ 519 w 1133"/>
              <a:gd name="T5" fmla="*/ 941 h 1219"/>
              <a:gd name="T6" fmla="*/ 461 w 1133"/>
              <a:gd name="T7" fmla="*/ 921 h 1219"/>
              <a:gd name="T8" fmla="*/ 375 w 1133"/>
              <a:gd name="T9" fmla="*/ 893 h 1219"/>
              <a:gd name="T10" fmla="*/ 307 w 1133"/>
              <a:gd name="T11" fmla="*/ 845 h 1219"/>
              <a:gd name="T12" fmla="*/ 221 w 1133"/>
              <a:gd name="T13" fmla="*/ 768 h 1219"/>
              <a:gd name="T14" fmla="*/ 106 w 1133"/>
              <a:gd name="T15" fmla="*/ 585 h 1219"/>
              <a:gd name="T16" fmla="*/ 39 w 1133"/>
              <a:gd name="T17" fmla="*/ 278 h 1219"/>
              <a:gd name="T18" fmla="*/ 0 w 1133"/>
              <a:gd name="T19" fmla="*/ 163 h 1219"/>
              <a:gd name="T20" fmla="*/ 87 w 1133"/>
              <a:gd name="T21" fmla="*/ 182 h 1219"/>
              <a:gd name="T22" fmla="*/ 173 w 1133"/>
              <a:gd name="T23" fmla="*/ 211 h 1219"/>
              <a:gd name="T24" fmla="*/ 432 w 1133"/>
              <a:gd name="T25" fmla="*/ 201 h 1219"/>
              <a:gd name="T26" fmla="*/ 643 w 1133"/>
              <a:gd name="T27" fmla="*/ 153 h 1219"/>
              <a:gd name="T28" fmla="*/ 653 w 1133"/>
              <a:gd name="T29" fmla="*/ 125 h 1219"/>
              <a:gd name="T30" fmla="*/ 711 w 1133"/>
              <a:gd name="T31" fmla="*/ 105 h 1219"/>
              <a:gd name="T32" fmla="*/ 720 w 1133"/>
              <a:gd name="T33" fmla="*/ 77 h 1219"/>
              <a:gd name="T34" fmla="*/ 778 w 1133"/>
              <a:gd name="T35" fmla="*/ 57 h 1219"/>
              <a:gd name="T36" fmla="*/ 816 w 1133"/>
              <a:gd name="T37" fmla="*/ 0 h 1219"/>
              <a:gd name="T38" fmla="*/ 1133 w 1133"/>
              <a:gd name="T39" fmla="*/ 499 h 1219"/>
              <a:gd name="T40" fmla="*/ 605 w 1133"/>
              <a:gd name="T41" fmla="*/ 1219 h 1219"/>
              <a:gd name="T42" fmla="*/ 605 w 1133"/>
              <a:gd name="T43" fmla="*/ 107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3" h="1219">
                <a:moveTo>
                  <a:pt x="605" y="1075"/>
                </a:moveTo>
                <a:cubicBezTo>
                  <a:pt x="599" y="1033"/>
                  <a:pt x="609" y="985"/>
                  <a:pt x="586" y="950"/>
                </a:cubicBezTo>
                <a:cubicBezTo>
                  <a:pt x="574" y="931"/>
                  <a:pt x="541" y="946"/>
                  <a:pt x="519" y="941"/>
                </a:cubicBezTo>
                <a:cubicBezTo>
                  <a:pt x="499" y="936"/>
                  <a:pt x="480" y="927"/>
                  <a:pt x="461" y="921"/>
                </a:cubicBezTo>
                <a:cubicBezTo>
                  <a:pt x="432" y="911"/>
                  <a:pt x="375" y="893"/>
                  <a:pt x="375" y="893"/>
                </a:cubicBezTo>
                <a:cubicBezTo>
                  <a:pt x="352" y="870"/>
                  <a:pt x="330" y="867"/>
                  <a:pt x="307" y="845"/>
                </a:cubicBezTo>
                <a:cubicBezTo>
                  <a:pt x="281" y="767"/>
                  <a:pt x="300" y="787"/>
                  <a:pt x="221" y="768"/>
                </a:cubicBezTo>
                <a:cubicBezTo>
                  <a:pt x="197" y="698"/>
                  <a:pt x="158" y="639"/>
                  <a:pt x="106" y="585"/>
                </a:cubicBezTo>
                <a:cubicBezTo>
                  <a:pt x="71" y="487"/>
                  <a:pt x="61" y="380"/>
                  <a:pt x="39" y="278"/>
                </a:cubicBezTo>
                <a:cubicBezTo>
                  <a:pt x="28" y="228"/>
                  <a:pt x="27" y="204"/>
                  <a:pt x="0" y="163"/>
                </a:cubicBezTo>
                <a:cubicBezTo>
                  <a:pt x="43" y="148"/>
                  <a:pt x="49" y="163"/>
                  <a:pt x="87" y="182"/>
                </a:cubicBezTo>
                <a:cubicBezTo>
                  <a:pt x="113" y="195"/>
                  <a:pt x="145" y="201"/>
                  <a:pt x="173" y="211"/>
                </a:cubicBezTo>
                <a:cubicBezTo>
                  <a:pt x="259" y="208"/>
                  <a:pt x="346" y="206"/>
                  <a:pt x="432" y="201"/>
                </a:cubicBezTo>
                <a:cubicBezTo>
                  <a:pt x="502" y="197"/>
                  <a:pt x="573" y="162"/>
                  <a:pt x="643" y="153"/>
                </a:cubicBezTo>
                <a:cubicBezTo>
                  <a:pt x="646" y="144"/>
                  <a:pt x="645" y="131"/>
                  <a:pt x="653" y="125"/>
                </a:cubicBezTo>
                <a:cubicBezTo>
                  <a:pt x="670" y="113"/>
                  <a:pt x="711" y="105"/>
                  <a:pt x="711" y="105"/>
                </a:cubicBezTo>
                <a:cubicBezTo>
                  <a:pt x="714" y="96"/>
                  <a:pt x="712" y="83"/>
                  <a:pt x="720" y="77"/>
                </a:cubicBezTo>
                <a:cubicBezTo>
                  <a:pt x="737" y="65"/>
                  <a:pt x="778" y="57"/>
                  <a:pt x="778" y="57"/>
                </a:cubicBezTo>
                <a:cubicBezTo>
                  <a:pt x="787" y="43"/>
                  <a:pt x="816" y="16"/>
                  <a:pt x="816" y="0"/>
                </a:cubicBezTo>
                <a:lnTo>
                  <a:pt x="1133" y="499"/>
                </a:lnTo>
                <a:lnTo>
                  <a:pt x="605" y="1219"/>
                </a:lnTo>
                <a:lnTo>
                  <a:pt x="605" y="1075"/>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Tree>
    <p:extLst>
      <p:ext uri="{BB962C8B-B14F-4D97-AF65-F5344CB8AC3E}">
        <p14:creationId xmlns:p14="http://schemas.microsoft.com/office/powerpoint/2010/main" val="412622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31</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altLang="en-US" dirty="0">
                <a:solidFill>
                  <a:srgbClr val="FF0000"/>
                </a:solidFill>
              </a:rPr>
              <a:t>PROBLEM !!!!!</a:t>
            </a:r>
          </a:p>
          <a:p>
            <a:r>
              <a:rPr lang="en-US" altLang="en-US" b="0" dirty="0"/>
              <a:t>Two adjacent countries forced to have same color.  </a:t>
            </a:r>
            <a:r>
              <a:rPr lang="en-US" altLang="en-US" b="0" dirty="0">
                <a:solidFill>
                  <a:srgbClr val="FF0000"/>
                </a:solidFill>
              </a:rPr>
              <a:t>Border unseen</a:t>
            </a:r>
            <a:r>
              <a:rPr lang="en-US" altLang="en-US" dirty="0">
                <a:solidFill>
                  <a:srgbClr val="FF0000"/>
                </a:solidFill>
              </a:rPr>
              <a:t>. </a:t>
            </a:r>
          </a:p>
          <a:p>
            <a:endParaRPr lang="en-IN" b="0" dirty="0"/>
          </a:p>
        </p:txBody>
      </p:sp>
      <p:sp>
        <p:nvSpPr>
          <p:cNvPr id="16" name="Freeform 4">
            <a:extLst>
              <a:ext uri="{FF2B5EF4-FFF2-40B4-BE49-F238E27FC236}">
                <a16:creationId xmlns:a16="http://schemas.microsoft.com/office/drawing/2014/main" id="{6FB87584-D41C-4A5A-97AB-16871383CE03}"/>
              </a:ext>
            </a:extLst>
          </p:cNvPr>
          <p:cNvSpPr>
            <a:spLocks/>
          </p:cNvSpPr>
          <p:nvPr/>
        </p:nvSpPr>
        <p:spPr bwMode="auto">
          <a:xfrm>
            <a:off x="3814689" y="2861603"/>
            <a:ext cx="4102100" cy="3124200"/>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7" name="Freeform 5">
            <a:extLst>
              <a:ext uri="{FF2B5EF4-FFF2-40B4-BE49-F238E27FC236}">
                <a16:creationId xmlns:a16="http://schemas.microsoft.com/office/drawing/2014/main" id="{21C97AD7-FBF4-4BDC-BB2E-3BD5DF63A614}"/>
              </a:ext>
            </a:extLst>
          </p:cNvPr>
          <p:cNvSpPr>
            <a:spLocks/>
          </p:cNvSpPr>
          <p:nvPr/>
        </p:nvSpPr>
        <p:spPr bwMode="auto">
          <a:xfrm>
            <a:off x="6053064" y="4080803"/>
            <a:ext cx="1828800" cy="19050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8" name="Freeform 6">
            <a:extLst>
              <a:ext uri="{FF2B5EF4-FFF2-40B4-BE49-F238E27FC236}">
                <a16:creationId xmlns:a16="http://schemas.microsoft.com/office/drawing/2014/main" id="{7AAA4CE6-C5E3-4545-8859-915394A4A307}"/>
              </a:ext>
            </a:extLst>
          </p:cNvPr>
          <p:cNvSpPr>
            <a:spLocks/>
          </p:cNvSpPr>
          <p:nvPr/>
        </p:nvSpPr>
        <p:spPr bwMode="auto">
          <a:xfrm>
            <a:off x="5138664" y="4233203"/>
            <a:ext cx="1219200" cy="1447800"/>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9" name="Freeform 7">
            <a:extLst>
              <a:ext uri="{FF2B5EF4-FFF2-40B4-BE49-F238E27FC236}">
                <a16:creationId xmlns:a16="http://schemas.microsoft.com/office/drawing/2014/main" id="{70E7B0DC-7CF8-4061-A16B-04D03213175A}"/>
              </a:ext>
            </a:extLst>
          </p:cNvPr>
          <p:cNvSpPr>
            <a:spLocks/>
          </p:cNvSpPr>
          <p:nvPr/>
        </p:nvSpPr>
        <p:spPr bwMode="auto">
          <a:xfrm>
            <a:off x="5143427" y="3302928"/>
            <a:ext cx="1747837" cy="1387475"/>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0" name="Freeform 8">
            <a:extLst>
              <a:ext uri="{FF2B5EF4-FFF2-40B4-BE49-F238E27FC236}">
                <a16:creationId xmlns:a16="http://schemas.microsoft.com/office/drawing/2014/main" id="{DE34A037-5F0C-4C52-881B-3D0BEB2368F6}"/>
              </a:ext>
            </a:extLst>
          </p:cNvPr>
          <p:cNvSpPr>
            <a:spLocks/>
          </p:cNvSpPr>
          <p:nvPr/>
        </p:nvSpPr>
        <p:spPr bwMode="auto">
          <a:xfrm>
            <a:off x="7348464" y="4461803"/>
            <a:ext cx="1158875" cy="1219200"/>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1" name="Freeform 9">
            <a:extLst>
              <a:ext uri="{FF2B5EF4-FFF2-40B4-BE49-F238E27FC236}">
                <a16:creationId xmlns:a16="http://schemas.microsoft.com/office/drawing/2014/main" id="{9E61755C-B845-46FC-B49B-DCAA18A28BD8}"/>
              </a:ext>
            </a:extLst>
          </p:cNvPr>
          <p:cNvSpPr>
            <a:spLocks/>
          </p:cNvSpPr>
          <p:nvPr/>
        </p:nvSpPr>
        <p:spPr bwMode="auto">
          <a:xfrm>
            <a:off x="7805664" y="4461803"/>
            <a:ext cx="1905000" cy="1371600"/>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2" name="Freeform 10">
            <a:extLst>
              <a:ext uri="{FF2B5EF4-FFF2-40B4-BE49-F238E27FC236}">
                <a16:creationId xmlns:a16="http://schemas.microsoft.com/office/drawing/2014/main" id="{3B9CC1D2-289A-40D5-8DAD-DD2598DB3203}"/>
              </a:ext>
            </a:extLst>
          </p:cNvPr>
          <p:cNvSpPr>
            <a:spLocks/>
          </p:cNvSpPr>
          <p:nvPr/>
        </p:nvSpPr>
        <p:spPr bwMode="auto">
          <a:xfrm>
            <a:off x="7881864" y="3318803"/>
            <a:ext cx="1692275" cy="114300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3" name="Freeform 11">
            <a:extLst>
              <a:ext uri="{FF2B5EF4-FFF2-40B4-BE49-F238E27FC236}">
                <a16:creationId xmlns:a16="http://schemas.microsoft.com/office/drawing/2014/main" id="{FF366E2A-8ED6-446F-8DCA-F77AE4D42070}"/>
              </a:ext>
            </a:extLst>
          </p:cNvPr>
          <p:cNvSpPr>
            <a:spLocks/>
          </p:cNvSpPr>
          <p:nvPr/>
        </p:nvSpPr>
        <p:spPr bwMode="auto">
          <a:xfrm>
            <a:off x="7881864" y="3776003"/>
            <a:ext cx="1828800" cy="114300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4" name="Freeform 12">
            <a:extLst>
              <a:ext uri="{FF2B5EF4-FFF2-40B4-BE49-F238E27FC236}">
                <a16:creationId xmlns:a16="http://schemas.microsoft.com/office/drawing/2014/main" id="{235B7BD5-3DBF-42B6-BACD-2C6B0053A963}"/>
              </a:ext>
            </a:extLst>
          </p:cNvPr>
          <p:cNvSpPr>
            <a:spLocks/>
          </p:cNvSpPr>
          <p:nvPr/>
        </p:nvSpPr>
        <p:spPr bwMode="auto">
          <a:xfrm>
            <a:off x="6921427" y="2526641"/>
            <a:ext cx="1798637" cy="1935162"/>
          </a:xfrm>
          <a:custGeom>
            <a:avLst/>
            <a:gdLst>
              <a:gd name="T0" fmla="*/ 605 w 1133"/>
              <a:gd name="T1" fmla="*/ 1075 h 1219"/>
              <a:gd name="T2" fmla="*/ 586 w 1133"/>
              <a:gd name="T3" fmla="*/ 950 h 1219"/>
              <a:gd name="T4" fmla="*/ 519 w 1133"/>
              <a:gd name="T5" fmla="*/ 941 h 1219"/>
              <a:gd name="T6" fmla="*/ 461 w 1133"/>
              <a:gd name="T7" fmla="*/ 921 h 1219"/>
              <a:gd name="T8" fmla="*/ 375 w 1133"/>
              <a:gd name="T9" fmla="*/ 893 h 1219"/>
              <a:gd name="T10" fmla="*/ 307 w 1133"/>
              <a:gd name="T11" fmla="*/ 845 h 1219"/>
              <a:gd name="T12" fmla="*/ 221 w 1133"/>
              <a:gd name="T13" fmla="*/ 768 h 1219"/>
              <a:gd name="T14" fmla="*/ 106 w 1133"/>
              <a:gd name="T15" fmla="*/ 585 h 1219"/>
              <a:gd name="T16" fmla="*/ 39 w 1133"/>
              <a:gd name="T17" fmla="*/ 278 h 1219"/>
              <a:gd name="T18" fmla="*/ 0 w 1133"/>
              <a:gd name="T19" fmla="*/ 163 h 1219"/>
              <a:gd name="T20" fmla="*/ 87 w 1133"/>
              <a:gd name="T21" fmla="*/ 182 h 1219"/>
              <a:gd name="T22" fmla="*/ 173 w 1133"/>
              <a:gd name="T23" fmla="*/ 211 h 1219"/>
              <a:gd name="T24" fmla="*/ 432 w 1133"/>
              <a:gd name="T25" fmla="*/ 201 h 1219"/>
              <a:gd name="T26" fmla="*/ 643 w 1133"/>
              <a:gd name="T27" fmla="*/ 153 h 1219"/>
              <a:gd name="T28" fmla="*/ 653 w 1133"/>
              <a:gd name="T29" fmla="*/ 125 h 1219"/>
              <a:gd name="T30" fmla="*/ 711 w 1133"/>
              <a:gd name="T31" fmla="*/ 105 h 1219"/>
              <a:gd name="T32" fmla="*/ 720 w 1133"/>
              <a:gd name="T33" fmla="*/ 77 h 1219"/>
              <a:gd name="T34" fmla="*/ 778 w 1133"/>
              <a:gd name="T35" fmla="*/ 57 h 1219"/>
              <a:gd name="T36" fmla="*/ 816 w 1133"/>
              <a:gd name="T37" fmla="*/ 0 h 1219"/>
              <a:gd name="T38" fmla="*/ 1133 w 1133"/>
              <a:gd name="T39" fmla="*/ 499 h 1219"/>
              <a:gd name="T40" fmla="*/ 605 w 1133"/>
              <a:gd name="T41" fmla="*/ 1219 h 1219"/>
              <a:gd name="T42" fmla="*/ 605 w 1133"/>
              <a:gd name="T43" fmla="*/ 107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3" h="1219">
                <a:moveTo>
                  <a:pt x="605" y="1075"/>
                </a:moveTo>
                <a:cubicBezTo>
                  <a:pt x="599" y="1033"/>
                  <a:pt x="609" y="985"/>
                  <a:pt x="586" y="950"/>
                </a:cubicBezTo>
                <a:cubicBezTo>
                  <a:pt x="574" y="931"/>
                  <a:pt x="541" y="946"/>
                  <a:pt x="519" y="941"/>
                </a:cubicBezTo>
                <a:cubicBezTo>
                  <a:pt x="499" y="936"/>
                  <a:pt x="480" y="927"/>
                  <a:pt x="461" y="921"/>
                </a:cubicBezTo>
                <a:cubicBezTo>
                  <a:pt x="432" y="911"/>
                  <a:pt x="375" y="893"/>
                  <a:pt x="375" y="893"/>
                </a:cubicBezTo>
                <a:cubicBezTo>
                  <a:pt x="352" y="870"/>
                  <a:pt x="330" y="867"/>
                  <a:pt x="307" y="845"/>
                </a:cubicBezTo>
                <a:cubicBezTo>
                  <a:pt x="281" y="767"/>
                  <a:pt x="300" y="787"/>
                  <a:pt x="221" y="768"/>
                </a:cubicBezTo>
                <a:cubicBezTo>
                  <a:pt x="197" y="698"/>
                  <a:pt x="158" y="639"/>
                  <a:pt x="106" y="585"/>
                </a:cubicBezTo>
                <a:cubicBezTo>
                  <a:pt x="71" y="487"/>
                  <a:pt x="61" y="380"/>
                  <a:pt x="39" y="278"/>
                </a:cubicBezTo>
                <a:cubicBezTo>
                  <a:pt x="28" y="228"/>
                  <a:pt x="27" y="204"/>
                  <a:pt x="0" y="163"/>
                </a:cubicBezTo>
                <a:cubicBezTo>
                  <a:pt x="43" y="148"/>
                  <a:pt x="49" y="163"/>
                  <a:pt x="87" y="182"/>
                </a:cubicBezTo>
                <a:cubicBezTo>
                  <a:pt x="113" y="195"/>
                  <a:pt x="145" y="201"/>
                  <a:pt x="173" y="211"/>
                </a:cubicBezTo>
                <a:cubicBezTo>
                  <a:pt x="259" y="208"/>
                  <a:pt x="346" y="206"/>
                  <a:pt x="432" y="201"/>
                </a:cubicBezTo>
                <a:cubicBezTo>
                  <a:pt x="502" y="197"/>
                  <a:pt x="573" y="162"/>
                  <a:pt x="643" y="153"/>
                </a:cubicBezTo>
                <a:cubicBezTo>
                  <a:pt x="646" y="144"/>
                  <a:pt x="645" y="131"/>
                  <a:pt x="653" y="125"/>
                </a:cubicBezTo>
                <a:cubicBezTo>
                  <a:pt x="670" y="113"/>
                  <a:pt x="711" y="105"/>
                  <a:pt x="711" y="105"/>
                </a:cubicBezTo>
                <a:cubicBezTo>
                  <a:pt x="714" y="96"/>
                  <a:pt x="712" y="83"/>
                  <a:pt x="720" y="77"/>
                </a:cubicBezTo>
                <a:cubicBezTo>
                  <a:pt x="737" y="65"/>
                  <a:pt x="778" y="57"/>
                  <a:pt x="778" y="57"/>
                </a:cubicBezTo>
                <a:cubicBezTo>
                  <a:pt x="787" y="43"/>
                  <a:pt x="816" y="16"/>
                  <a:pt x="816" y="0"/>
                </a:cubicBezTo>
                <a:lnTo>
                  <a:pt x="1133" y="499"/>
                </a:lnTo>
                <a:lnTo>
                  <a:pt x="605" y="1219"/>
                </a:lnTo>
                <a:lnTo>
                  <a:pt x="605" y="1075"/>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Tree>
    <p:extLst>
      <p:ext uri="{BB962C8B-B14F-4D97-AF65-F5344CB8AC3E}">
        <p14:creationId xmlns:p14="http://schemas.microsoft.com/office/powerpoint/2010/main" val="13416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32</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a:xfrm>
            <a:off x="1233379" y="1254034"/>
            <a:ext cx="10612256" cy="5003075"/>
          </a:xfrm>
        </p:spPr>
        <p:txBody>
          <a:bodyPr>
            <a:normAutofit/>
          </a:bodyPr>
          <a:lstStyle/>
          <a:p>
            <a:r>
              <a:rPr lang="en-US" b="0" dirty="0"/>
              <a:t>So add another color</a:t>
            </a:r>
            <a:endParaRPr lang="en-IN" b="0" dirty="0"/>
          </a:p>
        </p:txBody>
      </p:sp>
      <p:sp>
        <p:nvSpPr>
          <p:cNvPr id="16" name="Freeform 4">
            <a:extLst>
              <a:ext uri="{FF2B5EF4-FFF2-40B4-BE49-F238E27FC236}">
                <a16:creationId xmlns:a16="http://schemas.microsoft.com/office/drawing/2014/main" id="{A99F66CB-7D75-4E75-9D5A-DC77F546DB00}"/>
              </a:ext>
            </a:extLst>
          </p:cNvPr>
          <p:cNvSpPr>
            <a:spLocks/>
          </p:cNvSpPr>
          <p:nvPr/>
        </p:nvSpPr>
        <p:spPr bwMode="auto">
          <a:xfrm>
            <a:off x="3693258" y="2338428"/>
            <a:ext cx="4102100" cy="3124200"/>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7" name="Freeform 5">
            <a:extLst>
              <a:ext uri="{FF2B5EF4-FFF2-40B4-BE49-F238E27FC236}">
                <a16:creationId xmlns:a16="http://schemas.microsoft.com/office/drawing/2014/main" id="{BF6EAAD6-CEDB-4737-8198-4F7BCFD662CD}"/>
              </a:ext>
            </a:extLst>
          </p:cNvPr>
          <p:cNvSpPr>
            <a:spLocks/>
          </p:cNvSpPr>
          <p:nvPr/>
        </p:nvSpPr>
        <p:spPr bwMode="auto">
          <a:xfrm>
            <a:off x="5931633" y="3557628"/>
            <a:ext cx="1828800" cy="19050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8" name="Freeform 6">
            <a:extLst>
              <a:ext uri="{FF2B5EF4-FFF2-40B4-BE49-F238E27FC236}">
                <a16:creationId xmlns:a16="http://schemas.microsoft.com/office/drawing/2014/main" id="{4B560AD3-2E46-4502-AB28-2D5635967A7C}"/>
              </a:ext>
            </a:extLst>
          </p:cNvPr>
          <p:cNvSpPr>
            <a:spLocks/>
          </p:cNvSpPr>
          <p:nvPr/>
        </p:nvSpPr>
        <p:spPr bwMode="auto">
          <a:xfrm>
            <a:off x="5017233" y="3710028"/>
            <a:ext cx="1219200" cy="1447800"/>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B7C1EB"/>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9" name="Freeform 7">
            <a:extLst>
              <a:ext uri="{FF2B5EF4-FFF2-40B4-BE49-F238E27FC236}">
                <a16:creationId xmlns:a16="http://schemas.microsoft.com/office/drawing/2014/main" id="{0907D429-CC5F-40E0-A14E-C156E593FEF1}"/>
              </a:ext>
            </a:extLst>
          </p:cNvPr>
          <p:cNvSpPr>
            <a:spLocks/>
          </p:cNvSpPr>
          <p:nvPr/>
        </p:nvSpPr>
        <p:spPr bwMode="auto">
          <a:xfrm>
            <a:off x="5021996" y="2779753"/>
            <a:ext cx="1747837" cy="1387475"/>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0" name="Freeform 8">
            <a:extLst>
              <a:ext uri="{FF2B5EF4-FFF2-40B4-BE49-F238E27FC236}">
                <a16:creationId xmlns:a16="http://schemas.microsoft.com/office/drawing/2014/main" id="{176D1DD3-810B-403C-BC6A-2C4A866456D2}"/>
              </a:ext>
            </a:extLst>
          </p:cNvPr>
          <p:cNvSpPr>
            <a:spLocks/>
          </p:cNvSpPr>
          <p:nvPr/>
        </p:nvSpPr>
        <p:spPr bwMode="auto">
          <a:xfrm>
            <a:off x="7227033" y="3938628"/>
            <a:ext cx="1158875" cy="1219200"/>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1" name="Freeform 9">
            <a:extLst>
              <a:ext uri="{FF2B5EF4-FFF2-40B4-BE49-F238E27FC236}">
                <a16:creationId xmlns:a16="http://schemas.microsoft.com/office/drawing/2014/main" id="{3DA2C25D-7431-45C3-97BF-44075A16EF9F}"/>
              </a:ext>
            </a:extLst>
          </p:cNvPr>
          <p:cNvSpPr>
            <a:spLocks/>
          </p:cNvSpPr>
          <p:nvPr/>
        </p:nvSpPr>
        <p:spPr bwMode="auto">
          <a:xfrm>
            <a:off x="7684233" y="3938628"/>
            <a:ext cx="1905000" cy="1371600"/>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2" name="Freeform 10">
            <a:extLst>
              <a:ext uri="{FF2B5EF4-FFF2-40B4-BE49-F238E27FC236}">
                <a16:creationId xmlns:a16="http://schemas.microsoft.com/office/drawing/2014/main" id="{513B2100-3DED-4B78-90A7-C40ED43DCB79}"/>
              </a:ext>
            </a:extLst>
          </p:cNvPr>
          <p:cNvSpPr>
            <a:spLocks/>
          </p:cNvSpPr>
          <p:nvPr/>
        </p:nvSpPr>
        <p:spPr bwMode="auto">
          <a:xfrm>
            <a:off x="7760433" y="2795628"/>
            <a:ext cx="1692275" cy="114300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3" name="Freeform 11">
            <a:extLst>
              <a:ext uri="{FF2B5EF4-FFF2-40B4-BE49-F238E27FC236}">
                <a16:creationId xmlns:a16="http://schemas.microsoft.com/office/drawing/2014/main" id="{0B7B0094-1EB8-4B1A-81E6-2B4428B04C4B}"/>
              </a:ext>
            </a:extLst>
          </p:cNvPr>
          <p:cNvSpPr>
            <a:spLocks/>
          </p:cNvSpPr>
          <p:nvPr/>
        </p:nvSpPr>
        <p:spPr bwMode="auto">
          <a:xfrm>
            <a:off x="7760433" y="3252828"/>
            <a:ext cx="1828800" cy="114300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4" name="Freeform 12">
            <a:extLst>
              <a:ext uri="{FF2B5EF4-FFF2-40B4-BE49-F238E27FC236}">
                <a16:creationId xmlns:a16="http://schemas.microsoft.com/office/drawing/2014/main" id="{7FFE7A52-BFC0-4E84-9E6C-7E6AF25F82CA}"/>
              </a:ext>
            </a:extLst>
          </p:cNvPr>
          <p:cNvSpPr>
            <a:spLocks/>
          </p:cNvSpPr>
          <p:nvPr/>
        </p:nvSpPr>
        <p:spPr bwMode="auto">
          <a:xfrm>
            <a:off x="6799996" y="2003466"/>
            <a:ext cx="1798637" cy="1935162"/>
          </a:xfrm>
          <a:custGeom>
            <a:avLst/>
            <a:gdLst>
              <a:gd name="T0" fmla="*/ 605 w 1133"/>
              <a:gd name="T1" fmla="*/ 1075 h 1219"/>
              <a:gd name="T2" fmla="*/ 586 w 1133"/>
              <a:gd name="T3" fmla="*/ 950 h 1219"/>
              <a:gd name="T4" fmla="*/ 519 w 1133"/>
              <a:gd name="T5" fmla="*/ 941 h 1219"/>
              <a:gd name="T6" fmla="*/ 461 w 1133"/>
              <a:gd name="T7" fmla="*/ 921 h 1219"/>
              <a:gd name="T8" fmla="*/ 375 w 1133"/>
              <a:gd name="T9" fmla="*/ 893 h 1219"/>
              <a:gd name="T10" fmla="*/ 307 w 1133"/>
              <a:gd name="T11" fmla="*/ 845 h 1219"/>
              <a:gd name="T12" fmla="*/ 221 w 1133"/>
              <a:gd name="T13" fmla="*/ 768 h 1219"/>
              <a:gd name="T14" fmla="*/ 106 w 1133"/>
              <a:gd name="T15" fmla="*/ 585 h 1219"/>
              <a:gd name="T16" fmla="*/ 39 w 1133"/>
              <a:gd name="T17" fmla="*/ 278 h 1219"/>
              <a:gd name="T18" fmla="*/ 0 w 1133"/>
              <a:gd name="T19" fmla="*/ 163 h 1219"/>
              <a:gd name="T20" fmla="*/ 87 w 1133"/>
              <a:gd name="T21" fmla="*/ 182 h 1219"/>
              <a:gd name="T22" fmla="*/ 173 w 1133"/>
              <a:gd name="T23" fmla="*/ 211 h 1219"/>
              <a:gd name="T24" fmla="*/ 432 w 1133"/>
              <a:gd name="T25" fmla="*/ 201 h 1219"/>
              <a:gd name="T26" fmla="*/ 643 w 1133"/>
              <a:gd name="T27" fmla="*/ 153 h 1219"/>
              <a:gd name="T28" fmla="*/ 653 w 1133"/>
              <a:gd name="T29" fmla="*/ 125 h 1219"/>
              <a:gd name="T30" fmla="*/ 711 w 1133"/>
              <a:gd name="T31" fmla="*/ 105 h 1219"/>
              <a:gd name="T32" fmla="*/ 720 w 1133"/>
              <a:gd name="T33" fmla="*/ 77 h 1219"/>
              <a:gd name="T34" fmla="*/ 778 w 1133"/>
              <a:gd name="T35" fmla="*/ 57 h 1219"/>
              <a:gd name="T36" fmla="*/ 816 w 1133"/>
              <a:gd name="T37" fmla="*/ 0 h 1219"/>
              <a:gd name="T38" fmla="*/ 1133 w 1133"/>
              <a:gd name="T39" fmla="*/ 499 h 1219"/>
              <a:gd name="T40" fmla="*/ 605 w 1133"/>
              <a:gd name="T41" fmla="*/ 1219 h 1219"/>
              <a:gd name="T42" fmla="*/ 605 w 1133"/>
              <a:gd name="T43" fmla="*/ 107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3" h="1219">
                <a:moveTo>
                  <a:pt x="605" y="1075"/>
                </a:moveTo>
                <a:cubicBezTo>
                  <a:pt x="599" y="1033"/>
                  <a:pt x="609" y="985"/>
                  <a:pt x="586" y="950"/>
                </a:cubicBezTo>
                <a:cubicBezTo>
                  <a:pt x="574" y="931"/>
                  <a:pt x="541" y="946"/>
                  <a:pt x="519" y="941"/>
                </a:cubicBezTo>
                <a:cubicBezTo>
                  <a:pt x="499" y="936"/>
                  <a:pt x="480" y="927"/>
                  <a:pt x="461" y="921"/>
                </a:cubicBezTo>
                <a:cubicBezTo>
                  <a:pt x="432" y="911"/>
                  <a:pt x="375" y="893"/>
                  <a:pt x="375" y="893"/>
                </a:cubicBezTo>
                <a:cubicBezTo>
                  <a:pt x="352" y="870"/>
                  <a:pt x="330" y="867"/>
                  <a:pt x="307" y="845"/>
                </a:cubicBezTo>
                <a:cubicBezTo>
                  <a:pt x="281" y="767"/>
                  <a:pt x="300" y="787"/>
                  <a:pt x="221" y="768"/>
                </a:cubicBezTo>
                <a:cubicBezTo>
                  <a:pt x="197" y="698"/>
                  <a:pt x="158" y="639"/>
                  <a:pt x="106" y="585"/>
                </a:cubicBezTo>
                <a:cubicBezTo>
                  <a:pt x="71" y="487"/>
                  <a:pt x="61" y="380"/>
                  <a:pt x="39" y="278"/>
                </a:cubicBezTo>
                <a:cubicBezTo>
                  <a:pt x="28" y="228"/>
                  <a:pt x="27" y="204"/>
                  <a:pt x="0" y="163"/>
                </a:cubicBezTo>
                <a:cubicBezTo>
                  <a:pt x="43" y="148"/>
                  <a:pt x="49" y="163"/>
                  <a:pt x="87" y="182"/>
                </a:cubicBezTo>
                <a:cubicBezTo>
                  <a:pt x="113" y="195"/>
                  <a:pt x="145" y="201"/>
                  <a:pt x="173" y="211"/>
                </a:cubicBezTo>
                <a:cubicBezTo>
                  <a:pt x="259" y="208"/>
                  <a:pt x="346" y="206"/>
                  <a:pt x="432" y="201"/>
                </a:cubicBezTo>
                <a:cubicBezTo>
                  <a:pt x="502" y="197"/>
                  <a:pt x="573" y="162"/>
                  <a:pt x="643" y="153"/>
                </a:cubicBezTo>
                <a:cubicBezTo>
                  <a:pt x="646" y="144"/>
                  <a:pt x="645" y="131"/>
                  <a:pt x="653" y="125"/>
                </a:cubicBezTo>
                <a:cubicBezTo>
                  <a:pt x="670" y="113"/>
                  <a:pt x="711" y="105"/>
                  <a:pt x="711" y="105"/>
                </a:cubicBezTo>
                <a:cubicBezTo>
                  <a:pt x="714" y="96"/>
                  <a:pt x="712" y="83"/>
                  <a:pt x="720" y="77"/>
                </a:cubicBezTo>
                <a:cubicBezTo>
                  <a:pt x="737" y="65"/>
                  <a:pt x="778" y="57"/>
                  <a:pt x="778" y="57"/>
                </a:cubicBezTo>
                <a:cubicBezTo>
                  <a:pt x="787" y="43"/>
                  <a:pt x="816" y="16"/>
                  <a:pt x="816" y="0"/>
                </a:cubicBezTo>
                <a:lnTo>
                  <a:pt x="1133" y="499"/>
                </a:lnTo>
                <a:lnTo>
                  <a:pt x="605" y="1219"/>
                </a:lnTo>
                <a:lnTo>
                  <a:pt x="605" y="1075"/>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Tree>
    <p:extLst>
      <p:ext uri="{BB962C8B-B14F-4D97-AF65-F5344CB8AC3E}">
        <p14:creationId xmlns:p14="http://schemas.microsoft.com/office/powerpoint/2010/main" val="268983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fill="hold"/>
                                        <p:tgtEl>
                                          <p:spTgt spid="21"/>
                                        </p:tgtEl>
                                        <p:attrNameLst>
                                          <p:attrName>ppt_w</p:attrName>
                                        </p:attrNameLst>
                                      </p:cBhvr>
                                      <p:tavLst>
                                        <p:tav tm="0">
                                          <p:val>
                                            <p:fltVal val="0"/>
                                          </p:val>
                                        </p:tav>
                                        <p:tav tm="100000">
                                          <p:val>
                                            <p:strVal val="#ppt_w"/>
                                          </p:val>
                                        </p:tav>
                                      </p:tavLst>
                                    </p:anim>
                                    <p:anim calcmode="lin" valueType="num">
                                      <p:cBhvr>
                                        <p:cTn id="38" dur="500" fill="hold"/>
                                        <p:tgtEl>
                                          <p:spTgt spid="21"/>
                                        </p:tgtEl>
                                        <p:attrNameLst>
                                          <p:attrName>ppt_h</p:attrName>
                                        </p:attrNameLst>
                                      </p:cBhvr>
                                      <p:tavLst>
                                        <p:tav tm="0">
                                          <p:val>
                                            <p:fltVal val="0"/>
                                          </p:val>
                                        </p:tav>
                                        <p:tav tm="100000">
                                          <p:val>
                                            <p:strVal val="#ppt_h"/>
                                          </p:val>
                                        </p:tav>
                                      </p:tavLst>
                                    </p:anim>
                                    <p:animEffect transition="in" filter="fade">
                                      <p:cBhvr>
                                        <p:cTn id="39" dur="500"/>
                                        <p:tgtEl>
                                          <p:spTgt spid="2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500" fill="hold"/>
                                        <p:tgtEl>
                                          <p:spTgt spid="22"/>
                                        </p:tgtEl>
                                        <p:attrNameLst>
                                          <p:attrName>ppt_w</p:attrName>
                                        </p:attrNameLst>
                                      </p:cBhvr>
                                      <p:tavLst>
                                        <p:tav tm="0">
                                          <p:val>
                                            <p:fltVal val="0"/>
                                          </p:val>
                                        </p:tav>
                                        <p:tav tm="100000">
                                          <p:val>
                                            <p:strVal val="#ppt_w"/>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Effect transition="in" filter="fade">
                                      <p:cBhvr>
                                        <p:cTn id="44" dur="500"/>
                                        <p:tgtEl>
                                          <p:spTgt spid="2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p:cTn id="52" dur="500" fill="hold"/>
                                        <p:tgtEl>
                                          <p:spTgt spid="24"/>
                                        </p:tgtEl>
                                        <p:attrNameLst>
                                          <p:attrName>ppt_w</p:attrName>
                                        </p:attrNameLst>
                                      </p:cBhvr>
                                      <p:tavLst>
                                        <p:tav tm="0">
                                          <p:val>
                                            <p:fltVal val="0"/>
                                          </p:val>
                                        </p:tav>
                                        <p:tav tm="100000">
                                          <p:val>
                                            <p:strVal val="#ppt_w"/>
                                          </p:val>
                                        </p:tav>
                                      </p:tavLst>
                                    </p:anim>
                                    <p:anim calcmode="lin" valueType="num">
                                      <p:cBhvr>
                                        <p:cTn id="53" dur="500" fill="hold"/>
                                        <p:tgtEl>
                                          <p:spTgt spid="24"/>
                                        </p:tgtEl>
                                        <p:attrNameLst>
                                          <p:attrName>ppt_h</p:attrName>
                                        </p:attrNameLst>
                                      </p:cBhvr>
                                      <p:tavLst>
                                        <p:tav tm="0">
                                          <p:val>
                                            <p:fltVal val="0"/>
                                          </p:val>
                                        </p:tav>
                                        <p:tav tm="100000">
                                          <p:val>
                                            <p:strVal val="#ppt_h"/>
                                          </p:val>
                                        </p:tav>
                                      </p:tavLst>
                                    </p:anim>
                                    <p:animEffect transition="in" filter="fade">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33</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altLang="en-US" dirty="0">
                <a:solidFill>
                  <a:srgbClr val="FF0000"/>
                </a:solidFill>
              </a:rPr>
              <a:t>Insufficient. </a:t>
            </a:r>
          </a:p>
          <a:p>
            <a:r>
              <a:rPr lang="en-US" altLang="en-US" dirty="0"/>
              <a:t>Need 4 colors because of </a:t>
            </a:r>
            <a:r>
              <a:rPr lang="en-US" altLang="en-US" u="sng" dirty="0"/>
              <a:t>this</a:t>
            </a:r>
            <a:r>
              <a:rPr lang="en-US" altLang="en-US" dirty="0"/>
              <a:t> country.</a:t>
            </a:r>
          </a:p>
          <a:p>
            <a:endParaRPr lang="en-IN" b="0" dirty="0"/>
          </a:p>
        </p:txBody>
      </p:sp>
      <p:sp>
        <p:nvSpPr>
          <p:cNvPr id="16" name="Freeform 4">
            <a:extLst>
              <a:ext uri="{FF2B5EF4-FFF2-40B4-BE49-F238E27FC236}">
                <a16:creationId xmlns:a16="http://schemas.microsoft.com/office/drawing/2014/main" id="{85CC4FDD-04BD-4EA1-A549-91F1F2C9EB5F}"/>
              </a:ext>
            </a:extLst>
          </p:cNvPr>
          <p:cNvSpPr>
            <a:spLocks/>
          </p:cNvSpPr>
          <p:nvPr/>
        </p:nvSpPr>
        <p:spPr bwMode="auto">
          <a:xfrm>
            <a:off x="3576761" y="2664655"/>
            <a:ext cx="4102100" cy="3124200"/>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7" name="Freeform 5">
            <a:extLst>
              <a:ext uri="{FF2B5EF4-FFF2-40B4-BE49-F238E27FC236}">
                <a16:creationId xmlns:a16="http://schemas.microsoft.com/office/drawing/2014/main" id="{9246B145-EB57-4D48-9DD5-00CE1C2EAB5E}"/>
              </a:ext>
            </a:extLst>
          </p:cNvPr>
          <p:cNvSpPr>
            <a:spLocks/>
          </p:cNvSpPr>
          <p:nvPr/>
        </p:nvSpPr>
        <p:spPr bwMode="auto">
          <a:xfrm>
            <a:off x="5815136" y="3883855"/>
            <a:ext cx="1828800" cy="19050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8" name="Freeform 6">
            <a:extLst>
              <a:ext uri="{FF2B5EF4-FFF2-40B4-BE49-F238E27FC236}">
                <a16:creationId xmlns:a16="http://schemas.microsoft.com/office/drawing/2014/main" id="{569B1CA7-211A-445C-BDA8-6AF295DC8FC4}"/>
              </a:ext>
            </a:extLst>
          </p:cNvPr>
          <p:cNvSpPr>
            <a:spLocks/>
          </p:cNvSpPr>
          <p:nvPr/>
        </p:nvSpPr>
        <p:spPr bwMode="auto">
          <a:xfrm>
            <a:off x="4900736" y="4036255"/>
            <a:ext cx="1219200" cy="1447800"/>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9" name="Freeform 7">
            <a:extLst>
              <a:ext uri="{FF2B5EF4-FFF2-40B4-BE49-F238E27FC236}">
                <a16:creationId xmlns:a16="http://schemas.microsoft.com/office/drawing/2014/main" id="{3614F84E-9406-484F-AE9B-F0C2495E9106}"/>
              </a:ext>
            </a:extLst>
          </p:cNvPr>
          <p:cNvSpPr>
            <a:spLocks/>
          </p:cNvSpPr>
          <p:nvPr/>
        </p:nvSpPr>
        <p:spPr bwMode="auto">
          <a:xfrm>
            <a:off x="4905499" y="3105980"/>
            <a:ext cx="1747837" cy="1387475"/>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0" name="Freeform 8">
            <a:extLst>
              <a:ext uri="{FF2B5EF4-FFF2-40B4-BE49-F238E27FC236}">
                <a16:creationId xmlns:a16="http://schemas.microsoft.com/office/drawing/2014/main" id="{341F2A2E-CE3E-4CB9-9D35-E0C019A7E390}"/>
              </a:ext>
            </a:extLst>
          </p:cNvPr>
          <p:cNvSpPr>
            <a:spLocks/>
          </p:cNvSpPr>
          <p:nvPr/>
        </p:nvSpPr>
        <p:spPr bwMode="auto">
          <a:xfrm>
            <a:off x="7110536" y="4264855"/>
            <a:ext cx="1158875" cy="1219200"/>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1" name="Freeform 9">
            <a:extLst>
              <a:ext uri="{FF2B5EF4-FFF2-40B4-BE49-F238E27FC236}">
                <a16:creationId xmlns:a16="http://schemas.microsoft.com/office/drawing/2014/main" id="{C210D2C8-F7B9-4162-99D0-80C4318F3933}"/>
              </a:ext>
            </a:extLst>
          </p:cNvPr>
          <p:cNvSpPr>
            <a:spLocks/>
          </p:cNvSpPr>
          <p:nvPr/>
        </p:nvSpPr>
        <p:spPr bwMode="auto">
          <a:xfrm>
            <a:off x="7567736" y="4264855"/>
            <a:ext cx="1905000" cy="1371600"/>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2" name="Freeform 10">
            <a:extLst>
              <a:ext uri="{FF2B5EF4-FFF2-40B4-BE49-F238E27FC236}">
                <a16:creationId xmlns:a16="http://schemas.microsoft.com/office/drawing/2014/main" id="{D3AA18EF-7F6A-4440-8A89-DE96FC690C00}"/>
              </a:ext>
            </a:extLst>
          </p:cNvPr>
          <p:cNvSpPr>
            <a:spLocks/>
          </p:cNvSpPr>
          <p:nvPr/>
        </p:nvSpPr>
        <p:spPr bwMode="auto">
          <a:xfrm>
            <a:off x="7643936" y="3121855"/>
            <a:ext cx="1692275" cy="114300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3" name="Freeform 11">
            <a:extLst>
              <a:ext uri="{FF2B5EF4-FFF2-40B4-BE49-F238E27FC236}">
                <a16:creationId xmlns:a16="http://schemas.microsoft.com/office/drawing/2014/main" id="{453A5289-BE77-4378-B136-8CA2B47ED8F7}"/>
              </a:ext>
            </a:extLst>
          </p:cNvPr>
          <p:cNvSpPr>
            <a:spLocks/>
          </p:cNvSpPr>
          <p:nvPr/>
        </p:nvSpPr>
        <p:spPr bwMode="auto">
          <a:xfrm>
            <a:off x="7643936" y="3579055"/>
            <a:ext cx="1828800" cy="114300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4" name="Line 13">
            <a:extLst>
              <a:ext uri="{FF2B5EF4-FFF2-40B4-BE49-F238E27FC236}">
                <a16:creationId xmlns:a16="http://schemas.microsoft.com/office/drawing/2014/main" id="{AB7A7E29-8065-4B0E-BECD-FA40CBFE9B37}"/>
              </a:ext>
            </a:extLst>
          </p:cNvPr>
          <p:cNvSpPr>
            <a:spLocks noChangeShapeType="1"/>
          </p:cNvSpPr>
          <p:nvPr/>
        </p:nvSpPr>
        <p:spPr bwMode="auto">
          <a:xfrm>
            <a:off x="5773861" y="2235758"/>
            <a:ext cx="850900" cy="2333897"/>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Tree>
    <p:extLst>
      <p:ext uri="{BB962C8B-B14F-4D97-AF65-F5344CB8AC3E}">
        <p14:creationId xmlns:p14="http://schemas.microsoft.com/office/powerpoint/2010/main" val="395554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500" fill="hold"/>
                                        <p:tgtEl>
                                          <p:spTgt spid="23"/>
                                        </p:tgtEl>
                                        <p:attrNameLst>
                                          <p:attrName>ppt_w</p:attrName>
                                        </p:attrNameLst>
                                      </p:cBhvr>
                                      <p:tavLst>
                                        <p:tav tm="0">
                                          <p:val>
                                            <p:fltVal val="0"/>
                                          </p:val>
                                        </p:tav>
                                        <p:tav tm="100000">
                                          <p:val>
                                            <p:strVal val="#ppt_w"/>
                                          </p:val>
                                        </p:tav>
                                      </p:tavLst>
                                    </p:anim>
                                    <p:anim calcmode="lin" valueType="num">
                                      <p:cBhvr>
                                        <p:cTn id="53" dur="500" fill="hold"/>
                                        <p:tgtEl>
                                          <p:spTgt spid="23"/>
                                        </p:tgtEl>
                                        <p:attrNameLst>
                                          <p:attrName>ppt_h</p:attrName>
                                        </p:attrNameLst>
                                      </p:cBhvr>
                                      <p:tavLst>
                                        <p:tav tm="0">
                                          <p:val>
                                            <p:fltVal val="0"/>
                                          </p:val>
                                        </p:tav>
                                        <p:tav tm="100000">
                                          <p:val>
                                            <p:strVal val="#ppt_h"/>
                                          </p:val>
                                        </p:tav>
                                      </p:tavLst>
                                    </p:anim>
                                    <p:animEffect transition="in" filter="fade">
                                      <p:cBhvr>
                                        <p:cTn id="54" dur="500"/>
                                        <p:tgtEl>
                                          <p:spTgt spid="23"/>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ppt_w</p:attrName>
                                        </p:attrNameLst>
                                      </p:cBhvr>
                                      <p:tavLst>
                                        <p:tav tm="0">
                                          <p:val>
                                            <p:fltVal val="0"/>
                                          </p:val>
                                        </p:tav>
                                        <p:tav tm="100000">
                                          <p:val>
                                            <p:strVal val="#ppt_w"/>
                                          </p:val>
                                        </p:tav>
                                      </p:tavLst>
                                    </p:anim>
                                    <p:anim calcmode="lin" valueType="num">
                                      <p:cBhvr>
                                        <p:cTn id="58" dur="500" fill="hold"/>
                                        <p:tgtEl>
                                          <p:spTgt spid="24"/>
                                        </p:tgtEl>
                                        <p:attrNameLst>
                                          <p:attrName>ppt_h</p:attrName>
                                        </p:attrNameLst>
                                      </p:cBhvr>
                                      <p:tavLst>
                                        <p:tav tm="0">
                                          <p:val>
                                            <p:fltVal val="0"/>
                                          </p:val>
                                        </p:tav>
                                        <p:tav tm="100000">
                                          <p:val>
                                            <p:strVal val="#ppt_h"/>
                                          </p:val>
                                        </p:tav>
                                      </p:tavLst>
                                    </p:anim>
                                    <p:animEffect transition="in" filter="fad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34</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b="0" dirty="0"/>
              <a:t>Using 4 colors, the entire graph is colored and the borders are clearly seen</a:t>
            </a:r>
            <a:endParaRPr lang="en-IN" b="0" dirty="0"/>
          </a:p>
        </p:txBody>
      </p:sp>
      <p:sp>
        <p:nvSpPr>
          <p:cNvPr id="25" name="Freeform 4">
            <a:extLst>
              <a:ext uri="{FF2B5EF4-FFF2-40B4-BE49-F238E27FC236}">
                <a16:creationId xmlns:a16="http://schemas.microsoft.com/office/drawing/2014/main" id="{A24BB495-5023-4E3A-AAC6-5A7E25665895}"/>
              </a:ext>
            </a:extLst>
          </p:cNvPr>
          <p:cNvSpPr>
            <a:spLocks/>
          </p:cNvSpPr>
          <p:nvPr/>
        </p:nvSpPr>
        <p:spPr bwMode="auto">
          <a:xfrm>
            <a:off x="797478" y="2338428"/>
            <a:ext cx="4102100" cy="3124200"/>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6" name="Freeform 5">
            <a:extLst>
              <a:ext uri="{FF2B5EF4-FFF2-40B4-BE49-F238E27FC236}">
                <a16:creationId xmlns:a16="http://schemas.microsoft.com/office/drawing/2014/main" id="{43C38382-1762-4516-AAB5-0AD43234D835}"/>
              </a:ext>
            </a:extLst>
          </p:cNvPr>
          <p:cNvSpPr>
            <a:spLocks/>
          </p:cNvSpPr>
          <p:nvPr/>
        </p:nvSpPr>
        <p:spPr bwMode="auto">
          <a:xfrm>
            <a:off x="3035853" y="3557628"/>
            <a:ext cx="1828800" cy="19050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defTabSz="914400" fontAlgn="base">
              <a:spcBef>
                <a:spcPct val="0"/>
              </a:spcBef>
              <a:spcAft>
                <a:spcPct val="0"/>
              </a:spcAft>
            </a:pPr>
            <a:endParaRPr lang="en-IN" sz="2400" b="1">
              <a:solidFill>
                <a:srgbClr val="40458C"/>
              </a:solidFill>
              <a:latin typeface="Tahoma" panose="020B0604030504040204" pitchFamily="34" charset="0"/>
            </a:endParaRPr>
          </a:p>
        </p:txBody>
      </p:sp>
      <p:sp>
        <p:nvSpPr>
          <p:cNvPr id="27" name="Freeform 6">
            <a:extLst>
              <a:ext uri="{FF2B5EF4-FFF2-40B4-BE49-F238E27FC236}">
                <a16:creationId xmlns:a16="http://schemas.microsoft.com/office/drawing/2014/main" id="{8CBB60AF-81BF-4CE9-9416-CDE2A7018735}"/>
              </a:ext>
            </a:extLst>
          </p:cNvPr>
          <p:cNvSpPr>
            <a:spLocks/>
          </p:cNvSpPr>
          <p:nvPr/>
        </p:nvSpPr>
        <p:spPr bwMode="auto">
          <a:xfrm>
            <a:off x="2121453" y="3710028"/>
            <a:ext cx="1219200" cy="1447800"/>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B7C1EB"/>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8" name="Freeform 7">
            <a:extLst>
              <a:ext uri="{FF2B5EF4-FFF2-40B4-BE49-F238E27FC236}">
                <a16:creationId xmlns:a16="http://schemas.microsoft.com/office/drawing/2014/main" id="{EDA5D604-C9BA-4463-8F8C-9CFF7DBE02EA}"/>
              </a:ext>
            </a:extLst>
          </p:cNvPr>
          <p:cNvSpPr>
            <a:spLocks/>
          </p:cNvSpPr>
          <p:nvPr/>
        </p:nvSpPr>
        <p:spPr bwMode="auto">
          <a:xfrm>
            <a:off x="2126216" y="2779753"/>
            <a:ext cx="1747837" cy="1387475"/>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9" name="Freeform 8">
            <a:extLst>
              <a:ext uri="{FF2B5EF4-FFF2-40B4-BE49-F238E27FC236}">
                <a16:creationId xmlns:a16="http://schemas.microsoft.com/office/drawing/2014/main" id="{A97B8213-851E-41EA-82AB-1C0170DF0285}"/>
              </a:ext>
            </a:extLst>
          </p:cNvPr>
          <p:cNvSpPr>
            <a:spLocks/>
          </p:cNvSpPr>
          <p:nvPr/>
        </p:nvSpPr>
        <p:spPr bwMode="auto">
          <a:xfrm>
            <a:off x="4331253" y="3938628"/>
            <a:ext cx="1158875" cy="1219200"/>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30" name="Freeform 9">
            <a:extLst>
              <a:ext uri="{FF2B5EF4-FFF2-40B4-BE49-F238E27FC236}">
                <a16:creationId xmlns:a16="http://schemas.microsoft.com/office/drawing/2014/main" id="{7BE72538-B0AF-435A-843B-0313294407F4}"/>
              </a:ext>
            </a:extLst>
          </p:cNvPr>
          <p:cNvSpPr>
            <a:spLocks/>
          </p:cNvSpPr>
          <p:nvPr/>
        </p:nvSpPr>
        <p:spPr bwMode="auto">
          <a:xfrm>
            <a:off x="4788453" y="3938628"/>
            <a:ext cx="1905000" cy="1371600"/>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31" name="Freeform 10">
            <a:extLst>
              <a:ext uri="{FF2B5EF4-FFF2-40B4-BE49-F238E27FC236}">
                <a16:creationId xmlns:a16="http://schemas.microsoft.com/office/drawing/2014/main" id="{F58002FE-30DA-40BE-BD9F-04CCB6969955}"/>
              </a:ext>
            </a:extLst>
          </p:cNvPr>
          <p:cNvSpPr>
            <a:spLocks/>
          </p:cNvSpPr>
          <p:nvPr/>
        </p:nvSpPr>
        <p:spPr bwMode="auto">
          <a:xfrm>
            <a:off x="4864653" y="2795628"/>
            <a:ext cx="1692275" cy="114300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32" name="Freeform 11">
            <a:extLst>
              <a:ext uri="{FF2B5EF4-FFF2-40B4-BE49-F238E27FC236}">
                <a16:creationId xmlns:a16="http://schemas.microsoft.com/office/drawing/2014/main" id="{C3933973-21D6-435E-AA73-219FE3B480EC}"/>
              </a:ext>
            </a:extLst>
          </p:cNvPr>
          <p:cNvSpPr>
            <a:spLocks/>
          </p:cNvSpPr>
          <p:nvPr/>
        </p:nvSpPr>
        <p:spPr bwMode="auto">
          <a:xfrm>
            <a:off x="4864653" y="3252828"/>
            <a:ext cx="1828800" cy="114300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33" name="Freeform 12">
            <a:extLst>
              <a:ext uri="{FF2B5EF4-FFF2-40B4-BE49-F238E27FC236}">
                <a16:creationId xmlns:a16="http://schemas.microsoft.com/office/drawing/2014/main" id="{CFE1D8A0-C698-48BE-9AAE-1548289FC775}"/>
              </a:ext>
            </a:extLst>
          </p:cNvPr>
          <p:cNvSpPr>
            <a:spLocks/>
          </p:cNvSpPr>
          <p:nvPr/>
        </p:nvSpPr>
        <p:spPr bwMode="auto">
          <a:xfrm>
            <a:off x="3904216" y="2003466"/>
            <a:ext cx="1798637" cy="1935162"/>
          </a:xfrm>
          <a:custGeom>
            <a:avLst/>
            <a:gdLst>
              <a:gd name="T0" fmla="*/ 605 w 1133"/>
              <a:gd name="T1" fmla="*/ 1075 h 1219"/>
              <a:gd name="T2" fmla="*/ 586 w 1133"/>
              <a:gd name="T3" fmla="*/ 950 h 1219"/>
              <a:gd name="T4" fmla="*/ 519 w 1133"/>
              <a:gd name="T5" fmla="*/ 941 h 1219"/>
              <a:gd name="T6" fmla="*/ 461 w 1133"/>
              <a:gd name="T7" fmla="*/ 921 h 1219"/>
              <a:gd name="T8" fmla="*/ 375 w 1133"/>
              <a:gd name="T9" fmla="*/ 893 h 1219"/>
              <a:gd name="T10" fmla="*/ 307 w 1133"/>
              <a:gd name="T11" fmla="*/ 845 h 1219"/>
              <a:gd name="T12" fmla="*/ 221 w 1133"/>
              <a:gd name="T13" fmla="*/ 768 h 1219"/>
              <a:gd name="T14" fmla="*/ 106 w 1133"/>
              <a:gd name="T15" fmla="*/ 585 h 1219"/>
              <a:gd name="T16" fmla="*/ 39 w 1133"/>
              <a:gd name="T17" fmla="*/ 278 h 1219"/>
              <a:gd name="T18" fmla="*/ 0 w 1133"/>
              <a:gd name="T19" fmla="*/ 163 h 1219"/>
              <a:gd name="T20" fmla="*/ 87 w 1133"/>
              <a:gd name="T21" fmla="*/ 182 h 1219"/>
              <a:gd name="T22" fmla="*/ 173 w 1133"/>
              <a:gd name="T23" fmla="*/ 211 h 1219"/>
              <a:gd name="T24" fmla="*/ 432 w 1133"/>
              <a:gd name="T25" fmla="*/ 201 h 1219"/>
              <a:gd name="T26" fmla="*/ 643 w 1133"/>
              <a:gd name="T27" fmla="*/ 153 h 1219"/>
              <a:gd name="T28" fmla="*/ 653 w 1133"/>
              <a:gd name="T29" fmla="*/ 125 h 1219"/>
              <a:gd name="T30" fmla="*/ 711 w 1133"/>
              <a:gd name="T31" fmla="*/ 105 h 1219"/>
              <a:gd name="T32" fmla="*/ 720 w 1133"/>
              <a:gd name="T33" fmla="*/ 77 h 1219"/>
              <a:gd name="T34" fmla="*/ 778 w 1133"/>
              <a:gd name="T35" fmla="*/ 57 h 1219"/>
              <a:gd name="T36" fmla="*/ 816 w 1133"/>
              <a:gd name="T37" fmla="*/ 0 h 1219"/>
              <a:gd name="T38" fmla="*/ 1133 w 1133"/>
              <a:gd name="T39" fmla="*/ 499 h 1219"/>
              <a:gd name="T40" fmla="*/ 605 w 1133"/>
              <a:gd name="T41" fmla="*/ 1219 h 1219"/>
              <a:gd name="T42" fmla="*/ 605 w 1133"/>
              <a:gd name="T43" fmla="*/ 107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3" h="1219">
                <a:moveTo>
                  <a:pt x="605" y="1075"/>
                </a:moveTo>
                <a:cubicBezTo>
                  <a:pt x="599" y="1033"/>
                  <a:pt x="609" y="985"/>
                  <a:pt x="586" y="950"/>
                </a:cubicBezTo>
                <a:cubicBezTo>
                  <a:pt x="574" y="931"/>
                  <a:pt x="541" y="946"/>
                  <a:pt x="519" y="941"/>
                </a:cubicBezTo>
                <a:cubicBezTo>
                  <a:pt x="499" y="936"/>
                  <a:pt x="480" y="927"/>
                  <a:pt x="461" y="921"/>
                </a:cubicBezTo>
                <a:cubicBezTo>
                  <a:pt x="432" y="911"/>
                  <a:pt x="375" y="893"/>
                  <a:pt x="375" y="893"/>
                </a:cubicBezTo>
                <a:cubicBezTo>
                  <a:pt x="352" y="870"/>
                  <a:pt x="330" y="867"/>
                  <a:pt x="307" y="845"/>
                </a:cubicBezTo>
                <a:cubicBezTo>
                  <a:pt x="281" y="767"/>
                  <a:pt x="300" y="787"/>
                  <a:pt x="221" y="768"/>
                </a:cubicBezTo>
                <a:cubicBezTo>
                  <a:pt x="197" y="698"/>
                  <a:pt x="158" y="639"/>
                  <a:pt x="106" y="585"/>
                </a:cubicBezTo>
                <a:cubicBezTo>
                  <a:pt x="71" y="487"/>
                  <a:pt x="61" y="380"/>
                  <a:pt x="39" y="278"/>
                </a:cubicBezTo>
                <a:cubicBezTo>
                  <a:pt x="28" y="228"/>
                  <a:pt x="27" y="204"/>
                  <a:pt x="0" y="163"/>
                </a:cubicBezTo>
                <a:cubicBezTo>
                  <a:pt x="43" y="148"/>
                  <a:pt x="49" y="163"/>
                  <a:pt x="87" y="182"/>
                </a:cubicBezTo>
                <a:cubicBezTo>
                  <a:pt x="113" y="195"/>
                  <a:pt x="145" y="201"/>
                  <a:pt x="173" y="211"/>
                </a:cubicBezTo>
                <a:cubicBezTo>
                  <a:pt x="259" y="208"/>
                  <a:pt x="346" y="206"/>
                  <a:pt x="432" y="201"/>
                </a:cubicBezTo>
                <a:cubicBezTo>
                  <a:pt x="502" y="197"/>
                  <a:pt x="573" y="162"/>
                  <a:pt x="643" y="153"/>
                </a:cubicBezTo>
                <a:cubicBezTo>
                  <a:pt x="646" y="144"/>
                  <a:pt x="645" y="131"/>
                  <a:pt x="653" y="125"/>
                </a:cubicBezTo>
                <a:cubicBezTo>
                  <a:pt x="670" y="113"/>
                  <a:pt x="711" y="105"/>
                  <a:pt x="711" y="105"/>
                </a:cubicBezTo>
                <a:cubicBezTo>
                  <a:pt x="714" y="96"/>
                  <a:pt x="712" y="83"/>
                  <a:pt x="720" y="77"/>
                </a:cubicBezTo>
                <a:cubicBezTo>
                  <a:pt x="737" y="65"/>
                  <a:pt x="778" y="57"/>
                  <a:pt x="778" y="57"/>
                </a:cubicBezTo>
                <a:cubicBezTo>
                  <a:pt x="787" y="43"/>
                  <a:pt x="816" y="16"/>
                  <a:pt x="816" y="0"/>
                </a:cubicBezTo>
                <a:lnTo>
                  <a:pt x="1133" y="499"/>
                </a:lnTo>
                <a:lnTo>
                  <a:pt x="605" y="1219"/>
                </a:lnTo>
                <a:lnTo>
                  <a:pt x="605" y="1075"/>
                </a:lnTo>
                <a:close/>
              </a:path>
            </a:pathLst>
          </a:custGeom>
          <a:solidFill>
            <a:srgbClr val="66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grpSp>
        <p:nvGrpSpPr>
          <p:cNvPr id="3" name="Group 2">
            <a:extLst>
              <a:ext uri="{FF2B5EF4-FFF2-40B4-BE49-F238E27FC236}">
                <a16:creationId xmlns:a16="http://schemas.microsoft.com/office/drawing/2014/main" id="{C5D56B29-D994-440F-9FB2-B7B65630F094}"/>
              </a:ext>
            </a:extLst>
          </p:cNvPr>
          <p:cNvGrpSpPr/>
          <p:nvPr/>
        </p:nvGrpSpPr>
        <p:grpSpPr>
          <a:xfrm>
            <a:off x="7226853" y="1828047"/>
            <a:ext cx="4716000" cy="3459162"/>
            <a:chOff x="6910097" y="1851066"/>
            <a:chExt cx="5895975" cy="3459162"/>
          </a:xfrm>
        </p:grpSpPr>
        <p:sp>
          <p:nvSpPr>
            <p:cNvPr id="42" name="Freeform 8">
              <a:extLst>
                <a:ext uri="{FF2B5EF4-FFF2-40B4-BE49-F238E27FC236}">
                  <a16:creationId xmlns:a16="http://schemas.microsoft.com/office/drawing/2014/main" id="{77E0D0CB-574A-4DDE-925D-45DCF6E33484}"/>
                </a:ext>
              </a:extLst>
            </p:cNvPr>
            <p:cNvSpPr>
              <a:spLocks/>
            </p:cNvSpPr>
            <p:nvPr/>
          </p:nvSpPr>
          <p:spPr bwMode="auto">
            <a:xfrm>
              <a:off x="6910097" y="2186028"/>
              <a:ext cx="4102100" cy="3124200"/>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3" name="Freeform 9">
              <a:extLst>
                <a:ext uri="{FF2B5EF4-FFF2-40B4-BE49-F238E27FC236}">
                  <a16:creationId xmlns:a16="http://schemas.microsoft.com/office/drawing/2014/main" id="{43DCF248-D482-4BE6-9C84-D19DD2A6559D}"/>
                </a:ext>
              </a:extLst>
            </p:cNvPr>
            <p:cNvSpPr>
              <a:spLocks/>
            </p:cNvSpPr>
            <p:nvPr/>
          </p:nvSpPr>
          <p:spPr bwMode="auto">
            <a:xfrm>
              <a:off x="9148472" y="3405228"/>
              <a:ext cx="1828800" cy="19050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4" name="Freeform 10">
              <a:extLst>
                <a:ext uri="{FF2B5EF4-FFF2-40B4-BE49-F238E27FC236}">
                  <a16:creationId xmlns:a16="http://schemas.microsoft.com/office/drawing/2014/main" id="{BA2AE21C-F1A9-4EF5-A9BA-C19CE952FBB5}"/>
                </a:ext>
              </a:extLst>
            </p:cNvPr>
            <p:cNvSpPr>
              <a:spLocks/>
            </p:cNvSpPr>
            <p:nvPr/>
          </p:nvSpPr>
          <p:spPr bwMode="auto">
            <a:xfrm>
              <a:off x="8234072" y="3557628"/>
              <a:ext cx="1219200" cy="1447800"/>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5" name="Freeform 11">
              <a:extLst>
                <a:ext uri="{FF2B5EF4-FFF2-40B4-BE49-F238E27FC236}">
                  <a16:creationId xmlns:a16="http://schemas.microsoft.com/office/drawing/2014/main" id="{389CFD7F-2868-47FD-B446-A9496C0752F2}"/>
                </a:ext>
              </a:extLst>
            </p:cNvPr>
            <p:cNvSpPr>
              <a:spLocks/>
            </p:cNvSpPr>
            <p:nvPr/>
          </p:nvSpPr>
          <p:spPr bwMode="auto">
            <a:xfrm>
              <a:off x="8238835" y="2627353"/>
              <a:ext cx="1747837" cy="1387475"/>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6" name="Freeform 12">
              <a:extLst>
                <a:ext uri="{FF2B5EF4-FFF2-40B4-BE49-F238E27FC236}">
                  <a16:creationId xmlns:a16="http://schemas.microsoft.com/office/drawing/2014/main" id="{F0CD08BE-1539-4046-B253-28E70E0300FA}"/>
                </a:ext>
              </a:extLst>
            </p:cNvPr>
            <p:cNvSpPr>
              <a:spLocks/>
            </p:cNvSpPr>
            <p:nvPr/>
          </p:nvSpPr>
          <p:spPr bwMode="auto">
            <a:xfrm>
              <a:off x="10443872" y="3786228"/>
              <a:ext cx="1158875" cy="1219200"/>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7" name="Freeform 13">
              <a:extLst>
                <a:ext uri="{FF2B5EF4-FFF2-40B4-BE49-F238E27FC236}">
                  <a16:creationId xmlns:a16="http://schemas.microsoft.com/office/drawing/2014/main" id="{44F425B0-E091-40A2-9371-E2117373A68F}"/>
                </a:ext>
              </a:extLst>
            </p:cNvPr>
            <p:cNvSpPr>
              <a:spLocks/>
            </p:cNvSpPr>
            <p:nvPr/>
          </p:nvSpPr>
          <p:spPr bwMode="auto">
            <a:xfrm>
              <a:off x="10901072" y="3786228"/>
              <a:ext cx="1905000" cy="1371600"/>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8" name="Freeform 17">
              <a:extLst>
                <a:ext uri="{FF2B5EF4-FFF2-40B4-BE49-F238E27FC236}">
                  <a16:creationId xmlns:a16="http://schemas.microsoft.com/office/drawing/2014/main" id="{2500F4A0-901A-497C-9016-16EBCE22B46B}"/>
                </a:ext>
              </a:extLst>
            </p:cNvPr>
            <p:cNvSpPr>
              <a:spLocks/>
            </p:cNvSpPr>
            <p:nvPr/>
          </p:nvSpPr>
          <p:spPr bwMode="auto">
            <a:xfrm>
              <a:off x="10977272" y="2643228"/>
              <a:ext cx="1692275" cy="114300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9" name="Freeform 18">
              <a:extLst>
                <a:ext uri="{FF2B5EF4-FFF2-40B4-BE49-F238E27FC236}">
                  <a16:creationId xmlns:a16="http://schemas.microsoft.com/office/drawing/2014/main" id="{49CD512A-94F6-4AEA-8DD8-672E71CBD156}"/>
                </a:ext>
              </a:extLst>
            </p:cNvPr>
            <p:cNvSpPr>
              <a:spLocks/>
            </p:cNvSpPr>
            <p:nvPr/>
          </p:nvSpPr>
          <p:spPr bwMode="auto">
            <a:xfrm>
              <a:off x="10977272" y="3100428"/>
              <a:ext cx="1828800" cy="114300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50" name="Freeform 23">
              <a:extLst>
                <a:ext uri="{FF2B5EF4-FFF2-40B4-BE49-F238E27FC236}">
                  <a16:creationId xmlns:a16="http://schemas.microsoft.com/office/drawing/2014/main" id="{A2BE9880-E978-4F0D-A2E4-F903279A7698}"/>
                </a:ext>
              </a:extLst>
            </p:cNvPr>
            <p:cNvSpPr>
              <a:spLocks/>
            </p:cNvSpPr>
            <p:nvPr/>
          </p:nvSpPr>
          <p:spPr bwMode="auto">
            <a:xfrm>
              <a:off x="10016835" y="1851066"/>
              <a:ext cx="1798637" cy="1935162"/>
            </a:xfrm>
            <a:custGeom>
              <a:avLst/>
              <a:gdLst>
                <a:gd name="T0" fmla="*/ 605 w 1133"/>
                <a:gd name="T1" fmla="*/ 1075 h 1219"/>
                <a:gd name="T2" fmla="*/ 586 w 1133"/>
                <a:gd name="T3" fmla="*/ 950 h 1219"/>
                <a:gd name="T4" fmla="*/ 519 w 1133"/>
                <a:gd name="T5" fmla="*/ 941 h 1219"/>
                <a:gd name="T6" fmla="*/ 461 w 1133"/>
                <a:gd name="T7" fmla="*/ 921 h 1219"/>
                <a:gd name="T8" fmla="*/ 375 w 1133"/>
                <a:gd name="T9" fmla="*/ 893 h 1219"/>
                <a:gd name="T10" fmla="*/ 307 w 1133"/>
                <a:gd name="T11" fmla="*/ 845 h 1219"/>
                <a:gd name="T12" fmla="*/ 221 w 1133"/>
                <a:gd name="T13" fmla="*/ 768 h 1219"/>
                <a:gd name="T14" fmla="*/ 106 w 1133"/>
                <a:gd name="T15" fmla="*/ 585 h 1219"/>
                <a:gd name="T16" fmla="*/ 39 w 1133"/>
                <a:gd name="T17" fmla="*/ 278 h 1219"/>
                <a:gd name="T18" fmla="*/ 0 w 1133"/>
                <a:gd name="T19" fmla="*/ 163 h 1219"/>
                <a:gd name="T20" fmla="*/ 87 w 1133"/>
                <a:gd name="T21" fmla="*/ 182 h 1219"/>
                <a:gd name="T22" fmla="*/ 173 w 1133"/>
                <a:gd name="T23" fmla="*/ 211 h 1219"/>
                <a:gd name="T24" fmla="*/ 432 w 1133"/>
                <a:gd name="T25" fmla="*/ 201 h 1219"/>
                <a:gd name="T26" fmla="*/ 643 w 1133"/>
                <a:gd name="T27" fmla="*/ 153 h 1219"/>
                <a:gd name="T28" fmla="*/ 653 w 1133"/>
                <a:gd name="T29" fmla="*/ 125 h 1219"/>
                <a:gd name="T30" fmla="*/ 711 w 1133"/>
                <a:gd name="T31" fmla="*/ 105 h 1219"/>
                <a:gd name="T32" fmla="*/ 720 w 1133"/>
                <a:gd name="T33" fmla="*/ 77 h 1219"/>
                <a:gd name="T34" fmla="*/ 778 w 1133"/>
                <a:gd name="T35" fmla="*/ 57 h 1219"/>
                <a:gd name="T36" fmla="*/ 816 w 1133"/>
                <a:gd name="T37" fmla="*/ 0 h 1219"/>
                <a:gd name="T38" fmla="*/ 1133 w 1133"/>
                <a:gd name="T39" fmla="*/ 499 h 1219"/>
                <a:gd name="T40" fmla="*/ 605 w 1133"/>
                <a:gd name="T41" fmla="*/ 1219 h 1219"/>
                <a:gd name="T42" fmla="*/ 605 w 1133"/>
                <a:gd name="T43" fmla="*/ 107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3" h="1219">
                  <a:moveTo>
                    <a:pt x="605" y="1075"/>
                  </a:moveTo>
                  <a:cubicBezTo>
                    <a:pt x="599" y="1033"/>
                    <a:pt x="609" y="985"/>
                    <a:pt x="586" y="950"/>
                  </a:cubicBezTo>
                  <a:cubicBezTo>
                    <a:pt x="574" y="931"/>
                    <a:pt x="541" y="946"/>
                    <a:pt x="519" y="941"/>
                  </a:cubicBezTo>
                  <a:cubicBezTo>
                    <a:pt x="499" y="936"/>
                    <a:pt x="480" y="927"/>
                    <a:pt x="461" y="921"/>
                  </a:cubicBezTo>
                  <a:cubicBezTo>
                    <a:pt x="432" y="911"/>
                    <a:pt x="375" y="893"/>
                    <a:pt x="375" y="893"/>
                  </a:cubicBezTo>
                  <a:cubicBezTo>
                    <a:pt x="352" y="870"/>
                    <a:pt x="330" y="867"/>
                    <a:pt x="307" y="845"/>
                  </a:cubicBezTo>
                  <a:cubicBezTo>
                    <a:pt x="281" y="767"/>
                    <a:pt x="300" y="787"/>
                    <a:pt x="221" y="768"/>
                  </a:cubicBezTo>
                  <a:cubicBezTo>
                    <a:pt x="197" y="698"/>
                    <a:pt x="158" y="639"/>
                    <a:pt x="106" y="585"/>
                  </a:cubicBezTo>
                  <a:cubicBezTo>
                    <a:pt x="71" y="487"/>
                    <a:pt x="61" y="380"/>
                    <a:pt x="39" y="278"/>
                  </a:cubicBezTo>
                  <a:cubicBezTo>
                    <a:pt x="28" y="228"/>
                    <a:pt x="27" y="204"/>
                    <a:pt x="0" y="163"/>
                  </a:cubicBezTo>
                  <a:cubicBezTo>
                    <a:pt x="43" y="148"/>
                    <a:pt x="49" y="163"/>
                    <a:pt x="87" y="182"/>
                  </a:cubicBezTo>
                  <a:cubicBezTo>
                    <a:pt x="113" y="195"/>
                    <a:pt x="145" y="201"/>
                    <a:pt x="173" y="211"/>
                  </a:cubicBezTo>
                  <a:cubicBezTo>
                    <a:pt x="259" y="208"/>
                    <a:pt x="346" y="206"/>
                    <a:pt x="432" y="201"/>
                  </a:cubicBezTo>
                  <a:cubicBezTo>
                    <a:pt x="502" y="197"/>
                    <a:pt x="573" y="162"/>
                    <a:pt x="643" y="153"/>
                  </a:cubicBezTo>
                  <a:cubicBezTo>
                    <a:pt x="646" y="144"/>
                    <a:pt x="645" y="131"/>
                    <a:pt x="653" y="125"/>
                  </a:cubicBezTo>
                  <a:cubicBezTo>
                    <a:pt x="670" y="113"/>
                    <a:pt x="711" y="105"/>
                    <a:pt x="711" y="105"/>
                  </a:cubicBezTo>
                  <a:cubicBezTo>
                    <a:pt x="714" y="96"/>
                    <a:pt x="712" y="83"/>
                    <a:pt x="720" y="77"/>
                  </a:cubicBezTo>
                  <a:cubicBezTo>
                    <a:pt x="737" y="65"/>
                    <a:pt x="778" y="57"/>
                    <a:pt x="778" y="57"/>
                  </a:cubicBezTo>
                  <a:cubicBezTo>
                    <a:pt x="787" y="43"/>
                    <a:pt x="816" y="16"/>
                    <a:pt x="816" y="0"/>
                  </a:cubicBezTo>
                  <a:lnTo>
                    <a:pt x="1133" y="499"/>
                  </a:lnTo>
                  <a:lnTo>
                    <a:pt x="605" y="1219"/>
                  </a:lnTo>
                  <a:lnTo>
                    <a:pt x="605" y="1075"/>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grpSp>
    </p:spTree>
    <p:extLst>
      <p:ext uri="{BB962C8B-B14F-4D97-AF65-F5344CB8AC3E}">
        <p14:creationId xmlns:p14="http://schemas.microsoft.com/office/powerpoint/2010/main" val="318687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Effect transition="in" filter="fade">
                                      <p:cBhvr>
                                        <p:cTn id="24" dur="500"/>
                                        <p:tgtEl>
                                          <p:spTgt spid="2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transition="in" filter="fade">
                                      <p:cBhvr>
                                        <p:cTn id="34" dur="500"/>
                                        <p:tgtEl>
                                          <p:spTgt spid="3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p:cTn id="37" dur="500" fill="hold"/>
                                        <p:tgtEl>
                                          <p:spTgt spid="31"/>
                                        </p:tgtEl>
                                        <p:attrNameLst>
                                          <p:attrName>ppt_w</p:attrName>
                                        </p:attrNameLst>
                                      </p:cBhvr>
                                      <p:tavLst>
                                        <p:tav tm="0">
                                          <p:val>
                                            <p:fltVal val="0"/>
                                          </p:val>
                                        </p:tav>
                                        <p:tav tm="100000">
                                          <p:val>
                                            <p:strVal val="#ppt_w"/>
                                          </p:val>
                                        </p:tav>
                                      </p:tavLst>
                                    </p:anim>
                                    <p:anim calcmode="lin" valueType="num">
                                      <p:cBhvr>
                                        <p:cTn id="38" dur="500" fill="hold"/>
                                        <p:tgtEl>
                                          <p:spTgt spid="31"/>
                                        </p:tgtEl>
                                        <p:attrNameLst>
                                          <p:attrName>ppt_h</p:attrName>
                                        </p:attrNameLst>
                                      </p:cBhvr>
                                      <p:tavLst>
                                        <p:tav tm="0">
                                          <p:val>
                                            <p:fltVal val="0"/>
                                          </p:val>
                                        </p:tav>
                                        <p:tav tm="100000">
                                          <p:val>
                                            <p:strVal val="#ppt_h"/>
                                          </p:val>
                                        </p:tav>
                                      </p:tavLst>
                                    </p:anim>
                                    <p:animEffect transition="in" filter="fade">
                                      <p:cBhvr>
                                        <p:cTn id="39" dur="500"/>
                                        <p:tgtEl>
                                          <p:spTgt spid="3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p:cTn id="42" dur="500" fill="hold"/>
                                        <p:tgtEl>
                                          <p:spTgt spid="32"/>
                                        </p:tgtEl>
                                        <p:attrNameLst>
                                          <p:attrName>ppt_w</p:attrName>
                                        </p:attrNameLst>
                                      </p:cBhvr>
                                      <p:tavLst>
                                        <p:tav tm="0">
                                          <p:val>
                                            <p:fltVal val="0"/>
                                          </p:val>
                                        </p:tav>
                                        <p:tav tm="100000">
                                          <p:val>
                                            <p:strVal val="#ppt_w"/>
                                          </p:val>
                                        </p:tav>
                                      </p:tavLst>
                                    </p:anim>
                                    <p:anim calcmode="lin" valueType="num">
                                      <p:cBhvr>
                                        <p:cTn id="43" dur="500" fill="hold"/>
                                        <p:tgtEl>
                                          <p:spTgt spid="32"/>
                                        </p:tgtEl>
                                        <p:attrNameLst>
                                          <p:attrName>ppt_h</p:attrName>
                                        </p:attrNameLst>
                                      </p:cBhvr>
                                      <p:tavLst>
                                        <p:tav tm="0">
                                          <p:val>
                                            <p:fltVal val="0"/>
                                          </p:val>
                                        </p:tav>
                                        <p:tav tm="100000">
                                          <p:val>
                                            <p:strVal val="#ppt_h"/>
                                          </p:val>
                                        </p:tav>
                                      </p:tavLst>
                                    </p:anim>
                                    <p:animEffect transition="in" filter="fade">
                                      <p:cBhvr>
                                        <p:cTn id="44" dur="500"/>
                                        <p:tgtEl>
                                          <p:spTgt spid="32"/>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p:cTn id="47" dur="500" fill="hold"/>
                                        <p:tgtEl>
                                          <p:spTgt spid="33"/>
                                        </p:tgtEl>
                                        <p:attrNameLst>
                                          <p:attrName>ppt_w</p:attrName>
                                        </p:attrNameLst>
                                      </p:cBhvr>
                                      <p:tavLst>
                                        <p:tav tm="0">
                                          <p:val>
                                            <p:fltVal val="0"/>
                                          </p:val>
                                        </p:tav>
                                        <p:tav tm="100000">
                                          <p:val>
                                            <p:strVal val="#ppt_w"/>
                                          </p:val>
                                        </p:tav>
                                      </p:tavLst>
                                    </p:anim>
                                    <p:anim calcmode="lin" valueType="num">
                                      <p:cBhvr>
                                        <p:cTn id="48" dur="500" fill="hold"/>
                                        <p:tgtEl>
                                          <p:spTgt spid="33"/>
                                        </p:tgtEl>
                                        <p:attrNameLst>
                                          <p:attrName>ppt_h</p:attrName>
                                        </p:attrNameLst>
                                      </p:cBhvr>
                                      <p:tavLst>
                                        <p:tav tm="0">
                                          <p:val>
                                            <p:fltVal val="0"/>
                                          </p:val>
                                        </p:tav>
                                        <p:tav tm="100000">
                                          <p:val>
                                            <p:strVal val="#ppt_h"/>
                                          </p:val>
                                        </p:tav>
                                      </p:tavLst>
                                    </p:anim>
                                    <p:animEffect transition="in" filter="fade">
                                      <p:cBhvr>
                                        <p:cTn id="49" dur="500"/>
                                        <p:tgtEl>
                                          <p:spTgt spid="33"/>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500" fill="hold"/>
                                        <p:tgtEl>
                                          <p:spTgt spid="25"/>
                                        </p:tgtEl>
                                        <p:attrNameLst>
                                          <p:attrName>ppt_w</p:attrName>
                                        </p:attrNameLst>
                                      </p:cBhvr>
                                      <p:tavLst>
                                        <p:tav tm="0">
                                          <p:val>
                                            <p:fltVal val="0"/>
                                          </p:val>
                                        </p:tav>
                                        <p:tav tm="100000">
                                          <p:val>
                                            <p:strVal val="#ppt_w"/>
                                          </p:val>
                                        </p:tav>
                                      </p:tavLst>
                                    </p:anim>
                                    <p:anim calcmode="lin" valueType="num">
                                      <p:cBhvr>
                                        <p:cTn id="53" dur="500" fill="hold"/>
                                        <p:tgtEl>
                                          <p:spTgt spid="25"/>
                                        </p:tgtEl>
                                        <p:attrNameLst>
                                          <p:attrName>ppt_h</p:attrName>
                                        </p:attrNameLst>
                                      </p:cBhvr>
                                      <p:tavLst>
                                        <p:tav tm="0">
                                          <p:val>
                                            <p:fltVal val="0"/>
                                          </p:val>
                                        </p:tav>
                                        <p:tav tm="100000">
                                          <p:val>
                                            <p:strVal val="#ppt_h"/>
                                          </p:val>
                                        </p:tav>
                                      </p:tavLst>
                                    </p:anim>
                                    <p:animEffect transition="in" filter="fade">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p:cTn id="59" dur="500" fill="hold"/>
                                        <p:tgtEl>
                                          <p:spTgt spid="3"/>
                                        </p:tgtEl>
                                        <p:attrNameLst>
                                          <p:attrName>ppt_w</p:attrName>
                                        </p:attrNameLst>
                                      </p:cBhvr>
                                      <p:tavLst>
                                        <p:tav tm="0">
                                          <p:val>
                                            <p:fltVal val="0"/>
                                          </p:val>
                                        </p:tav>
                                        <p:tav tm="100000">
                                          <p:val>
                                            <p:strVal val="#ppt_w"/>
                                          </p:val>
                                        </p:tav>
                                      </p:tavLst>
                                    </p:anim>
                                    <p:anim calcmode="lin" valueType="num">
                                      <p:cBhvr>
                                        <p:cTn id="60" dur="500" fill="hold"/>
                                        <p:tgtEl>
                                          <p:spTgt spid="3"/>
                                        </p:tgtEl>
                                        <p:attrNameLst>
                                          <p:attrName>ppt_h</p:attrName>
                                        </p:attrNameLst>
                                      </p:cBhvr>
                                      <p:tavLst>
                                        <p:tav tm="0">
                                          <p:val>
                                            <p:fltVal val="0"/>
                                          </p:val>
                                        </p:tav>
                                        <p:tav tm="100000">
                                          <p:val>
                                            <p:strVal val="#ppt_h"/>
                                          </p:val>
                                        </p:tav>
                                      </p:tavLst>
                                    </p:anim>
                                    <p:animEffect transition="in" filter="fade">
                                      <p:cBhvr>
                                        <p:cTn id="6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35</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a:xfrm>
            <a:off x="797478" y="1016558"/>
            <a:ext cx="11048157" cy="5432978"/>
          </a:xfrm>
        </p:spPr>
        <p:txBody>
          <a:bodyPr>
            <a:normAutofit/>
          </a:bodyPr>
          <a:lstStyle/>
          <a:p>
            <a:pPr marL="0" indent="0">
              <a:buNone/>
            </a:pPr>
            <a:r>
              <a:rPr lang="en-IN" sz="1600" dirty="0"/>
              <a:t>           Region to be coloured</a:t>
            </a:r>
          </a:p>
        </p:txBody>
      </p:sp>
      <p:grpSp>
        <p:nvGrpSpPr>
          <p:cNvPr id="3" name="Group 2">
            <a:extLst>
              <a:ext uri="{FF2B5EF4-FFF2-40B4-BE49-F238E27FC236}">
                <a16:creationId xmlns:a16="http://schemas.microsoft.com/office/drawing/2014/main" id="{5137E8A8-2545-42A3-A976-ABE521970415}"/>
              </a:ext>
            </a:extLst>
          </p:cNvPr>
          <p:cNvGrpSpPr/>
          <p:nvPr/>
        </p:nvGrpSpPr>
        <p:grpSpPr>
          <a:xfrm>
            <a:off x="896995" y="1445463"/>
            <a:ext cx="3502209" cy="2667670"/>
            <a:chOff x="1676400" y="2484438"/>
            <a:chExt cx="5895975" cy="3459162"/>
          </a:xfrm>
        </p:grpSpPr>
        <p:sp>
          <p:nvSpPr>
            <p:cNvPr id="16" name="Freeform 4">
              <a:extLst>
                <a:ext uri="{FF2B5EF4-FFF2-40B4-BE49-F238E27FC236}">
                  <a16:creationId xmlns:a16="http://schemas.microsoft.com/office/drawing/2014/main" id="{752D892B-8876-479B-8498-1F9C399445FF}"/>
                </a:ext>
              </a:extLst>
            </p:cNvPr>
            <p:cNvSpPr>
              <a:spLocks/>
            </p:cNvSpPr>
            <p:nvPr/>
          </p:nvSpPr>
          <p:spPr bwMode="auto">
            <a:xfrm>
              <a:off x="1676400" y="2819400"/>
              <a:ext cx="4102100" cy="3124200"/>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7" name="Freeform 5">
              <a:extLst>
                <a:ext uri="{FF2B5EF4-FFF2-40B4-BE49-F238E27FC236}">
                  <a16:creationId xmlns:a16="http://schemas.microsoft.com/office/drawing/2014/main" id="{B5DA2B88-9AED-4876-AA0B-922BD7D468A8}"/>
                </a:ext>
              </a:extLst>
            </p:cNvPr>
            <p:cNvSpPr>
              <a:spLocks/>
            </p:cNvSpPr>
            <p:nvPr/>
          </p:nvSpPr>
          <p:spPr bwMode="auto">
            <a:xfrm>
              <a:off x="3914775" y="4038600"/>
              <a:ext cx="1828800" cy="19050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8" name="Freeform 6">
              <a:extLst>
                <a:ext uri="{FF2B5EF4-FFF2-40B4-BE49-F238E27FC236}">
                  <a16:creationId xmlns:a16="http://schemas.microsoft.com/office/drawing/2014/main" id="{A7BF6473-36C0-4625-B01C-236450D7EE45}"/>
                </a:ext>
              </a:extLst>
            </p:cNvPr>
            <p:cNvSpPr>
              <a:spLocks/>
            </p:cNvSpPr>
            <p:nvPr/>
          </p:nvSpPr>
          <p:spPr bwMode="auto">
            <a:xfrm>
              <a:off x="3000375" y="4191000"/>
              <a:ext cx="1219200" cy="1447800"/>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9" name="Freeform 7">
              <a:extLst>
                <a:ext uri="{FF2B5EF4-FFF2-40B4-BE49-F238E27FC236}">
                  <a16:creationId xmlns:a16="http://schemas.microsoft.com/office/drawing/2014/main" id="{BA920219-435F-46A3-8297-76FEAEBEF7D5}"/>
                </a:ext>
              </a:extLst>
            </p:cNvPr>
            <p:cNvSpPr>
              <a:spLocks/>
            </p:cNvSpPr>
            <p:nvPr/>
          </p:nvSpPr>
          <p:spPr bwMode="auto">
            <a:xfrm>
              <a:off x="3005138" y="3260725"/>
              <a:ext cx="1747837" cy="1387475"/>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0" name="Freeform 8">
              <a:extLst>
                <a:ext uri="{FF2B5EF4-FFF2-40B4-BE49-F238E27FC236}">
                  <a16:creationId xmlns:a16="http://schemas.microsoft.com/office/drawing/2014/main" id="{DC06416A-4D5C-444F-A1D2-84D8B37FF022}"/>
                </a:ext>
              </a:extLst>
            </p:cNvPr>
            <p:cNvSpPr>
              <a:spLocks/>
            </p:cNvSpPr>
            <p:nvPr/>
          </p:nvSpPr>
          <p:spPr bwMode="auto">
            <a:xfrm>
              <a:off x="5210175" y="4419600"/>
              <a:ext cx="1158875" cy="1219200"/>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1" name="Freeform 9">
              <a:extLst>
                <a:ext uri="{FF2B5EF4-FFF2-40B4-BE49-F238E27FC236}">
                  <a16:creationId xmlns:a16="http://schemas.microsoft.com/office/drawing/2014/main" id="{780AFACE-B42F-4628-81C6-9BFE41298267}"/>
                </a:ext>
              </a:extLst>
            </p:cNvPr>
            <p:cNvSpPr>
              <a:spLocks/>
            </p:cNvSpPr>
            <p:nvPr/>
          </p:nvSpPr>
          <p:spPr bwMode="auto">
            <a:xfrm>
              <a:off x="5667375" y="4419600"/>
              <a:ext cx="1905000" cy="1371600"/>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2" name="Freeform 10">
              <a:extLst>
                <a:ext uri="{FF2B5EF4-FFF2-40B4-BE49-F238E27FC236}">
                  <a16:creationId xmlns:a16="http://schemas.microsoft.com/office/drawing/2014/main" id="{7D8EA1F0-3A10-4D2A-8716-E46C874F316C}"/>
                </a:ext>
              </a:extLst>
            </p:cNvPr>
            <p:cNvSpPr>
              <a:spLocks/>
            </p:cNvSpPr>
            <p:nvPr/>
          </p:nvSpPr>
          <p:spPr bwMode="auto">
            <a:xfrm>
              <a:off x="5743575" y="3276600"/>
              <a:ext cx="1692275" cy="114300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3" name="Freeform 11">
              <a:extLst>
                <a:ext uri="{FF2B5EF4-FFF2-40B4-BE49-F238E27FC236}">
                  <a16:creationId xmlns:a16="http://schemas.microsoft.com/office/drawing/2014/main" id="{D38731C0-D206-470A-8428-FA9A2DA6BB79}"/>
                </a:ext>
              </a:extLst>
            </p:cNvPr>
            <p:cNvSpPr>
              <a:spLocks/>
            </p:cNvSpPr>
            <p:nvPr/>
          </p:nvSpPr>
          <p:spPr bwMode="auto">
            <a:xfrm>
              <a:off x="5743575" y="3733800"/>
              <a:ext cx="1828800" cy="114300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24" name="Freeform 12">
              <a:extLst>
                <a:ext uri="{FF2B5EF4-FFF2-40B4-BE49-F238E27FC236}">
                  <a16:creationId xmlns:a16="http://schemas.microsoft.com/office/drawing/2014/main" id="{04F81EE5-547B-41DC-8EAB-FFCC29B2DE14}"/>
                </a:ext>
              </a:extLst>
            </p:cNvPr>
            <p:cNvSpPr>
              <a:spLocks/>
            </p:cNvSpPr>
            <p:nvPr/>
          </p:nvSpPr>
          <p:spPr bwMode="auto">
            <a:xfrm>
              <a:off x="4783138" y="2484438"/>
              <a:ext cx="1798637" cy="1935162"/>
            </a:xfrm>
            <a:custGeom>
              <a:avLst/>
              <a:gdLst>
                <a:gd name="T0" fmla="*/ 605 w 1133"/>
                <a:gd name="T1" fmla="*/ 1075 h 1219"/>
                <a:gd name="T2" fmla="*/ 586 w 1133"/>
                <a:gd name="T3" fmla="*/ 950 h 1219"/>
                <a:gd name="T4" fmla="*/ 519 w 1133"/>
                <a:gd name="T5" fmla="*/ 941 h 1219"/>
                <a:gd name="T6" fmla="*/ 461 w 1133"/>
                <a:gd name="T7" fmla="*/ 921 h 1219"/>
                <a:gd name="T8" fmla="*/ 375 w 1133"/>
                <a:gd name="T9" fmla="*/ 893 h 1219"/>
                <a:gd name="T10" fmla="*/ 307 w 1133"/>
                <a:gd name="T11" fmla="*/ 845 h 1219"/>
                <a:gd name="T12" fmla="*/ 221 w 1133"/>
                <a:gd name="T13" fmla="*/ 768 h 1219"/>
                <a:gd name="T14" fmla="*/ 106 w 1133"/>
                <a:gd name="T15" fmla="*/ 585 h 1219"/>
                <a:gd name="T16" fmla="*/ 39 w 1133"/>
                <a:gd name="T17" fmla="*/ 278 h 1219"/>
                <a:gd name="T18" fmla="*/ 0 w 1133"/>
                <a:gd name="T19" fmla="*/ 163 h 1219"/>
                <a:gd name="T20" fmla="*/ 87 w 1133"/>
                <a:gd name="T21" fmla="*/ 182 h 1219"/>
                <a:gd name="T22" fmla="*/ 173 w 1133"/>
                <a:gd name="T23" fmla="*/ 211 h 1219"/>
                <a:gd name="T24" fmla="*/ 432 w 1133"/>
                <a:gd name="T25" fmla="*/ 201 h 1219"/>
                <a:gd name="T26" fmla="*/ 643 w 1133"/>
                <a:gd name="T27" fmla="*/ 153 h 1219"/>
                <a:gd name="T28" fmla="*/ 653 w 1133"/>
                <a:gd name="T29" fmla="*/ 125 h 1219"/>
                <a:gd name="T30" fmla="*/ 711 w 1133"/>
                <a:gd name="T31" fmla="*/ 105 h 1219"/>
                <a:gd name="T32" fmla="*/ 720 w 1133"/>
                <a:gd name="T33" fmla="*/ 77 h 1219"/>
                <a:gd name="T34" fmla="*/ 778 w 1133"/>
                <a:gd name="T35" fmla="*/ 57 h 1219"/>
                <a:gd name="T36" fmla="*/ 816 w 1133"/>
                <a:gd name="T37" fmla="*/ 0 h 1219"/>
                <a:gd name="T38" fmla="*/ 1133 w 1133"/>
                <a:gd name="T39" fmla="*/ 499 h 1219"/>
                <a:gd name="T40" fmla="*/ 605 w 1133"/>
                <a:gd name="T41" fmla="*/ 1219 h 1219"/>
                <a:gd name="T42" fmla="*/ 605 w 1133"/>
                <a:gd name="T43" fmla="*/ 107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3" h="1219">
                  <a:moveTo>
                    <a:pt x="605" y="1075"/>
                  </a:moveTo>
                  <a:cubicBezTo>
                    <a:pt x="599" y="1033"/>
                    <a:pt x="609" y="985"/>
                    <a:pt x="586" y="950"/>
                  </a:cubicBezTo>
                  <a:cubicBezTo>
                    <a:pt x="574" y="931"/>
                    <a:pt x="541" y="946"/>
                    <a:pt x="519" y="941"/>
                  </a:cubicBezTo>
                  <a:cubicBezTo>
                    <a:pt x="499" y="936"/>
                    <a:pt x="480" y="927"/>
                    <a:pt x="461" y="921"/>
                  </a:cubicBezTo>
                  <a:cubicBezTo>
                    <a:pt x="432" y="911"/>
                    <a:pt x="375" y="893"/>
                    <a:pt x="375" y="893"/>
                  </a:cubicBezTo>
                  <a:cubicBezTo>
                    <a:pt x="352" y="870"/>
                    <a:pt x="330" y="867"/>
                    <a:pt x="307" y="845"/>
                  </a:cubicBezTo>
                  <a:cubicBezTo>
                    <a:pt x="281" y="767"/>
                    <a:pt x="300" y="787"/>
                    <a:pt x="221" y="768"/>
                  </a:cubicBezTo>
                  <a:cubicBezTo>
                    <a:pt x="197" y="698"/>
                    <a:pt x="158" y="639"/>
                    <a:pt x="106" y="585"/>
                  </a:cubicBezTo>
                  <a:cubicBezTo>
                    <a:pt x="71" y="487"/>
                    <a:pt x="61" y="380"/>
                    <a:pt x="39" y="278"/>
                  </a:cubicBezTo>
                  <a:cubicBezTo>
                    <a:pt x="28" y="228"/>
                    <a:pt x="27" y="204"/>
                    <a:pt x="0" y="163"/>
                  </a:cubicBezTo>
                  <a:cubicBezTo>
                    <a:pt x="43" y="148"/>
                    <a:pt x="49" y="163"/>
                    <a:pt x="87" y="182"/>
                  </a:cubicBezTo>
                  <a:cubicBezTo>
                    <a:pt x="113" y="195"/>
                    <a:pt x="145" y="201"/>
                    <a:pt x="173" y="211"/>
                  </a:cubicBezTo>
                  <a:cubicBezTo>
                    <a:pt x="259" y="208"/>
                    <a:pt x="346" y="206"/>
                    <a:pt x="432" y="201"/>
                  </a:cubicBezTo>
                  <a:cubicBezTo>
                    <a:pt x="502" y="197"/>
                    <a:pt x="573" y="162"/>
                    <a:pt x="643" y="153"/>
                  </a:cubicBezTo>
                  <a:cubicBezTo>
                    <a:pt x="646" y="144"/>
                    <a:pt x="645" y="131"/>
                    <a:pt x="653" y="125"/>
                  </a:cubicBezTo>
                  <a:cubicBezTo>
                    <a:pt x="670" y="113"/>
                    <a:pt x="711" y="105"/>
                    <a:pt x="711" y="105"/>
                  </a:cubicBezTo>
                  <a:cubicBezTo>
                    <a:pt x="714" y="96"/>
                    <a:pt x="712" y="83"/>
                    <a:pt x="720" y="77"/>
                  </a:cubicBezTo>
                  <a:cubicBezTo>
                    <a:pt x="737" y="65"/>
                    <a:pt x="778" y="57"/>
                    <a:pt x="778" y="57"/>
                  </a:cubicBezTo>
                  <a:cubicBezTo>
                    <a:pt x="787" y="43"/>
                    <a:pt x="816" y="16"/>
                    <a:pt x="816" y="0"/>
                  </a:cubicBezTo>
                  <a:lnTo>
                    <a:pt x="1133" y="499"/>
                  </a:lnTo>
                  <a:lnTo>
                    <a:pt x="605" y="1219"/>
                  </a:lnTo>
                  <a:lnTo>
                    <a:pt x="605" y="1075"/>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grpSp>
      <p:grpSp>
        <p:nvGrpSpPr>
          <p:cNvPr id="61" name="Group 60">
            <a:extLst>
              <a:ext uri="{FF2B5EF4-FFF2-40B4-BE49-F238E27FC236}">
                <a16:creationId xmlns:a16="http://schemas.microsoft.com/office/drawing/2014/main" id="{AD7952F7-70F6-4E34-85AB-927DBA17D39C}"/>
              </a:ext>
            </a:extLst>
          </p:cNvPr>
          <p:cNvGrpSpPr/>
          <p:nvPr/>
        </p:nvGrpSpPr>
        <p:grpSpPr>
          <a:xfrm>
            <a:off x="4661460" y="1394947"/>
            <a:ext cx="3401669" cy="2639124"/>
            <a:chOff x="1676400" y="2484438"/>
            <a:chExt cx="5895975" cy="3459162"/>
          </a:xfrm>
        </p:grpSpPr>
        <p:sp>
          <p:nvSpPr>
            <p:cNvPr id="43" name="Freeform 4">
              <a:extLst>
                <a:ext uri="{FF2B5EF4-FFF2-40B4-BE49-F238E27FC236}">
                  <a16:creationId xmlns:a16="http://schemas.microsoft.com/office/drawing/2014/main" id="{B02D9F5F-C43C-4ED8-974B-73D67D4F9D15}"/>
                </a:ext>
              </a:extLst>
            </p:cNvPr>
            <p:cNvSpPr>
              <a:spLocks/>
            </p:cNvSpPr>
            <p:nvPr/>
          </p:nvSpPr>
          <p:spPr bwMode="auto">
            <a:xfrm>
              <a:off x="1676400" y="2819400"/>
              <a:ext cx="4102100" cy="3124200"/>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4" name="Freeform 5">
              <a:extLst>
                <a:ext uri="{FF2B5EF4-FFF2-40B4-BE49-F238E27FC236}">
                  <a16:creationId xmlns:a16="http://schemas.microsoft.com/office/drawing/2014/main" id="{E3D306EF-A7BF-48F7-998E-2A1F422EF1E5}"/>
                </a:ext>
              </a:extLst>
            </p:cNvPr>
            <p:cNvSpPr>
              <a:spLocks/>
            </p:cNvSpPr>
            <p:nvPr/>
          </p:nvSpPr>
          <p:spPr bwMode="auto">
            <a:xfrm>
              <a:off x="3914775" y="4038600"/>
              <a:ext cx="1828800" cy="19050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5" name="Freeform 6">
              <a:extLst>
                <a:ext uri="{FF2B5EF4-FFF2-40B4-BE49-F238E27FC236}">
                  <a16:creationId xmlns:a16="http://schemas.microsoft.com/office/drawing/2014/main" id="{96C42421-5730-4E71-8B3E-F15FF8B7D613}"/>
                </a:ext>
              </a:extLst>
            </p:cNvPr>
            <p:cNvSpPr>
              <a:spLocks/>
            </p:cNvSpPr>
            <p:nvPr/>
          </p:nvSpPr>
          <p:spPr bwMode="auto">
            <a:xfrm>
              <a:off x="3000375" y="4191000"/>
              <a:ext cx="1219200" cy="1447800"/>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6" name="Freeform 7">
              <a:extLst>
                <a:ext uri="{FF2B5EF4-FFF2-40B4-BE49-F238E27FC236}">
                  <a16:creationId xmlns:a16="http://schemas.microsoft.com/office/drawing/2014/main" id="{EAB35AD7-FEFE-4914-95B6-2B31FA6B64AA}"/>
                </a:ext>
              </a:extLst>
            </p:cNvPr>
            <p:cNvSpPr>
              <a:spLocks/>
            </p:cNvSpPr>
            <p:nvPr/>
          </p:nvSpPr>
          <p:spPr bwMode="auto">
            <a:xfrm>
              <a:off x="3005138" y="3260725"/>
              <a:ext cx="1747837" cy="1387475"/>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7" name="Freeform 8">
              <a:extLst>
                <a:ext uri="{FF2B5EF4-FFF2-40B4-BE49-F238E27FC236}">
                  <a16:creationId xmlns:a16="http://schemas.microsoft.com/office/drawing/2014/main" id="{6AF29E9D-567A-40AE-91C1-7307CFAD5CE1}"/>
                </a:ext>
              </a:extLst>
            </p:cNvPr>
            <p:cNvSpPr>
              <a:spLocks/>
            </p:cNvSpPr>
            <p:nvPr/>
          </p:nvSpPr>
          <p:spPr bwMode="auto">
            <a:xfrm>
              <a:off x="5210175" y="4419600"/>
              <a:ext cx="1158875" cy="1219200"/>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8" name="Freeform 9">
              <a:extLst>
                <a:ext uri="{FF2B5EF4-FFF2-40B4-BE49-F238E27FC236}">
                  <a16:creationId xmlns:a16="http://schemas.microsoft.com/office/drawing/2014/main" id="{0616DD51-095E-45DB-BEB8-74B18FC583B2}"/>
                </a:ext>
              </a:extLst>
            </p:cNvPr>
            <p:cNvSpPr>
              <a:spLocks/>
            </p:cNvSpPr>
            <p:nvPr/>
          </p:nvSpPr>
          <p:spPr bwMode="auto">
            <a:xfrm>
              <a:off x="5667375" y="4419600"/>
              <a:ext cx="1905000" cy="1371600"/>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49" name="Freeform 10">
              <a:extLst>
                <a:ext uri="{FF2B5EF4-FFF2-40B4-BE49-F238E27FC236}">
                  <a16:creationId xmlns:a16="http://schemas.microsoft.com/office/drawing/2014/main" id="{BD24A183-1E72-4F0D-96CE-7A74D5B4CCCE}"/>
                </a:ext>
              </a:extLst>
            </p:cNvPr>
            <p:cNvSpPr>
              <a:spLocks/>
            </p:cNvSpPr>
            <p:nvPr/>
          </p:nvSpPr>
          <p:spPr bwMode="auto">
            <a:xfrm>
              <a:off x="5743575" y="3276600"/>
              <a:ext cx="1692275" cy="114300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50" name="Freeform 11">
              <a:extLst>
                <a:ext uri="{FF2B5EF4-FFF2-40B4-BE49-F238E27FC236}">
                  <a16:creationId xmlns:a16="http://schemas.microsoft.com/office/drawing/2014/main" id="{20BFACC3-423D-4F4C-BE60-483AFFEF3D93}"/>
                </a:ext>
              </a:extLst>
            </p:cNvPr>
            <p:cNvSpPr>
              <a:spLocks/>
            </p:cNvSpPr>
            <p:nvPr/>
          </p:nvSpPr>
          <p:spPr bwMode="auto">
            <a:xfrm>
              <a:off x="5743575" y="3733800"/>
              <a:ext cx="1828800" cy="114300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51" name="Freeform 12">
              <a:extLst>
                <a:ext uri="{FF2B5EF4-FFF2-40B4-BE49-F238E27FC236}">
                  <a16:creationId xmlns:a16="http://schemas.microsoft.com/office/drawing/2014/main" id="{B961AFC0-CF35-4282-9F42-D20C7A8676E4}"/>
                </a:ext>
              </a:extLst>
            </p:cNvPr>
            <p:cNvSpPr>
              <a:spLocks/>
            </p:cNvSpPr>
            <p:nvPr/>
          </p:nvSpPr>
          <p:spPr bwMode="auto">
            <a:xfrm>
              <a:off x="4783138" y="2484438"/>
              <a:ext cx="1798637" cy="1935162"/>
            </a:xfrm>
            <a:custGeom>
              <a:avLst/>
              <a:gdLst>
                <a:gd name="T0" fmla="*/ 605 w 1133"/>
                <a:gd name="T1" fmla="*/ 1075 h 1219"/>
                <a:gd name="T2" fmla="*/ 586 w 1133"/>
                <a:gd name="T3" fmla="*/ 950 h 1219"/>
                <a:gd name="T4" fmla="*/ 519 w 1133"/>
                <a:gd name="T5" fmla="*/ 941 h 1219"/>
                <a:gd name="T6" fmla="*/ 461 w 1133"/>
                <a:gd name="T7" fmla="*/ 921 h 1219"/>
                <a:gd name="T8" fmla="*/ 375 w 1133"/>
                <a:gd name="T9" fmla="*/ 893 h 1219"/>
                <a:gd name="T10" fmla="*/ 307 w 1133"/>
                <a:gd name="T11" fmla="*/ 845 h 1219"/>
                <a:gd name="T12" fmla="*/ 221 w 1133"/>
                <a:gd name="T13" fmla="*/ 768 h 1219"/>
                <a:gd name="T14" fmla="*/ 106 w 1133"/>
                <a:gd name="T15" fmla="*/ 585 h 1219"/>
                <a:gd name="T16" fmla="*/ 39 w 1133"/>
                <a:gd name="T17" fmla="*/ 278 h 1219"/>
                <a:gd name="T18" fmla="*/ 0 w 1133"/>
                <a:gd name="T19" fmla="*/ 163 h 1219"/>
                <a:gd name="T20" fmla="*/ 87 w 1133"/>
                <a:gd name="T21" fmla="*/ 182 h 1219"/>
                <a:gd name="T22" fmla="*/ 173 w 1133"/>
                <a:gd name="T23" fmla="*/ 211 h 1219"/>
                <a:gd name="T24" fmla="*/ 432 w 1133"/>
                <a:gd name="T25" fmla="*/ 201 h 1219"/>
                <a:gd name="T26" fmla="*/ 643 w 1133"/>
                <a:gd name="T27" fmla="*/ 153 h 1219"/>
                <a:gd name="T28" fmla="*/ 653 w 1133"/>
                <a:gd name="T29" fmla="*/ 125 h 1219"/>
                <a:gd name="T30" fmla="*/ 711 w 1133"/>
                <a:gd name="T31" fmla="*/ 105 h 1219"/>
                <a:gd name="T32" fmla="*/ 720 w 1133"/>
                <a:gd name="T33" fmla="*/ 77 h 1219"/>
                <a:gd name="T34" fmla="*/ 778 w 1133"/>
                <a:gd name="T35" fmla="*/ 57 h 1219"/>
                <a:gd name="T36" fmla="*/ 816 w 1133"/>
                <a:gd name="T37" fmla="*/ 0 h 1219"/>
                <a:gd name="T38" fmla="*/ 1133 w 1133"/>
                <a:gd name="T39" fmla="*/ 499 h 1219"/>
                <a:gd name="T40" fmla="*/ 605 w 1133"/>
                <a:gd name="T41" fmla="*/ 1219 h 1219"/>
                <a:gd name="T42" fmla="*/ 605 w 1133"/>
                <a:gd name="T43" fmla="*/ 107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3" h="1219">
                  <a:moveTo>
                    <a:pt x="605" y="1075"/>
                  </a:moveTo>
                  <a:cubicBezTo>
                    <a:pt x="599" y="1033"/>
                    <a:pt x="609" y="985"/>
                    <a:pt x="586" y="950"/>
                  </a:cubicBezTo>
                  <a:cubicBezTo>
                    <a:pt x="574" y="931"/>
                    <a:pt x="541" y="946"/>
                    <a:pt x="519" y="941"/>
                  </a:cubicBezTo>
                  <a:cubicBezTo>
                    <a:pt x="499" y="936"/>
                    <a:pt x="480" y="927"/>
                    <a:pt x="461" y="921"/>
                  </a:cubicBezTo>
                  <a:cubicBezTo>
                    <a:pt x="432" y="911"/>
                    <a:pt x="375" y="893"/>
                    <a:pt x="375" y="893"/>
                  </a:cubicBezTo>
                  <a:cubicBezTo>
                    <a:pt x="352" y="870"/>
                    <a:pt x="330" y="867"/>
                    <a:pt x="307" y="845"/>
                  </a:cubicBezTo>
                  <a:cubicBezTo>
                    <a:pt x="281" y="767"/>
                    <a:pt x="300" y="787"/>
                    <a:pt x="221" y="768"/>
                  </a:cubicBezTo>
                  <a:cubicBezTo>
                    <a:pt x="197" y="698"/>
                    <a:pt x="158" y="639"/>
                    <a:pt x="106" y="585"/>
                  </a:cubicBezTo>
                  <a:cubicBezTo>
                    <a:pt x="71" y="487"/>
                    <a:pt x="61" y="380"/>
                    <a:pt x="39" y="278"/>
                  </a:cubicBezTo>
                  <a:cubicBezTo>
                    <a:pt x="28" y="228"/>
                    <a:pt x="27" y="204"/>
                    <a:pt x="0" y="163"/>
                  </a:cubicBezTo>
                  <a:cubicBezTo>
                    <a:pt x="43" y="148"/>
                    <a:pt x="49" y="163"/>
                    <a:pt x="87" y="182"/>
                  </a:cubicBezTo>
                  <a:cubicBezTo>
                    <a:pt x="113" y="195"/>
                    <a:pt x="145" y="201"/>
                    <a:pt x="173" y="211"/>
                  </a:cubicBezTo>
                  <a:cubicBezTo>
                    <a:pt x="259" y="208"/>
                    <a:pt x="346" y="206"/>
                    <a:pt x="432" y="201"/>
                  </a:cubicBezTo>
                  <a:cubicBezTo>
                    <a:pt x="502" y="197"/>
                    <a:pt x="573" y="162"/>
                    <a:pt x="643" y="153"/>
                  </a:cubicBezTo>
                  <a:cubicBezTo>
                    <a:pt x="646" y="144"/>
                    <a:pt x="645" y="131"/>
                    <a:pt x="653" y="125"/>
                  </a:cubicBezTo>
                  <a:cubicBezTo>
                    <a:pt x="670" y="113"/>
                    <a:pt x="711" y="105"/>
                    <a:pt x="711" y="105"/>
                  </a:cubicBezTo>
                  <a:cubicBezTo>
                    <a:pt x="714" y="96"/>
                    <a:pt x="712" y="83"/>
                    <a:pt x="720" y="77"/>
                  </a:cubicBezTo>
                  <a:cubicBezTo>
                    <a:pt x="737" y="65"/>
                    <a:pt x="778" y="57"/>
                    <a:pt x="778" y="57"/>
                  </a:cubicBezTo>
                  <a:cubicBezTo>
                    <a:pt x="787" y="43"/>
                    <a:pt x="816" y="16"/>
                    <a:pt x="816" y="0"/>
                  </a:cubicBezTo>
                  <a:lnTo>
                    <a:pt x="1133" y="499"/>
                  </a:lnTo>
                  <a:lnTo>
                    <a:pt x="605" y="1219"/>
                  </a:lnTo>
                  <a:lnTo>
                    <a:pt x="605" y="1075"/>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52" name="Oval 13">
              <a:extLst>
                <a:ext uri="{FF2B5EF4-FFF2-40B4-BE49-F238E27FC236}">
                  <a16:creationId xmlns:a16="http://schemas.microsoft.com/office/drawing/2014/main" id="{66839BD6-0243-4D5D-9BC0-9274A7943199}"/>
                </a:ext>
              </a:extLst>
            </p:cNvPr>
            <p:cNvSpPr>
              <a:spLocks noChangeArrowheads="1"/>
            </p:cNvSpPr>
            <p:nvPr/>
          </p:nvSpPr>
          <p:spPr bwMode="auto">
            <a:xfrm>
              <a:off x="4038600" y="28956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53" name="Oval 14">
              <a:extLst>
                <a:ext uri="{FF2B5EF4-FFF2-40B4-BE49-F238E27FC236}">
                  <a16:creationId xmlns:a16="http://schemas.microsoft.com/office/drawing/2014/main" id="{540380AF-D261-48B7-8067-FD086144FBE4}"/>
                </a:ext>
              </a:extLst>
            </p:cNvPr>
            <p:cNvSpPr>
              <a:spLocks noChangeArrowheads="1"/>
            </p:cNvSpPr>
            <p:nvPr/>
          </p:nvSpPr>
          <p:spPr bwMode="auto">
            <a:xfrm>
              <a:off x="4038600" y="36576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54" name="Oval 15">
              <a:extLst>
                <a:ext uri="{FF2B5EF4-FFF2-40B4-BE49-F238E27FC236}">
                  <a16:creationId xmlns:a16="http://schemas.microsoft.com/office/drawing/2014/main" id="{B07B947A-FA9E-4005-9258-42D50818A523}"/>
                </a:ext>
              </a:extLst>
            </p:cNvPr>
            <p:cNvSpPr>
              <a:spLocks noChangeArrowheads="1"/>
            </p:cNvSpPr>
            <p:nvPr/>
          </p:nvSpPr>
          <p:spPr bwMode="auto">
            <a:xfrm>
              <a:off x="3124200" y="46482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55" name="Oval 16">
              <a:extLst>
                <a:ext uri="{FF2B5EF4-FFF2-40B4-BE49-F238E27FC236}">
                  <a16:creationId xmlns:a16="http://schemas.microsoft.com/office/drawing/2014/main" id="{EA435603-A3DF-4DCA-AB69-4F2CCC817DD4}"/>
                </a:ext>
              </a:extLst>
            </p:cNvPr>
            <p:cNvSpPr>
              <a:spLocks noChangeArrowheads="1"/>
            </p:cNvSpPr>
            <p:nvPr/>
          </p:nvSpPr>
          <p:spPr bwMode="auto">
            <a:xfrm>
              <a:off x="5105400" y="44958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56" name="Oval 17">
              <a:extLst>
                <a:ext uri="{FF2B5EF4-FFF2-40B4-BE49-F238E27FC236}">
                  <a16:creationId xmlns:a16="http://schemas.microsoft.com/office/drawing/2014/main" id="{692CE4F4-059E-48FF-89B3-C24687FAE066}"/>
                </a:ext>
              </a:extLst>
            </p:cNvPr>
            <p:cNvSpPr>
              <a:spLocks noChangeArrowheads="1"/>
            </p:cNvSpPr>
            <p:nvPr/>
          </p:nvSpPr>
          <p:spPr bwMode="auto">
            <a:xfrm>
              <a:off x="5410200" y="49530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57" name="Oval 18">
              <a:extLst>
                <a:ext uri="{FF2B5EF4-FFF2-40B4-BE49-F238E27FC236}">
                  <a16:creationId xmlns:a16="http://schemas.microsoft.com/office/drawing/2014/main" id="{95CB10AB-66C1-460E-9700-8CD2284BA3E6}"/>
                </a:ext>
              </a:extLst>
            </p:cNvPr>
            <p:cNvSpPr>
              <a:spLocks noChangeArrowheads="1"/>
            </p:cNvSpPr>
            <p:nvPr/>
          </p:nvSpPr>
          <p:spPr bwMode="auto">
            <a:xfrm>
              <a:off x="5943600" y="45720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58" name="Oval 19">
              <a:extLst>
                <a:ext uri="{FF2B5EF4-FFF2-40B4-BE49-F238E27FC236}">
                  <a16:creationId xmlns:a16="http://schemas.microsoft.com/office/drawing/2014/main" id="{8AE462EF-AD1F-497A-A690-15C349949E8A}"/>
                </a:ext>
              </a:extLst>
            </p:cNvPr>
            <p:cNvSpPr>
              <a:spLocks noChangeArrowheads="1"/>
            </p:cNvSpPr>
            <p:nvPr/>
          </p:nvSpPr>
          <p:spPr bwMode="auto">
            <a:xfrm>
              <a:off x="7086600" y="44196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59" name="Oval 20">
              <a:extLst>
                <a:ext uri="{FF2B5EF4-FFF2-40B4-BE49-F238E27FC236}">
                  <a16:creationId xmlns:a16="http://schemas.microsoft.com/office/drawing/2014/main" id="{35BEE31C-E00F-49DC-B055-E6998EAD44BE}"/>
                </a:ext>
              </a:extLst>
            </p:cNvPr>
            <p:cNvSpPr>
              <a:spLocks noChangeArrowheads="1"/>
            </p:cNvSpPr>
            <p:nvPr/>
          </p:nvSpPr>
          <p:spPr bwMode="auto">
            <a:xfrm>
              <a:off x="6324600" y="38862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60" name="Oval 21">
              <a:extLst>
                <a:ext uri="{FF2B5EF4-FFF2-40B4-BE49-F238E27FC236}">
                  <a16:creationId xmlns:a16="http://schemas.microsoft.com/office/drawing/2014/main" id="{F1B7E892-0A6E-4D70-B251-30633497410C}"/>
                </a:ext>
              </a:extLst>
            </p:cNvPr>
            <p:cNvSpPr>
              <a:spLocks noChangeArrowheads="1"/>
            </p:cNvSpPr>
            <p:nvPr/>
          </p:nvSpPr>
          <p:spPr bwMode="auto">
            <a:xfrm>
              <a:off x="5486400" y="33528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grpSp>
      <p:grpSp>
        <p:nvGrpSpPr>
          <p:cNvPr id="122" name="Group 121">
            <a:extLst>
              <a:ext uri="{FF2B5EF4-FFF2-40B4-BE49-F238E27FC236}">
                <a16:creationId xmlns:a16="http://schemas.microsoft.com/office/drawing/2014/main" id="{C9163A5B-B154-4CC8-8139-2620188E60C5}"/>
              </a:ext>
            </a:extLst>
          </p:cNvPr>
          <p:cNvGrpSpPr/>
          <p:nvPr/>
        </p:nvGrpSpPr>
        <p:grpSpPr>
          <a:xfrm>
            <a:off x="8203862" y="1484259"/>
            <a:ext cx="3402000" cy="2638800"/>
            <a:chOff x="1676400" y="2484438"/>
            <a:chExt cx="5895975" cy="3459162"/>
          </a:xfrm>
        </p:grpSpPr>
        <p:sp>
          <p:nvSpPr>
            <p:cNvPr id="92" name="Freeform 4">
              <a:extLst>
                <a:ext uri="{FF2B5EF4-FFF2-40B4-BE49-F238E27FC236}">
                  <a16:creationId xmlns:a16="http://schemas.microsoft.com/office/drawing/2014/main" id="{62C11060-8D2C-4943-A5C6-B17858B51CFC}"/>
                </a:ext>
              </a:extLst>
            </p:cNvPr>
            <p:cNvSpPr>
              <a:spLocks/>
            </p:cNvSpPr>
            <p:nvPr/>
          </p:nvSpPr>
          <p:spPr bwMode="auto">
            <a:xfrm>
              <a:off x="1676400" y="2819400"/>
              <a:ext cx="4102100" cy="3124200"/>
            </a:xfrm>
            <a:custGeom>
              <a:avLst/>
              <a:gdLst>
                <a:gd name="T0" fmla="*/ 1842 w 2584"/>
                <a:gd name="T1" fmla="*/ 0 h 1968"/>
                <a:gd name="T2" fmla="*/ 1026 w 2584"/>
                <a:gd name="T3" fmla="*/ 0 h 1968"/>
                <a:gd name="T4" fmla="*/ 978 w 2584"/>
                <a:gd name="T5" fmla="*/ 144 h 1968"/>
                <a:gd name="T6" fmla="*/ 997 w 2584"/>
                <a:gd name="T7" fmla="*/ 173 h 1968"/>
                <a:gd name="T8" fmla="*/ 968 w 2584"/>
                <a:gd name="T9" fmla="*/ 192 h 1968"/>
                <a:gd name="T10" fmla="*/ 940 w 2584"/>
                <a:gd name="T11" fmla="*/ 250 h 1968"/>
                <a:gd name="T12" fmla="*/ 930 w 2584"/>
                <a:gd name="T13" fmla="*/ 278 h 1968"/>
                <a:gd name="T14" fmla="*/ 872 w 2584"/>
                <a:gd name="T15" fmla="*/ 298 h 1968"/>
                <a:gd name="T16" fmla="*/ 844 w 2584"/>
                <a:gd name="T17" fmla="*/ 355 h 1968"/>
                <a:gd name="T18" fmla="*/ 834 w 2584"/>
                <a:gd name="T19" fmla="*/ 403 h 1968"/>
                <a:gd name="T20" fmla="*/ 757 w 2584"/>
                <a:gd name="T21" fmla="*/ 422 h 1968"/>
                <a:gd name="T22" fmla="*/ 700 w 2584"/>
                <a:gd name="T23" fmla="*/ 442 h 1968"/>
                <a:gd name="T24" fmla="*/ 652 w 2584"/>
                <a:gd name="T25" fmla="*/ 470 h 1968"/>
                <a:gd name="T26" fmla="*/ 632 w 2584"/>
                <a:gd name="T27" fmla="*/ 490 h 1968"/>
                <a:gd name="T28" fmla="*/ 575 w 2584"/>
                <a:gd name="T29" fmla="*/ 509 h 1968"/>
                <a:gd name="T30" fmla="*/ 546 w 2584"/>
                <a:gd name="T31" fmla="*/ 528 h 1968"/>
                <a:gd name="T32" fmla="*/ 114 w 2584"/>
                <a:gd name="T33" fmla="*/ 864 h 1968"/>
                <a:gd name="T34" fmla="*/ 56 w 2584"/>
                <a:gd name="T35" fmla="*/ 902 h 1968"/>
                <a:gd name="T36" fmla="*/ 28 w 2584"/>
                <a:gd name="T37" fmla="*/ 960 h 1968"/>
                <a:gd name="T38" fmla="*/ 76 w 2584"/>
                <a:gd name="T39" fmla="*/ 1200 h 1968"/>
                <a:gd name="T40" fmla="*/ 152 w 2584"/>
                <a:gd name="T41" fmla="*/ 1258 h 1968"/>
                <a:gd name="T42" fmla="*/ 200 w 2584"/>
                <a:gd name="T43" fmla="*/ 1296 h 1968"/>
                <a:gd name="T44" fmla="*/ 229 w 2584"/>
                <a:gd name="T45" fmla="*/ 1354 h 1968"/>
                <a:gd name="T46" fmla="*/ 498 w 2584"/>
                <a:gd name="T47" fmla="*/ 1392 h 1968"/>
                <a:gd name="T48" fmla="*/ 613 w 2584"/>
                <a:gd name="T49" fmla="*/ 1411 h 1968"/>
                <a:gd name="T50" fmla="*/ 642 w 2584"/>
                <a:gd name="T51" fmla="*/ 1430 h 1968"/>
                <a:gd name="T52" fmla="*/ 671 w 2584"/>
                <a:gd name="T53" fmla="*/ 1440 h 1968"/>
                <a:gd name="T54" fmla="*/ 728 w 2584"/>
                <a:gd name="T55" fmla="*/ 1680 h 1968"/>
                <a:gd name="T56" fmla="*/ 776 w 2584"/>
                <a:gd name="T57" fmla="*/ 1757 h 1968"/>
                <a:gd name="T58" fmla="*/ 815 w 2584"/>
                <a:gd name="T59" fmla="*/ 1776 h 1968"/>
                <a:gd name="T60" fmla="*/ 1410 w 2584"/>
                <a:gd name="T61" fmla="*/ 1776 h 1968"/>
                <a:gd name="T62" fmla="*/ 1410 w 2584"/>
                <a:gd name="T63" fmla="*/ 1968 h 1968"/>
                <a:gd name="T64" fmla="*/ 2226 w 2584"/>
                <a:gd name="T65" fmla="*/ 1968 h 1968"/>
                <a:gd name="T66" fmla="*/ 2226 w 2584"/>
                <a:gd name="T67" fmla="*/ 1440 h 1968"/>
                <a:gd name="T68" fmla="*/ 2562 w 2584"/>
                <a:gd name="T69" fmla="*/ 1008 h 1968"/>
                <a:gd name="T70" fmla="*/ 2552 w 2584"/>
                <a:gd name="T71" fmla="*/ 816 h 1968"/>
                <a:gd name="T72" fmla="*/ 2447 w 2584"/>
                <a:gd name="T73" fmla="*/ 806 h 1968"/>
                <a:gd name="T74" fmla="*/ 2226 w 2584"/>
                <a:gd name="T75" fmla="*/ 778 h 1968"/>
                <a:gd name="T76" fmla="*/ 2168 w 2584"/>
                <a:gd name="T77" fmla="*/ 710 h 1968"/>
                <a:gd name="T78" fmla="*/ 2159 w 2584"/>
                <a:gd name="T79" fmla="*/ 672 h 1968"/>
                <a:gd name="T80" fmla="*/ 2120 w 2584"/>
                <a:gd name="T81" fmla="*/ 662 h 1968"/>
                <a:gd name="T82" fmla="*/ 2101 w 2584"/>
                <a:gd name="T83" fmla="*/ 605 h 1968"/>
                <a:gd name="T84" fmla="*/ 2092 w 2584"/>
                <a:gd name="T85" fmla="*/ 547 h 1968"/>
                <a:gd name="T86" fmla="*/ 2063 w 2584"/>
                <a:gd name="T87" fmla="*/ 538 h 1968"/>
                <a:gd name="T88" fmla="*/ 2015 w 2584"/>
                <a:gd name="T89" fmla="*/ 432 h 1968"/>
                <a:gd name="T90" fmla="*/ 1996 w 2584"/>
                <a:gd name="T91" fmla="*/ 432 h 1968"/>
                <a:gd name="T92" fmla="*/ 1842 w 2584"/>
                <a:gd name="T93" fmla="*/ 0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84" h="1968">
                  <a:moveTo>
                    <a:pt x="1842" y="0"/>
                  </a:moveTo>
                  <a:lnTo>
                    <a:pt x="1026" y="0"/>
                  </a:lnTo>
                  <a:cubicBezTo>
                    <a:pt x="1010" y="48"/>
                    <a:pt x="986" y="94"/>
                    <a:pt x="978" y="144"/>
                  </a:cubicBezTo>
                  <a:cubicBezTo>
                    <a:pt x="976" y="155"/>
                    <a:pt x="999" y="162"/>
                    <a:pt x="997" y="173"/>
                  </a:cubicBezTo>
                  <a:cubicBezTo>
                    <a:pt x="995" y="184"/>
                    <a:pt x="978" y="186"/>
                    <a:pt x="968" y="192"/>
                  </a:cubicBezTo>
                  <a:cubicBezTo>
                    <a:pt x="948" y="278"/>
                    <a:pt x="975" y="193"/>
                    <a:pt x="940" y="250"/>
                  </a:cubicBezTo>
                  <a:cubicBezTo>
                    <a:pt x="935" y="258"/>
                    <a:pt x="938" y="272"/>
                    <a:pt x="930" y="278"/>
                  </a:cubicBezTo>
                  <a:cubicBezTo>
                    <a:pt x="913" y="290"/>
                    <a:pt x="872" y="298"/>
                    <a:pt x="872" y="298"/>
                  </a:cubicBezTo>
                  <a:cubicBezTo>
                    <a:pt x="852" y="328"/>
                    <a:pt x="852" y="321"/>
                    <a:pt x="844" y="355"/>
                  </a:cubicBezTo>
                  <a:cubicBezTo>
                    <a:pt x="840" y="371"/>
                    <a:pt x="846" y="391"/>
                    <a:pt x="834" y="403"/>
                  </a:cubicBezTo>
                  <a:cubicBezTo>
                    <a:pt x="815" y="422"/>
                    <a:pt x="782" y="414"/>
                    <a:pt x="757" y="422"/>
                  </a:cubicBezTo>
                  <a:cubicBezTo>
                    <a:pt x="738" y="428"/>
                    <a:pt x="700" y="442"/>
                    <a:pt x="700" y="442"/>
                  </a:cubicBezTo>
                  <a:cubicBezTo>
                    <a:pt x="645" y="495"/>
                    <a:pt x="719" y="430"/>
                    <a:pt x="652" y="470"/>
                  </a:cubicBezTo>
                  <a:cubicBezTo>
                    <a:pt x="644" y="475"/>
                    <a:pt x="640" y="486"/>
                    <a:pt x="632" y="490"/>
                  </a:cubicBezTo>
                  <a:cubicBezTo>
                    <a:pt x="614" y="499"/>
                    <a:pt x="592" y="498"/>
                    <a:pt x="575" y="509"/>
                  </a:cubicBezTo>
                  <a:cubicBezTo>
                    <a:pt x="565" y="515"/>
                    <a:pt x="546" y="528"/>
                    <a:pt x="546" y="528"/>
                  </a:cubicBezTo>
                  <a:cubicBezTo>
                    <a:pt x="402" y="640"/>
                    <a:pt x="259" y="753"/>
                    <a:pt x="114" y="864"/>
                  </a:cubicBezTo>
                  <a:cubicBezTo>
                    <a:pt x="96" y="878"/>
                    <a:pt x="56" y="902"/>
                    <a:pt x="56" y="902"/>
                  </a:cubicBezTo>
                  <a:cubicBezTo>
                    <a:pt x="50" y="923"/>
                    <a:pt x="29" y="939"/>
                    <a:pt x="28" y="960"/>
                  </a:cubicBezTo>
                  <a:cubicBezTo>
                    <a:pt x="24" y="1049"/>
                    <a:pt x="0" y="1150"/>
                    <a:pt x="76" y="1200"/>
                  </a:cubicBezTo>
                  <a:cubicBezTo>
                    <a:pt x="98" y="1234"/>
                    <a:pt x="115" y="1245"/>
                    <a:pt x="152" y="1258"/>
                  </a:cubicBezTo>
                  <a:cubicBezTo>
                    <a:pt x="176" y="1326"/>
                    <a:pt x="139" y="1247"/>
                    <a:pt x="200" y="1296"/>
                  </a:cubicBezTo>
                  <a:cubicBezTo>
                    <a:pt x="217" y="1310"/>
                    <a:pt x="214" y="1339"/>
                    <a:pt x="229" y="1354"/>
                  </a:cubicBezTo>
                  <a:cubicBezTo>
                    <a:pt x="287" y="1412"/>
                    <a:pt x="473" y="1391"/>
                    <a:pt x="498" y="1392"/>
                  </a:cubicBezTo>
                  <a:cubicBezTo>
                    <a:pt x="501" y="1392"/>
                    <a:pt x="600" y="1406"/>
                    <a:pt x="613" y="1411"/>
                  </a:cubicBezTo>
                  <a:cubicBezTo>
                    <a:pt x="624" y="1415"/>
                    <a:pt x="632" y="1425"/>
                    <a:pt x="642" y="1430"/>
                  </a:cubicBezTo>
                  <a:cubicBezTo>
                    <a:pt x="651" y="1435"/>
                    <a:pt x="661" y="1437"/>
                    <a:pt x="671" y="1440"/>
                  </a:cubicBezTo>
                  <a:cubicBezTo>
                    <a:pt x="695" y="1516"/>
                    <a:pt x="685" y="1615"/>
                    <a:pt x="728" y="1680"/>
                  </a:cubicBezTo>
                  <a:cubicBezTo>
                    <a:pt x="740" y="1725"/>
                    <a:pt x="731" y="1741"/>
                    <a:pt x="776" y="1757"/>
                  </a:cubicBezTo>
                  <a:cubicBezTo>
                    <a:pt x="801" y="1780"/>
                    <a:pt x="787" y="1776"/>
                    <a:pt x="815" y="1776"/>
                  </a:cubicBezTo>
                  <a:lnTo>
                    <a:pt x="1410" y="1776"/>
                  </a:lnTo>
                  <a:lnTo>
                    <a:pt x="1410" y="1968"/>
                  </a:lnTo>
                  <a:lnTo>
                    <a:pt x="2226" y="1968"/>
                  </a:lnTo>
                  <a:lnTo>
                    <a:pt x="2226" y="1440"/>
                  </a:lnTo>
                  <a:lnTo>
                    <a:pt x="2562" y="1008"/>
                  </a:lnTo>
                  <a:cubicBezTo>
                    <a:pt x="2559" y="944"/>
                    <a:pt x="2584" y="872"/>
                    <a:pt x="2552" y="816"/>
                  </a:cubicBezTo>
                  <a:cubicBezTo>
                    <a:pt x="2535" y="785"/>
                    <a:pt x="2482" y="811"/>
                    <a:pt x="2447" y="806"/>
                  </a:cubicBezTo>
                  <a:cubicBezTo>
                    <a:pt x="2345" y="792"/>
                    <a:pt x="2397" y="787"/>
                    <a:pt x="2226" y="778"/>
                  </a:cubicBezTo>
                  <a:cubicBezTo>
                    <a:pt x="2189" y="765"/>
                    <a:pt x="2179" y="748"/>
                    <a:pt x="2168" y="710"/>
                  </a:cubicBezTo>
                  <a:cubicBezTo>
                    <a:pt x="2164" y="697"/>
                    <a:pt x="2168" y="681"/>
                    <a:pt x="2159" y="672"/>
                  </a:cubicBezTo>
                  <a:cubicBezTo>
                    <a:pt x="2150" y="663"/>
                    <a:pt x="2133" y="665"/>
                    <a:pt x="2120" y="662"/>
                  </a:cubicBezTo>
                  <a:cubicBezTo>
                    <a:pt x="2114" y="643"/>
                    <a:pt x="2107" y="624"/>
                    <a:pt x="2101" y="605"/>
                  </a:cubicBezTo>
                  <a:cubicBezTo>
                    <a:pt x="2095" y="586"/>
                    <a:pt x="2102" y="564"/>
                    <a:pt x="2092" y="547"/>
                  </a:cubicBezTo>
                  <a:cubicBezTo>
                    <a:pt x="2087" y="538"/>
                    <a:pt x="2073" y="541"/>
                    <a:pt x="2063" y="538"/>
                  </a:cubicBezTo>
                  <a:cubicBezTo>
                    <a:pt x="1974" y="449"/>
                    <a:pt x="2068" y="559"/>
                    <a:pt x="2015" y="432"/>
                  </a:cubicBezTo>
                  <a:cubicBezTo>
                    <a:pt x="2013" y="426"/>
                    <a:pt x="2002" y="432"/>
                    <a:pt x="1996" y="432"/>
                  </a:cubicBezTo>
                  <a:lnTo>
                    <a:pt x="1842" y="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93" name="Freeform 5">
              <a:extLst>
                <a:ext uri="{FF2B5EF4-FFF2-40B4-BE49-F238E27FC236}">
                  <a16:creationId xmlns:a16="http://schemas.microsoft.com/office/drawing/2014/main" id="{D3393BCB-D6E6-44B4-A767-CCCBD9D8746E}"/>
                </a:ext>
              </a:extLst>
            </p:cNvPr>
            <p:cNvSpPr>
              <a:spLocks/>
            </p:cNvSpPr>
            <p:nvPr/>
          </p:nvSpPr>
          <p:spPr bwMode="auto">
            <a:xfrm>
              <a:off x="3914775" y="4038600"/>
              <a:ext cx="1828800" cy="1905000"/>
            </a:xfrm>
            <a:custGeom>
              <a:avLst/>
              <a:gdLst>
                <a:gd name="T0" fmla="*/ 0 w 1152"/>
                <a:gd name="T1" fmla="*/ 1200 h 1200"/>
                <a:gd name="T2" fmla="*/ 0 w 1152"/>
                <a:gd name="T3" fmla="*/ 816 h 1200"/>
                <a:gd name="T4" fmla="*/ 192 w 1152"/>
                <a:gd name="T5" fmla="*/ 672 h 1200"/>
                <a:gd name="T6" fmla="*/ 192 w 1152"/>
                <a:gd name="T7" fmla="*/ 0 h 1200"/>
                <a:gd name="T8" fmla="*/ 1152 w 1152"/>
                <a:gd name="T9" fmla="*/ 240 h 1200"/>
                <a:gd name="T10" fmla="*/ 816 w 1152"/>
                <a:gd name="T11" fmla="*/ 672 h 1200"/>
                <a:gd name="T12" fmla="*/ 816 w 1152"/>
                <a:gd name="T13" fmla="*/ 1200 h 1200"/>
                <a:gd name="T14" fmla="*/ 0 w 1152"/>
                <a:gd name="T15" fmla="*/ 1200 h 1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2" h="1200">
                  <a:moveTo>
                    <a:pt x="0" y="1200"/>
                  </a:moveTo>
                  <a:lnTo>
                    <a:pt x="0" y="816"/>
                  </a:lnTo>
                  <a:lnTo>
                    <a:pt x="192" y="672"/>
                  </a:lnTo>
                  <a:lnTo>
                    <a:pt x="192" y="0"/>
                  </a:lnTo>
                  <a:lnTo>
                    <a:pt x="1152" y="240"/>
                  </a:lnTo>
                  <a:lnTo>
                    <a:pt x="816" y="672"/>
                  </a:lnTo>
                  <a:lnTo>
                    <a:pt x="816" y="1200"/>
                  </a:lnTo>
                  <a:lnTo>
                    <a:pt x="0" y="120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94" name="Freeform 6">
              <a:extLst>
                <a:ext uri="{FF2B5EF4-FFF2-40B4-BE49-F238E27FC236}">
                  <a16:creationId xmlns:a16="http://schemas.microsoft.com/office/drawing/2014/main" id="{49760666-65FF-44FF-95DB-959C8F6D6A7D}"/>
                </a:ext>
              </a:extLst>
            </p:cNvPr>
            <p:cNvSpPr>
              <a:spLocks/>
            </p:cNvSpPr>
            <p:nvPr/>
          </p:nvSpPr>
          <p:spPr bwMode="auto">
            <a:xfrm>
              <a:off x="3000375" y="4191000"/>
              <a:ext cx="1219200" cy="1447800"/>
            </a:xfrm>
            <a:custGeom>
              <a:avLst/>
              <a:gdLst>
                <a:gd name="T0" fmla="*/ 144 w 768"/>
                <a:gd name="T1" fmla="*/ 912 h 912"/>
                <a:gd name="T2" fmla="*/ 0 w 768"/>
                <a:gd name="T3" fmla="*/ 144 h 912"/>
                <a:gd name="T4" fmla="*/ 336 w 768"/>
                <a:gd name="T5" fmla="*/ 288 h 912"/>
                <a:gd name="T6" fmla="*/ 768 w 768"/>
                <a:gd name="T7" fmla="*/ 0 h 912"/>
                <a:gd name="T8" fmla="*/ 768 w 768"/>
                <a:gd name="T9" fmla="*/ 576 h 912"/>
                <a:gd name="T10" fmla="*/ 576 w 768"/>
                <a:gd name="T11" fmla="*/ 720 h 912"/>
                <a:gd name="T12" fmla="*/ 576 w 768"/>
                <a:gd name="T13" fmla="*/ 912 h 912"/>
                <a:gd name="T14" fmla="*/ 144 w 768"/>
                <a:gd name="T15" fmla="*/ 912 h 9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 h="912">
                  <a:moveTo>
                    <a:pt x="144" y="912"/>
                  </a:moveTo>
                  <a:lnTo>
                    <a:pt x="0" y="144"/>
                  </a:lnTo>
                  <a:lnTo>
                    <a:pt x="336" y="288"/>
                  </a:lnTo>
                  <a:lnTo>
                    <a:pt x="768" y="0"/>
                  </a:lnTo>
                  <a:lnTo>
                    <a:pt x="768" y="576"/>
                  </a:lnTo>
                  <a:lnTo>
                    <a:pt x="576" y="720"/>
                  </a:lnTo>
                  <a:lnTo>
                    <a:pt x="576" y="912"/>
                  </a:lnTo>
                  <a:lnTo>
                    <a:pt x="144" y="912"/>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95" name="Freeform 7">
              <a:extLst>
                <a:ext uri="{FF2B5EF4-FFF2-40B4-BE49-F238E27FC236}">
                  <a16:creationId xmlns:a16="http://schemas.microsoft.com/office/drawing/2014/main" id="{DB4E25C4-6219-47B2-BE88-D05E928ED6F2}"/>
                </a:ext>
              </a:extLst>
            </p:cNvPr>
            <p:cNvSpPr>
              <a:spLocks/>
            </p:cNvSpPr>
            <p:nvPr/>
          </p:nvSpPr>
          <p:spPr bwMode="auto">
            <a:xfrm>
              <a:off x="3005138" y="3260725"/>
              <a:ext cx="1747837" cy="1387475"/>
            </a:xfrm>
            <a:custGeom>
              <a:avLst/>
              <a:gdLst>
                <a:gd name="T0" fmla="*/ 333 w 1101"/>
                <a:gd name="T1" fmla="*/ 874 h 874"/>
                <a:gd name="T2" fmla="*/ 285 w 1101"/>
                <a:gd name="T3" fmla="*/ 384 h 874"/>
                <a:gd name="T4" fmla="*/ 410 w 1101"/>
                <a:gd name="T5" fmla="*/ 346 h 874"/>
                <a:gd name="T6" fmla="*/ 535 w 1101"/>
                <a:gd name="T7" fmla="*/ 298 h 874"/>
                <a:gd name="T8" fmla="*/ 592 w 1101"/>
                <a:gd name="T9" fmla="*/ 202 h 874"/>
                <a:gd name="T10" fmla="*/ 611 w 1101"/>
                <a:gd name="T11" fmla="*/ 173 h 874"/>
                <a:gd name="T12" fmla="*/ 640 w 1101"/>
                <a:gd name="T13" fmla="*/ 164 h 874"/>
                <a:gd name="T14" fmla="*/ 650 w 1101"/>
                <a:gd name="T15" fmla="*/ 135 h 874"/>
                <a:gd name="T16" fmla="*/ 698 w 1101"/>
                <a:gd name="T17" fmla="*/ 0 h 874"/>
                <a:gd name="T18" fmla="*/ 1101 w 1101"/>
                <a:gd name="T19" fmla="*/ 586 h 874"/>
                <a:gd name="T20" fmla="*/ 765 w 1101"/>
                <a:gd name="T21" fmla="*/ 490 h 874"/>
                <a:gd name="T22" fmla="*/ 765 w 1101"/>
                <a:gd name="T23" fmla="*/ 586 h 874"/>
                <a:gd name="T24" fmla="*/ 333 w 1101"/>
                <a:gd name="T25"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01" h="874">
                  <a:moveTo>
                    <a:pt x="333" y="874"/>
                  </a:moveTo>
                  <a:cubicBezTo>
                    <a:pt x="81" y="244"/>
                    <a:pt x="0" y="443"/>
                    <a:pt x="285" y="384"/>
                  </a:cubicBezTo>
                  <a:cubicBezTo>
                    <a:pt x="326" y="357"/>
                    <a:pt x="361" y="354"/>
                    <a:pt x="410" y="346"/>
                  </a:cubicBezTo>
                  <a:cubicBezTo>
                    <a:pt x="450" y="326"/>
                    <a:pt x="492" y="313"/>
                    <a:pt x="535" y="298"/>
                  </a:cubicBezTo>
                  <a:cubicBezTo>
                    <a:pt x="554" y="240"/>
                    <a:pt x="541" y="220"/>
                    <a:pt x="592" y="202"/>
                  </a:cubicBezTo>
                  <a:cubicBezTo>
                    <a:pt x="598" y="192"/>
                    <a:pt x="602" y="180"/>
                    <a:pt x="611" y="173"/>
                  </a:cubicBezTo>
                  <a:cubicBezTo>
                    <a:pt x="619" y="167"/>
                    <a:pt x="633" y="171"/>
                    <a:pt x="640" y="164"/>
                  </a:cubicBezTo>
                  <a:cubicBezTo>
                    <a:pt x="647" y="157"/>
                    <a:pt x="645" y="144"/>
                    <a:pt x="650" y="135"/>
                  </a:cubicBezTo>
                  <a:cubicBezTo>
                    <a:pt x="670" y="94"/>
                    <a:pt x="698" y="47"/>
                    <a:pt x="698" y="0"/>
                  </a:cubicBezTo>
                  <a:lnTo>
                    <a:pt x="1101" y="586"/>
                  </a:lnTo>
                  <a:lnTo>
                    <a:pt x="765" y="490"/>
                  </a:lnTo>
                  <a:lnTo>
                    <a:pt x="765" y="586"/>
                  </a:lnTo>
                  <a:lnTo>
                    <a:pt x="333" y="874"/>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96" name="Freeform 8">
              <a:extLst>
                <a:ext uri="{FF2B5EF4-FFF2-40B4-BE49-F238E27FC236}">
                  <a16:creationId xmlns:a16="http://schemas.microsoft.com/office/drawing/2014/main" id="{F4FEE3B7-F0BD-4E2F-BAC5-855AFA217A89}"/>
                </a:ext>
              </a:extLst>
            </p:cNvPr>
            <p:cNvSpPr>
              <a:spLocks/>
            </p:cNvSpPr>
            <p:nvPr/>
          </p:nvSpPr>
          <p:spPr bwMode="auto">
            <a:xfrm>
              <a:off x="5210175" y="4419600"/>
              <a:ext cx="1158875" cy="1219200"/>
            </a:xfrm>
            <a:custGeom>
              <a:avLst/>
              <a:gdLst>
                <a:gd name="T0" fmla="*/ 0 w 730"/>
                <a:gd name="T1" fmla="*/ 768 h 768"/>
                <a:gd name="T2" fmla="*/ 288 w 730"/>
                <a:gd name="T3" fmla="*/ 480 h 768"/>
                <a:gd name="T4" fmla="*/ 298 w 730"/>
                <a:gd name="T5" fmla="*/ 518 h 768"/>
                <a:gd name="T6" fmla="*/ 317 w 730"/>
                <a:gd name="T7" fmla="*/ 538 h 768"/>
                <a:gd name="T8" fmla="*/ 355 w 730"/>
                <a:gd name="T9" fmla="*/ 662 h 768"/>
                <a:gd name="T10" fmla="*/ 403 w 730"/>
                <a:gd name="T11" fmla="*/ 691 h 768"/>
                <a:gd name="T12" fmla="*/ 624 w 730"/>
                <a:gd name="T13" fmla="*/ 672 h 768"/>
                <a:gd name="T14" fmla="*/ 662 w 730"/>
                <a:gd name="T15" fmla="*/ 643 h 768"/>
                <a:gd name="T16" fmla="*/ 672 w 730"/>
                <a:gd name="T17" fmla="*/ 614 h 768"/>
                <a:gd name="T18" fmla="*/ 730 w 730"/>
                <a:gd name="T19" fmla="*/ 595 h 768"/>
                <a:gd name="T20" fmla="*/ 720 w 730"/>
                <a:gd name="T21" fmla="*/ 422 h 768"/>
                <a:gd name="T22" fmla="*/ 710 w 730"/>
                <a:gd name="T23" fmla="*/ 365 h 768"/>
                <a:gd name="T24" fmla="*/ 682 w 730"/>
                <a:gd name="T25" fmla="*/ 355 h 768"/>
                <a:gd name="T26" fmla="*/ 557 w 730"/>
                <a:gd name="T27" fmla="*/ 288 h 768"/>
                <a:gd name="T28" fmla="*/ 288 w 730"/>
                <a:gd name="T29" fmla="*/ 336 h 768"/>
                <a:gd name="T30" fmla="*/ 336 w 730"/>
                <a:gd name="T31" fmla="*/ 0 h 768"/>
                <a:gd name="T32" fmla="*/ 0 w 730"/>
                <a:gd name="T33" fmla="*/ 432 h 768"/>
                <a:gd name="T34" fmla="*/ 0 w 730"/>
                <a:gd name="T3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0" h="768">
                  <a:moveTo>
                    <a:pt x="0" y="768"/>
                  </a:moveTo>
                  <a:cubicBezTo>
                    <a:pt x="96" y="672"/>
                    <a:pt x="184" y="567"/>
                    <a:pt x="288" y="480"/>
                  </a:cubicBezTo>
                  <a:cubicBezTo>
                    <a:pt x="298" y="472"/>
                    <a:pt x="292" y="506"/>
                    <a:pt x="298" y="518"/>
                  </a:cubicBezTo>
                  <a:cubicBezTo>
                    <a:pt x="302" y="526"/>
                    <a:pt x="311" y="531"/>
                    <a:pt x="317" y="538"/>
                  </a:cubicBezTo>
                  <a:cubicBezTo>
                    <a:pt x="328" y="571"/>
                    <a:pt x="339" y="629"/>
                    <a:pt x="355" y="662"/>
                  </a:cubicBezTo>
                  <a:cubicBezTo>
                    <a:pt x="366" y="685"/>
                    <a:pt x="382" y="684"/>
                    <a:pt x="403" y="691"/>
                  </a:cubicBezTo>
                  <a:cubicBezTo>
                    <a:pt x="481" y="742"/>
                    <a:pt x="549" y="692"/>
                    <a:pt x="624" y="672"/>
                  </a:cubicBezTo>
                  <a:cubicBezTo>
                    <a:pt x="637" y="662"/>
                    <a:pt x="652" y="655"/>
                    <a:pt x="662" y="643"/>
                  </a:cubicBezTo>
                  <a:cubicBezTo>
                    <a:pt x="669" y="635"/>
                    <a:pt x="665" y="621"/>
                    <a:pt x="672" y="614"/>
                  </a:cubicBezTo>
                  <a:cubicBezTo>
                    <a:pt x="687" y="600"/>
                    <a:pt x="711" y="602"/>
                    <a:pt x="730" y="595"/>
                  </a:cubicBezTo>
                  <a:cubicBezTo>
                    <a:pt x="727" y="537"/>
                    <a:pt x="725" y="480"/>
                    <a:pt x="720" y="422"/>
                  </a:cubicBezTo>
                  <a:cubicBezTo>
                    <a:pt x="718" y="403"/>
                    <a:pt x="720" y="382"/>
                    <a:pt x="710" y="365"/>
                  </a:cubicBezTo>
                  <a:cubicBezTo>
                    <a:pt x="705" y="356"/>
                    <a:pt x="691" y="358"/>
                    <a:pt x="682" y="355"/>
                  </a:cubicBezTo>
                  <a:cubicBezTo>
                    <a:pt x="651" y="268"/>
                    <a:pt x="664" y="288"/>
                    <a:pt x="557" y="288"/>
                  </a:cubicBezTo>
                  <a:lnTo>
                    <a:pt x="288" y="336"/>
                  </a:lnTo>
                  <a:lnTo>
                    <a:pt x="336" y="0"/>
                  </a:lnTo>
                  <a:lnTo>
                    <a:pt x="0" y="432"/>
                  </a:lnTo>
                  <a:lnTo>
                    <a:pt x="0" y="768"/>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97" name="Freeform 9">
              <a:extLst>
                <a:ext uri="{FF2B5EF4-FFF2-40B4-BE49-F238E27FC236}">
                  <a16:creationId xmlns:a16="http://schemas.microsoft.com/office/drawing/2014/main" id="{77AE9C0D-BD56-499E-99CF-8EEDF031325E}"/>
                </a:ext>
              </a:extLst>
            </p:cNvPr>
            <p:cNvSpPr>
              <a:spLocks/>
            </p:cNvSpPr>
            <p:nvPr/>
          </p:nvSpPr>
          <p:spPr bwMode="auto">
            <a:xfrm>
              <a:off x="5667375" y="4419600"/>
              <a:ext cx="1905000" cy="1371600"/>
            </a:xfrm>
            <a:custGeom>
              <a:avLst/>
              <a:gdLst>
                <a:gd name="T0" fmla="*/ 48 w 1200"/>
                <a:gd name="T1" fmla="*/ 0 h 864"/>
                <a:gd name="T2" fmla="*/ 1200 w 1200"/>
                <a:gd name="T3" fmla="*/ 288 h 864"/>
                <a:gd name="T4" fmla="*/ 1200 w 1200"/>
                <a:gd name="T5" fmla="*/ 864 h 864"/>
                <a:gd name="T6" fmla="*/ 960 w 1200"/>
                <a:gd name="T7" fmla="*/ 720 h 864"/>
                <a:gd name="T8" fmla="*/ 922 w 1200"/>
                <a:gd name="T9" fmla="*/ 662 h 864"/>
                <a:gd name="T10" fmla="*/ 778 w 1200"/>
                <a:gd name="T11" fmla="*/ 672 h 864"/>
                <a:gd name="T12" fmla="*/ 595 w 1200"/>
                <a:gd name="T13" fmla="*/ 730 h 864"/>
                <a:gd name="T14" fmla="*/ 480 w 1200"/>
                <a:gd name="T15" fmla="*/ 710 h 864"/>
                <a:gd name="T16" fmla="*/ 470 w 1200"/>
                <a:gd name="T17" fmla="*/ 346 h 864"/>
                <a:gd name="T18" fmla="*/ 432 w 1200"/>
                <a:gd name="T19" fmla="*/ 298 h 864"/>
                <a:gd name="T20" fmla="*/ 365 w 1200"/>
                <a:gd name="T21" fmla="*/ 288 h 864"/>
                <a:gd name="T22" fmla="*/ 288 w 1200"/>
                <a:gd name="T23" fmla="*/ 288 h 864"/>
                <a:gd name="T24" fmla="*/ 0 w 1200"/>
                <a:gd name="T25" fmla="*/ 336 h 864"/>
                <a:gd name="T26" fmla="*/ 48 w 1200"/>
                <a:gd name="T27" fmla="*/ 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0" h="864">
                  <a:moveTo>
                    <a:pt x="48" y="0"/>
                  </a:moveTo>
                  <a:lnTo>
                    <a:pt x="1200" y="288"/>
                  </a:lnTo>
                  <a:lnTo>
                    <a:pt x="1200" y="864"/>
                  </a:lnTo>
                  <a:cubicBezTo>
                    <a:pt x="1120" y="816"/>
                    <a:pt x="1035" y="775"/>
                    <a:pt x="960" y="720"/>
                  </a:cubicBezTo>
                  <a:cubicBezTo>
                    <a:pt x="941" y="706"/>
                    <a:pt x="922" y="662"/>
                    <a:pt x="922" y="662"/>
                  </a:cubicBezTo>
                  <a:cubicBezTo>
                    <a:pt x="874" y="665"/>
                    <a:pt x="826" y="665"/>
                    <a:pt x="778" y="672"/>
                  </a:cubicBezTo>
                  <a:cubicBezTo>
                    <a:pt x="717" y="681"/>
                    <a:pt x="663" y="718"/>
                    <a:pt x="595" y="730"/>
                  </a:cubicBezTo>
                  <a:cubicBezTo>
                    <a:pt x="549" y="760"/>
                    <a:pt x="502" y="774"/>
                    <a:pt x="480" y="710"/>
                  </a:cubicBezTo>
                  <a:cubicBezTo>
                    <a:pt x="490" y="625"/>
                    <a:pt x="531" y="404"/>
                    <a:pt x="470" y="346"/>
                  </a:cubicBezTo>
                  <a:cubicBezTo>
                    <a:pt x="460" y="304"/>
                    <a:pt x="473" y="306"/>
                    <a:pt x="432" y="298"/>
                  </a:cubicBezTo>
                  <a:cubicBezTo>
                    <a:pt x="410" y="294"/>
                    <a:pt x="365" y="288"/>
                    <a:pt x="365" y="288"/>
                  </a:cubicBezTo>
                  <a:lnTo>
                    <a:pt x="288" y="288"/>
                  </a:lnTo>
                  <a:lnTo>
                    <a:pt x="0" y="336"/>
                  </a:lnTo>
                  <a:lnTo>
                    <a:pt x="48" y="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98" name="Freeform 10">
              <a:extLst>
                <a:ext uri="{FF2B5EF4-FFF2-40B4-BE49-F238E27FC236}">
                  <a16:creationId xmlns:a16="http://schemas.microsoft.com/office/drawing/2014/main" id="{CA70973A-61B3-460B-9F14-0CAE7E445FF6}"/>
                </a:ext>
              </a:extLst>
            </p:cNvPr>
            <p:cNvSpPr>
              <a:spLocks/>
            </p:cNvSpPr>
            <p:nvPr/>
          </p:nvSpPr>
          <p:spPr bwMode="auto">
            <a:xfrm>
              <a:off x="5743575" y="3276600"/>
              <a:ext cx="1692275" cy="1143000"/>
            </a:xfrm>
            <a:custGeom>
              <a:avLst/>
              <a:gdLst>
                <a:gd name="T0" fmla="*/ 0 w 1066"/>
                <a:gd name="T1" fmla="*/ 720 h 720"/>
                <a:gd name="T2" fmla="*/ 816 w 1066"/>
                <a:gd name="T3" fmla="*/ 720 h 720"/>
                <a:gd name="T4" fmla="*/ 864 w 1066"/>
                <a:gd name="T5" fmla="*/ 624 h 720"/>
                <a:gd name="T6" fmla="*/ 864 w 1066"/>
                <a:gd name="T7" fmla="*/ 528 h 720"/>
                <a:gd name="T8" fmla="*/ 1008 w 1066"/>
                <a:gd name="T9" fmla="*/ 480 h 720"/>
                <a:gd name="T10" fmla="*/ 1066 w 1066"/>
                <a:gd name="T11" fmla="*/ 442 h 720"/>
                <a:gd name="T12" fmla="*/ 960 w 1066"/>
                <a:gd name="T13" fmla="*/ 144 h 720"/>
                <a:gd name="T14" fmla="*/ 528 w 1066"/>
                <a:gd name="T15" fmla="*/ 0 h 720"/>
                <a:gd name="T16" fmla="*/ 0 w 1066"/>
                <a:gd name="T17" fmla="*/ 720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6" h="720">
                  <a:moveTo>
                    <a:pt x="0" y="720"/>
                  </a:moveTo>
                  <a:lnTo>
                    <a:pt x="816" y="720"/>
                  </a:lnTo>
                  <a:cubicBezTo>
                    <a:pt x="832" y="688"/>
                    <a:pt x="854" y="658"/>
                    <a:pt x="864" y="624"/>
                  </a:cubicBezTo>
                  <a:cubicBezTo>
                    <a:pt x="893" y="529"/>
                    <a:pt x="751" y="703"/>
                    <a:pt x="864" y="528"/>
                  </a:cubicBezTo>
                  <a:cubicBezTo>
                    <a:pt x="895" y="480"/>
                    <a:pt x="963" y="485"/>
                    <a:pt x="1008" y="480"/>
                  </a:cubicBezTo>
                  <a:cubicBezTo>
                    <a:pt x="1021" y="471"/>
                    <a:pt x="1066" y="454"/>
                    <a:pt x="1066" y="442"/>
                  </a:cubicBezTo>
                  <a:lnTo>
                    <a:pt x="960" y="144"/>
                  </a:lnTo>
                  <a:lnTo>
                    <a:pt x="528" y="0"/>
                  </a:lnTo>
                  <a:lnTo>
                    <a:pt x="0" y="720"/>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99" name="Freeform 11">
              <a:extLst>
                <a:ext uri="{FF2B5EF4-FFF2-40B4-BE49-F238E27FC236}">
                  <a16:creationId xmlns:a16="http://schemas.microsoft.com/office/drawing/2014/main" id="{709A95F6-EDD2-4FAC-BE5D-33C7CDAFCC39}"/>
                </a:ext>
              </a:extLst>
            </p:cNvPr>
            <p:cNvSpPr>
              <a:spLocks/>
            </p:cNvSpPr>
            <p:nvPr/>
          </p:nvSpPr>
          <p:spPr bwMode="auto">
            <a:xfrm>
              <a:off x="5743575" y="3733800"/>
              <a:ext cx="1828800" cy="1143000"/>
            </a:xfrm>
            <a:custGeom>
              <a:avLst/>
              <a:gdLst>
                <a:gd name="T0" fmla="*/ 816 w 1152"/>
                <a:gd name="T1" fmla="*/ 432 h 720"/>
                <a:gd name="T2" fmla="*/ 0 w 1152"/>
                <a:gd name="T3" fmla="*/ 432 h 720"/>
                <a:gd name="T4" fmla="*/ 1152 w 1152"/>
                <a:gd name="T5" fmla="*/ 720 h 720"/>
                <a:gd name="T6" fmla="*/ 1152 w 1152"/>
                <a:gd name="T7" fmla="*/ 0 h 720"/>
                <a:gd name="T8" fmla="*/ 893 w 1152"/>
                <a:gd name="T9" fmla="*/ 326 h 720"/>
                <a:gd name="T10" fmla="*/ 816 w 1152"/>
                <a:gd name="T11" fmla="*/ 432 h 720"/>
              </a:gdLst>
              <a:ahLst/>
              <a:cxnLst>
                <a:cxn ang="0">
                  <a:pos x="T0" y="T1"/>
                </a:cxn>
                <a:cxn ang="0">
                  <a:pos x="T2" y="T3"/>
                </a:cxn>
                <a:cxn ang="0">
                  <a:pos x="T4" y="T5"/>
                </a:cxn>
                <a:cxn ang="0">
                  <a:pos x="T6" y="T7"/>
                </a:cxn>
                <a:cxn ang="0">
                  <a:pos x="T8" y="T9"/>
                </a:cxn>
                <a:cxn ang="0">
                  <a:pos x="T10" y="T11"/>
                </a:cxn>
              </a:cxnLst>
              <a:rect l="0" t="0" r="r" b="b"/>
              <a:pathLst>
                <a:path w="1152" h="720">
                  <a:moveTo>
                    <a:pt x="816" y="432"/>
                  </a:moveTo>
                  <a:lnTo>
                    <a:pt x="0" y="432"/>
                  </a:lnTo>
                  <a:lnTo>
                    <a:pt x="1152" y="720"/>
                  </a:lnTo>
                  <a:lnTo>
                    <a:pt x="1152" y="0"/>
                  </a:lnTo>
                  <a:cubicBezTo>
                    <a:pt x="966" y="435"/>
                    <a:pt x="1137" y="326"/>
                    <a:pt x="893" y="326"/>
                  </a:cubicBezTo>
                  <a:lnTo>
                    <a:pt x="816" y="432"/>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00" name="Freeform 12">
              <a:extLst>
                <a:ext uri="{FF2B5EF4-FFF2-40B4-BE49-F238E27FC236}">
                  <a16:creationId xmlns:a16="http://schemas.microsoft.com/office/drawing/2014/main" id="{5FC69884-676B-4E38-9455-C9C94BA27757}"/>
                </a:ext>
              </a:extLst>
            </p:cNvPr>
            <p:cNvSpPr>
              <a:spLocks/>
            </p:cNvSpPr>
            <p:nvPr/>
          </p:nvSpPr>
          <p:spPr bwMode="auto">
            <a:xfrm>
              <a:off x="4783138" y="2484438"/>
              <a:ext cx="1798637" cy="1935162"/>
            </a:xfrm>
            <a:custGeom>
              <a:avLst/>
              <a:gdLst>
                <a:gd name="T0" fmla="*/ 605 w 1133"/>
                <a:gd name="T1" fmla="*/ 1075 h 1219"/>
                <a:gd name="T2" fmla="*/ 586 w 1133"/>
                <a:gd name="T3" fmla="*/ 950 h 1219"/>
                <a:gd name="T4" fmla="*/ 519 w 1133"/>
                <a:gd name="T5" fmla="*/ 941 h 1219"/>
                <a:gd name="T6" fmla="*/ 461 w 1133"/>
                <a:gd name="T7" fmla="*/ 921 h 1219"/>
                <a:gd name="T8" fmla="*/ 375 w 1133"/>
                <a:gd name="T9" fmla="*/ 893 h 1219"/>
                <a:gd name="T10" fmla="*/ 307 w 1133"/>
                <a:gd name="T11" fmla="*/ 845 h 1219"/>
                <a:gd name="T12" fmla="*/ 221 w 1133"/>
                <a:gd name="T13" fmla="*/ 768 h 1219"/>
                <a:gd name="T14" fmla="*/ 106 w 1133"/>
                <a:gd name="T15" fmla="*/ 585 h 1219"/>
                <a:gd name="T16" fmla="*/ 39 w 1133"/>
                <a:gd name="T17" fmla="*/ 278 h 1219"/>
                <a:gd name="T18" fmla="*/ 0 w 1133"/>
                <a:gd name="T19" fmla="*/ 163 h 1219"/>
                <a:gd name="T20" fmla="*/ 87 w 1133"/>
                <a:gd name="T21" fmla="*/ 182 h 1219"/>
                <a:gd name="T22" fmla="*/ 173 w 1133"/>
                <a:gd name="T23" fmla="*/ 211 h 1219"/>
                <a:gd name="T24" fmla="*/ 432 w 1133"/>
                <a:gd name="T25" fmla="*/ 201 h 1219"/>
                <a:gd name="T26" fmla="*/ 643 w 1133"/>
                <a:gd name="T27" fmla="*/ 153 h 1219"/>
                <a:gd name="T28" fmla="*/ 653 w 1133"/>
                <a:gd name="T29" fmla="*/ 125 h 1219"/>
                <a:gd name="T30" fmla="*/ 711 w 1133"/>
                <a:gd name="T31" fmla="*/ 105 h 1219"/>
                <a:gd name="T32" fmla="*/ 720 w 1133"/>
                <a:gd name="T33" fmla="*/ 77 h 1219"/>
                <a:gd name="T34" fmla="*/ 778 w 1133"/>
                <a:gd name="T35" fmla="*/ 57 h 1219"/>
                <a:gd name="T36" fmla="*/ 816 w 1133"/>
                <a:gd name="T37" fmla="*/ 0 h 1219"/>
                <a:gd name="T38" fmla="*/ 1133 w 1133"/>
                <a:gd name="T39" fmla="*/ 499 h 1219"/>
                <a:gd name="T40" fmla="*/ 605 w 1133"/>
                <a:gd name="T41" fmla="*/ 1219 h 1219"/>
                <a:gd name="T42" fmla="*/ 605 w 1133"/>
                <a:gd name="T43" fmla="*/ 1075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33" h="1219">
                  <a:moveTo>
                    <a:pt x="605" y="1075"/>
                  </a:moveTo>
                  <a:cubicBezTo>
                    <a:pt x="599" y="1033"/>
                    <a:pt x="609" y="985"/>
                    <a:pt x="586" y="950"/>
                  </a:cubicBezTo>
                  <a:cubicBezTo>
                    <a:pt x="574" y="931"/>
                    <a:pt x="541" y="946"/>
                    <a:pt x="519" y="941"/>
                  </a:cubicBezTo>
                  <a:cubicBezTo>
                    <a:pt x="499" y="936"/>
                    <a:pt x="480" y="927"/>
                    <a:pt x="461" y="921"/>
                  </a:cubicBezTo>
                  <a:cubicBezTo>
                    <a:pt x="432" y="911"/>
                    <a:pt x="375" y="893"/>
                    <a:pt x="375" y="893"/>
                  </a:cubicBezTo>
                  <a:cubicBezTo>
                    <a:pt x="352" y="870"/>
                    <a:pt x="330" y="867"/>
                    <a:pt x="307" y="845"/>
                  </a:cubicBezTo>
                  <a:cubicBezTo>
                    <a:pt x="281" y="767"/>
                    <a:pt x="300" y="787"/>
                    <a:pt x="221" y="768"/>
                  </a:cubicBezTo>
                  <a:cubicBezTo>
                    <a:pt x="197" y="698"/>
                    <a:pt x="158" y="639"/>
                    <a:pt x="106" y="585"/>
                  </a:cubicBezTo>
                  <a:cubicBezTo>
                    <a:pt x="71" y="487"/>
                    <a:pt x="61" y="380"/>
                    <a:pt x="39" y="278"/>
                  </a:cubicBezTo>
                  <a:cubicBezTo>
                    <a:pt x="28" y="228"/>
                    <a:pt x="27" y="204"/>
                    <a:pt x="0" y="163"/>
                  </a:cubicBezTo>
                  <a:cubicBezTo>
                    <a:pt x="43" y="148"/>
                    <a:pt x="49" y="163"/>
                    <a:pt x="87" y="182"/>
                  </a:cubicBezTo>
                  <a:cubicBezTo>
                    <a:pt x="113" y="195"/>
                    <a:pt x="145" y="201"/>
                    <a:pt x="173" y="211"/>
                  </a:cubicBezTo>
                  <a:cubicBezTo>
                    <a:pt x="259" y="208"/>
                    <a:pt x="346" y="206"/>
                    <a:pt x="432" y="201"/>
                  </a:cubicBezTo>
                  <a:cubicBezTo>
                    <a:pt x="502" y="197"/>
                    <a:pt x="573" y="162"/>
                    <a:pt x="643" y="153"/>
                  </a:cubicBezTo>
                  <a:cubicBezTo>
                    <a:pt x="646" y="144"/>
                    <a:pt x="645" y="131"/>
                    <a:pt x="653" y="125"/>
                  </a:cubicBezTo>
                  <a:cubicBezTo>
                    <a:pt x="670" y="113"/>
                    <a:pt x="711" y="105"/>
                    <a:pt x="711" y="105"/>
                  </a:cubicBezTo>
                  <a:cubicBezTo>
                    <a:pt x="714" y="96"/>
                    <a:pt x="712" y="83"/>
                    <a:pt x="720" y="77"/>
                  </a:cubicBezTo>
                  <a:cubicBezTo>
                    <a:pt x="737" y="65"/>
                    <a:pt x="778" y="57"/>
                    <a:pt x="778" y="57"/>
                  </a:cubicBezTo>
                  <a:cubicBezTo>
                    <a:pt x="787" y="43"/>
                    <a:pt x="816" y="16"/>
                    <a:pt x="816" y="0"/>
                  </a:cubicBezTo>
                  <a:lnTo>
                    <a:pt x="1133" y="499"/>
                  </a:lnTo>
                  <a:lnTo>
                    <a:pt x="605" y="1219"/>
                  </a:lnTo>
                  <a:lnTo>
                    <a:pt x="605" y="1075"/>
                  </a:lnTo>
                  <a:close/>
                </a:path>
              </a:pathLst>
            </a:custGeom>
            <a:solidFill>
              <a:srgbClr val="ECD882"/>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01" name="Oval 13">
              <a:extLst>
                <a:ext uri="{FF2B5EF4-FFF2-40B4-BE49-F238E27FC236}">
                  <a16:creationId xmlns:a16="http://schemas.microsoft.com/office/drawing/2014/main" id="{7C7C0AF0-FBE8-438B-B8A8-90D3805F7D1C}"/>
                </a:ext>
              </a:extLst>
            </p:cNvPr>
            <p:cNvSpPr>
              <a:spLocks noChangeArrowheads="1"/>
            </p:cNvSpPr>
            <p:nvPr/>
          </p:nvSpPr>
          <p:spPr bwMode="auto">
            <a:xfrm>
              <a:off x="4038600" y="28956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02" name="Oval 14">
              <a:extLst>
                <a:ext uri="{FF2B5EF4-FFF2-40B4-BE49-F238E27FC236}">
                  <a16:creationId xmlns:a16="http://schemas.microsoft.com/office/drawing/2014/main" id="{7DD25CEB-7E01-4D73-9205-77E10A8C77D3}"/>
                </a:ext>
              </a:extLst>
            </p:cNvPr>
            <p:cNvSpPr>
              <a:spLocks noChangeArrowheads="1"/>
            </p:cNvSpPr>
            <p:nvPr/>
          </p:nvSpPr>
          <p:spPr bwMode="auto">
            <a:xfrm>
              <a:off x="4038600" y="36576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03" name="Oval 15">
              <a:extLst>
                <a:ext uri="{FF2B5EF4-FFF2-40B4-BE49-F238E27FC236}">
                  <a16:creationId xmlns:a16="http://schemas.microsoft.com/office/drawing/2014/main" id="{7720C15C-B88E-4FF2-8D76-6BD84B6C2852}"/>
                </a:ext>
              </a:extLst>
            </p:cNvPr>
            <p:cNvSpPr>
              <a:spLocks noChangeArrowheads="1"/>
            </p:cNvSpPr>
            <p:nvPr/>
          </p:nvSpPr>
          <p:spPr bwMode="auto">
            <a:xfrm>
              <a:off x="3124200" y="46482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04" name="Oval 16">
              <a:extLst>
                <a:ext uri="{FF2B5EF4-FFF2-40B4-BE49-F238E27FC236}">
                  <a16:creationId xmlns:a16="http://schemas.microsoft.com/office/drawing/2014/main" id="{FC43E12F-E400-447C-88ED-23DA0EA51196}"/>
                </a:ext>
              </a:extLst>
            </p:cNvPr>
            <p:cNvSpPr>
              <a:spLocks noChangeArrowheads="1"/>
            </p:cNvSpPr>
            <p:nvPr/>
          </p:nvSpPr>
          <p:spPr bwMode="auto">
            <a:xfrm>
              <a:off x="5105400" y="44958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05" name="Oval 17">
              <a:extLst>
                <a:ext uri="{FF2B5EF4-FFF2-40B4-BE49-F238E27FC236}">
                  <a16:creationId xmlns:a16="http://schemas.microsoft.com/office/drawing/2014/main" id="{6938FA80-2892-41BF-981D-618BB485C721}"/>
                </a:ext>
              </a:extLst>
            </p:cNvPr>
            <p:cNvSpPr>
              <a:spLocks noChangeArrowheads="1"/>
            </p:cNvSpPr>
            <p:nvPr/>
          </p:nvSpPr>
          <p:spPr bwMode="auto">
            <a:xfrm>
              <a:off x="5410200" y="49530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06" name="Oval 18">
              <a:extLst>
                <a:ext uri="{FF2B5EF4-FFF2-40B4-BE49-F238E27FC236}">
                  <a16:creationId xmlns:a16="http://schemas.microsoft.com/office/drawing/2014/main" id="{0A126E83-4002-47C3-81D3-6732203AE458}"/>
                </a:ext>
              </a:extLst>
            </p:cNvPr>
            <p:cNvSpPr>
              <a:spLocks noChangeArrowheads="1"/>
            </p:cNvSpPr>
            <p:nvPr/>
          </p:nvSpPr>
          <p:spPr bwMode="auto">
            <a:xfrm>
              <a:off x="5943600" y="45720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07" name="Oval 19">
              <a:extLst>
                <a:ext uri="{FF2B5EF4-FFF2-40B4-BE49-F238E27FC236}">
                  <a16:creationId xmlns:a16="http://schemas.microsoft.com/office/drawing/2014/main" id="{364E46AD-7E96-4D67-8733-201A2C2D5727}"/>
                </a:ext>
              </a:extLst>
            </p:cNvPr>
            <p:cNvSpPr>
              <a:spLocks noChangeArrowheads="1"/>
            </p:cNvSpPr>
            <p:nvPr/>
          </p:nvSpPr>
          <p:spPr bwMode="auto">
            <a:xfrm>
              <a:off x="7086600" y="44196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08" name="Oval 20">
              <a:extLst>
                <a:ext uri="{FF2B5EF4-FFF2-40B4-BE49-F238E27FC236}">
                  <a16:creationId xmlns:a16="http://schemas.microsoft.com/office/drawing/2014/main" id="{0E147E37-E837-48B8-AE09-905D04A793DE}"/>
                </a:ext>
              </a:extLst>
            </p:cNvPr>
            <p:cNvSpPr>
              <a:spLocks noChangeArrowheads="1"/>
            </p:cNvSpPr>
            <p:nvPr/>
          </p:nvSpPr>
          <p:spPr bwMode="auto">
            <a:xfrm>
              <a:off x="6324600" y="38862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sp>
          <p:nvSpPr>
            <p:cNvPr id="109" name="Oval 21">
              <a:extLst>
                <a:ext uri="{FF2B5EF4-FFF2-40B4-BE49-F238E27FC236}">
                  <a16:creationId xmlns:a16="http://schemas.microsoft.com/office/drawing/2014/main" id="{7B318E55-5E90-469C-B490-A74343DE98AF}"/>
                </a:ext>
              </a:extLst>
            </p:cNvPr>
            <p:cNvSpPr>
              <a:spLocks noChangeArrowheads="1"/>
            </p:cNvSpPr>
            <p:nvPr/>
          </p:nvSpPr>
          <p:spPr bwMode="auto">
            <a:xfrm>
              <a:off x="5486400" y="3352800"/>
              <a:ext cx="228600" cy="228600"/>
            </a:xfrm>
            <a:prstGeom prst="ellipse">
              <a:avLst/>
            </a:prstGeom>
            <a:solidFill>
              <a:srgbClr val="000000"/>
            </a:solidFill>
            <a:ln w="9525">
              <a:solidFill>
                <a:srgbClr val="40458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IN" sz="2400" b="1" i="0" u="none" strike="noStrike" kern="0" cap="none" spc="0" normalizeH="0" baseline="0" noProof="0">
                <a:ln>
                  <a:noFill/>
                </a:ln>
                <a:solidFill>
                  <a:srgbClr val="40458C"/>
                </a:solidFill>
                <a:effectLst/>
                <a:uLnTx/>
                <a:uFillTx/>
                <a:latin typeface="Tahoma" panose="020B0604030504040204" pitchFamily="34" charset="0"/>
              </a:endParaRPr>
            </a:p>
          </p:txBody>
        </p:sp>
        <p:cxnSp>
          <p:nvCxnSpPr>
            <p:cNvPr id="110" name="AutoShape 22">
              <a:extLst>
                <a:ext uri="{FF2B5EF4-FFF2-40B4-BE49-F238E27FC236}">
                  <a16:creationId xmlns:a16="http://schemas.microsoft.com/office/drawing/2014/main" id="{A03A6FAD-62DC-46D2-ACD0-D7909DB67E65}"/>
                </a:ext>
              </a:extLst>
            </p:cNvPr>
            <p:cNvCxnSpPr>
              <a:cxnSpLocks noChangeShapeType="1"/>
              <a:stCxn id="103" idx="7"/>
              <a:endCxn id="102" idx="3"/>
            </p:cNvCxnSpPr>
            <p:nvPr/>
          </p:nvCxnSpPr>
          <p:spPr bwMode="auto">
            <a:xfrm flipV="1">
              <a:off x="3319463" y="3852863"/>
              <a:ext cx="752475" cy="828675"/>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AutoShape 23">
              <a:extLst>
                <a:ext uri="{FF2B5EF4-FFF2-40B4-BE49-F238E27FC236}">
                  <a16:creationId xmlns:a16="http://schemas.microsoft.com/office/drawing/2014/main" id="{2DDCF643-EF68-41D5-95D4-D444D58F93DC}"/>
                </a:ext>
              </a:extLst>
            </p:cNvPr>
            <p:cNvCxnSpPr>
              <a:cxnSpLocks noChangeShapeType="1"/>
              <a:stCxn id="104" idx="0"/>
              <a:endCxn id="101" idx="5"/>
            </p:cNvCxnSpPr>
            <p:nvPr/>
          </p:nvCxnSpPr>
          <p:spPr bwMode="auto">
            <a:xfrm flipH="1" flipV="1">
              <a:off x="4233863" y="3090863"/>
              <a:ext cx="985837" cy="1404937"/>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AutoShape 24">
              <a:extLst>
                <a:ext uri="{FF2B5EF4-FFF2-40B4-BE49-F238E27FC236}">
                  <a16:creationId xmlns:a16="http://schemas.microsoft.com/office/drawing/2014/main" id="{A8233039-5863-4D93-A367-CB2595E699FC}"/>
                </a:ext>
              </a:extLst>
            </p:cNvPr>
            <p:cNvCxnSpPr>
              <a:cxnSpLocks noChangeShapeType="1"/>
              <a:stCxn id="102" idx="0"/>
              <a:endCxn id="101" idx="4"/>
            </p:cNvCxnSpPr>
            <p:nvPr/>
          </p:nvCxnSpPr>
          <p:spPr bwMode="auto">
            <a:xfrm flipV="1">
              <a:off x="4152900" y="3124200"/>
              <a:ext cx="0" cy="533400"/>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25">
              <a:extLst>
                <a:ext uri="{FF2B5EF4-FFF2-40B4-BE49-F238E27FC236}">
                  <a16:creationId xmlns:a16="http://schemas.microsoft.com/office/drawing/2014/main" id="{BB29F0BA-4F29-4B53-A1AC-0AC91DA0FA32}"/>
                </a:ext>
              </a:extLst>
            </p:cNvPr>
            <p:cNvCxnSpPr>
              <a:cxnSpLocks noChangeShapeType="1"/>
              <a:stCxn id="103" idx="6"/>
              <a:endCxn id="104" idx="2"/>
            </p:cNvCxnSpPr>
            <p:nvPr/>
          </p:nvCxnSpPr>
          <p:spPr bwMode="auto">
            <a:xfrm flipV="1">
              <a:off x="3352800" y="4610100"/>
              <a:ext cx="1752600" cy="152400"/>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26">
              <a:extLst>
                <a:ext uri="{FF2B5EF4-FFF2-40B4-BE49-F238E27FC236}">
                  <a16:creationId xmlns:a16="http://schemas.microsoft.com/office/drawing/2014/main" id="{DB5C5FD4-4D2A-45F5-BB60-4BB7CBB0C4F6}"/>
                </a:ext>
              </a:extLst>
            </p:cNvPr>
            <p:cNvCxnSpPr>
              <a:cxnSpLocks noChangeShapeType="1"/>
              <a:stCxn id="104" idx="1"/>
              <a:endCxn id="102" idx="5"/>
            </p:cNvCxnSpPr>
            <p:nvPr/>
          </p:nvCxnSpPr>
          <p:spPr bwMode="auto">
            <a:xfrm flipH="1" flipV="1">
              <a:off x="4233863" y="3852863"/>
              <a:ext cx="904875" cy="676275"/>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27">
              <a:extLst>
                <a:ext uri="{FF2B5EF4-FFF2-40B4-BE49-F238E27FC236}">
                  <a16:creationId xmlns:a16="http://schemas.microsoft.com/office/drawing/2014/main" id="{3AA1ABEE-E867-4F4B-BE5B-F546745A5CE7}"/>
                </a:ext>
              </a:extLst>
            </p:cNvPr>
            <p:cNvCxnSpPr>
              <a:cxnSpLocks noChangeShapeType="1"/>
              <a:stCxn id="101" idx="6"/>
              <a:endCxn id="109" idx="1"/>
            </p:cNvCxnSpPr>
            <p:nvPr/>
          </p:nvCxnSpPr>
          <p:spPr bwMode="auto">
            <a:xfrm>
              <a:off x="4267200" y="3009900"/>
              <a:ext cx="1252538" cy="376238"/>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28">
              <a:extLst>
                <a:ext uri="{FF2B5EF4-FFF2-40B4-BE49-F238E27FC236}">
                  <a16:creationId xmlns:a16="http://schemas.microsoft.com/office/drawing/2014/main" id="{EF711C58-6F68-401D-9474-674F20C450DD}"/>
                </a:ext>
              </a:extLst>
            </p:cNvPr>
            <p:cNvCxnSpPr>
              <a:cxnSpLocks noChangeShapeType="1"/>
              <a:stCxn id="103" idx="0"/>
              <a:endCxn id="101" idx="3"/>
            </p:cNvCxnSpPr>
            <p:nvPr/>
          </p:nvCxnSpPr>
          <p:spPr bwMode="auto">
            <a:xfrm flipV="1">
              <a:off x="3238500" y="3090863"/>
              <a:ext cx="833438" cy="1557337"/>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29">
              <a:extLst>
                <a:ext uri="{FF2B5EF4-FFF2-40B4-BE49-F238E27FC236}">
                  <a16:creationId xmlns:a16="http://schemas.microsoft.com/office/drawing/2014/main" id="{4C0624B1-4DF9-4260-8A01-C213B63C8ABE}"/>
                </a:ext>
              </a:extLst>
            </p:cNvPr>
            <p:cNvCxnSpPr>
              <a:cxnSpLocks noChangeShapeType="1"/>
              <a:stCxn id="105" idx="1"/>
              <a:endCxn id="104" idx="5"/>
            </p:cNvCxnSpPr>
            <p:nvPr/>
          </p:nvCxnSpPr>
          <p:spPr bwMode="auto">
            <a:xfrm flipH="1" flipV="1">
              <a:off x="5300663" y="4691063"/>
              <a:ext cx="142875" cy="295275"/>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30">
              <a:extLst>
                <a:ext uri="{FF2B5EF4-FFF2-40B4-BE49-F238E27FC236}">
                  <a16:creationId xmlns:a16="http://schemas.microsoft.com/office/drawing/2014/main" id="{AADA9C25-D43A-4C5F-BA36-B0062541B3C2}"/>
                </a:ext>
              </a:extLst>
            </p:cNvPr>
            <p:cNvCxnSpPr>
              <a:cxnSpLocks noChangeShapeType="1"/>
              <a:stCxn id="105" idx="7"/>
              <a:endCxn id="106" idx="3"/>
            </p:cNvCxnSpPr>
            <p:nvPr/>
          </p:nvCxnSpPr>
          <p:spPr bwMode="auto">
            <a:xfrm flipV="1">
              <a:off x="5605463" y="4767263"/>
              <a:ext cx="371475" cy="219075"/>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31">
              <a:extLst>
                <a:ext uri="{FF2B5EF4-FFF2-40B4-BE49-F238E27FC236}">
                  <a16:creationId xmlns:a16="http://schemas.microsoft.com/office/drawing/2014/main" id="{04B8D4D5-6452-490E-B500-13ACC910C957}"/>
                </a:ext>
              </a:extLst>
            </p:cNvPr>
            <p:cNvCxnSpPr>
              <a:cxnSpLocks noChangeShapeType="1"/>
              <a:stCxn id="107" idx="3"/>
              <a:endCxn id="106" idx="6"/>
            </p:cNvCxnSpPr>
            <p:nvPr/>
          </p:nvCxnSpPr>
          <p:spPr bwMode="auto">
            <a:xfrm flipH="1">
              <a:off x="6172200" y="4614863"/>
              <a:ext cx="947738" cy="71437"/>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32">
              <a:extLst>
                <a:ext uri="{FF2B5EF4-FFF2-40B4-BE49-F238E27FC236}">
                  <a16:creationId xmlns:a16="http://schemas.microsoft.com/office/drawing/2014/main" id="{67FE278B-F231-4D5D-A313-DA49334505AE}"/>
                </a:ext>
              </a:extLst>
            </p:cNvPr>
            <p:cNvCxnSpPr>
              <a:cxnSpLocks noChangeShapeType="1"/>
              <a:stCxn id="107" idx="1"/>
              <a:endCxn id="108" idx="5"/>
            </p:cNvCxnSpPr>
            <p:nvPr/>
          </p:nvCxnSpPr>
          <p:spPr bwMode="auto">
            <a:xfrm flipH="1" flipV="1">
              <a:off x="6519863" y="4081463"/>
              <a:ext cx="600075" cy="371475"/>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AutoShape 33">
              <a:extLst>
                <a:ext uri="{FF2B5EF4-FFF2-40B4-BE49-F238E27FC236}">
                  <a16:creationId xmlns:a16="http://schemas.microsoft.com/office/drawing/2014/main" id="{167315EC-233E-455E-A805-B55A795709E5}"/>
                </a:ext>
              </a:extLst>
            </p:cNvPr>
            <p:cNvCxnSpPr>
              <a:cxnSpLocks noChangeShapeType="1"/>
              <a:stCxn id="109" idx="5"/>
              <a:endCxn id="108" idx="1"/>
            </p:cNvCxnSpPr>
            <p:nvPr/>
          </p:nvCxnSpPr>
          <p:spPr bwMode="auto">
            <a:xfrm>
              <a:off x="5681663" y="3548063"/>
              <a:ext cx="676275" cy="371475"/>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027" descr="Rectangle: Click to edit Master text styles&#10;Second level&#10;Third level&#10;Fourth level&#10;Fifth level">
            <a:extLst>
              <a:ext uri="{FF2B5EF4-FFF2-40B4-BE49-F238E27FC236}">
                <a16:creationId xmlns:a16="http://schemas.microsoft.com/office/drawing/2014/main" id="{976068BB-88A2-48DC-B166-127E63CF53BB}"/>
              </a:ext>
            </a:extLst>
          </p:cNvPr>
          <p:cNvSpPr txBox="1">
            <a:spLocks noChangeArrowheads="1"/>
          </p:cNvSpPr>
          <p:nvPr/>
        </p:nvSpPr>
        <p:spPr>
          <a:xfrm>
            <a:off x="8449560" y="947911"/>
            <a:ext cx="3212101" cy="708312"/>
          </a:xfrm>
          <a:prstGeom prst="rect">
            <a:avLst/>
          </a:prstGeom>
        </p:spPr>
        <p:txBody>
          <a:bodyPr vert="horz" lIns="91440" tIns="45720" rIns="91440" bIns="45720" rtlCol="0">
            <a:noAutofit/>
          </a:bodyPr>
          <a:lstStyle>
            <a:lvl1pPr marL="384048" indent="-384048" algn="just" defTabSz="914400" rtl="0" eaLnBrk="1" latinLnBrk="0" hangingPunct="1">
              <a:lnSpc>
                <a:spcPct val="94000"/>
              </a:lnSpc>
              <a:spcBef>
                <a:spcPts val="1000"/>
              </a:spcBef>
              <a:spcAft>
                <a:spcPts val="200"/>
              </a:spcAft>
              <a:buFont typeface="Franklin Gothic Book" panose="020B0503020102020204" pitchFamily="34" charset="0"/>
              <a:buChar char="■"/>
              <a:defRPr sz="2400" b="1" kern="1200" baseline="0">
                <a:solidFill>
                  <a:srgbClr val="002060"/>
                </a:solidFill>
                <a:latin typeface="Arial" panose="020B0604020202020204" pitchFamily="34" charset="0"/>
                <a:ea typeface="+mn-ea"/>
                <a:cs typeface="Arial" panose="020B0604020202020204" pitchFamily="34" charset="0"/>
              </a:defRPr>
            </a:lvl1pPr>
            <a:lvl2pPr marL="720725" indent="-180975" algn="just" defTabSz="914400" rtl="0" eaLnBrk="1" latinLnBrk="0" hangingPunct="1">
              <a:lnSpc>
                <a:spcPct val="94000"/>
              </a:lnSpc>
              <a:spcBef>
                <a:spcPts val="500"/>
              </a:spcBef>
              <a:spcAft>
                <a:spcPts val="200"/>
              </a:spcAft>
              <a:buFont typeface="Franklin Gothic Book" panose="020B0503020102020204" pitchFamily="34" charset="0"/>
              <a:buChar char="–"/>
              <a:defRPr sz="2000" b="1" i="1" kern="1200" baseline="0">
                <a:solidFill>
                  <a:srgbClr val="FF0000"/>
                </a:solidFill>
                <a:latin typeface="Arial" panose="020B0604020202020204" pitchFamily="34" charset="0"/>
                <a:ea typeface="+mn-ea"/>
                <a:cs typeface="Arial" panose="020B0604020202020204" pitchFamily="34" charset="0"/>
              </a:defRPr>
            </a:lvl2pPr>
            <a:lvl3pPr marL="1163638" indent="-263525" algn="just"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accent6">
                    <a:lumMod val="75000"/>
                  </a:schemeClr>
                </a:solidFill>
                <a:latin typeface="Arial" panose="020B0604020202020204" pitchFamily="34" charset="0"/>
                <a:ea typeface="+mn-ea"/>
                <a:cs typeface="Arial" panose="020B0604020202020204" pitchFamily="34" charset="0"/>
              </a:defRPr>
            </a:lvl3pPr>
            <a:lvl4pPr marL="1828800" indent="-384048" algn="just"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rial" panose="020B0604020202020204" pitchFamily="34" charset="0"/>
                <a:ea typeface="+mn-ea"/>
                <a:cs typeface="Arial" panose="020B0604020202020204" pitchFamily="34" charset="0"/>
              </a:defRPr>
            </a:lvl4pPr>
            <a:lvl5pPr marL="2286000" indent="-384048" algn="just"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rial" panose="020B0604020202020204" pitchFamily="34" charset="0"/>
                <a:ea typeface="+mn-ea"/>
                <a:cs typeface="Arial" panose="020B0604020202020204" pitchFamily="34"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l">
              <a:buFont typeface="Wingdings" panose="05000000000000000000" pitchFamily="2" charset="2"/>
              <a:buNone/>
            </a:pPr>
            <a:r>
              <a:rPr lang="en-US" altLang="en-US" sz="1500" dirty="0"/>
              <a:t>For each pair of regions with a positive-length common border introduce an edge: </a:t>
            </a:r>
          </a:p>
        </p:txBody>
      </p:sp>
      <p:grpSp>
        <p:nvGrpSpPr>
          <p:cNvPr id="145" name="Group 144">
            <a:extLst>
              <a:ext uri="{FF2B5EF4-FFF2-40B4-BE49-F238E27FC236}">
                <a16:creationId xmlns:a16="http://schemas.microsoft.com/office/drawing/2014/main" id="{AC65D4C5-66BE-4F9B-B3B3-95B0E9202804}"/>
              </a:ext>
            </a:extLst>
          </p:cNvPr>
          <p:cNvGrpSpPr/>
          <p:nvPr/>
        </p:nvGrpSpPr>
        <p:grpSpPr>
          <a:xfrm>
            <a:off x="4720167" y="4396079"/>
            <a:ext cx="4191000" cy="2286000"/>
            <a:chOff x="3124200" y="2895600"/>
            <a:chExt cx="4191000" cy="2286000"/>
          </a:xfrm>
        </p:grpSpPr>
        <p:sp>
          <p:nvSpPr>
            <p:cNvPr id="124" name="Oval 13">
              <a:extLst>
                <a:ext uri="{FF2B5EF4-FFF2-40B4-BE49-F238E27FC236}">
                  <a16:creationId xmlns:a16="http://schemas.microsoft.com/office/drawing/2014/main" id="{3B1F82E4-DBCF-474E-A4C4-29774E5FE0D1}"/>
                </a:ext>
              </a:extLst>
            </p:cNvPr>
            <p:cNvSpPr>
              <a:spLocks noChangeArrowheads="1"/>
            </p:cNvSpPr>
            <p:nvPr/>
          </p:nvSpPr>
          <p:spPr bwMode="auto">
            <a:xfrm>
              <a:off x="4038600" y="2895600"/>
              <a:ext cx="228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5" name="Oval 14">
              <a:extLst>
                <a:ext uri="{FF2B5EF4-FFF2-40B4-BE49-F238E27FC236}">
                  <a16:creationId xmlns:a16="http://schemas.microsoft.com/office/drawing/2014/main" id="{BE72FAEC-16EA-434E-A613-D739B0B6B44F}"/>
                </a:ext>
              </a:extLst>
            </p:cNvPr>
            <p:cNvSpPr>
              <a:spLocks noChangeArrowheads="1"/>
            </p:cNvSpPr>
            <p:nvPr/>
          </p:nvSpPr>
          <p:spPr bwMode="auto">
            <a:xfrm>
              <a:off x="4038600" y="3657600"/>
              <a:ext cx="228600" cy="22860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 name="Oval 15">
              <a:extLst>
                <a:ext uri="{FF2B5EF4-FFF2-40B4-BE49-F238E27FC236}">
                  <a16:creationId xmlns:a16="http://schemas.microsoft.com/office/drawing/2014/main" id="{D8F453DE-5279-48C0-B287-D1542064B5BD}"/>
                </a:ext>
              </a:extLst>
            </p:cNvPr>
            <p:cNvSpPr>
              <a:spLocks noChangeArrowheads="1"/>
            </p:cNvSpPr>
            <p:nvPr/>
          </p:nvSpPr>
          <p:spPr bwMode="auto">
            <a:xfrm>
              <a:off x="3124200" y="4648200"/>
              <a:ext cx="228600" cy="2286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 name="Oval 16">
              <a:extLst>
                <a:ext uri="{FF2B5EF4-FFF2-40B4-BE49-F238E27FC236}">
                  <a16:creationId xmlns:a16="http://schemas.microsoft.com/office/drawing/2014/main" id="{A8634E2C-041A-4D65-8C90-854249472037}"/>
                </a:ext>
              </a:extLst>
            </p:cNvPr>
            <p:cNvSpPr>
              <a:spLocks noChangeArrowheads="1"/>
            </p:cNvSpPr>
            <p:nvPr/>
          </p:nvSpPr>
          <p:spPr bwMode="auto">
            <a:xfrm>
              <a:off x="5105400" y="4495800"/>
              <a:ext cx="228600" cy="228600"/>
            </a:xfrm>
            <a:prstGeom prst="ellipse">
              <a:avLst/>
            </a:pr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8" name="Oval 17">
              <a:extLst>
                <a:ext uri="{FF2B5EF4-FFF2-40B4-BE49-F238E27FC236}">
                  <a16:creationId xmlns:a16="http://schemas.microsoft.com/office/drawing/2014/main" id="{9351F8B9-CDAC-4D7D-96B3-4291C4D44DFC}"/>
                </a:ext>
              </a:extLst>
            </p:cNvPr>
            <p:cNvSpPr>
              <a:spLocks noChangeArrowheads="1"/>
            </p:cNvSpPr>
            <p:nvPr/>
          </p:nvSpPr>
          <p:spPr bwMode="auto">
            <a:xfrm>
              <a:off x="5410200" y="4953000"/>
              <a:ext cx="228600" cy="2286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9" name="Oval 18">
              <a:extLst>
                <a:ext uri="{FF2B5EF4-FFF2-40B4-BE49-F238E27FC236}">
                  <a16:creationId xmlns:a16="http://schemas.microsoft.com/office/drawing/2014/main" id="{28FDB4BE-7E4F-4C5C-8292-436953BEFD27}"/>
                </a:ext>
              </a:extLst>
            </p:cNvPr>
            <p:cNvSpPr>
              <a:spLocks noChangeArrowheads="1"/>
            </p:cNvSpPr>
            <p:nvPr/>
          </p:nvSpPr>
          <p:spPr bwMode="auto">
            <a:xfrm>
              <a:off x="5943600" y="4572000"/>
              <a:ext cx="228600" cy="228600"/>
            </a:xfrm>
            <a:prstGeom prst="ellipse">
              <a:avLst/>
            </a:prstGeom>
            <a:solidFill>
              <a:srgbClr val="FF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0" name="Oval 19">
              <a:extLst>
                <a:ext uri="{FF2B5EF4-FFF2-40B4-BE49-F238E27FC236}">
                  <a16:creationId xmlns:a16="http://schemas.microsoft.com/office/drawing/2014/main" id="{C8973395-ACF8-415D-B49B-186414031C9A}"/>
                </a:ext>
              </a:extLst>
            </p:cNvPr>
            <p:cNvSpPr>
              <a:spLocks noChangeArrowheads="1"/>
            </p:cNvSpPr>
            <p:nvPr/>
          </p:nvSpPr>
          <p:spPr bwMode="auto">
            <a:xfrm>
              <a:off x="7086600" y="441960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1" name="Oval 20">
              <a:extLst>
                <a:ext uri="{FF2B5EF4-FFF2-40B4-BE49-F238E27FC236}">
                  <a16:creationId xmlns:a16="http://schemas.microsoft.com/office/drawing/2014/main" id="{B06B3436-3566-47E3-8DE5-CB45B5540053}"/>
                </a:ext>
              </a:extLst>
            </p:cNvPr>
            <p:cNvSpPr>
              <a:spLocks noChangeArrowheads="1"/>
            </p:cNvSpPr>
            <p:nvPr/>
          </p:nvSpPr>
          <p:spPr bwMode="auto">
            <a:xfrm>
              <a:off x="6324600" y="3886200"/>
              <a:ext cx="228600" cy="228600"/>
            </a:xfrm>
            <a:prstGeom prst="ellipse">
              <a:avLst/>
            </a:prstGeom>
            <a:solidFill>
              <a:srgbClr val="8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2" name="Oval 21">
              <a:extLst>
                <a:ext uri="{FF2B5EF4-FFF2-40B4-BE49-F238E27FC236}">
                  <a16:creationId xmlns:a16="http://schemas.microsoft.com/office/drawing/2014/main" id="{D785E21D-A85F-48EC-A930-D474FFEB7A6B}"/>
                </a:ext>
              </a:extLst>
            </p:cNvPr>
            <p:cNvSpPr>
              <a:spLocks noChangeArrowheads="1"/>
            </p:cNvSpPr>
            <p:nvPr/>
          </p:nvSpPr>
          <p:spPr bwMode="auto">
            <a:xfrm>
              <a:off x="5486400" y="3352800"/>
              <a:ext cx="228600" cy="228600"/>
            </a:xfrm>
            <a:prstGeom prst="ellipse">
              <a:avLst/>
            </a:prstGeom>
            <a:solidFill>
              <a:srgbClr val="33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33" name="AutoShape 22">
              <a:extLst>
                <a:ext uri="{FF2B5EF4-FFF2-40B4-BE49-F238E27FC236}">
                  <a16:creationId xmlns:a16="http://schemas.microsoft.com/office/drawing/2014/main" id="{80F81102-F2ED-4B5D-AE98-63CC3FA03662}"/>
                </a:ext>
              </a:extLst>
            </p:cNvPr>
            <p:cNvCxnSpPr>
              <a:cxnSpLocks noChangeShapeType="1"/>
              <a:stCxn id="126" idx="7"/>
              <a:endCxn id="125" idx="3"/>
            </p:cNvCxnSpPr>
            <p:nvPr/>
          </p:nvCxnSpPr>
          <p:spPr bwMode="auto">
            <a:xfrm flipV="1">
              <a:off x="3319463" y="3852863"/>
              <a:ext cx="752475" cy="828675"/>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AutoShape 23">
              <a:extLst>
                <a:ext uri="{FF2B5EF4-FFF2-40B4-BE49-F238E27FC236}">
                  <a16:creationId xmlns:a16="http://schemas.microsoft.com/office/drawing/2014/main" id="{97FD81FE-B19A-474E-98B7-4829F8BD1C57}"/>
                </a:ext>
              </a:extLst>
            </p:cNvPr>
            <p:cNvCxnSpPr>
              <a:cxnSpLocks noChangeShapeType="1"/>
              <a:stCxn id="127" idx="0"/>
              <a:endCxn id="124" idx="5"/>
            </p:cNvCxnSpPr>
            <p:nvPr/>
          </p:nvCxnSpPr>
          <p:spPr bwMode="auto">
            <a:xfrm flipH="1" flipV="1">
              <a:off x="4233863" y="3090863"/>
              <a:ext cx="985837" cy="1404937"/>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24">
              <a:extLst>
                <a:ext uri="{FF2B5EF4-FFF2-40B4-BE49-F238E27FC236}">
                  <a16:creationId xmlns:a16="http://schemas.microsoft.com/office/drawing/2014/main" id="{91E4317E-3A95-4495-A578-0F631191D643}"/>
                </a:ext>
              </a:extLst>
            </p:cNvPr>
            <p:cNvCxnSpPr>
              <a:cxnSpLocks noChangeShapeType="1"/>
              <a:stCxn id="125" idx="0"/>
              <a:endCxn id="124" idx="4"/>
            </p:cNvCxnSpPr>
            <p:nvPr/>
          </p:nvCxnSpPr>
          <p:spPr bwMode="auto">
            <a:xfrm flipV="1">
              <a:off x="4152900" y="3124200"/>
              <a:ext cx="0" cy="533400"/>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AutoShape 25">
              <a:extLst>
                <a:ext uri="{FF2B5EF4-FFF2-40B4-BE49-F238E27FC236}">
                  <a16:creationId xmlns:a16="http://schemas.microsoft.com/office/drawing/2014/main" id="{2DBD2015-B741-4BBD-B6BD-73DE28330878}"/>
                </a:ext>
              </a:extLst>
            </p:cNvPr>
            <p:cNvCxnSpPr>
              <a:cxnSpLocks noChangeShapeType="1"/>
              <a:stCxn id="126" idx="6"/>
              <a:endCxn id="127" idx="2"/>
            </p:cNvCxnSpPr>
            <p:nvPr/>
          </p:nvCxnSpPr>
          <p:spPr bwMode="auto">
            <a:xfrm flipV="1">
              <a:off x="3352800" y="4610100"/>
              <a:ext cx="1752600" cy="152400"/>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AutoShape 26">
              <a:extLst>
                <a:ext uri="{FF2B5EF4-FFF2-40B4-BE49-F238E27FC236}">
                  <a16:creationId xmlns:a16="http://schemas.microsoft.com/office/drawing/2014/main" id="{9454428F-2154-498A-95D3-68874E72F2C6}"/>
                </a:ext>
              </a:extLst>
            </p:cNvPr>
            <p:cNvCxnSpPr>
              <a:cxnSpLocks noChangeShapeType="1"/>
              <a:stCxn id="127" idx="1"/>
              <a:endCxn id="125" idx="5"/>
            </p:cNvCxnSpPr>
            <p:nvPr/>
          </p:nvCxnSpPr>
          <p:spPr bwMode="auto">
            <a:xfrm flipH="1" flipV="1">
              <a:off x="4233863" y="3852863"/>
              <a:ext cx="904875" cy="676275"/>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AutoShape 27">
              <a:extLst>
                <a:ext uri="{FF2B5EF4-FFF2-40B4-BE49-F238E27FC236}">
                  <a16:creationId xmlns:a16="http://schemas.microsoft.com/office/drawing/2014/main" id="{F5A01839-5472-4898-8CA4-92FA86928073}"/>
                </a:ext>
              </a:extLst>
            </p:cNvPr>
            <p:cNvCxnSpPr>
              <a:cxnSpLocks noChangeShapeType="1"/>
              <a:stCxn id="124" idx="6"/>
              <a:endCxn id="132" idx="1"/>
            </p:cNvCxnSpPr>
            <p:nvPr/>
          </p:nvCxnSpPr>
          <p:spPr bwMode="auto">
            <a:xfrm>
              <a:off x="4267200" y="3009900"/>
              <a:ext cx="1252538" cy="376238"/>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AutoShape 28">
              <a:extLst>
                <a:ext uri="{FF2B5EF4-FFF2-40B4-BE49-F238E27FC236}">
                  <a16:creationId xmlns:a16="http://schemas.microsoft.com/office/drawing/2014/main" id="{008DECC4-6DE5-4ED6-A83F-2E4EEB5AD083}"/>
                </a:ext>
              </a:extLst>
            </p:cNvPr>
            <p:cNvCxnSpPr>
              <a:cxnSpLocks noChangeShapeType="1"/>
              <a:stCxn id="126" idx="0"/>
              <a:endCxn id="124" idx="3"/>
            </p:cNvCxnSpPr>
            <p:nvPr/>
          </p:nvCxnSpPr>
          <p:spPr bwMode="auto">
            <a:xfrm flipV="1">
              <a:off x="3238500" y="3090863"/>
              <a:ext cx="833438" cy="1557337"/>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AutoShape 30">
              <a:extLst>
                <a:ext uri="{FF2B5EF4-FFF2-40B4-BE49-F238E27FC236}">
                  <a16:creationId xmlns:a16="http://schemas.microsoft.com/office/drawing/2014/main" id="{6916DB47-9B9B-4700-AAFB-AE4ACBABABE8}"/>
                </a:ext>
              </a:extLst>
            </p:cNvPr>
            <p:cNvCxnSpPr>
              <a:cxnSpLocks noChangeShapeType="1"/>
              <a:stCxn id="128" idx="1"/>
              <a:endCxn id="127" idx="5"/>
            </p:cNvCxnSpPr>
            <p:nvPr/>
          </p:nvCxnSpPr>
          <p:spPr bwMode="auto">
            <a:xfrm flipH="1" flipV="1">
              <a:off x="5300663" y="4691063"/>
              <a:ext cx="142875" cy="295275"/>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AutoShape 31">
              <a:extLst>
                <a:ext uri="{FF2B5EF4-FFF2-40B4-BE49-F238E27FC236}">
                  <a16:creationId xmlns:a16="http://schemas.microsoft.com/office/drawing/2014/main" id="{DEEA136F-EA5A-4737-8076-BF008C11BB60}"/>
                </a:ext>
              </a:extLst>
            </p:cNvPr>
            <p:cNvCxnSpPr>
              <a:cxnSpLocks noChangeShapeType="1"/>
              <a:stCxn id="128" idx="7"/>
              <a:endCxn id="129" idx="3"/>
            </p:cNvCxnSpPr>
            <p:nvPr/>
          </p:nvCxnSpPr>
          <p:spPr bwMode="auto">
            <a:xfrm flipV="1">
              <a:off x="5605463" y="4767263"/>
              <a:ext cx="371475" cy="219075"/>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AutoShape 32">
              <a:extLst>
                <a:ext uri="{FF2B5EF4-FFF2-40B4-BE49-F238E27FC236}">
                  <a16:creationId xmlns:a16="http://schemas.microsoft.com/office/drawing/2014/main" id="{136EF9E4-A05D-4FC3-A52B-C991DF8AA0A6}"/>
                </a:ext>
              </a:extLst>
            </p:cNvPr>
            <p:cNvCxnSpPr>
              <a:cxnSpLocks noChangeShapeType="1"/>
              <a:stCxn id="130" idx="3"/>
              <a:endCxn id="129" idx="6"/>
            </p:cNvCxnSpPr>
            <p:nvPr/>
          </p:nvCxnSpPr>
          <p:spPr bwMode="auto">
            <a:xfrm flipH="1">
              <a:off x="6172200" y="4614863"/>
              <a:ext cx="947738" cy="71437"/>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AutoShape 33">
              <a:extLst>
                <a:ext uri="{FF2B5EF4-FFF2-40B4-BE49-F238E27FC236}">
                  <a16:creationId xmlns:a16="http://schemas.microsoft.com/office/drawing/2014/main" id="{50A867BB-120F-4006-A944-460FDB6D46DA}"/>
                </a:ext>
              </a:extLst>
            </p:cNvPr>
            <p:cNvCxnSpPr>
              <a:cxnSpLocks noChangeShapeType="1"/>
              <a:stCxn id="130" idx="1"/>
              <a:endCxn id="131" idx="5"/>
            </p:cNvCxnSpPr>
            <p:nvPr/>
          </p:nvCxnSpPr>
          <p:spPr bwMode="auto">
            <a:xfrm flipH="1" flipV="1">
              <a:off x="6519863" y="4081463"/>
              <a:ext cx="600075" cy="371475"/>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AutoShape 34">
              <a:extLst>
                <a:ext uri="{FF2B5EF4-FFF2-40B4-BE49-F238E27FC236}">
                  <a16:creationId xmlns:a16="http://schemas.microsoft.com/office/drawing/2014/main" id="{73A4766F-EF90-4EA9-A73E-B638D3074116}"/>
                </a:ext>
              </a:extLst>
            </p:cNvPr>
            <p:cNvCxnSpPr>
              <a:cxnSpLocks noChangeShapeType="1"/>
              <a:stCxn id="132" idx="5"/>
              <a:endCxn id="131" idx="1"/>
            </p:cNvCxnSpPr>
            <p:nvPr/>
          </p:nvCxnSpPr>
          <p:spPr bwMode="auto">
            <a:xfrm>
              <a:off x="5681663" y="3548063"/>
              <a:ext cx="676275" cy="371475"/>
            </a:xfrm>
            <a:prstGeom prst="straightConnector1">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6" name="Rectangle 3" descr="Rectangle: Click to edit Master text styles&#10;Second level&#10;Third level&#10;Fourth level&#10;Fifth level">
            <a:extLst>
              <a:ext uri="{FF2B5EF4-FFF2-40B4-BE49-F238E27FC236}">
                <a16:creationId xmlns:a16="http://schemas.microsoft.com/office/drawing/2014/main" id="{C8B61AEE-E1B3-4E43-A434-7753BA16D434}"/>
              </a:ext>
            </a:extLst>
          </p:cNvPr>
          <p:cNvSpPr txBox="1">
            <a:spLocks noChangeArrowheads="1"/>
          </p:cNvSpPr>
          <p:nvPr/>
        </p:nvSpPr>
        <p:spPr>
          <a:xfrm>
            <a:off x="984840" y="4972220"/>
            <a:ext cx="3214119" cy="772140"/>
          </a:xfrm>
          <a:prstGeom prst="rect">
            <a:avLst/>
          </a:prstGeom>
        </p:spPr>
        <p:txBody>
          <a:bodyPr vert="horz" lIns="91440" tIns="45720" rIns="91440" bIns="45720" rtlCol="0">
            <a:normAutofit lnSpcReduction="10000"/>
          </a:bodyPr>
          <a:lstStyle>
            <a:lvl1pPr marL="384048" indent="-384048" algn="just" defTabSz="914400" rtl="0" eaLnBrk="1" latinLnBrk="0" hangingPunct="1">
              <a:lnSpc>
                <a:spcPct val="94000"/>
              </a:lnSpc>
              <a:spcBef>
                <a:spcPts val="1000"/>
              </a:spcBef>
              <a:spcAft>
                <a:spcPts val="200"/>
              </a:spcAft>
              <a:buFont typeface="Franklin Gothic Book" panose="020B0503020102020204" pitchFamily="34" charset="0"/>
              <a:buChar char="■"/>
              <a:defRPr sz="2400" b="1" kern="1200" baseline="0">
                <a:solidFill>
                  <a:srgbClr val="002060"/>
                </a:solidFill>
                <a:latin typeface="Arial" panose="020B0604020202020204" pitchFamily="34" charset="0"/>
                <a:ea typeface="+mn-ea"/>
                <a:cs typeface="Arial" panose="020B0604020202020204" pitchFamily="34" charset="0"/>
              </a:defRPr>
            </a:lvl1pPr>
            <a:lvl2pPr marL="720725" indent="-180975" algn="just" defTabSz="914400" rtl="0" eaLnBrk="1" latinLnBrk="0" hangingPunct="1">
              <a:lnSpc>
                <a:spcPct val="94000"/>
              </a:lnSpc>
              <a:spcBef>
                <a:spcPts val="500"/>
              </a:spcBef>
              <a:spcAft>
                <a:spcPts val="200"/>
              </a:spcAft>
              <a:buFont typeface="Franklin Gothic Book" panose="020B0503020102020204" pitchFamily="34" charset="0"/>
              <a:buChar char="–"/>
              <a:defRPr sz="2000" b="1" i="1" kern="1200" baseline="0">
                <a:solidFill>
                  <a:srgbClr val="FF0000"/>
                </a:solidFill>
                <a:latin typeface="Arial" panose="020B0604020202020204" pitchFamily="34" charset="0"/>
                <a:ea typeface="+mn-ea"/>
                <a:cs typeface="Arial" panose="020B0604020202020204" pitchFamily="34" charset="0"/>
              </a:defRPr>
            </a:lvl2pPr>
            <a:lvl3pPr marL="1163638" indent="-263525" algn="just"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accent6">
                    <a:lumMod val="75000"/>
                  </a:schemeClr>
                </a:solidFill>
                <a:latin typeface="Arial" panose="020B0604020202020204" pitchFamily="34" charset="0"/>
                <a:ea typeface="+mn-ea"/>
                <a:cs typeface="Arial" panose="020B0604020202020204" pitchFamily="34" charset="0"/>
              </a:defRPr>
            </a:lvl3pPr>
            <a:lvl4pPr marL="1828800" indent="-384048" algn="just"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rial" panose="020B0604020202020204" pitchFamily="34" charset="0"/>
                <a:ea typeface="+mn-ea"/>
                <a:cs typeface="Arial" panose="020B0604020202020204" pitchFamily="34" charset="0"/>
              </a:defRPr>
            </a:lvl4pPr>
            <a:lvl5pPr marL="2286000" indent="-384048" algn="just"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rial" panose="020B0604020202020204" pitchFamily="34" charset="0"/>
                <a:ea typeface="+mn-ea"/>
                <a:cs typeface="Arial" panose="020B0604020202020204" pitchFamily="34"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Wingdings" panose="05000000000000000000" pitchFamily="2" charset="2"/>
              <a:buNone/>
            </a:pPr>
            <a:r>
              <a:rPr lang="en-US" altLang="en-US" sz="1600" dirty="0"/>
              <a:t>Coloring regions is equivalent to coloring vertices of dual graph.</a:t>
            </a:r>
          </a:p>
        </p:txBody>
      </p:sp>
      <p:sp>
        <p:nvSpPr>
          <p:cNvPr id="147" name="Rectangle 3" descr="Rectangle: Click to edit Master text styles&#10;Second level&#10;Third level&#10;Fourth level&#10;Fifth level">
            <a:extLst>
              <a:ext uri="{FF2B5EF4-FFF2-40B4-BE49-F238E27FC236}">
                <a16:creationId xmlns:a16="http://schemas.microsoft.com/office/drawing/2014/main" id="{1D794E12-685B-4C89-ACAA-BF67C4523EBB}"/>
              </a:ext>
            </a:extLst>
          </p:cNvPr>
          <p:cNvSpPr txBox="1">
            <a:spLocks noChangeArrowheads="1"/>
          </p:cNvSpPr>
          <p:nvPr/>
        </p:nvSpPr>
        <p:spPr>
          <a:xfrm>
            <a:off x="4834467" y="1005837"/>
            <a:ext cx="3661794" cy="527759"/>
          </a:xfrm>
          <a:prstGeom prst="rect">
            <a:avLst/>
          </a:prstGeom>
        </p:spPr>
        <p:txBody>
          <a:bodyPr vert="horz" lIns="91440" tIns="45720" rIns="91440" bIns="45720" rtlCol="0">
            <a:normAutofit/>
          </a:bodyPr>
          <a:lstStyle>
            <a:lvl1pPr marL="384048" indent="-384048" algn="just" defTabSz="914400" rtl="0" eaLnBrk="1" latinLnBrk="0" hangingPunct="1">
              <a:lnSpc>
                <a:spcPct val="94000"/>
              </a:lnSpc>
              <a:spcBef>
                <a:spcPts val="1000"/>
              </a:spcBef>
              <a:spcAft>
                <a:spcPts val="200"/>
              </a:spcAft>
              <a:buFont typeface="Franklin Gothic Book" panose="020B0503020102020204" pitchFamily="34" charset="0"/>
              <a:buChar char="■"/>
              <a:defRPr sz="2400" b="1" kern="1200" baseline="0">
                <a:solidFill>
                  <a:srgbClr val="002060"/>
                </a:solidFill>
                <a:latin typeface="Arial" panose="020B0604020202020204" pitchFamily="34" charset="0"/>
                <a:ea typeface="+mn-ea"/>
                <a:cs typeface="Arial" panose="020B0604020202020204" pitchFamily="34" charset="0"/>
              </a:defRPr>
            </a:lvl1pPr>
            <a:lvl2pPr marL="720725" indent="-180975" algn="just" defTabSz="914400" rtl="0" eaLnBrk="1" latinLnBrk="0" hangingPunct="1">
              <a:lnSpc>
                <a:spcPct val="94000"/>
              </a:lnSpc>
              <a:spcBef>
                <a:spcPts val="500"/>
              </a:spcBef>
              <a:spcAft>
                <a:spcPts val="200"/>
              </a:spcAft>
              <a:buFont typeface="Franklin Gothic Book" panose="020B0503020102020204" pitchFamily="34" charset="0"/>
              <a:buChar char="–"/>
              <a:defRPr sz="2000" b="1" i="1" kern="1200" baseline="0">
                <a:solidFill>
                  <a:srgbClr val="FF0000"/>
                </a:solidFill>
                <a:latin typeface="Arial" panose="020B0604020202020204" pitchFamily="34" charset="0"/>
                <a:ea typeface="+mn-ea"/>
                <a:cs typeface="Arial" panose="020B0604020202020204" pitchFamily="34" charset="0"/>
              </a:defRPr>
            </a:lvl2pPr>
            <a:lvl3pPr marL="1163638" indent="-263525" algn="just"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accent6">
                    <a:lumMod val="75000"/>
                  </a:schemeClr>
                </a:solidFill>
                <a:latin typeface="Arial" panose="020B0604020202020204" pitchFamily="34" charset="0"/>
                <a:ea typeface="+mn-ea"/>
                <a:cs typeface="Arial" panose="020B0604020202020204" pitchFamily="34" charset="0"/>
              </a:defRPr>
            </a:lvl3pPr>
            <a:lvl4pPr marL="1828800" indent="-384048" algn="just"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rial" panose="020B0604020202020204" pitchFamily="34" charset="0"/>
                <a:ea typeface="+mn-ea"/>
                <a:cs typeface="Arial" panose="020B0604020202020204" pitchFamily="34" charset="0"/>
              </a:defRPr>
            </a:lvl4pPr>
            <a:lvl5pPr marL="2286000" indent="-384048" algn="just"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rial" panose="020B0604020202020204" pitchFamily="34" charset="0"/>
                <a:ea typeface="+mn-ea"/>
                <a:cs typeface="Arial" panose="020B0604020202020204" pitchFamily="34" charset="0"/>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Wingdings" panose="05000000000000000000" pitchFamily="2" charset="2"/>
              <a:buNone/>
            </a:pPr>
            <a:r>
              <a:rPr lang="en-IN" sz="1600" dirty="0"/>
              <a:t>For each region introduce a vertex</a:t>
            </a:r>
            <a:endParaRPr lang="en-US" altLang="en-US" sz="1600" dirty="0"/>
          </a:p>
        </p:txBody>
      </p:sp>
    </p:spTree>
    <p:extLst>
      <p:ext uri="{BB962C8B-B14F-4D97-AF65-F5344CB8AC3E}">
        <p14:creationId xmlns:p14="http://schemas.microsoft.com/office/powerpoint/2010/main" val="318854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7"/>
                                        </p:tgtEl>
                                        <p:attrNameLst>
                                          <p:attrName>style.visibility</p:attrName>
                                        </p:attrNameLst>
                                      </p:cBhvr>
                                      <p:to>
                                        <p:strVal val="visible"/>
                                      </p:to>
                                    </p:set>
                                    <p:animEffect transition="in" filter="fade">
                                      <p:cBhvr>
                                        <p:cTn id="19" dur="500"/>
                                        <p:tgtEl>
                                          <p:spTgt spid="14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1"/>
                                        </p:tgtEl>
                                        <p:attrNameLst>
                                          <p:attrName>style.visibility</p:attrName>
                                        </p:attrNameLst>
                                      </p:cBhvr>
                                      <p:to>
                                        <p:strVal val="visible"/>
                                      </p:to>
                                    </p:set>
                                    <p:anim calcmode="lin" valueType="num">
                                      <p:cBhvr>
                                        <p:cTn id="24" dur="500" fill="hold"/>
                                        <p:tgtEl>
                                          <p:spTgt spid="61"/>
                                        </p:tgtEl>
                                        <p:attrNameLst>
                                          <p:attrName>ppt_w</p:attrName>
                                        </p:attrNameLst>
                                      </p:cBhvr>
                                      <p:tavLst>
                                        <p:tav tm="0">
                                          <p:val>
                                            <p:fltVal val="0"/>
                                          </p:val>
                                        </p:tav>
                                        <p:tav tm="100000">
                                          <p:val>
                                            <p:strVal val="#ppt_w"/>
                                          </p:val>
                                        </p:tav>
                                      </p:tavLst>
                                    </p:anim>
                                    <p:anim calcmode="lin" valueType="num">
                                      <p:cBhvr>
                                        <p:cTn id="25" dur="500" fill="hold"/>
                                        <p:tgtEl>
                                          <p:spTgt spid="61"/>
                                        </p:tgtEl>
                                        <p:attrNameLst>
                                          <p:attrName>ppt_h</p:attrName>
                                        </p:attrNameLst>
                                      </p:cBhvr>
                                      <p:tavLst>
                                        <p:tav tm="0">
                                          <p:val>
                                            <p:fltVal val="0"/>
                                          </p:val>
                                        </p:tav>
                                        <p:tav tm="100000">
                                          <p:val>
                                            <p:strVal val="#ppt_h"/>
                                          </p:val>
                                        </p:tav>
                                      </p:tavLst>
                                    </p:anim>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fade">
                                      <p:cBhvr>
                                        <p:cTn id="31" dur="500"/>
                                        <p:tgtEl>
                                          <p:spTgt spid="123"/>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22"/>
                                        </p:tgtEl>
                                        <p:attrNameLst>
                                          <p:attrName>style.visibility</p:attrName>
                                        </p:attrNameLst>
                                      </p:cBhvr>
                                      <p:to>
                                        <p:strVal val="visible"/>
                                      </p:to>
                                    </p:set>
                                    <p:anim calcmode="lin" valueType="num">
                                      <p:cBhvr>
                                        <p:cTn id="36" dur="500" fill="hold"/>
                                        <p:tgtEl>
                                          <p:spTgt spid="122"/>
                                        </p:tgtEl>
                                        <p:attrNameLst>
                                          <p:attrName>ppt_w</p:attrName>
                                        </p:attrNameLst>
                                      </p:cBhvr>
                                      <p:tavLst>
                                        <p:tav tm="0">
                                          <p:val>
                                            <p:fltVal val="0"/>
                                          </p:val>
                                        </p:tav>
                                        <p:tav tm="100000">
                                          <p:val>
                                            <p:strVal val="#ppt_w"/>
                                          </p:val>
                                        </p:tav>
                                      </p:tavLst>
                                    </p:anim>
                                    <p:anim calcmode="lin" valueType="num">
                                      <p:cBhvr>
                                        <p:cTn id="37" dur="500" fill="hold"/>
                                        <p:tgtEl>
                                          <p:spTgt spid="122"/>
                                        </p:tgtEl>
                                        <p:attrNameLst>
                                          <p:attrName>ppt_h</p:attrName>
                                        </p:attrNameLst>
                                      </p:cBhvr>
                                      <p:tavLst>
                                        <p:tav tm="0">
                                          <p:val>
                                            <p:fltVal val="0"/>
                                          </p:val>
                                        </p:tav>
                                        <p:tav tm="100000">
                                          <p:val>
                                            <p:strVal val="#ppt_h"/>
                                          </p:val>
                                        </p:tav>
                                      </p:tavLst>
                                    </p:anim>
                                    <p:animEffect transition="in" filter="fade">
                                      <p:cBhvr>
                                        <p:cTn id="38" dur="500"/>
                                        <p:tgtEl>
                                          <p:spTgt spid="1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6"/>
                                        </p:tgtEl>
                                        <p:attrNameLst>
                                          <p:attrName>style.visibility</p:attrName>
                                        </p:attrNameLst>
                                      </p:cBhvr>
                                      <p:to>
                                        <p:strVal val="visible"/>
                                      </p:to>
                                    </p:set>
                                    <p:animEffect transition="in" filter="fade">
                                      <p:cBhvr>
                                        <p:cTn id="43" dur="500"/>
                                        <p:tgtEl>
                                          <p:spTgt spid="146"/>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145"/>
                                        </p:tgtEl>
                                        <p:attrNameLst>
                                          <p:attrName>style.visibility</p:attrName>
                                        </p:attrNameLst>
                                      </p:cBhvr>
                                      <p:to>
                                        <p:strVal val="visible"/>
                                      </p:to>
                                    </p:set>
                                    <p:anim calcmode="lin" valueType="num">
                                      <p:cBhvr>
                                        <p:cTn id="48" dur="500" fill="hold"/>
                                        <p:tgtEl>
                                          <p:spTgt spid="145"/>
                                        </p:tgtEl>
                                        <p:attrNameLst>
                                          <p:attrName>ppt_w</p:attrName>
                                        </p:attrNameLst>
                                      </p:cBhvr>
                                      <p:tavLst>
                                        <p:tav tm="0">
                                          <p:val>
                                            <p:fltVal val="0"/>
                                          </p:val>
                                        </p:tav>
                                        <p:tav tm="100000">
                                          <p:val>
                                            <p:strVal val="#ppt_w"/>
                                          </p:val>
                                        </p:tav>
                                      </p:tavLst>
                                    </p:anim>
                                    <p:anim calcmode="lin" valueType="num">
                                      <p:cBhvr>
                                        <p:cTn id="49" dur="500" fill="hold"/>
                                        <p:tgtEl>
                                          <p:spTgt spid="145"/>
                                        </p:tgtEl>
                                        <p:attrNameLst>
                                          <p:attrName>ppt_h</p:attrName>
                                        </p:attrNameLst>
                                      </p:cBhvr>
                                      <p:tavLst>
                                        <p:tav tm="0">
                                          <p:val>
                                            <p:fltVal val="0"/>
                                          </p:val>
                                        </p:tav>
                                        <p:tav tm="100000">
                                          <p:val>
                                            <p:strVal val="#ppt_h"/>
                                          </p:val>
                                        </p:tav>
                                      </p:tavLst>
                                    </p:anim>
                                    <p:animEffect transition="in" filter="fade">
                                      <p:cBhvr>
                                        <p:cTn id="50"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3" grpId="0"/>
      <p:bldP spid="146" grpId="0"/>
      <p:bldP spid="1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36</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IN" b="0" dirty="0"/>
              <a:t>Given an </a:t>
            </a:r>
            <a:r>
              <a:rPr lang="en-IN" dirty="0"/>
              <a:t>undirected graph </a:t>
            </a:r>
            <a:r>
              <a:rPr lang="en-IN" b="0" dirty="0"/>
              <a:t>and </a:t>
            </a:r>
            <a:r>
              <a:rPr lang="en-IN" b="0" dirty="0">
                <a:solidFill>
                  <a:srgbClr val="FF0000"/>
                </a:solidFill>
              </a:rPr>
              <a:t>m</a:t>
            </a:r>
            <a:r>
              <a:rPr lang="en-IN" b="0" dirty="0"/>
              <a:t> colours, the task is to find whether is it possible to </a:t>
            </a:r>
            <a:r>
              <a:rPr lang="en-IN" dirty="0"/>
              <a:t>colour the vertices </a:t>
            </a:r>
            <a:r>
              <a:rPr lang="en-IN" b="0" dirty="0"/>
              <a:t>of the graph using </a:t>
            </a:r>
            <a:r>
              <a:rPr lang="en-IN" b="0" dirty="0">
                <a:solidFill>
                  <a:srgbClr val="FF0000"/>
                </a:solidFill>
              </a:rPr>
              <a:t>m</a:t>
            </a:r>
            <a:r>
              <a:rPr lang="en-IN" b="0" dirty="0"/>
              <a:t> colours with a constraint that </a:t>
            </a:r>
            <a:r>
              <a:rPr lang="en-IN" dirty="0"/>
              <a:t>no two adjacent </a:t>
            </a:r>
            <a:r>
              <a:rPr lang="en-IN" b="0" dirty="0"/>
              <a:t>vertices can have </a:t>
            </a:r>
            <a:r>
              <a:rPr lang="en-IN" dirty="0"/>
              <a:t>same colour.</a:t>
            </a:r>
          </a:p>
          <a:p>
            <a:r>
              <a:rPr lang="en-IN" b="0" dirty="0"/>
              <a:t>Minimum number of colours required to colour the graph with the said constraint is called </a:t>
            </a:r>
            <a:r>
              <a:rPr lang="en-IN" dirty="0"/>
              <a:t>chromatic number </a:t>
            </a:r>
          </a:p>
          <a:p>
            <a:endParaRPr lang="en-IN" dirty="0"/>
          </a:p>
        </p:txBody>
      </p:sp>
      <p:pic>
        <p:nvPicPr>
          <p:cNvPr id="7" name="Picture 6" descr="A picture containing drawing&#10;&#10;Description automatically generated">
            <a:extLst>
              <a:ext uri="{FF2B5EF4-FFF2-40B4-BE49-F238E27FC236}">
                <a16:creationId xmlns:a16="http://schemas.microsoft.com/office/drawing/2014/main" id="{F0DB26D1-2025-421A-8716-93451359E673}"/>
              </a:ext>
            </a:extLst>
          </p:cNvPr>
          <p:cNvPicPr>
            <a:picLocks noChangeAspect="1"/>
          </p:cNvPicPr>
          <p:nvPr/>
        </p:nvPicPr>
        <p:blipFill>
          <a:blip r:embed="rId2"/>
          <a:stretch>
            <a:fillRect/>
          </a:stretch>
        </p:blipFill>
        <p:spPr>
          <a:xfrm>
            <a:off x="3442593" y="3375116"/>
            <a:ext cx="2019300" cy="2228850"/>
          </a:xfrm>
          <a:prstGeom prst="rect">
            <a:avLst/>
          </a:prstGeom>
          <a:ln>
            <a:solidFill>
              <a:srgbClr val="C00000"/>
            </a:solidFill>
          </a:ln>
        </p:spPr>
      </p:pic>
      <p:pic>
        <p:nvPicPr>
          <p:cNvPr id="9" name="Picture 8" descr="A close up of a mans face&#10;&#10;Description automatically generated">
            <a:extLst>
              <a:ext uri="{FF2B5EF4-FFF2-40B4-BE49-F238E27FC236}">
                <a16:creationId xmlns:a16="http://schemas.microsoft.com/office/drawing/2014/main" id="{853FC0C8-F3DA-4C4D-A6EB-24F06675B88F}"/>
              </a:ext>
            </a:extLst>
          </p:cNvPr>
          <p:cNvPicPr>
            <a:picLocks noChangeAspect="1"/>
          </p:cNvPicPr>
          <p:nvPr/>
        </p:nvPicPr>
        <p:blipFill rotWithShape="1">
          <a:blip r:embed="rId3"/>
          <a:srcRect l="68942" t="46537" b="27048"/>
          <a:stretch/>
        </p:blipFill>
        <p:spPr>
          <a:xfrm>
            <a:off x="6762459" y="3375116"/>
            <a:ext cx="2019600" cy="2291940"/>
          </a:xfrm>
          <a:prstGeom prst="rect">
            <a:avLst/>
          </a:prstGeom>
          <a:ln>
            <a:solidFill>
              <a:srgbClr val="C00000"/>
            </a:solidFill>
          </a:ln>
        </p:spPr>
      </p:pic>
    </p:spTree>
    <p:extLst>
      <p:ext uri="{BB962C8B-B14F-4D97-AF65-F5344CB8AC3E}">
        <p14:creationId xmlns:p14="http://schemas.microsoft.com/office/powerpoint/2010/main" val="359387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37</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pPr marL="0" indent="0">
                  <a:buNone/>
                </a:pPr>
                <a:r>
                  <a:rPr lang="en-IN" b="0" dirty="0"/>
                  <a:t>Some interesting facts about chromatic number </a:t>
                </a:r>
              </a:p>
              <a:p>
                <a:r>
                  <a:rPr lang="en-IN" b="0" dirty="0"/>
                  <a:t>In a cyclic graph </a:t>
                </a:r>
              </a:p>
              <a:p>
                <a:pPr lvl="1" fontAlgn="base"/>
                <a:r>
                  <a:rPr lang="en-US" b="0" i="0" dirty="0"/>
                  <a:t>If number of vertices in cycle graph is even, then its chromatic number = 2.</a:t>
                </a:r>
              </a:p>
              <a:p>
                <a:pPr lvl="1" fontAlgn="base"/>
                <a:r>
                  <a:rPr lang="en-US" b="0" i="0" dirty="0"/>
                  <a:t>If number of vertices in cycle graph is odd, then its chromatic number = 3.</a:t>
                </a:r>
              </a:p>
              <a:p>
                <a:pPr fontAlgn="base"/>
                <a:r>
                  <a:rPr lang="en-US" b="0" dirty="0"/>
                  <a:t>In a planar graph </a:t>
                </a:r>
                <a:r>
                  <a:rPr lang="en-US" sz="1600" b="0" dirty="0">
                    <a:solidFill>
                      <a:srgbClr val="C00000"/>
                    </a:solidFill>
                  </a:rPr>
                  <a:t>(a graph that can be drawn in a plane such that none of its edges cross each other.)</a:t>
                </a:r>
              </a:p>
              <a:p>
                <a:pPr lvl="1"/>
                <a:r>
                  <a:rPr lang="en-IN" b="0" i="0" dirty="0"/>
                  <a:t>Chromatic number is </a:t>
                </a:r>
                <a14:m>
                  <m:oMath xmlns:m="http://schemas.openxmlformats.org/officeDocument/2006/math">
                    <m:r>
                      <a:rPr lang="en-IN" b="0" i="0" smtClean="0">
                        <a:latin typeface="Cambria Math" panose="02040503050406030204" pitchFamily="18" charset="0"/>
                        <a:ea typeface="Cambria Math" panose="02040503050406030204" pitchFamily="18" charset="0"/>
                      </a:rPr>
                      <m:t>≤</m:t>
                    </m:r>
                  </m:oMath>
                </a14:m>
                <a:r>
                  <a:rPr lang="en-IN" b="0" i="0" dirty="0"/>
                  <a:t> 4</a:t>
                </a:r>
              </a:p>
              <a:p>
                <a:r>
                  <a:rPr lang="en-IN" b="0" dirty="0"/>
                  <a:t>In a complete graph </a:t>
                </a:r>
                <a:r>
                  <a:rPr lang="en-IN" sz="1600" b="0" dirty="0">
                    <a:solidFill>
                      <a:srgbClr val="C00000"/>
                    </a:solidFill>
                  </a:rPr>
                  <a:t>(</a:t>
                </a:r>
                <a:r>
                  <a:rPr lang="en-US" sz="1600" b="0" dirty="0">
                    <a:solidFill>
                      <a:srgbClr val="C00000"/>
                    </a:solidFill>
                  </a:rPr>
                  <a:t>each vertex is connected with every other vertex)</a:t>
                </a:r>
              </a:p>
              <a:p>
                <a:pPr lvl="1"/>
                <a:r>
                  <a:rPr lang="en-US" b="0" i="0" dirty="0"/>
                  <a:t>Chromatic number = number of vertices in that complete graph </a:t>
                </a:r>
                <a:endParaRPr lang="en-IN" b="0" i="0" dirty="0"/>
              </a:p>
            </p:txBody>
          </p:sp>
        </mc:Choice>
        <mc:Fallback xmlns="">
          <p:sp>
            <p:nvSpPr>
              <p:cNvPr id="4" name="Content Placeholder 3">
                <a:extLst>
                  <a:ext uri="{FF2B5EF4-FFF2-40B4-BE49-F238E27FC236}">
                    <a16:creationId xmlns:a16="http://schemas.microsoft.com/office/drawing/2014/main" id="{4476F41F-D0F1-4819-9B94-F8808DA23E97}"/>
                  </a:ext>
                </a:extLst>
              </p:cNvPr>
              <p:cNvSpPr>
                <a:spLocks noGrp="1" noRot="1" noChangeAspect="1" noMove="1" noResize="1" noEditPoints="1" noAdjustHandles="1" noChangeArrowheads="1" noChangeShapeType="1" noTextEdit="1"/>
              </p:cNvSpPr>
              <p:nvPr>
                <p:ph idx="1"/>
              </p:nvPr>
            </p:nvSpPr>
            <p:spPr>
              <a:blipFill>
                <a:blip r:embed="rId2"/>
                <a:stretch>
                  <a:fillRect l="-862" t="-1341"/>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4F6DD300-1203-4BB5-8B10-B195C28D7DCB}"/>
              </a:ext>
            </a:extLst>
          </p:cNvPr>
          <p:cNvPicPr>
            <a:picLocks noChangeAspect="1"/>
          </p:cNvPicPr>
          <p:nvPr/>
        </p:nvPicPr>
        <p:blipFill rotWithShape="1">
          <a:blip r:embed="rId3"/>
          <a:srcRect l="66429" t="27012" r="7738" b="26761"/>
          <a:stretch/>
        </p:blipFill>
        <p:spPr>
          <a:xfrm>
            <a:off x="8165133" y="4840760"/>
            <a:ext cx="1789155" cy="1800000"/>
          </a:xfrm>
          <a:prstGeom prst="rect">
            <a:avLst/>
          </a:prstGeom>
        </p:spPr>
      </p:pic>
      <p:pic>
        <p:nvPicPr>
          <p:cNvPr id="8" name="Picture 7">
            <a:extLst>
              <a:ext uri="{FF2B5EF4-FFF2-40B4-BE49-F238E27FC236}">
                <a16:creationId xmlns:a16="http://schemas.microsoft.com/office/drawing/2014/main" id="{9FFFAA29-B634-4FE4-AC3A-E6142BFBE79E}"/>
              </a:ext>
            </a:extLst>
          </p:cNvPr>
          <p:cNvPicPr>
            <a:picLocks noChangeAspect="1"/>
          </p:cNvPicPr>
          <p:nvPr/>
        </p:nvPicPr>
        <p:blipFill rotWithShape="1">
          <a:blip r:embed="rId4"/>
          <a:srcRect l="64881" t="17669" r="5833" b="29750"/>
          <a:stretch/>
        </p:blipFill>
        <p:spPr>
          <a:xfrm>
            <a:off x="5776720" y="4844808"/>
            <a:ext cx="1783140" cy="1800000"/>
          </a:xfrm>
          <a:prstGeom prst="rect">
            <a:avLst/>
          </a:prstGeom>
        </p:spPr>
      </p:pic>
      <p:pic>
        <p:nvPicPr>
          <p:cNvPr id="10" name="Picture 9">
            <a:extLst>
              <a:ext uri="{FF2B5EF4-FFF2-40B4-BE49-F238E27FC236}">
                <a16:creationId xmlns:a16="http://schemas.microsoft.com/office/drawing/2014/main" id="{16E6A465-2795-496B-96D5-16B1F84A63AB}"/>
              </a:ext>
            </a:extLst>
          </p:cNvPr>
          <p:cNvPicPr>
            <a:picLocks noChangeAspect="1"/>
          </p:cNvPicPr>
          <p:nvPr/>
        </p:nvPicPr>
        <p:blipFill rotWithShape="1">
          <a:blip r:embed="rId5"/>
          <a:srcRect l="65478" t="17668" r="9211" b="32267"/>
          <a:stretch/>
        </p:blipFill>
        <p:spPr>
          <a:xfrm>
            <a:off x="3628838" y="4844808"/>
            <a:ext cx="1618613" cy="1800000"/>
          </a:xfrm>
          <a:prstGeom prst="rect">
            <a:avLst/>
          </a:prstGeom>
        </p:spPr>
      </p:pic>
    </p:spTree>
    <p:extLst>
      <p:ext uri="{BB962C8B-B14F-4D97-AF65-F5344CB8AC3E}">
        <p14:creationId xmlns:p14="http://schemas.microsoft.com/office/powerpoint/2010/main" val="199070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randombar(horizontal)">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randombar(horizontal)">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randombar(horizontal)">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38</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a:xfrm>
            <a:off x="1233379" y="1016558"/>
            <a:ext cx="10612256" cy="5240551"/>
          </a:xfrm>
        </p:spPr>
        <p:txBody>
          <a:bodyPr>
            <a:normAutofit/>
          </a:bodyPr>
          <a:lstStyle/>
          <a:p>
            <a:pPr marL="0" indent="0">
              <a:buNone/>
            </a:pPr>
            <a:r>
              <a:rPr lang="en-IN" dirty="0"/>
              <a:t>Problem statement </a:t>
            </a:r>
          </a:p>
          <a:p>
            <a:r>
              <a:rPr lang="en-US" b="0" dirty="0"/>
              <a:t>Let </a:t>
            </a:r>
            <a:r>
              <a:rPr lang="en-US" dirty="0"/>
              <a:t>G</a:t>
            </a:r>
            <a:r>
              <a:rPr lang="en-US" b="0" dirty="0"/>
              <a:t> be a graph and </a:t>
            </a:r>
            <a:r>
              <a:rPr lang="en-US" dirty="0"/>
              <a:t>m</a:t>
            </a:r>
            <a:r>
              <a:rPr lang="en-US" b="0" dirty="0"/>
              <a:t> be a given positive integer.</a:t>
            </a:r>
          </a:p>
          <a:p>
            <a:pPr lvl="1"/>
            <a:r>
              <a:rPr lang="en-IN" b="0" i="0" dirty="0">
                <a:solidFill>
                  <a:schemeClr val="accent6">
                    <a:lumMod val="50000"/>
                  </a:schemeClr>
                </a:solidFill>
              </a:rPr>
              <a:t>Discover </a:t>
            </a:r>
            <a:r>
              <a:rPr lang="en-US" b="0" i="0" dirty="0">
                <a:solidFill>
                  <a:schemeClr val="accent6">
                    <a:lumMod val="50000"/>
                  </a:schemeClr>
                </a:solidFill>
              </a:rPr>
              <a:t>whether the nodes of </a:t>
            </a:r>
            <a:r>
              <a:rPr lang="en-US" i="0" dirty="0">
                <a:solidFill>
                  <a:schemeClr val="accent6">
                    <a:lumMod val="50000"/>
                  </a:schemeClr>
                </a:solidFill>
              </a:rPr>
              <a:t>G</a:t>
            </a:r>
            <a:r>
              <a:rPr lang="en-US" b="0" i="0" dirty="0">
                <a:solidFill>
                  <a:schemeClr val="accent6">
                    <a:lumMod val="50000"/>
                  </a:schemeClr>
                </a:solidFill>
              </a:rPr>
              <a:t> can be colored in such a way that no two adjacent nodes have the same color yet only </a:t>
            </a:r>
            <a:r>
              <a:rPr lang="en-US" i="0" dirty="0">
                <a:solidFill>
                  <a:schemeClr val="accent6">
                    <a:lumMod val="50000"/>
                  </a:schemeClr>
                </a:solidFill>
              </a:rPr>
              <a:t>m</a:t>
            </a:r>
            <a:r>
              <a:rPr lang="en-US" b="0" i="0" dirty="0">
                <a:solidFill>
                  <a:schemeClr val="accent6">
                    <a:lumMod val="50000"/>
                  </a:schemeClr>
                </a:solidFill>
              </a:rPr>
              <a:t> colors are used.</a:t>
            </a:r>
          </a:p>
          <a:p>
            <a:pPr lvl="1"/>
            <a:r>
              <a:rPr lang="en-IN" b="0" i="0" dirty="0">
                <a:solidFill>
                  <a:srgbClr val="0070C0"/>
                </a:solidFill>
              </a:rPr>
              <a:t>This is termed the </a:t>
            </a:r>
            <a:r>
              <a:rPr lang="en-IN" i="0" dirty="0">
                <a:solidFill>
                  <a:srgbClr val="0070C0"/>
                </a:solidFill>
              </a:rPr>
              <a:t>m-</a:t>
            </a:r>
            <a:r>
              <a:rPr lang="en-IN" i="0" dirty="0" err="1">
                <a:solidFill>
                  <a:srgbClr val="0070C0"/>
                </a:solidFill>
              </a:rPr>
              <a:t>colorability</a:t>
            </a:r>
            <a:r>
              <a:rPr lang="en-IN" b="0" i="0" dirty="0">
                <a:solidFill>
                  <a:srgbClr val="0070C0"/>
                </a:solidFill>
              </a:rPr>
              <a:t> decision problem</a:t>
            </a:r>
          </a:p>
          <a:p>
            <a:pPr lvl="1"/>
            <a:r>
              <a:rPr lang="en-IN" b="0" i="0" dirty="0">
                <a:solidFill>
                  <a:schemeClr val="accent6">
                    <a:lumMod val="50000"/>
                  </a:schemeClr>
                </a:solidFill>
              </a:rPr>
              <a:t>The </a:t>
            </a:r>
            <a:r>
              <a:rPr lang="en-IN" i="0" dirty="0">
                <a:solidFill>
                  <a:schemeClr val="accent6">
                    <a:lumMod val="50000"/>
                  </a:schemeClr>
                </a:solidFill>
              </a:rPr>
              <a:t>m-</a:t>
            </a:r>
            <a:r>
              <a:rPr lang="en-IN" i="0" dirty="0" err="1">
                <a:solidFill>
                  <a:schemeClr val="accent6">
                    <a:lumMod val="50000"/>
                  </a:schemeClr>
                </a:solidFill>
              </a:rPr>
              <a:t>colorability</a:t>
            </a:r>
            <a:r>
              <a:rPr lang="en-IN" b="0" i="0" dirty="0">
                <a:solidFill>
                  <a:schemeClr val="accent6">
                    <a:lumMod val="50000"/>
                  </a:schemeClr>
                </a:solidFill>
              </a:rPr>
              <a:t> optimization problem asks for the smallest integer </a:t>
            </a:r>
            <a:r>
              <a:rPr lang="en-US" i="0" dirty="0">
                <a:solidFill>
                  <a:schemeClr val="accent6">
                    <a:lumMod val="50000"/>
                  </a:schemeClr>
                </a:solidFill>
              </a:rPr>
              <a:t>m</a:t>
            </a:r>
            <a:r>
              <a:rPr lang="en-US" b="0" i="0" dirty="0">
                <a:solidFill>
                  <a:schemeClr val="accent6">
                    <a:lumMod val="50000"/>
                  </a:schemeClr>
                </a:solidFill>
              </a:rPr>
              <a:t> for which the graph </a:t>
            </a:r>
            <a:r>
              <a:rPr lang="en-US" i="0" dirty="0">
                <a:solidFill>
                  <a:schemeClr val="accent6">
                    <a:lumMod val="50000"/>
                  </a:schemeClr>
                </a:solidFill>
              </a:rPr>
              <a:t>G</a:t>
            </a:r>
            <a:r>
              <a:rPr lang="en-US" b="0" i="0" dirty="0">
                <a:solidFill>
                  <a:schemeClr val="accent6">
                    <a:lumMod val="50000"/>
                  </a:schemeClr>
                </a:solidFill>
              </a:rPr>
              <a:t> can be colored</a:t>
            </a:r>
          </a:p>
          <a:p>
            <a:pPr lvl="1"/>
            <a:r>
              <a:rPr lang="en-US" b="0" i="0" dirty="0">
                <a:solidFill>
                  <a:srgbClr val="0070C0"/>
                </a:solidFill>
              </a:rPr>
              <a:t>This integer </a:t>
            </a:r>
            <a:r>
              <a:rPr lang="en-US" i="0" dirty="0">
                <a:solidFill>
                  <a:srgbClr val="0070C0"/>
                </a:solidFill>
              </a:rPr>
              <a:t>m </a:t>
            </a:r>
            <a:r>
              <a:rPr lang="en-US" b="0" i="0" dirty="0">
                <a:solidFill>
                  <a:srgbClr val="0070C0"/>
                </a:solidFill>
              </a:rPr>
              <a:t>is referred to as the </a:t>
            </a:r>
            <a:r>
              <a:rPr lang="en-IN" i="0" dirty="0">
                <a:solidFill>
                  <a:srgbClr val="0070C0"/>
                </a:solidFill>
              </a:rPr>
              <a:t>chromatic</a:t>
            </a:r>
            <a:r>
              <a:rPr lang="en-IN" b="0" i="0" dirty="0">
                <a:solidFill>
                  <a:srgbClr val="0070C0"/>
                </a:solidFill>
              </a:rPr>
              <a:t> </a:t>
            </a:r>
            <a:r>
              <a:rPr lang="en-IN" i="0" dirty="0">
                <a:solidFill>
                  <a:srgbClr val="0070C0"/>
                </a:solidFill>
              </a:rPr>
              <a:t>number</a:t>
            </a:r>
            <a:r>
              <a:rPr lang="en-IN" b="0" i="0" dirty="0">
                <a:solidFill>
                  <a:srgbClr val="0070C0"/>
                </a:solidFill>
              </a:rPr>
              <a:t> of the graph</a:t>
            </a:r>
          </a:p>
          <a:p>
            <a:endParaRPr lang="en-IN" b="0" dirty="0"/>
          </a:p>
        </p:txBody>
      </p:sp>
      <p:pic>
        <p:nvPicPr>
          <p:cNvPr id="3" name="Picture 2">
            <a:extLst>
              <a:ext uri="{FF2B5EF4-FFF2-40B4-BE49-F238E27FC236}">
                <a16:creationId xmlns:a16="http://schemas.microsoft.com/office/drawing/2014/main" id="{B1C42CBB-EA5C-4C27-9717-7B16DB12F312}"/>
              </a:ext>
            </a:extLst>
          </p:cNvPr>
          <p:cNvPicPr>
            <a:picLocks noChangeAspect="1"/>
          </p:cNvPicPr>
          <p:nvPr/>
        </p:nvPicPr>
        <p:blipFill rotWithShape="1">
          <a:blip r:embed="rId2"/>
          <a:srcRect l="20714" t="33220" r="39881" b="19349"/>
          <a:stretch/>
        </p:blipFill>
        <p:spPr>
          <a:xfrm>
            <a:off x="2838830" y="4341398"/>
            <a:ext cx="3191785" cy="2160000"/>
          </a:xfrm>
          <a:prstGeom prst="rect">
            <a:avLst/>
          </a:prstGeom>
          <a:ln>
            <a:solidFill>
              <a:srgbClr val="0070C0"/>
            </a:solidFill>
          </a:ln>
        </p:spPr>
      </p:pic>
      <p:grpSp>
        <p:nvGrpSpPr>
          <p:cNvPr id="17" name="Group 16">
            <a:extLst>
              <a:ext uri="{FF2B5EF4-FFF2-40B4-BE49-F238E27FC236}">
                <a16:creationId xmlns:a16="http://schemas.microsoft.com/office/drawing/2014/main" id="{D82868EF-02C5-4CEF-B2C0-A800B43BF781}"/>
              </a:ext>
            </a:extLst>
          </p:cNvPr>
          <p:cNvGrpSpPr/>
          <p:nvPr/>
        </p:nvGrpSpPr>
        <p:grpSpPr>
          <a:xfrm>
            <a:off x="7387033" y="4345723"/>
            <a:ext cx="3191785" cy="2160000"/>
            <a:chOff x="3886523" y="4193323"/>
            <a:chExt cx="3191785" cy="2160000"/>
          </a:xfrm>
        </p:grpSpPr>
        <p:pic>
          <p:nvPicPr>
            <p:cNvPr id="18" name="Picture 17">
              <a:extLst>
                <a:ext uri="{FF2B5EF4-FFF2-40B4-BE49-F238E27FC236}">
                  <a16:creationId xmlns:a16="http://schemas.microsoft.com/office/drawing/2014/main" id="{2EB0F07B-52F2-42D5-AD84-8768A91D9ABB}"/>
                </a:ext>
              </a:extLst>
            </p:cNvPr>
            <p:cNvPicPr>
              <a:picLocks noChangeAspect="1"/>
            </p:cNvPicPr>
            <p:nvPr/>
          </p:nvPicPr>
          <p:blipFill rotWithShape="1">
            <a:blip r:embed="rId2"/>
            <a:srcRect l="20714" t="33220" r="39881" b="19349"/>
            <a:stretch/>
          </p:blipFill>
          <p:spPr>
            <a:xfrm>
              <a:off x="3886523" y="4193323"/>
              <a:ext cx="3191785" cy="2160000"/>
            </a:xfrm>
            <a:prstGeom prst="rect">
              <a:avLst/>
            </a:prstGeom>
            <a:ln>
              <a:solidFill>
                <a:srgbClr val="0070C0"/>
              </a:solidFill>
            </a:ln>
          </p:spPr>
        </p:pic>
        <p:sp>
          <p:nvSpPr>
            <p:cNvPr id="19" name="Oval 18">
              <a:extLst>
                <a:ext uri="{FF2B5EF4-FFF2-40B4-BE49-F238E27FC236}">
                  <a16:creationId xmlns:a16="http://schemas.microsoft.com/office/drawing/2014/main" id="{B3F695AF-75E3-4AEA-9781-1286ABB6DF49}"/>
                </a:ext>
              </a:extLst>
            </p:cNvPr>
            <p:cNvSpPr/>
            <p:nvPr/>
          </p:nvSpPr>
          <p:spPr>
            <a:xfrm>
              <a:off x="4206240" y="4726746"/>
              <a:ext cx="309489" cy="2672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E547FFF-C758-4FD0-9F64-5418A13455F7}"/>
                </a:ext>
              </a:extLst>
            </p:cNvPr>
            <p:cNvSpPr/>
            <p:nvPr/>
          </p:nvSpPr>
          <p:spPr>
            <a:xfrm>
              <a:off x="5856851" y="5813306"/>
              <a:ext cx="309489" cy="2672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C465DA1C-A515-4C40-9FEC-176E65A17B6E}"/>
                </a:ext>
              </a:extLst>
            </p:cNvPr>
            <p:cNvSpPr/>
            <p:nvPr/>
          </p:nvSpPr>
          <p:spPr>
            <a:xfrm>
              <a:off x="5468347" y="4247532"/>
              <a:ext cx="309489" cy="26728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757D60C7-9C65-44A2-B87C-1C4E4D61672E}"/>
                </a:ext>
              </a:extLst>
            </p:cNvPr>
            <p:cNvSpPr/>
            <p:nvPr/>
          </p:nvSpPr>
          <p:spPr>
            <a:xfrm>
              <a:off x="4649462" y="5750003"/>
              <a:ext cx="309489" cy="26728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40BB8076-F083-4C84-9AD5-5581E2BFD0CF}"/>
                </a:ext>
              </a:extLst>
            </p:cNvPr>
            <p:cNvSpPr/>
            <p:nvPr/>
          </p:nvSpPr>
          <p:spPr>
            <a:xfrm>
              <a:off x="6314421" y="4970866"/>
              <a:ext cx="309489" cy="26728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2" name="TextBox 31">
            <a:extLst>
              <a:ext uri="{FF2B5EF4-FFF2-40B4-BE49-F238E27FC236}">
                <a16:creationId xmlns:a16="http://schemas.microsoft.com/office/drawing/2014/main" id="{2ED848D4-C9F3-426A-B724-0AD91E2C0E7F}"/>
              </a:ext>
            </a:extLst>
          </p:cNvPr>
          <p:cNvSpPr txBox="1"/>
          <p:nvPr/>
        </p:nvSpPr>
        <p:spPr>
          <a:xfrm>
            <a:off x="8120810" y="6490333"/>
            <a:ext cx="2200759" cy="400110"/>
          </a:xfrm>
          <a:prstGeom prst="rect">
            <a:avLst/>
          </a:prstGeom>
          <a:noFill/>
        </p:spPr>
        <p:txBody>
          <a:bodyPr wrap="square" rtlCol="0">
            <a:spAutoFit/>
          </a:bodyPr>
          <a:lstStyle/>
          <a:p>
            <a:r>
              <a:rPr lang="en-IN" sz="2000" b="1" dirty="0">
                <a:solidFill>
                  <a:srgbClr val="002060"/>
                </a:solidFill>
              </a:rPr>
              <a:t>Chromatic no. =3 </a:t>
            </a:r>
          </a:p>
        </p:txBody>
      </p:sp>
    </p:spTree>
    <p:extLst>
      <p:ext uri="{BB962C8B-B14F-4D97-AF65-F5344CB8AC3E}">
        <p14:creationId xmlns:p14="http://schemas.microsoft.com/office/powerpoint/2010/main" val="397920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39</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pPr marL="0" indent="0" algn="l">
              <a:buNone/>
            </a:pPr>
            <a:r>
              <a:rPr lang="en-IN" dirty="0"/>
              <a:t>4 colour problem for planar graphs </a:t>
            </a:r>
          </a:p>
          <a:p>
            <a:r>
              <a:rPr lang="en-US" b="0" dirty="0"/>
              <a:t>A graph is said to be planar </a:t>
            </a:r>
            <a:r>
              <a:rPr lang="en-US" b="0" dirty="0" err="1"/>
              <a:t>iff</a:t>
            </a:r>
            <a:r>
              <a:rPr lang="en-US" b="0" dirty="0"/>
              <a:t> it can be drawn in a plane in such away that no two edges cross each other</a:t>
            </a:r>
          </a:p>
          <a:p>
            <a:r>
              <a:rPr lang="en-IN" b="0" dirty="0"/>
              <a:t>A famous special case of the m colourability decision problem is the 4-color problem for planar graphs</a:t>
            </a:r>
          </a:p>
          <a:p>
            <a:r>
              <a:rPr lang="en-IN" b="0" dirty="0"/>
              <a:t>This </a:t>
            </a:r>
            <a:r>
              <a:rPr lang="en-US" b="0" dirty="0"/>
              <a:t>problem asks the following question:</a:t>
            </a:r>
          </a:p>
          <a:p>
            <a:pPr lvl="1"/>
            <a:r>
              <a:rPr lang="en-US" b="0" i="0" dirty="0">
                <a:solidFill>
                  <a:schemeClr val="accent6">
                    <a:lumMod val="50000"/>
                  </a:schemeClr>
                </a:solidFill>
              </a:rPr>
              <a:t>given any map, can the regions be colored in such a way that no two adjacent regions have the same color yet only four colors are needed</a:t>
            </a:r>
          </a:p>
          <a:p>
            <a:r>
              <a:rPr lang="en-US" b="0" dirty="0"/>
              <a:t>This turns out to be a problem for which graphs are very useful, because a map can easily be transformed into a graph.</a:t>
            </a:r>
          </a:p>
          <a:p>
            <a:r>
              <a:rPr lang="en-US" b="0" dirty="0"/>
              <a:t>Each region of the map becomes a node, and if two regions are adjacent, then the corresponding nodes are joined by an edge</a:t>
            </a:r>
            <a:endParaRPr lang="en-IN" b="0" dirty="0"/>
          </a:p>
        </p:txBody>
      </p:sp>
    </p:spTree>
    <p:extLst>
      <p:ext uri="{BB962C8B-B14F-4D97-AF65-F5344CB8AC3E}">
        <p14:creationId xmlns:p14="http://schemas.microsoft.com/office/powerpoint/2010/main" val="421583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sp>
        <p:nvSpPr>
          <p:cNvPr id="3" name="Content Placeholder 2">
            <a:extLst>
              <a:ext uri="{FF2B5EF4-FFF2-40B4-BE49-F238E27FC236}">
                <a16:creationId xmlns:a16="http://schemas.microsoft.com/office/drawing/2014/main" id="{304F57C3-9F6F-457D-BDC4-BBAD2FA2C4AE}"/>
              </a:ext>
            </a:extLst>
          </p:cNvPr>
          <p:cNvSpPr>
            <a:spLocks noGrp="1"/>
          </p:cNvSpPr>
          <p:nvPr>
            <p:ph idx="1"/>
          </p:nvPr>
        </p:nvSpPr>
        <p:spPr>
          <a:xfrm>
            <a:off x="1289967" y="1106917"/>
            <a:ext cx="10499076" cy="5390774"/>
          </a:xfrm>
        </p:spPr>
        <p:txBody>
          <a:bodyPr>
            <a:normAutofit/>
          </a:bodyPr>
          <a:lstStyle/>
          <a:p>
            <a:r>
              <a:rPr lang="en-IN" b="0" dirty="0"/>
              <a:t>When </a:t>
            </a:r>
            <a:r>
              <a:rPr lang="en-IN" b="0" dirty="0">
                <a:solidFill>
                  <a:srgbClr val="FF0000"/>
                </a:solidFill>
              </a:rPr>
              <a:t>n=4</a:t>
            </a:r>
            <a:r>
              <a:rPr lang="en-IN" b="0" dirty="0"/>
              <a:t>?</a:t>
            </a:r>
          </a:p>
          <a:p>
            <a:endParaRPr lang="en-IN" b="0" dirty="0"/>
          </a:p>
          <a:p>
            <a:pPr marL="0" indent="0">
              <a:buNone/>
            </a:pP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pic>
        <p:nvPicPr>
          <p:cNvPr id="4" name="Picture 3">
            <a:extLst>
              <a:ext uri="{FF2B5EF4-FFF2-40B4-BE49-F238E27FC236}">
                <a16:creationId xmlns:a16="http://schemas.microsoft.com/office/drawing/2014/main" id="{52E0EA05-D697-4707-B79F-01FA9B5D3678}"/>
              </a:ext>
            </a:extLst>
          </p:cNvPr>
          <p:cNvPicPr>
            <a:picLocks noChangeAspect="1"/>
          </p:cNvPicPr>
          <p:nvPr/>
        </p:nvPicPr>
        <p:blipFill rotWithShape="1">
          <a:blip r:embed="rId2"/>
          <a:srcRect l="40714" t="50000" r="27381" b="24008"/>
          <a:stretch/>
        </p:blipFill>
        <p:spPr>
          <a:xfrm>
            <a:off x="2609568" y="1933047"/>
            <a:ext cx="7859875" cy="3600000"/>
          </a:xfrm>
          <a:prstGeom prst="rect">
            <a:avLst/>
          </a:prstGeom>
          <a:ln>
            <a:solidFill>
              <a:schemeClr val="accent1"/>
            </a:solidFill>
          </a:ln>
        </p:spPr>
      </p:pic>
      <p:sp>
        <p:nvSpPr>
          <p:cNvPr id="5" name="TextBox 4">
            <a:extLst>
              <a:ext uri="{FF2B5EF4-FFF2-40B4-BE49-F238E27FC236}">
                <a16:creationId xmlns:a16="http://schemas.microsoft.com/office/drawing/2014/main" id="{5BCFF515-B26B-4AE2-8892-0021B38FFB09}"/>
              </a:ext>
            </a:extLst>
          </p:cNvPr>
          <p:cNvSpPr txBox="1"/>
          <p:nvPr/>
        </p:nvSpPr>
        <p:spPr>
          <a:xfrm>
            <a:off x="4008233" y="2785403"/>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7" name="Slide Number Placeholder 6">
            <a:extLst>
              <a:ext uri="{FF2B5EF4-FFF2-40B4-BE49-F238E27FC236}">
                <a16:creationId xmlns:a16="http://schemas.microsoft.com/office/drawing/2014/main" id="{71CA5E4D-FB5D-411E-B9F1-896E2646D1FE}"/>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310399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40</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pPr algn="l"/>
            <a:r>
              <a:rPr lang="en-IN" b="0" dirty="0"/>
              <a:t>Map and its corresponding graph representation </a:t>
            </a:r>
          </a:p>
          <a:p>
            <a:pPr algn="l"/>
            <a:endParaRPr lang="en-IN" b="0" dirty="0"/>
          </a:p>
        </p:txBody>
      </p:sp>
      <p:pic>
        <p:nvPicPr>
          <p:cNvPr id="3" name="Picture 2">
            <a:extLst>
              <a:ext uri="{FF2B5EF4-FFF2-40B4-BE49-F238E27FC236}">
                <a16:creationId xmlns:a16="http://schemas.microsoft.com/office/drawing/2014/main" id="{5B4AC8DB-4C2B-4490-BF71-14E244B19B9F}"/>
              </a:ext>
            </a:extLst>
          </p:cNvPr>
          <p:cNvPicPr>
            <a:picLocks noChangeAspect="1"/>
          </p:cNvPicPr>
          <p:nvPr/>
        </p:nvPicPr>
        <p:blipFill rotWithShape="1">
          <a:blip r:embed="rId2"/>
          <a:srcRect l="25500" t="28502" r="38500" b="24090"/>
          <a:stretch/>
        </p:blipFill>
        <p:spPr>
          <a:xfrm>
            <a:off x="1233378" y="2354329"/>
            <a:ext cx="4389120" cy="3249637"/>
          </a:xfrm>
          <a:prstGeom prst="rect">
            <a:avLst/>
          </a:prstGeom>
          <a:ln>
            <a:solidFill>
              <a:schemeClr val="accent1"/>
            </a:solidFill>
          </a:ln>
        </p:spPr>
      </p:pic>
      <p:pic>
        <p:nvPicPr>
          <p:cNvPr id="7" name="Picture 6">
            <a:extLst>
              <a:ext uri="{FF2B5EF4-FFF2-40B4-BE49-F238E27FC236}">
                <a16:creationId xmlns:a16="http://schemas.microsoft.com/office/drawing/2014/main" id="{8C0DFFD3-1BEC-4F3E-A127-84DC2F4D7D58}"/>
              </a:ext>
            </a:extLst>
          </p:cNvPr>
          <p:cNvPicPr>
            <a:picLocks noChangeAspect="1"/>
          </p:cNvPicPr>
          <p:nvPr/>
        </p:nvPicPr>
        <p:blipFill rotWithShape="1">
          <a:blip r:embed="rId2"/>
          <a:srcRect l="67846" t="27858" r="5269" b="26508"/>
          <a:stretch/>
        </p:blipFill>
        <p:spPr>
          <a:xfrm>
            <a:off x="7680849" y="2415121"/>
            <a:ext cx="3277772" cy="3128051"/>
          </a:xfrm>
          <a:prstGeom prst="rect">
            <a:avLst/>
          </a:prstGeom>
          <a:ln>
            <a:solidFill>
              <a:schemeClr val="accent1"/>
            </a:solidFill>
          </a:ln>
        </p:spPr>
      </p:pic>
    </p:spTree>
    <p:extLst>
      <p:ext uri="{BB962C8B-B14F-4D97-AF65-F5344CB8AC3E}">
        <p14:creationId xmlns:p14="http://schemas.microsoft.com/office/powerpoint/2010/main" val="30550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41</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pPr algn="l"/>
            <a:r>
              <a:rPr lang="en-IN" b="0" dirty="0"/>
              <a:t>Solve the following instance of graph colouring. Draw the state space tree</a:t>
            </a:r>
          </a:p>
          <a:p>
            <a:pPr algn="l"/>
            <a:r>
              <a:rPr lang="en-IN" b="0" dirty="0"/>
              <a:t> </a:t>
            </a:r>
          </a:p>
        </p:txBody>
      </p:sp>
      <p:pic>
        <p:nvPicPr>
          <p:cNvPr id="7" name="Picture 6">
            <a:extLst>
              <a:ext uri="{FF2B5EF4-FFF2-40B4-BE49-F238E27FC236}">
                <a16:creationId xmlns:a16="http://schemas.microsoft.com/office/drawing/2014/main" id="{45F085BB-BB63-49AB-AC36-7294DB93F7D5}"/>
              </a:ext>
            </a:extLst>
          </p:cNvPr>
          <p:cNvPicPr>
            <a:picLocks noChangeAspect="1"/>
          </p:cNvPicPr>
          <p:nvPr/>
        </p:nvPicPr>
        <p:blipFill rotWithShape="1">
          <a:blip r:embed="rId2"/>
          <a:srcRect l="67846" t="27858" r="5269" b="26508"/>
          <a:stretch/>
        </p:blipFill>
        <p:spPr>
          <a:xfrm>
            <a:off x="4900620" y="2191545"/>
            <a:ext cx="3277772" cy="3128051"/>
          </a:xfrm>
          <a:prstGeom prst="rect">
            <a:avLst/>
          </a:prstGeom>
          <a:ln>
            <a:solidFill>
              <a:schemeClr val="accent1"/>
            </a:solidFill>
          </a:ln>
        </p:spPr>
      </p:pic>
    </p:spTree>
    <p:extLst>
      <p:ext uri="{BB962C8B-B14F-4D97-AF65-F5344CB8AC3E}">
        <p14:creationId xmlns:p14="http://schemas.microsoft.com/office/powerpoint/2010/main" val="90064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a:xfrm>
            <a:off x="1233378" y="86582"/>
            <a:ext cx="10612257" cy="685701"/>
          </a:xfrm>
        </p:spPr>
        <p:txBody>
          <a:bodyPr>
            <a:normAutofit fontScale="90000"/>
          </a:bodyPr>
          <a:lstStyle/>
          <a:p>
            <a:r>
              <a:rPr lang="en-US" dirty="0"/>
              <a:t>Backtracking – Graph Coloring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42</a:t>
            </a:fld>
            <a:endParaRPr lang="en-US" dirty="0"/>
          </a:p>
        </p:txBody>
      </p:sp>
      <p:sp>
        <p:nvSpPr>
          <p:cNvPr id="3" name="Oval 2">
            <a:extLst>
              <a:ext uri="{FF2B5EF4-FFF2-40B4-BE49-F238E27FC236}">
                <a16:creationId xmlns:a16="http://schemas.microsoft.com/office/drawing/2014/main" id="{8D25D484-9B66-4474-A1B1-2264E11FB68C}"/>
              </a:ext>
            </a:extLst>
          </p:cNvPr>
          <p:cNvSpPr/>
          <p:nvPr/>
        </p:nvSpPr>
        <p:spPr>
          <a:xfrm>
            <a:off x="6307389" y="1016558"/>
            <a:ext cx="464233" cy="436099"/>
          </a:xfrm>
          <a:prstGeom prst="ellipse">
            <a:avLst/>
          </a:prstGeom>
          <a:solidFill>
            <a:srgbClr val="FF000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cxnSp>
        <p:nvCxnSpPr>
          <p:cNvPr id="8" name="Straight Connector 7">
            <a:extLst>
              <a:ext uri="{FF2B5EF4-FFF2-40B4-BE49-F238E27FC236}">
                <a16:creationId xmlns:a16="http://schemas.microsoft.com/office/drawing/2014/main" id="{82E6ADA3-CE23-480B-9322-A43B17D32453}"/>
              </a:ext>
            </a:extLst>
          </p:cNvPr>
          <p:cNvCxnSpPr/>
          <p:nvPr/>
        </p:nvCxnSpPr>
        <p:spPr>
          <a:xfrm flipH="1">
            <a:off x="5542671" y="1279742"/>
            <a:ext cx="764718" cy="77414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0BEF97-7216-4E76-87AD-76AA64366A88}"/>
              </a:ext>
            </a:extLst>
          </p:cNvPr>
          <p:cNvCxnSpPr>
            <a:cxnSpLocks/>
          </p:cNvCxnSpPr>
          <p:nvPr/>
        </p:nvCxnSpPr>
        <p:spPr>
          <a:xfrm flipH="1">
            <a:off x="6096000" y="1436538"/>
            <a:ext cx="446037" cy="79570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7BE8FD4-5826-4EAB-8E3F-3BAADD6F6F70}"/>
              </a:ext>
            </a:extLst>
          </p:cNvPr>
          <p:cNvCxnSpPr>
            <a:cxnSpLocks/>
          </p:cNvCxnSpPr>
          <p:nvPr/>
        </p:nvCxnSpPr>
        <p:spPr>
          <a:xfrm>
            <a:off x="6692840" y="1375956"/>
            <a:ext cx="321211" cy="85628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1D83C62-DE82-44F4-BCBA-EC510B8B7320}"/>
              </a:ext>
            </a:extLst>
          </p:cNvPr>
          <p:cNvCxnSpPr>
            <a:cxnSpLocks/>
          </p:cNvCxnSpPr>
          <p:nvPr/>
        </p:nvCxnSpPr>
        <p:spPr>
          <a:xfrm>
            <a:off x="6784466" y="1229061"/>
            <a:ext cx="896494" cy="737069"/>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F1838793-4ED9-4483-ABEF-4E884CC44251}"/>
              </a:ext>
            </a:extLst>
          </p:cNvPr>
          <p:cNvSpPr/>
          <p:nvPr/>
        </p:nvSpPr>
        <p:spPr>
          <a:xfrm>
            <a:off x="5211965" y="1972581"/>
            <a:ext cx="464233" cy="436099"/>
          </a:xfrm>
          <a:prstGeom prst="ellipse">
            <a:avLst/>
          </a:prstGeom>
          <a:solidFill>
            <a:srgbClr val="FF000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20" name="Oval 19">
            <a:extLst>
              <a:ext uri="{FF2B5EF4-FFF2-40B4-BE49-F238E27FC236}">
                <a16:creationId xmlns:a16="http://schemas.microsoft.com/office/drawing/2014/main" id="{7AB5F0D3-1FD7-4CCD-830F-BF06F02A92D0}"/>
              </a:ext>
            </a:extLst>
          </p:cNvPr>
          <p:cNvSpPr/>
          <p:nvPr/>
        </p:nvSpPr>
        <p:spPr>
          <a:xfrm>
            <a:off x="5854785" y="2192475"/>
            <a:ext cx="464233" cy="436099"/>
          </a:xfrm>
          <a:prstGeom prst="ellipse">
            <a:avLst/>
          </a:prstGeom>
          <a:solidFill>
            <a:srgbClr val="00B05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23" name="TextBox 22">
            <a:extLst>
              <a:ext uri="{FF2B5EF4-FFF2-40B4-BE49-F238E27FC236}">
                <a16:creationId xmlns:a16="http://schemas.microsoft.com/office/drawing/2014/main" id="{021DF81C-9BFD-45F8-ABF7-A1A286A205AA}"/>
              </a:ext>
            </a:extLst>
          </p:cNvPr>
          <p:cNvSpPr txBox="1"/>
          <p:nvPr/>
        </p:nvSpPr>
        <p:spPr>
          <a:xfrm>
            <a:off x="6779311" y="2232242"/>
            <a:ext cx="464234" cy="369332"/>
          </a:xfrm>
          <a:prstGeom prst="rect">
            <a:avLst/>
          </a:prstGeom>
          <a:noFill/>
        </p:spPr>
        <p:txBody>
          <a:bodyPr wrap="square" rtlCol="0">
            <a:spAutoFit/>
          </a:bodyPr>
          <a:lstStyle/>
          <a:p>
            <a:r>
              <a:rPr lang="en-IN" dirty="0"/>
              <a:t> </a:t>
            </a:r>
            <a:r>
              <a:rPr lang="en-IN" dirty="0">
                <a:solidFill>
                  <a:srgbClr val="FF0000"/>
                </a:solidFill>
              </a:rPr>
              <a:t>?</a:t>
            </a:r>
          </a:p>
        </p:txBody>
      </p:sp>
      <p:sp>
        <p:nvSpPr>
          <p:cNvPr id="24" name="TextBox 23">
            <a:extLst>
              <a:ext uri="{FF2B5EF4-FFF2-40B4-BE49-F238E27FC236}">
                <a16:creationId xmlns:a16="http://schemas.microsoft.com/office/drawing/2014/main" id="{8151C870-B9B8-4EFC-B76B-F3D8989ECD76}"/>
              </a:ext>
            </a:extLst>
          </p:cNvPr>
          <p:cNvSpPr txBox="1"/>
          <p:nvPr/>
        </p:nvSpPr>
        <p:spPr>
          <a:xfrm>
            <a:off x="7491842" y="1966130"/>
            <a:ext cx="464234" cy="369332"/>
          </a:xfrm>
          <a:prstGeom prst="rect">
            <a:avLst/>
          </a:prstGeom>
          <a:noFill/>
        </p:spPr>
        <p:txBody>
          <a:bodyPr wrap="square" rtlCol="0">
            <a:spAutoFit/>
          </a:bodyPr>
          <a:lstStyle/>
          <a:p>
            <a:r>
              <a:rPr lang="en-IN" dirty="0"/>
              <a:t> </a:t>
            </a:r>
            <a:r>
              <a:rPr lang="en-IN" dirty="0">
                <a:solidFill>
                  <a:srgbClr val="FF0000"/>
                </a:solidFill>
              </a:rPr>
              <a:t>?</a:t>
            </a:r>
          </a:p>
        </p:txBody>
      </p:sp>
      <p:cxnSp>
        <p:nvCxnSpPr>
          <p:cNvPr id="25" name="Straight Connector 24">
            <a:extLst>
              <a:ext uri="{FF2B5EF4-FFF2-40B4-BE49-F238E27FC236}">
                <a16:creationId xmlns:a16="http://schemas.microsoft.com/office/drawing/2014/main" id="{1CD0316F-5AD7-4D82-A393-54B167DB4C11}"/>
              </a:ext>
            </a:extLst>
          </p:cNvPr>
          <p:cNvCxnSpPr/>
          <p:nvPr/>
        </p:nvCxnSpPr>
        <p:spPr>
          <a:xfrm flipH="1">
            <a:off x="5108541" y="2510293"/>
            <a:ext cx="764718" cy="77414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44E95F3-3153-4FA0-A05A-93B5B0AA03BA}"/>
              </a:ext>
            </a:extLst>
          </p:cNvPr>
          <p:cNvCxnSpPr>
            <a:cxnSpLocks/>
          </p:cNvCxnSpPr>
          <p:nvPr/>
        </p:nvCxnSpPr>
        <p:spPr>
          <a:xfrm flipH="1">
            <a:off x="5676734" y="2624885"/>
            <a:ext cx="360834" cy="77414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A57C4D0-1143-4315-B1E5-0905ADCA0D47}"/>
              </a:ext>
            </a:extLst>
          </p:cNvPr>
          <p:cNvCxnSpPr>
            <a:cxnSpLocks/>
          </p:cNvCxnSpPr>
          <p:nvPr/>
        </p:nvCxnSpPr>
        <p:spPr>
          <a:xfrm>
            <a:off x="6188370" y="2620575"/>
            <a:ext cx="321211" cy="85628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981ACAD-DE66-4382-81CE-BC50175231BC}"/>
              </a:ext>
            </a:extLst>
          </p:cNvPr>
          <p:cNvCxnSpPr>
            <a:cxnSpLocks/>
          </p:cNvCxnSpPr>
          <p:nvPr/>
        </p:nvCxnSpPr>
        <p:spPr>
          <a:xfrm>
            <a:off x="6294064" y="2529952"/>
            <a:ext cx="896494" cy="737069"/>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5717FAB0-8019-4425-8A18-E6E1A8F4A96F}"/>
              </a:ext>
            </a:extLst>
          </p:cNvPr>
          <p:cNvSpPr/>
          <p:nvPr/>
        </p:nvSpPr>
        <p:spPr>
          <a:xfrm>
            <a:off x="4812186" y="3258811"/>
            <a:ext cx="464233" cy="436099"/>
          </a:xfrm>
          <a:prstGeom prst="ellipse">
            <a:avLst/>
          </a:prstGeom>
          <a:solidFill>
            <a:srgbClr val="FF000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30" name="Oval 29">
            <a:extLst>
              <a:ext uri="{FF2B5EF4-FFF2-40B4-BE49-F238E27FC236}">
                <a16:creationId xmlns:a16="http://schemas.microsoft.com/office/drawing/2014/main" id="{15587EE0-2D71-4156-82F8-7CAC937427EA}"/>
              </a:ext>
            </a:extLst>
          </p:cNvPr>
          <p:cNvSpPr/>
          <p:nvPr/>
        </p:nvSpPr>
        <p:spPr>
          <a:xfrm>
            <a:off x="5427221" y="3401948"/>
            <a:ext cx="464233" cy="436099"/>
          </a:xfrm>
          <a:prstGeom prst="ellipse">
            <a:avLst/>
          </a:prstGeom>
          <a:solidFill>
            <a:srgbClr val="00B05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31" name="Oval 30">
            <a:extLst>
              <a:ext uri="{FF2B5EF4-FFF2-40B4-BE49-F238E27FC236}">
                <a16:creationId xmlns:a16="http://schemas.microsoft.com/office/drawing/2014/main" id="{AC41C90B-1B0C-497B-A6D0-4395EA73F793}"/>
              </a:ext>
            </a:extLst>
          </p:cNvPr>
          <p:cNvSpPr/>
          <p:nvPr/>
        </p:nvSpPr>
        <p:spPr>
          <a:xfrm>
            <a:off x="6294064" y="3457583"/>
            <a:ext cx="464233" cy="436099"/>
          </a:xfrm>
          <a:prstGeom prst="ellipse">
            <a:avLst/>
          </a:prstGeom>
          <a:solidFill>
            <a:srgbClr val="003192"/>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32" name="TextBox 31">
            <a:extLst>
              <a:ext uri="{FF2B5EF4-FFF2-40B4-BE49-F238E27FC236}">
                <a16:creationId xmlns:a16="http://schemas.microsoft.com/office/drawing/2014/main" id="{5E5DD0C6-163F-4747-A4DB-BE751A856185}"/>
              </a:ext>
            </a:extLst>
          </p:cNvPr>
          <p:cNvSpPr txBox="1"/>
          <p:nvPr/>
        </p:nvSpPr>
        <p:spPr>
          <a:xfrm>
            <a:off x="7027608" y="3363715"/>
            <a:ext cx="464234" cy="369332"/>
          </a:xfrm>
          <a:prstGeom prst="rect">
            <a:avLst/>
          </a:prstGeom>
          <a:noFill/>
        </p:spPr>
        <p:txBody>
          <a:bodyPr wrap="square" rtlCol="0">
            <a:spAutoFit/>
          </a:bodyPr>
          <a:lstStyle/>
          <a:p>
            <a:r>
              <a:rPr lang="en-IN" dirty="0"/>
              <a:t> </a:t>
            </a:r>
            <a:r>
              <a:rPr lang="en-IN" dirty="0">
                <a:solidFill>
                  <a:srgbClr val="FF0000"/>
                </a:solidFill>
              </a:rPr>
              <a:t>?</a:t>
            </a:r>
          </a:p>
        </p:txBody>
      </p:sp>
      <p:cxnSp>
        <p:nvCxnSpPr>
          <p:cNvPr id="34" name="Straight Connector 33">
            <a:extLst>
              <a:ext uri="{FF2B5EF4-FFF2-40B4-BE49-F238E27FC236}">
                <a16:creationId xmlns:a16="http://schemas.microsoft.com/office/drawing/2014/main" id="{9DC2087F-C30D-4B36-8D27-350FD9C0C783}"/>
              </a:ext>
            </a:extLst>
          </p:cNvPr>
          <p:cNvCxnSpPr/>
          <p:nvPr/>
        </p:nvCxnSpPr>
        <p:spPr>
          <a:xfrm flipH="1">
            <a:off x="5558779" y="3802763"/>
            <a:ext cx="764718" cy="77414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E6C05D-0938-40B9-85F4-897024C6AE61}"/>
              </a:ext>
            </a:extLst>
          </p:cNvPr>
          <p:cNvCxnSpPr>
            <a:cxnSpLocks/>
          </p:cNvCxnSpPr>
          <p:nvPr/>
        </p:nvCxnSpPr>
        <p:spPr>
          <a:xfrm flipH="1">
            <a:off x="6126972" y="3889219"/>
            <a:ext cx="360834" cy="77414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098E985-F8EC-4EE4-80BB-72E35A04C12A}"/>
              </a:ext>
            </a:extLst>
          </p:cNvPr>
          <p:cNvCxnSpPr>
            <a:cxnSpLocks/>
          </p:cNvCxnSpPr>
          <p:nvPr/>
        </p:nvCxnSpPr>
        <p:spPr>
          <a:xfrm>
            <a:off x="6638608" y="3884911"/>
            <a:ext cx="321211" cy="85628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AB49D11-E326-4284-9177-217260DCEF30}"/>
              </a:ext>
            </a:extLst>
          </p:cNvPr>
          <p:cNvCxnSpPr>
            <a:cxnSpLocks/>
          </p:cNvCxnSpPr>
          <p:nvPr/>
        </p:nvCxnSpPr>
        <p:spPr>
          <a:xfrm>
            <a:off x="6730476" y="3762105"/>
            <a:ext cx="950484" cy="81408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11A71627-501B-4E79-8113-5898FCA6904F}"/>
              </a:ext>
            </a:extLst>
          </p:cNvPr>
          <p:cNvSpPr/>
          <p:nvPr/>
        </p:nvSpPr>
        <p:spPr>
          <a:xfrm>
            <a:off x="5260884" y="4556313"/>
            <a:ext cx="464233" cy="436099"/>
          </a:xfrm>
          <a:prstGeom prst="ellipse">
            <a:avLst/>
          </a:prstGeom>
          <a:solidFill>
            <a:srgbClr val="FF000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40" name="Oval 39">
            <a:extLst>
              <a:ext uri="{FF2B5EF4-FFF2-40B4-BE49-F238E27FC236}">
                <a16:creationId xmlns:a16="http://schemas.microsoft.com/office/drawing/2014/main" id="{EF687495-6F1B-4B14-B804-A8087B71EC1C}"/>
              </a:ext>
            </a:extLst>
          </p:cNvPr>
          <p:cNvSpPr/>
          <p:nvPr/>
        </p:nvSpPr>
        <p:spPr>
          <a:xfrm>
            <a:off x="5850074" y="4620321"/>
            <a:ext cx="464233" cy="436099"/>
          </a:xfrm>
          <a:prstGeom prst="ellipse">
            <a:avLst/>
          </a:prstGeom>
          <a:solidFill>
            <a:srgbClr val="00B05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41" name="Oval 40">
            <a:extLst>
              <a:ext uri="{FF2B5EF4-FFF2-40B4-BE49-F238E27FC236}">
                <a16:creationId xmlns:a16="http://schemas.microsoft.com/office/drawing/2014/main" id="{BB90E834-BA76-4121-8277-420BBAB8BB1A}"/>
              </a:ext>
            </a:extLst>
          </p:cNvPr>
          <p:cNvSpPr/>
          <p:nvPr/>
        </p:nvSpPr>
        <p:spPr>
          <a:xfrm>
            <a:off x="6699758" y="4737411"/>
            <a:ext cx="464233" cy="436099"/>
          </a:xfrm>
          <a:prstGeom prst="ellipse">
            <a:avLst/>
          </a:prstGeom>
          <a:solidFill>
            <a:srgbClr val="003192"/>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B</a:t>
            </a:r>
          </a:p>
        </p:txBody>
      </p:sp>
      <p:sp>
        <p:nvSpPr>
          <p:cNvPr id="42" name="Oval 41">
            <a:extLst>
              <a:ext uri="{FF2B5EF4-FFF2-40B4-BE49-F238E27FC236}">
                <a16:creationId xmlns:a16="http://schemas.microsoft.com/office/drawing/2014/main" id="{0533ABEF-859A-48FA-A9C3-9542EE2221D2}"/>
              </a:ext>
            </a:extLst>
          </p:cNvPr>
          <p:cNvSpPr/>
          <p:nvPr/>
        </p:nvSpPr>
        <p:spPr>
          <a:xfrm>
            <a:off x="7485604" y="4572112"/>
            <a:ext cx="464233" cy="436099"/>
          </a:xfrm>
          <a:prstGeom prst="ellipse">
            <a:avLst/>
          </a:prstGeom>
          <a:solidFill>
            <a:srgbClr val="FFFF0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Y</a:t>
            </a:r>
          </a:p>
        </p:txBody>
      </p:sp>
      <p:cxnSp>
        <p:nvCxnSpPr>
          <p:cNvPr id="43" name="Straight Connector 42">
            <a:extLst>
              <a:ext uri="{FF2B5EF4-FFF2-40B4-BE49-F238E27FC236}">
                <a16:creationId xmlns:a16="http://schemas.microsoft.com/office/drawing/2014/main" id="{7AD57FFD-8A36-462C-B7E4-AAF1D226E858}"/>
              </a:ext>
            </a:extLst>
          </p:cNvPr>
          <p:cNvCxnSpPr/>
          <p:nvPr/>
        </p:nvCxnSpPr>
        <p:spPr>
          <a:xfrm flipH="1">
            <a:off x="6870008" y="4993380"/>
            <a:ext cx="764718" cy="774141"/>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9BD464F-19E8-49E1-837F-DC14CAC00DE0}"/>
              </a:ext>
            </a:extLst>
          </p:cNvPr>
          <p:cNvCxnSpPr>
            <a:cxnSpLocks/>
          </p:cNvCxnSpPr>
          <p:nvPr/>
        </p:nvCxnSpPr>
        <p:spPr>
          <a:xfrm flipH="1">
            <a:off x="7410065" y="4995429"/>
            <a:ext cx="360834" cy="77414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D6C912A-5C82-433F-BADD-1C139DF976AF}"/>
              </a:ext>
            </a:extLst>
          </p:cNvPr>
          <p:cNvCxnSpPr>
            <a:cxnSpLocks/>
          </p:cNvCxnSpPr>
          <p:nvPr/>
        </p:nvCxnSpPr>
        <p:spPr>
          <a:xfrm>
            <a:off x="7893565" y="4934850"/>
            <a:ext cx="321211" cy="85628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31AC71E-E1BF-49F5-8C5A-C1EFAC726C24}"/>
              </a:ext>
            </a:extLst>
          </p:cNvPr>
          <p:cNvCxnSpPr>
            <a:cxnSpLocks/>
          </p:cNvCxnSpPr>
          <p:nvPr/>
        </p:nvCxnSpPr>
        <p:spPr>
          <a:xfrm>
            <a:off x="7929161" y="4896450"/>
            <a:ext cx="950484" cy="81408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C82547D-7D87-4C6E-970B-37048FD9530C}"/>
              </a:ext>
            </a:extLst>
          </p:cNvPr>
          <p:cNvSpPr/>
          <p:nvPr/>
        </p:nvSpPr>
        <p:spPr>
          <a:xfrm>
            <a:off x="6601368" y="5692783"/>
            <a:ext cx="464233" cy="436099"/>
          </a:xfrm>
          <a:prstGeom prst="ellipse">
            <a:avLst/>
          </a:prstGeom>
          <a:solidFill>
            <a:srgbClr val="FF000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a:t>
            </a:r>
          </a:p>
        </p:txBody>
      </p:sp>
      <p:sp>
        <p:nvSpPr>
          <p:cNvPr id="48" name="Oval 47">
            <a:extLst>
              <a:ext uri="{FF2B5EF4-FFF2-40B4-BE49-F238E27FC236}">
                <a16:creationId xmlns:a16="http://schemas.microsoft.com/office/drawing/2014/main" id="{1DBC6584-1883-4837-ACD6-E11DC0495B49}"/>
              </a:ext>
            </a:extLst>
          </p:cNvPr>
          <p:cNvSpPr/>
          <p:nvPr/>
        </p:nvSpPr>
        <p:spPr>
          <a:xfrm>
            <a:off x="7190558" y="5756791"/>
            <a:ext cx="464233" cy="436099"/>
          </a:xfrm>
          <a:prstGeom prst="ellipse">
            <a:avLst/>
          </a:prstGeom>
          <a:solidFill>
            <a:srgbClr val="00B05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a:t>
            </a:r>
          </a:p>
        </p:txBody>
      </p:sp>
      <p:sp>
        <p:nvSpPr>
          <p:cNvPr id="49" name="Oval 48">
            <a:extLst>
              <a:ext uri="{FF2B5EF4-FFF2-40B4-BE49-F238E27FC236}">
                <a16:creationId xmlns:a16="http://schemas.microsoft.com/office/drawing/2014/main" id="{56C82639-22BB-45DB-A094-C8FEC4B16D0E}"/>
              </a:ext>
            </a:extLst>
          </p:cNvPr>
          <p:cNvSpPr/>
          <p:nvPr/>
        </p:nvSpPr>
        <p:spPr>
          <a:xfrm>
            <a:off x="7949837" y="5779255"/>
            <a:ext cx="464233" cy="436099"/>
          </a:xfrm>
          <a:prstGeom prst="ellipse">
            <a:avLst/>
          </a:prstGeom>
          <a:solidFill>
            <a:srgbClr val="003192"/>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t>B</a:t>
            </a:r>
          </a:p>
        </p:txBody>
      </p:sp>
      <p:sp>
        <p:nvSpPr>
          <p:cNvPr id="50" name="Oval 49">
            <a:extLst>
              <a:ext uri="{FF2B5EF4-FFF2-40B4-BE49-F238E27FC236}">
                <a16:creationId xmlns:a16="http://schemas.microsoft.com/office/drawing/2014/main" id="{07B188F3-3F26-4056-98FD-3E25C40FD20B}"/>
              </a:ext>
            </a:extLst>
          </p:cNvPr>
          <p:cNvSpPr/>
          <p:nvPr/>
        </p:nvSpPr>
        <p:spPr>
          <a:xfrm>
            <a:off x="8798171" y="5684277"/>
            <a:ext cx="464233" cy="436099"/>
          </a:xfrm>
          <a:prstGeom prst="ellipse">
            <a:avLst/>
          </a:prstGeom>
          <a:solidFill>
            <a:srgbClr val="FFFF00"/>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dirty="0">
                <a:solidFill>
                  <a:schemeClr val="tx1"/>
                </a:solidFill>
              </a:rPr>
              <a:t>Y</a:t>
            </a:r>
          </a:p>
        </p:txBody>
      </p:sp>
      <p:pic>
        <p:nvPicPr>
          <p:cNvPr id="51" name="Picture 50">
            <a:extLst>
              <a:ext uri="{FF2B5EF4-FFF2-40B4-BE49-F238E27FC236}">
                <a16:creationId xmlns:a16="http://schemas.microsoft.com/office/drawing/2014/main" id="{CB446347-20EE-4FFD-B380-2367715AA1E4}"/>
              </a:ext>
            </a:extLst>
          </p:cNvPr>
          <p:cNvPicPr>
            <a:picLocks noChangeAspect="1"/>
          </p:cNvPicPr>
          <p:nvPr/>
        </p:nvPicPr>
        <p:blipFill rotWithShape="1">
          <a:blip r:embed="rId2"/>
          <a:srcRect l="67846" t="27858" r="5269" b="26508"/>
          <a:stretch/>
        </p:blipFill>
        <p:spPr>
          <a:xfrm>
            <a:off x="779892" y="1776176"/>
            <a:ext cx="2263386" cy="2160000"/>
          </a:xfrm>
          <a:prstGeom prst="rect">
            <a:avLst/>
          </a:prstGeom>
          <a:ln>
            <a:solidFill>
              <a:schemeClr val="accent1"/>
            </a:solidFill>
          </a:ln>
        </p:spPr>
      </p:pic>
      <p:sp>
        <p:nvSpPr>
          <p:cNvPr id="52" name="TextBox 51">
            <a:extLst>
              <a:ext uri="{FF2B5EF4-FFF2-40B4-BE49-F238E27FC236}">
                <a16:creationId xmlns:a16="http://schemas.microsoft.com/office/drawing/2014/main" id="{C26A2E0F-A341-4E03-901E-3F365010B31A}"/>
              </a:ext>
            </a:extLst>
          </p:cNvPr>
          <p:cNvSpPr txBox="1"/>
          <p:nvPr/>
        </p:nvSpPr>
        <p:spPr>
          <a:xfrm>
            <a:off x="5070756" y="2257890"/>
            <a:ext cx="324000" cy="360000"/>
          </a:xfrm>
          <a:prstGeom prst="rect">
            <a:avLst/>
          </a:prstGeom>
          <a:noFill/>
        </p:spPr>
        <p:txBody>
          <a:bodyPr wrap="square" rtlCol="0">
            <a:spAutoFit/>
          </a:bodyPr>
          <a:lstStyle/>
          <a:p>
            <a:r>
              <a:rPr lang="en-IN" dirty="0"/>
              <a:t>X</a:t>
            </a:r>
            <a:endParaRPr lang="en-IN" dirty="0">
              <a:solidFill>
                <a:srgbClr val="FF0000"/>
              </a:solidFill>
            </a:endParaRPr>
          </a:p>
        </p:txBody>
      </p:sp>
      <p:sp>
        <p:nvSpPr>
          <p:cNvPr id="53" name="TextBox 52">
            <a:extLst>
              <a:ext uri="{FF2B5EF4-FFF2-40B4-BE49-F238E27FC236}">
                <a16:creationId xmlns:a16="http://schemas.microsoft.com/office/drawing/2014/main" id="{39122A63-BA98-4A08-B9A4-783941681024}"/>
              </a:ext>
            </a:extLst>
          </p:cNvPr>
          <p:cNvSpPr txBox="1"/>
          <p:nvPr/>
        </p:nvSpPr>
        <p:spPr>
          <a:xfrm>
            <a:off x="4660524" y="3576176"/>
            <a:ext cx="324000" cy="360000"/>
          </a:xfrm>
          <a:prstGeom prst="rect">
            <a:avLst/>
          </a:prstGeom>
          <a:noFill/>
        </p:spPr>
        <p:txBody>
          <a:bodyPr wrap="square" rtlCol="0">
            <a:spAutoFit/>
          </a:bodyPr>
          <a:lstStyle/>
          <a:p>
            <a:r>
              <a:rPr lang="en-IN" dirty="0"/>
              <a:t>X</a:t>
            </a:r>
            <a:endParaRPr lang="en-IN" dirty="0">
              <a:solidFill>
                <a:srgbClr val="FF0000"/>
              </a:solidFill>
            </a:endParaRPr>
          </a:p>
        </p:txBody>
      </p:sp>
      <p:sp>
        <p:nvSpPr>
          <p:cNvPr id="54" name="TextBox 53">
            <a:extLst>
              <a:ext uri="{FF2B5EF4-FFF2-40B4-BE49-F238E27FC236}">
                <a16:creationId xmlns:a16="http://schemas.microsoft.com/office/drawing/2014/main" id="{7C79F89B-4461-4F0B-A0CB-BAB1C9019AD9}"/>
              </a:ext>
            </a:extLst>
          </p:cNvPr>
          <p:cNvSpPr txBox="1"/>
          <p:nvPr/>
        </p:nvSpPr>
        <p:spPr>
          <a:xfrm>
            <a:off x="5360371" y="3756176"/>
            <a:ext cx="324000" cy="360000"/>
          </a:xfrm>
          <a:prstGeom prst="rect">
            <a:avLst/>
          </a:prstGeom>
          <a:noFill/>
        </p:spPr>
        <p:txBody>
          <a:bodyPr wrap="square" rtlCol="0">
            <a:spAutoFit/>
          </a:bodyPr>
          <a:lstStyle/>
          <a:p>
            <a:r>
              <a:rPr lang="en-IN" dirty="0"/>
              <a:t>X</a:t>
            </a:r>
            <a:endParaRPr lang="en-IN" dirty="0">
              <a:solidFill>
                <a:srgbClr val="FF0000"/>
              </a:solidFill>
            </a:endParaRPr>
          </a:p>
        </p:txBody>
      </p:sp>
      <p:sp>
        <p:nvSpPr>
          <p:cNvPr id="55" name="TextBox 54">
            <a:extLst>
              <a:ext uri="{FF2B5EF4-FFF2-40B4-BE49-F238E27FC236}">
                <a16:creationId xmlns:a16="http://schemas.microsoft.com/office/drawing/2014/main" id="{C780DC7E-1DBF-4B6B-9DF6-3D651FDF2FF8}"/>
              </a:ext>
            </a:extLst>
          </p:cNvPr>
          <p:cNvSpPr txBox="1"/>
          <p:nvPr/>
        </p:nvSpPr>
        <p:spPr>
          <a:xfrm>
            <a:off x="5145523" y="4876420"/>
            <a:ext cx="324000" cy="360000"/>
          </a:xfrm>
          <a:prstGeom prst="rect">
            <a:avLst/>
          </a:prstGeom>
          <a:noFill/>
        </p:spPr>
        <p:txBody>
          <a:bodyPr wrap="square" rtlCol="0">
            <a:spAutoFit/>
          </a:bodyPr>
          <a:lstStyle/>
          <a:p>
            <a:r>
              <a:rPr lang="en-IN" dirty="0"/>
              <a:t>X</a:t>
            </a:r>
            <a:endParaRPr lang="en-IN" dirty="0">
              <a:solidFill>
                <a:srgbClr val="FF0000"/>
              </a:solidFill>
            </a:endParaRPr>
          </a:p>
        </p:txBody>
      </p:sp>
      <p:sp>
        <p:nvSpPr>
          <p:cNvPr id="56" name="TextBox 55">
            <a:extLst>
              <a:ext uri="{FF2B5EF4-FFF2-40B4-BE49-F238E27FC236}">
                <a16:creationId xmlns:a16="http://schemas.microsoft.com/office/drawing/2014/main" id="{112351A8-3907-4D79-A8D1-8D121CD5B46B}"/>
              </a:ext>
            </a:extLst>
          </p:cNvPr>
          <p:cNvSpPr txBox="1"/>
          <p:nvPr/>
        </p:nvSpPr>
        <p:spPr>
          <a:xfrm>
            <a:off x="5845765" y="5026588"/>
            <a:ext cx="324000" cy="360000"/>
          </a:xfrm>
          <a:prstGeom prst="rect">
            <a:avLst/>
          </a:prstGeom>
          <a:noFill/>
        </p:spPr>
        <p:txBody>
          <a:bodyPr wrap="square" rtlCol="0">
            <a:spAutoFit/>
          </a:bodyPr>
          <a:lstStyle/>
          <a:p>
            <a:r>
              <a:rPr lang="en-IN" dirty="0"/>
              <a:t>X</a:t>
            </a:r>
            <a:endParaRPr lang="en-IN" dirty="0">
              <a:solidFill>
                <a:srgbClr val="FF0000"/>
              </a:solidFill>
            </a:endParaRPr>
          </a:p>
        </p:txBody>
      </p:sp>
      <p:sp>
        <p:nvSpPr>
          <p:cNvPr id="57" name="TextBox 56">
            <a:extLst>
              <a:ext uri="{FF2B5EF4-FFF2-40B4-BE49-F238E27FC236}">
                <a16:creationId xmlns:a16="http://schemas.microsoft.com/office/drawing/2014/main" id="{EC7902B7-022D-4C14-9E14-8EB6A66398DB}"/>
              </a:ext>
            </a:extLst>
          </p:cNvPr>
          <p:cNvSpPr txBox="1"/>
          <p:nvPr/>
        </p:nvSpPr>
        <p:spPr>
          <a:xfrm>
            <a:off x="6657640" y="5122044"/>
            <a:ext cx="324000" cy="360000"/>
          </a:xfrm>
          <a:prstGeom prst="rect">
            <a:avLst/>
          </a:prstGeom>
          <a:noFill/>
        </p:spPr>
        <p:txBody>
          <a:bodyPr wrap="square" rtlCol="0">
            <a:spAutoFit/>
          </a:bodyPr>
          <a:lstStyle/>
          <a:p>
            <a:r>
              <a:rPr lang="en-IN" dirty="0"/>
              <a:t>X</a:t>
            </a:r>
            <a:endParaRPr lang="en-IN" dirty="0">
              <a:solidFill>
                <a:srgbClr val="FF0000"/>
              </a:solidFill>
            </a:endParaRPr>
          </a:p>
        </p:txBody>
      </p:sp>
      <p:sp>
        <p:nvSpPr>
          <p:cNvPr id="58" name="TextBox 57">
            <a:extLst>
              <a:ext uri="{FF2B5EF4-FFF2-40B4-BE49-F238E27FC236}">
                <a16:creationId xmlns:a16="http://schemas.microsoft.com/office/drawing/2014/main" id="{A44BAA91-6CCA-47A0-9EA1-4F80CDC54069}"/>
              </a:ext>
            </a:extLst>
          </p:cNvPr>
          <p:cNvSpPr txBox="1"/>
          <p:nvPr/>
        </p:nvSpPr>
        <p:spPr>
          <a:xfrm>
            <a:off x="7161737" y="6132573"/>
            <a:ext cx="324000" cy="360000"/>
          </a:xfrm>
          <a:prstGeom prst="rect">
            <a:avLst/>
          </a:prstGeom>
          <a:noFill/>
        </p:spPr>
        <p:txBody>
          <a:bodyPr wrap="square" rtlCol="0">
            <a:spAutoFit/>
          </a:bodyPr>
          <a:lstStyle/>
          <a:p>
            <a:r>
              <a:rPr lang="en-IN" dirty="0"/>
              <a:t>X</a:t>
            </a:r>
            <a:endParaRPr lang="en-IN" dirty="0">
              <a:solidFill>
                <a:srgbClr val="FF0000"/>
              </a:solidFill>
            </a:endParaRPr>
          </a:p>
        </p:txBody>
      </p:sp>
      <p:sp>
        <p:nvSpPr>
          <p:cNvPr id="59" name="TextBox 58">
            <a:extLst>
              <a:ext uri="{FF2B5EF4-FFF2-40B4-BE49-F238E27FC236}">
                <a16:creationId xmlns:a16="http://schemas.microsoft.com/office/drawing/2014/main" id="{B443E8AF-7CFB-4171-890C-298E8057F4D3}"/>
              </a:ext>
            </a:extLst>
          </p:cNvPr>
          <p:cNvSpPr txBox="1"/>
          <p:nvPr/>
        </p:nvSpPr>
        <p:spPr>
          <a:xfrm>
            <a:off x="8987860" y="6076942"/>
            <a:ext cx="324000" cy="360000"/>
          </a:xfrm>
          <a:prstGeom prst="rect">
            <a:avLst/>
          </a:prstGeom>
          <a:noFill/>
        </p:spPr>
        <p:txBody>
          <a:bodyPr wrap="square" rtlCol="0">
            <a:spAutoFit/>
          </a:bodyPr>
          <a:lstStyle/>
          <a:p>
            <a:r>
              <a:rPr lang="en-IN" dirty="0"/>
              <a:t>X</a:t>
            </a:r>
            <a:endParaRPr lang="en-IN" dirty="0">
              <a:solidFill>
                <a:srgbClr val="FF0000"/>
              </a:solidFill>
            </a:endParaRPr>
          </a:p>
        </p:txBody>
      </p:sp>
      <p:sp>
        <p:nvSpPr>
          <p:cNvPr id="61" name="TextBox 60">
            <a:extLst>
              <a:ext uri="{FF2B5EF4-FFF2-40B4-BE49-F238E27FC236}">
                <a16:creationId xmlns:a16="http://schemas.microsoft.com/office/drawing/2014/main" id="{71DBCC8E-56AB-494E-96F2-51FB6830CC12}"/>
              </a:ext>
            </a:extLst>
          </p:cNvPr>
          <p:cNvSpPr txBox="1"/>
          <p:nvPr/>
        </p:nvSpPr>
        <p:spPr>
          <a:xfrm>
            <a:off x="3316855" y="587617"/>
            <a:ext cx="1242075" cy="369332"/>
          </a:xfrm>
          <a:prstGeom prst="rect">
            <a:avLst/>
          </a:prstGeom>
          <a:noFill/>
        </p:spPr>
        <p:txBody>
          <a:bodyPr wrap="square" rtlCol="0">
            <a:spAutoFit/>
          </a:bodyPr>
          <a:lstStyle/>
          <a:p>
            <a:pPr algn="ctr"/>
            <a:r>
              <a:rPr lang="en-IN" dirty="0"/>
              <a:t> </a:t>
            </a:r>
            <a:r>
              <a:rPr lang="en-IN" b="1" dirty="0"/>
              <a:t>Nodes</a:t>
            </a:r>
            <a:r>
              <a:rPr lang="en-IN" dirty="0">
                <a:solidFill>
                  <a:srgbClr val="FF0000"/>
                </a:solidFill>
              </a:rPr>
              <a:t> </a:t>
            </a:r>
          </a:p>
        </p:txBody>
      </p:sp>
      <p:sp>
        <p:nvSpPr>
          <p:cNvPr id="62" name="TextBox 61">
            <a:extLst>
              <a:ext uri="{FF2B5EF4-FFF2-40B4-BE49-F238E27FC236}">
                <a16:creationId xmlns:a16="http://schemas.microsoft.com/office/drawing/2014/main" id="{FB374826-01D7-458D-AC9E-9CE1FAB91041}"/>
              </a:ext>
            </a:extLst>
          </p:cNvPr>
          <p:cNvSpPr txBox="1"/>
          <p:nvPr/>
        </p:nvSpPr>
        <p:spPr>
          <a:xfrm>
            <a:off x="3771157" y="1022332"/>
            <a:ext cx="464234" cy="369332"/>
          </a:xfrm>
          <a:prstGeom prst="rect">
            <a:avLst/>
          </a:prstGeom>
          <a:noFill/>
        </p:spPr>
        <p:txBody>
          <a:bodyPr wrap="square" rtlCol="0">
            <a:spAutoFit/>
          </a:bodyPr>
          <a:lstStyle/>
          <a:p>
            <a:r>
              <a:rPr lang="en-IN" b="1" dirty="0">
                <a:solidFill>
                  <a:srgbClr val="000000"/>
                </a:solidFill>
              </a:rPr>
              <a:t>1</a:t>
            </a:r>
          </a:p>
        </p:txBody>
      </p:sp>
      <p:sp>
        <p:nvSpPr>
          <p:cNvPr id="63" name="TextBox 62">
            <a:extLst>
              <a:ext uri="{FF2B5EF4-FFF2-40B4-BE49-F238E27FC236}">
                <a16:creationId xmlns:a16="http://schemas.microsoft.com/office/drawing/2014/main" id="{499F8893-01A1-4BDB-BC35-8A87BD02B8B0}"/>
              </a:ext>
            </a:extLst>
          </p:cNvPr>
          <p:cNvSpPr txBox="1"/>
          <p:nvPr/>
        </p:nvSpPr>
        <p:spPr>
          <a:xfrm>
            <a:off x="3766907" y="2005964"/>
            <a:ext cx="464234" cy="369332"/>
          </a:xfrm>
          <a:prstGeom prst="rect">
            <a:avLst/>
          </a:prstGeom>
          <a:noFill/>
        </p:spPr>
        <p:txBody>
          <a:bodyPr wrap="square" rtlCol="0">
            <a:spAutoFit/>
          </a:bodyPr>
          <a:lstStyle/>
          <a:p>
            <a:r>
              <a:rPr lang="en-IN" b="1" dirty="0">
                <a:solidFill>
                  <a:srgbClr val="000000"/>
                </a:solidFill>
              </a:rPr>
              <a:t>2</a:t>
            </a:r>
          </a:p>
        </p:txBody>
      </p:sp>
      <p:sp>
        <p:nvSpPr>
          <p:cNvPr id="64" name="TextBox 63">
            <a:extLst>
              <a:ext uri="{FF2B5EF4-FFF2-40B4-BE49-F238E27FC236}">
                <a16:creationId xmlns:a16="http://schemas.microsoft.com/office/drawing/2014/main" id="{3ABA7A8E-744C-46D1-A62E-A7EAC6E67D59}"/>
              </a:ext>
            </a:extLst>
          </p:cNvPr>
          <p:cNvSpPr txBox="1"/>
          <p:nvPr/>
        </p:nvSpPr>
        <p:spPr>
          <a:xfrm>
            <a:off x="3707671" y="3253578"/>
            <a:ext cx="464234" cy="369332"/>
          </a:xfrm>
          <a:prstGeom prst="rect">
            <a:avLst/>
          </a:prstGeom>
          <a:noFill/>
        </p:spPr>
        <p:txBody>
          <a:bodyPr wrap="square" rtlCol="0">
            <a:spAutoFit/>
          </a:bodyPr>
          <a:lstStyle/>
          <a:p>
            <a:r>
              <a:rPr lang="en-IN" b="1" dirty="0">
                <a:solidFill>
                  <a:srgbClr val="000000"/>
                </a:solidFill>
              </a:rPr>
              <a:t>3</a:t>
            </a:r>
          </a:p>
        </p:txBody>
      </p:sp>
      <p:sp>
        <p:nvSpPr>
          <p:cNvPr id="65" name="TextBox 64">
            <a:extLst>
              <a:ext uri="{FF2B5EF4-FFF2-40B4-BE49-F238E27FC236}">
                <a16:creationId xmlns:a16="http://schemas.microsoft.com/office/drawing/2014/main" id="{6047131A-D6A2-47E1-9329-71920BFC7774}"/>
              </a:ext>
            </a:extLst>
          </p:cNvPr>
          <p:cNvSpPr txBox="1"/>
          <p:nvPr/>
        </p:nvSpPr>
        <p:spPr>
          <a:xfrm>
            <a:off x="3707671" y="4542641"/>
            <a:ext cx="464234" cy="369332"/>
          </a:xfrm>
          <a:prstGeom prst="rect">
            <a:avLst/>
          </a:prstGeom>
          <a:noFill/>
        </p:spPr>
        <p:txBody>
          <a:bodyPr wrap="square" rtlCol="0">
            <a:spAutoFit/>
          </a:bodyPr>
          <a:lstStyle/>
          <a:p>
            <a:r>
              <a:rPr lang="en-IN" b="1" dirty="0">
                <a:solidFill>
                  <a:srgbClr val="000000"/>
                </a:solidFill>
              </a:rPr>
              <a:t>4</a:t>
            </a:r>
          </a:p>
        </p:txBody>
      </p:sp>
      <p:sp>
        <p:nvSpPr>
          <p:cNvPr id="66" name="TextBox 65">
            <a:extLst>
              <a:ext uri="{FF2B5EF4-FFF2-40B4-BE49-F238E27FC236}">
                <a16:creationId xmlns:a16="http://schemas.microsoft.com/office/drawing/2014/main" id="{CA0C738F-767E-44FC-AAE1-6BBF2FC3A191}"/>
              </a:ext>
            </a:extLst>
          </p:cNvPr>
          <p:cNvSpPr txBox="1"/>
          <p:nvPr/>
        </p:nvSpPr>
        <p:spPr>
          <a:xfrm>
            <a:off x="3705775" y="5676724"/>
            <a:ext cx="464234" cy="369332"/>
          </a:xfrm>
          <a:prstGeom prst="rect">
            <a:avLst/>
          </a:prstGeom>
          <a:noFill/>
        </p:spPr>
        <p:txBody>
          <a:bodyPr wrap="square" rtlCol="0">
            <a:spAutoFit/>
          </a:bodyPr>
          <a:lstStyle/>
          <a:p>
            <a:r>
              <a:rPr lang="en-IN" b="1" dirty="0">
                <a:solidFill>
                  <a:srgbClr val="000000"/>
                </a:solidFill>
              </a:rPr>
              <a:t>5</a:t>
            </a:r>
          </a:p>
        </p:txBody>
      </p:sp>
      <p:sp>
        <p:nvSpPr>
          <p:cNvPr id="67" name="TextBox 66">
            <a:extLst>
              <a:ext uri="{FF2B5EF4-FFF2-40B4-BE49-F238E27FC236}">
                <a16:creationId xmlns:a16="http://schemas.microsoft.com/office/drawing/2014/main" id="{B2713075-B69E-430B-ABDE-F582E02F442D}"/>
              </a:ext>
            </a:extLst>
          </p:cNvPr>
          <p:cNvSpPr txBox="1"/>
          <p:nvPr/>
        </p:nvSpPr>
        <p:spPr>
          <a:xfrm>
            <a:off x="5919662" y="600342"/>
            <a:ext cx="1242075" cy="369332"/>
          </a:xfrm>
          <a:prstGeom prst="rect">
            <a:avLst/>
          </a:prstGeom>
          <a:noFill/>
        </p:spPr>
        <p:txBody>
          <a:bodyPr wrap="square" rtlCol="0">
            <a:spAutoFit/>
          </a:bodyPr>
          <a:lstStyle/>
          <a:p>
            <a:pPr algn="ctr"/>
            <a:r>
              <a:rPr lang="en-IN" b="1" dirty="0"/>
              <a:t>Tree</a:t>
            </a:r>
            <a:endParaRPr lang="en-IN" b="1" dirty="0">
              <a:solidFill>
                <a:srgbClr val="FF0000"/>
              </a:solidFill>
            </a:endParaRPr>
          </a:p>
        </p:txBody>
      </p:sp>
      <p:grpSp>
        <p:nvGrpSpPr>
          <p:cNvPr id="75" name="Group 74">
            <a:extLst>
              <a:ext uri="{FF2B5EF4-FFF2-40B4-BE49-F238E27FC236}">
                <a16:creationId xmlns:a16="http://schemas.microsoft.com/office/drawing/2014/main" id="{047F544C-6EEC-453F-8184-99617D75F7CA}"/>
              </a:ext>
            </a:extLst>
          </p:cNvPr>
          <p:cNvGrpSpPr/>
          <p:nvPr/>
        </p:nvGrpSpPr>
        <p:grpSpPr>
          <a:xfrm>
            <a:off x="9510030" y="1152242"/>
            <a:ext cx="2263386" cy="2160000"/>
            <a:chOff x="9510030" y="1152242"/>
            <a:chExt cx="2263386" cy="2160000"/>
          </a:xfrm>
        </p:grpSpPr>
        <p:pic>
          <p:nvPicPr>
            <p:cNvPr id="68" name="Picture 67">
              <a:extLst>
                <a:ext uri="{FF2B5EF4-FFF2-40B4-BE49-F238E27FC236}">
                  <a16:creationId xmlns:a16="http://schemas.microsoft.com/office/drawing/2014/main" id="{4DB790B6-FE05-40A1-954E-683203779C7F}"/>
                </a:ext>
              </a:extLst>
            </p:cNvPr>
            <p:cNvPicPr>
              <a:picLocks noChangeAspect="1"/>
            </p:cNvPicPr>
            <p:nvPr/>
          </p:nvPicPr>
          <p:blipFill rotWithShape="1">
            <a:blip r:embed="rId2"/>
            <a:srcRect l="67846" t="27858" r="5269" b="26508"/>
            <a:stretch/>
          </p:blipFill>
          <p:spPr>
            <a:xfrm>
              <a:off x="9510030" y="1152242"/>
              <a:ext cx="2263386" cy="2160000"/>
            </a:xfrm>
            <a:prstGeom prst="rect">
              <a:avLst/>
            </a:prstGeom>
            <a:ln>
              <a:solidFill>
                <a:schemeClr val="accent1"/>
              </a:solidFill>
            </a:ln>
          </p:spPr>
        </p:pic>
        <p:sp>
          <p:nvSpPr>
            <p:cNvPr id="70" name="Oval 69">
              <a:extLst>
                <a:ext uri="{FF2B5EF4-FFF2-40B4-BE49-F238E27FC236}">
                  <a16:creationId xmlns:a16="http://schemas.microsoft.com/office/drawing/2014/main" id="{F9D96D5E-4D7E-44D4-BC15-0308B01F349D}"/>
                </a:ext>
              </a:extLst>
            </p:cNvPr>
            <p:cNvSpPr/>
            <p:nvPr/>
          </p:nvSpPr>
          <p:spPr>
            <a:xfrm>
              <a:off x="10884994" y="1321646"/>
              <a:ext cx="283659" cy="2943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71" name="Oval 70">
              <a:extLst>
                <a:ext uri="{FF2B5EF4-FFF2-40B4-BE49-F238E27FC236}">
                  <a16:creationId xmlns:a16="http://schemas.microsoft.com/office/drawing/2014/main" id="{08677B3E-A06A-4692-A4DE-3EEF1D75F66A}"/>
                </a:ext>
              </a:extLst>
            </p:cNvPr>
            <p:cNvSpPr/>
            <p:nvPr/>
          </p:nvSpPr>
          <p:spPr>
            <a:xfrm>
              <a:off x="9924834" y="2052774"/>
              <a:ext cx="283659" cy="2943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72" name="Oval 71">
              <a:extLst>
                <a:ext uri="{FF2B5EF4-FFF2-40B4-BE49-F238E27FC236}">
                  <a16:creationId xmlns:a16="http://schemas.microsoft.com/office/drawing/2014/main" id="{2902047F-47A8-41B9-8C88-0C5D4723E858}"/>
                </a:ext>
              </a:extLst>
            </p:cNvPr>
            <p:cNvSpPr/>
            <p:nvPr/>
          </p:nvSpPr>
          <p:spPr>
            <a:xfrm>
              <a:off x="10880343" y="2052774"/>
              <a:ext cx="283659" cy="294386"/>
            </a:xfrm>
            <a:prstGeom prst="ellipse">
              <a:avLst/>
            </a:prstGeom>
            <a:solidFill>
              <a:srgbClr val="00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73" name="Oval 72">
              <a:extLst>
                <a:ext uri="{FF2B5EF4-FFF2-40B4-BE49-F238E27FC236}">
                  <a16:creationId xmlns:a16="http://schemas.microsoft.com/office/drawing/2014/main" id="{6E2BFAB8-72B3-4E98-B4B9-FF7E2573FF46}"/>
                </a:ext>
              </a:extLst>
            </p:cNvPr>
            <p:cNvSpPr/>
            <p:nvPr/>
          </p:nvSpPr>
          <p:spPr>
            <a:xfrm>
              <a:off x="10700380" y="2783902"/>
              <a:ext cx="283659" cy="29438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sp>
          <p:nvSpPr>
            <p:cNvPr id="74" name="Oval 73">
              <a:extLst>
                <a:ext uri="{FF2B5EF4-FFF2-40B4-BE49-F238E27FC236}">
                  <a16:creationId xmlns:a16="http://schemas.microsoft.com/office/drawing/2014/main" id="{B17E6D9A-ADFC-405E-9037-1A09D6ED0AB4}"/>
                </a:ext>
              </a:extLst>
            </p:cNvPr>
            <p:cNvSpPr/>
            <p:nvPr/>
          </p:nvSpPr>
          <p:spPr>
            <a:xfrm>
              <a:off x="9711526" y="2904124"/>
              <a:ext cx="283659" cy="2943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p>
          </p:txBody>
        </p:sp>
      </p:grpSp>
      <p:grpSp>
        <p:nvGrpSpPr>
          <p:cNvPr id="76" name="Group 75">
            <a:extLst>
              <a:ext uri="{FF2B5EF4-FFF2-40B4-BE49-F238E27FC236}">
                <a16:creationId xmlns:a16="http://schemas.microsoft.com/office/drawing/2014/main" id="{BE027485-7086-4FE4-8579-299D1A82BA08}"/>
              </a:ext>
            </a:extLst>
          </p:cNvPr>
          <p:cNvGrpSpPr/>
          <p:nvPr/>
        </p:nvGrpSpPr>
        <p:grpSpPr>
          <a:xfrm>
            <a:off x="9510030" y="3482346"/>
            <a:ext cx="2263386" cy="2160000"/>
            <a:chOff x="9510030" y="1152242"/>
            <a:chExt cx="2263386" cy="2160000"/>
          </a:xfrm>
        </p:grpSpPr>
        <p:pic>
          <p:nvPicPr>
            <p:cNvPr id="77" name="Picture 76">
              <a:extLst>
                <a:ext uri="{FF2B5EF4-FFF2-40B4-BE49-F238E27FC236}">
                  <a16:creationId xmlns:a16="http://schemas.microsoft.com/office/drawing/2014/main" id="{33ABC892-496B-4723-8A42-8A7403448D5E}"/>
                </a:ext>
              </a:extLst>
            </p:cNvPr>
            <p:cNvPicPr>
              <a:picLocks noChangeAspect="1"/>
            </p:cNvPicPr>
            <p:nvPr/>
          </p:nvPicPr>
          <p:blipFill rotWithShape="1">
            <a:blip r:embed="rId2"/>
            <a:srcRect l="67846" t="27858" r="5269" b="26508"/>
            <a:stretch/>
          </p:blipFill>
          <p:spPr>
            <a:xfrm>
              <a:off x="9510030" y="1152242"/>
              <a:ext cx="2263386" cy="2160000"/>
            </a:xfrm>
            <a:prstGeom prst="rect">
              <a:avLst/>
            </a:prstGeom>
            <a:ln>
              <a:solidFill>
                <a:schemeClr val="accent1"/>
              </a:solidFill>
            </a:ln>
          </p:spPr>
        </p:pic>
        <p:sp>
          <p:nvSpPr>
            <p:cNvPr id="78" name="Oval 77">
              <a:extLst>
                <a:ext uri="{FF2B5EF4-FFF2-40B4-BE49-F238E27FC236}">
                  <a16:creationId xmlns:a16="http://schemas.microsoft.com/office/drawing/2014/main" id="{61A88463-1E94-4D03-8FCC-8EB639ADFEAC}"/>
                </a:ext>
              </a:extLst>
            </p:cNvPr>
            <p:cNvSpPr/>
            <p:nvPr/>
          </p:nvSpPr>
          <p:spPr>
            <a:xfrm>
              <a:off x="10884994" y="1321646"/>
              <a:ext cx="283659" cy="29438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79" name="Oval 78">
              <a:extLst>
                <a:ext uri="{FF2B5EF4-FFF2-40B4-BE49-F238E27FC236}">
                  <a16:creationId xmlns:a16="http://schemas.microsoft.com/office/drawing/2014/main" id="{DA05D67A-B1E3-4AF8-A0AF-909C022BC913}"/>
                </a:ext>
              </a:extLst>
            </p:cNvPr>
            <p:cNvSpPr/>
            <p:nvPr/>
          </p:nvSpPr>
          <p:spPr>
            <a:xfrm>
              <a:off x="9924834" y="2052774"/>
              <a:ext cx="283659" cy="2943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80" name="Oval 79">
              <a:extLst>
                <a:ext uri="{FF2B5EF4-FFF2-40B4-BE49-F238E27FC236}">
                  <a16:creationId xmlns:a16="http://schemas.microsoft.com/office/drawing/2014/main" id="{7FB4943D-3740-48B3-87D0-66530238BD1E}"/>
                </a:ext>
              </a:extLst>
            </p:cNvPr>
            <p:cNvSpPr/>
            <p:nvPr/>
          </p:nvSpPr>
          <p:spPr>
            <a:xfrm>
              <a:off x="10880343" y="2052774"/>
              <a:ext cx="283659" cy="294386"/>
            </a:xfrm>
            <a:prstGeom prst="ellipse">
              <a:avLst/>
            </a:prstGeom>
            <a:solidFill>
              <a:srgbClr val="00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81" name="Oval 80">
              <a:extLst>
                <a:ext uri="{FF2B5EF4-FFF2-40B4-BE49-F238E27FC236}">
                  <a16:creationId xmlns:a16="http://schemas.microsoft.com/office/drawing/2014/main" id="{C98FB686-5BE1-45F5-B043-A91D0C15528D}"/>
                </a:ext>
              </a:extLst>
            </p:cNvPr>
            <p:cNvSpPr/>
            <p:nvPr/>
          </p:nvSpPr>
          <p:spPr>
            <a:xfrm>
              <a:off x="10700380" y="2797970"/>
              <a:ext cx="283659" cy="29438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sp>
          <p:nvSpPr>
            <p:cNvPr id="82" name="Oval 81">
              <a:extLst>
                <a:ext uri="{FF2B5EF4-FFF2-40B4-BE49-F238E27FC236}">
                  <a16:creationId xmlns:a16="http://schemas.microsoft.com/office/drawing/2014/main" id="{178D6A69-B3F6-4078-9DE7-8DC4AF5252E1}"/>
                </a:ext>
              </a:extLst>
            </p:cNvPr>
            <p:cNvSpPr/>
            <p:nvPr/>
          </p:nvSpPr>
          <p:spPr>
            <a:xfrm>
              <a:off x="9711526" y="2904124"/>
              <a:ext cx="283659" cy="294386"/>
            </a:xfrm>
            <a:prstGeom prst="ellipse">
              <a:avLst/>
            </a:prstGeom>
            <a:solidFill>
              <a:srgbClr val="00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p>
          </p:txBody>
        </p:sp>
      </p:grpSp>
    </p:spTree>
    <p:extLst>
      <p:ext uri="{BB962C8B-B14F-4D97-AF65-F5344CB8AC3E}">
        <p14:creationId xmlns:p14="http://schemas.microsoft.com/office/powerpoint/2010/main" val="24389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fade">
                                      <p:cBhvr>
                                        <p:cTn id="24" dur="500"/>
                                        <p:tgtEl>
                                          <p:spTgt spid="6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fade">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barn(inVertical)">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fade">
                                      <p:cBhvr>
                                        <p:cTn id="77" dur="500"/>
                                        <p:tgtEl>
                                          <p:spTgt spid="6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nodeType="click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barn(inVertical)">
                                      <p:cBhvr>
                                        <p:cTn id="85" dur="500"/>
                                        <p:tgtEl>
                                          <p:spTgt spid="2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fade">
                                      <p:cBhvr>
                                        <p:cTn id="90" dur="500"/>
                                        <p:tgtEl>
                                          <p:spTgt spid="2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500"/>
                                        <p:tgtEl>
                                          <p:spTgt spid="53"/>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21" fill="hold" nodeType="click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barn(inVertical)">
                                      <p:cBhvr>
                                        <p:cTn id="100" dur="500"/>
                                        <p:tgtEl>
                                          <p:spTgt spid="26"/>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fade">
                                      <p:cBhvr>
                                        <p:cTn id="105" dur="500"/>
                                        <p:tgtEl>
                                          <p:spTgt spid="3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fade">
                                      <p:cBhvr>
                                        <p:cTn id="110" dur="500"/>
                                        <p:tgtEl>
                                          <p:spTgt spid="54"/>
                                        </p:tgtEl>
                                      </p:cBhvr>
                                    </p:animEffect>
                                  </p:childTnLst>
                                </p:cTn>
                              </p:par>
                            </p:childTnLst>
                          </p:cTn>
                        </p:par>
                      </p:childTnLst>
                    </p:cTn>
                  </p:par>
                  <p:par>
                    <p:cTn id="111" fill="hold">
                      <p:stCondLst>
                        <p:cond delay="indefinite"/>
                      </p:stCondLst>
                      <p:childTnLst>
                        <p:par>
                          <p:cTn id="112" fill="hold">
                            <p:stCondLst>
                              <p:cond delay="0"/>
                            </p:stCondLst>
                            <p:childTnLst>
                              <p:par>
                                <p:cTn id="113" presetID="16" presetClass="entr" presetSubtype="21" fill="hold" nodeType="click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barn(inVertical)">
                                      <p:cBhvr>
                                        <p:cTn id="115" dur="500"/>
                                        <p:tgtEl>
                                          <p:spTgt spid="27"/>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fade">
                                      <p:cBhvr>
                                        <p:cTn id="120" dur="500"/>
                                        <p:tgtEl>
                                          <p:spTgt spid="31"/>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fade">
                                      <p:cBhvr>
                                        <p:cTn id="125" dur="500"/>
                                        <p:tgtEl>
                                          <p:spTgt spid="2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fade">
                                      <p:cBhvr>
                                        <p:cTn id="128" dur="500"/>
                                        <p:tgtEl>
                                          <p:spTgt spid="32"/>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65"/>
                                        </p:tgtEl>
                                        <p:attrNameLst>
                                          <p:attrName>style.visibility</p:attrName>
                                        </p:attrNameLst>
                                      </p:cBhvr>
                                      <p:to>
                                        <p:strVal val="visible"/>
                                      </p:to>
                                    </p:set>
                                    <p:animEffect transition="in" filter="fade">
                                      <p:cBhvr>
                                        <p:cTn id="133" dur="500"/>
                                        <p:tgtEl>
                                          <p:spTgt spid="65"/>
                                        </p:tgtEl>
                                      </p:cBhvr>
                                    </p:animEffect>
                                  </p:childTnLst>
                                </p:cTn>
                              </p:par>
                            </p:childTnLst>
                          </p:cTn>
                        </p:par>
                      </p:childTnLst>
                    </p:cTn>
                  </p:par>
                  <p:par>
                    <p:cTn id="134" fill="hold">
                      <p:stCondLst>
                        <p:cond delay="indefinite"/>
                      </p:stCondLst>
                      <p:childTnLst>
                        <p:par>
                          <p:cTn id="135" fill="hold">
                            <p:stCondLst>
                              <p:cond delay="0"/>
                            </p:stCondLst>
                            <p:childTnLst>
                              <p:par>
                                <p:cTn id="136" presetID="16" presetClass="entr" presetSubtype="21" fill="hold" nodeType="clickEffect">
                                  <p:stCondLst>
                                    <p:cond delay="0"/>
                                  </p:stCondLst>
                                  <p:childTnLst>
                                    <p:set>
                                      <p:cBhvr>
                                        <p:cTn id="137" dur="1" fill="hold">
                                          <p:stCondLst>
                                            <p:cond delay="0"/>
                                          </p:stCondLst>
                                        </p:cTn>
                                        <p:tgtEl>
                                          <p:spTgt spid="34"/>
                                        </p:tgtEl>
                                        <p:attrNameLst>
                                          <p:attrName>style.visibility</p:attrName>
                                        </p:attrNameLst>
                                      </p:cBhvr>
                                      <p:to>
                                        <p:strVal val="visible"/>
                                      </p:to>
                                    </p:set>
                                    <p:animEffect transition="in" filter="barn(inVertical)">
                                      <p:cBhvr>
                                        <p:cTn id="138" dur="500"/>
                                        <p:tgtEl>
                                          <p:spTgt spid="34"/>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39"/>
                                        </p:tgtEl>
                                        <p:attrNameLst>
                                          <p:attrName>style.visibility</p:attrName>
                                        </p:attrNameLst>
                                      </p:cBhvr>
                                      <p:to>
                                        <p:strVal val="visible"/>
                                      </p:to>
                                    </p:set>
                                    <p:animEffect transition="in" filter="fade">
                                      <p:cBhvr>
                                        <p:cTn id="143" dur="500"/>
                                        <p:tgtEl>
                                          <p:spTgt spid="39"/>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55"/>
                                        </p:tgtEl>
                                        <p:attrNameLst>
                                          <p:attrName>style.visibility</p:attrName>
                                        </p:attrNameLst>
                                      </p:cBhvr>
                                      <p:to>
                                        <p:strVal val="visible"/>
                                      </p:to>
                                    </p:set>
                                    <p:animEffect transition="in" filter="fade">
                                      <p:cBhvr>
                                        <p:cTn id="148" dur="500"/>
                                        <p:tgtEl>
                                          <p:spTgt spid="55"/>
                                        </p:tgtEl>
                                      </p:cBhvr>
                                    </p:animEffect>
                                  </p:childTnLst>
                                </p:cTn>
                              </p:par>
                            </p:childTnLst>
                          </p:cTn>
                        </p:par>
                      </p:childTnLst>
                    </p:cTn>
                  </p:par>
                  <p:par>
                    <p:cTn id="149" fill="hold">
                      <p:stCondLst>
                        <p:cond delay="indefinite"/>
                      </p:stCondLst>
                      <p:childTnLst>
                        <p:par>
                          <p:cTn id="150" fill="hold">
                            <p:stCondLst>
                              <p:cond delay="0"/>
                            </p:stCondLst>
                            <p:childTnLst>
                              <p:par>
                                <p:cTn id="151" presetID="16" presetClass="entr" presetSubtype="21" fill="hold" nodeType="clickEffect">
                                  <p:stCondLst>
                                    <p:cond delay="0"/>
                                  </p:stCondLst>
                                  <p:childTnLst>
                                    <p:set>
                                      <p:cBhvr>
                                        <p:cTn id="152" dur="1" fill="hold">
                                          <p:stCondLst>
                                            <p:cond delay="0"/>
                                          </p:stCondLst>
                                        </p:cTn>
                                        <p:tgtEl>
                                          <p:spTgt spid="35"/>
                                        </p:tgtEl>
                                        <p:attrNameLst>
                                          <p:attrName>style.visibility</p:attrName>
                                        </p:attrNameLst>
                                      </p:cBhvr>
                                      <p:to>
                                        <p:strVal val="visible"/>
                                      </p:to>
                                    </p:set>
                                    <p:animEffect transition="in" filter="barn(inVertical)">
                                      <p:cBhvr>
                                        <p:cTn id="153" dur="500"/>
                                        <p:tgtEl>
                                          <p:spTgt spid="3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fade">
                                      <p:cBhvr>
                                        <p:cTn id="158" dur="500"/>
                                        <p:tgtEl>
                                          <p:spTgt spid="40"/>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56"/>
                                        </p:tgtEl>
                                        <p:attrNameLst>
                                          <p:attrName>style.visibility</p:attrName>
                                        </p:attrNameLst>
                                      </p:cBhvr>
                                      <p:to>
                                        <p:strVal val="visible"/>
                                      </p:to>
                                    </p:set>
                                    <p:animEffect transition="in" filter="fade">
                                      <p:cBhvr>
                                        <p:cTn id="163" dur="500"/>
                                        <p:tgtEl>
                                          <p:spTgt spid="56"/>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nodeType="clickEffect">
                                  <p:stCondLst>
                                    <p:cond delay="0"/>
                                  </p:stCondLst>
                                  <p:childTnLst>
                                    <p:set>
                                      <p:cBhvr>
                                        <p:cTn id="167" dur="1" fill="hold">
                                          <p:stCondLst>
                                            <p:cond delay="0"/>
                                          </p:stCondLst>
                                        </p:cTn>
                                        <p:tgtEl>
                                          <p:spTgt spid="36"/>
                                        </p:tgtEl>
                                        <p:attrNameLst>
                                          <p:attrName>style.visibility</p:attrName>
                                        </p:attrNameLst>
                                      </p:cBhvr>
                                      <p:to>
                                        <p:strVal val="visible"/>
                                      </p:to>
                                    </p:set>
                                    <p:animEffect transition="in" filter="barn(inVertical)">
                                      <p:cBhvr>
                                        <p:cTn id="168" dur="500"/>
                                        <p:tgtEl>
                                          <p:spTgt spid="36"/>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41"/>
                                        </p:tgtEl>
                                        <p:attrNameLst>
                                          <p:attrName>style.visibility</p:attrName>
                                        </p:attrNameLst>
                                      </p:cBhvr>
                                      <p:to>
                                        <p:strVal val="visible"/>
                                      </p:to>
                                    </p:set>
                                    <p:animEffect transition="in" filter="fade">
                                      <p:cBhvr>
                                        <p:cTn id="173" dur="500"/>
                                        <p:tgtEl>
                                          <p:spTgt spid="41"/>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57"/>
                                        </p:tgtEl>
                                        <p:attrNameLst>
                                          <p:attrName>style.visibility</p:attrName>
                                        </p:attrNameLst>
                                      </p:cBhvr>
                                      <p:to>
                                        <p:strVal val="visible"/>
                                      </p:to>
                                    </p:set>
                                    <p:animEffect transition="in" filter="fade">
                                      <p:cBhvr>
                                        <p:cTn id="178" dur="500"/>
                                        <p:tgtEl>
                                          <p:spTgt spid="57"/>
                                        </p:tgtEl>
                                      </p:cBhvr>
                                    </p:animEffect>
                                  </p:childTnLst>
                                </p:cTn>
                              </p:par>
                            </p:childTnLst>
                          </p:cTn>
                        </p:par>
                      </p:childTnLst>
                    </p:cTn>
                  </p:par>
                  <p:par>
                    <p:cTn id="179" fill="hold">
                      <p:stCondLst>
                        <p:cond delay="indefinite"/>
                      </p:stCondLst>
                      <p:childTnLst>
                        <p:par>
                          <p:cTn id="180" fill="hold">
                            <p:stCondLst>
                              <p:cond delay="0"/>
                            </p:stCondLst>
                            <p:childTnLst>
                              <p:par>
                                <p:cTn id="181" presetID="16" presetClass="entr" presetSubtype="21" fill="hold" nodeType="clickEffect">
                                  <p:stCondLst>
                                    <p:cond delay="0"/>
                                  </p:stCondLst>
                                  <p:childTnLst>
                                    <p:set>
                                      <p:cBhvr>
                                        <p:cTn id="182" dur="1" fill="hold">
                                          <p:stCondLst>
                                            <p:cond delay="0"/>
                                          </p:stCondLst>
                                        </p:cTn>
                                        <p:tgtEl>
                                          <p:spTgt spid="37"/>
                                        </p:tgtEl>
                                        <p:attrNameLst>
                                          <p:attrName>style.visibility</p:attrName>
                                        </p:attrNameLst>
                                      </p:cBhvr>
                                      <p:to>
                                        <p:strVal val="visible"/>
                                      </p:to>
                                    </p:set>
                                    <p:animEffect transition="in" filter="barn(inVertical)">
                                      <p:cBhvr>
                                        <p:cTn id="183" dur="500"/>
                                        <p:tgtEl>
                                          <p:spTgt spid="37"/>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42"/>
                                        </p:tgtEl>
                                        <p:attrNameLst>
                                          <p:attrName>style.visibility</p:attrName>
                                        </p:attrNameLst>
                                      </p:cBhvr>
                                      <p:to>
                                        <p:strVal val="visible"/>
                                      </p:to>
                                    </p:set>
                                    <p:animEffect transition="in" filter="fade">
                                      <p:cBhvr>
                                        <p:cTn id="188" dur="500"/>
                                        <p:tgtEl>
                                          <p:spTgt spid="42"/>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66"/>
                                        </p:tgtEl>
                                        <p:attrNameLst>
                                          <p:attrName>style.visibility</p:attrName>
                                        </p:attrNameLst>
                                      </p:cBhvr>
                                      <p:to>
                                        <p:strVal val="visible"/>
                                      </p:to>
                                    </p:set>
                                    <p:animEffect transition="in" filter="fade">
                                      <p:cBhvr>
                                        <p:cTn id="193" dur="500"/>
                                        <p:tgtEl>
                                          <p:spTgt spid="66"/>
                                        </p:tgtEl>
                                      </p:cBhvr>
                                    </p:animEffect>
                                  </p:childTnLst>
                                </p:cTn>
                              </p:par>
                            </p:childTnLst>
                          </p:cTn>
                        </p:par>
                      </p:childTnLst>
                    </p:cTn>
                  </p:par>
                  <p:par>
                    <p:cTn id="194" fill="hold">
                      <p:stCondLst>
                        <p:cond delay="indefinite"/>
                      </p:stCondLst>
                      <p:childTnLst>
                        <p:par>
                          <p:cTn id="195" fill="hold">
                            <p:stCondLst>
                              <p:cond delay="0"/>
                            </p:stCondLst>
                            <p:childTnLst>
                              <p:par>
                                <p:cTn id="196" presetID="16" presetClass="entr" presetSubtype="21" fill="hold" nodeType="clickEffect">
                                  <p:stCondLst>
                                    <p:cond delay="0"/>
                                  </p:stCondLst>
                                  <p:childTnLst>
                                    <p:set>
                                      <p:cBhvr>
                                        <p:cTn id="197" dur="1" fill="hold">
                                          <p:stCondLst>
                                            <p:cond delay="0"/>
                                          </p:stCondLst>
                                        </p:cTn>
                                        <p:tgtEl>
                                          <p:spTgt spid="43"/>
                                        </p:tgtEl>
                                        <p:attrNameLst>
                                          <p:attrName>style.visibility</p:attrName>
                                        </p:attrNameLst>
                                      </p:cBhvr>
                                      <p:to>
                                        <p:strVal val="visible"/>
                                      </p:to>
                                    </p:set>
                                    <p:animEffect transition="in" filter="barn(inVertical)">
                                      <p:cBhvr>
                                        <p:cTn id="198" dur="500"/>
                                        <p:tgtEl>
                                          <p:spTgt spid="43"/>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fad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16" presetClass="entr" presetSubtype="21" fill="hold" nodeType="clickEffect">
                                  <p:stCondLst>
                                    <p:cond delay="0"/>
                                  </p:stCondLst>
                                  <p:childTnLst>
                                    <p:set>
                                      <p:cBhvr>
                                        <p:cTn id="207" dur="1" fill="hold">
                                          <p:stCondLst>
                                            <p:cond delay="0"/>
                                          </p:stCondLst>
                                        </p:cTn>
                                        <p:tgtEl>
                                          <p:spTgt spid="44"/>
                                        </p:tgtEl>
                                        <p:attrNameLst>
                                          <p:attrName>style.visibility</p:attrName>
                                        </p:attrNameLst>
                                      </p:cBhvr>
                                      <p:to>
                                        <p:strVal val="visible"/>
                                      </p:to>
                                    </p:set>
                                    <p:animEffect transition="in" filter="barn(inVertical)">
                                      <p:cBhvr>
                                        <p:cTn id="208" dur="500"/>
                                        <p:tgtEl>
                                          <p:spTgt spid="44"/>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fad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grpId="0" nodeType="clickEffect">
                                  <p:stCondLst>
                                    <p:cond delay="0"/>
                                  </p:stCondLst>
                                  <p:childTnLst>
                                    <p:set>
                                      <p:cBhvr>
                                        <p:cTn id="217" dur="1" fill="hold">
                                          <p:stCondLst>
                                            <p:cond delay="0"/>
                                          </p:stCondLst>
                                        </p:cTn>
                                        <p:tgtEl>
                                          <p:spTgt spid="58"/>
                                        </p:tgtEl>
                                        <p:attrNameLst>
                                          <p:attrName>style.visibility</p:attrName>
                                        </p:attrNameLst>
                                      </p:cBhvr>
                                      <p:to>
                                        <p:strVal val="visible"/>
                                      </p:to>
                                    </p:set>
                                    <p:animEffect transition="in" filter="fade">
                                      <p:cBhvr>
                                        <p:cTn id="218" dur="500"/>
                                        <p:tgtEl>
                                          <p:spTgt spid="58"/>
                                        </p:tgtEl>
                                      </p:cBhvr>
                                    </p:animEffect>
                                  </p:childTnLst>
                                </p:cTn>
                              </p:par>
                            </p:childTnLst>
                          </p:cTn>
                        </p:par>
                      </p:childTnLst>
                    </p:cTn>
                  </p:par>
                  <p:par>
                    <p:cTn id="219" fill="hold">
                      <p:stCondLst>
                        <p:cond delay="indefinite"/>
                      </p:stCondLst>
                      <p:childTnLst>
                        <p:par>
                          <p:cTn id="220" fill="hold">
                            <p:stCondLst>
                              <p:cond delay="0"/>
                            </p:stCondLst>
                            <p:childTnLst>
                              <p:par>
                                <p:cTn id="221" presetID="16" presetClass="entr" presetSubtype="21" fill="hold" nodeType="clickEffect">
                                  <p:stCondLst>
                                    <p:cond delay="0"/>
                                  </p:stCondLst>
                                  <p:childTnLst>
                                    <p:set>
                                      <p:cBhvr>
                                        <p:cTn id="222" dur="1" fill="hold">
                                          <p:stCondLst>
                                            <p:cond delay="0"/>
                                          </p:stCondLst>
                                        </p:cTn>
                                        <p:tgtEl>
                                          <p:spTgt spid="45"/>
                                        </p:tgtEl>
                                        <p:attrNameLst>
                                          <p:attrName>style.visibility</p:attrName>
                                        </p:attrNameLst>
                                      </p:cBhvr>
                                      <p:to>
                                        <p:strVal val="visible"/>
                                      </p:to>
                                    </p:set>
                                    <p:animEffect transition="in" filter="barn(inVertical)">
                                      <p:cBhvr>
                                        <p:cTn id="223" dur="500"/>
                                        <p:tgtEl>
                                          <p:spTgt spid="45"/>
                                        </p:tgtEl>
                                      </p:cBhvr>
                                    </p:animEffect>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fad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nodeType="clickEffect">
                                  <p:stCondLst>
                                    <p:cond delay="0"/>
                                  </p:stCondLst>
                                  <p:childTnLst>
                                    <p:set>
                                      <p:cBhvr>
                                        <p:cTn id="232" dur="1" fill="hold">
                                          <p:stCondLst>
                                            <p:cond delay="0"/>
                                          </p:stCondLst>
                                        </p:cTn>
                                        <p:tgtEl>
                                          <p:spTgt spid="46"/>
                                        </p:tgtEl>
                                        <p:attrNameLst>
                                          <p:attrName>style.visibility</p:attrName>
                                        </p:attrNameLst>
                                      </p:cBhvr>
                                      <p:to>
                                        <p:strVal val="visible"/>
                                      </p:to>
                                    </p:set>
                                    <p:animEffect transition="in" filter="fade">
                                      <p:cBhvr>
                                        <p:cTn id="233" dur="500"/>
                                        <p:tgtEl>
                                          <p:spTgt spid="46"/>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grpId="0" nodeType="clickEffect">
                                  <p:stCondLst>
                                    <p:cond delay="0"/>
                                  </p:stCondLst>
                                  <p:childTnLst>
                                    <p:set>
                                      <p:cBhvr>
                                        <p:cTn id="237" dur="1" fill="hold">
                                          <p:stCondLst>
                                            <p:cond delay="0"/>
                                          </p:stCondLst>
                                        </p:cTn>
                                        <p:tgtEl>
                                          <p:spTgt spid="50"/>
                                        </p:tgtEl>
                                        <p:attrNameLst>
                                          <p:attrName>style.visibility</p:attrName>
                                        </p:attrNameLst>
                                      </p:cBhvr>
                                      <p:to>
                                        <p:strVal val="visible"/>
                                      </p:to>
                                    </p:set>
                                    <p:animEffect transition="in" filter="fade">
                                      <p:cBhvr>
                                        <p:cTn id="238" dur="500"/>
                                        <p:tgtEl>
                                          <p:spTgt spid="50"/>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59"/>
                                        </p:tgtEl>
                                        <p:attrNameLst>
                                          <p:attrName>style.visibility</p:attrName>
                                        </p:attrNameLst>
                                      </p:cBhvr>
                                      <p:to>
                                        <p:strVal val="visible"/>
                                      </p:to>
                                    </p:set>
                                    <p:animEffect transition="in" filter="fade">
                                      <p:cBhvr>
                                        <p:cTn id="243" dur="500"/>
                                        <p:tgtEl>
                                          <p:spTgt spid="59"/>
                                        </p:tgtEl>
                                      </p:cBhvr>
                                    </p:animEffect>
                                  </p:childTnLst>
                                </p:cTn>
                              </p:par>
                            </p:childTnLst>
                          </p:cTn>
                        </p:par>
                      </p:childTnLst>
                    </p:cTn>
                  </p:par>
                  <p:par>
                    <p:cTn id="244" fill="hold">
                      <p:stCondLst>
                        <p:cond delay="indefinite"/>
                      </p:stCondLst>
                      <p:childTnLst>
                        <p:par>
                          <p:cTn id="245" fill="hold">
                            <p:stCondLst>
                              <p:cond delay="0"/>
                            </p:stCondLst>
                            <p:childTnLst>
                              <p:par>
                                <p:cTn id="246" presetID="14" presetClass="entr" presetSubtype="10" fill="hold" nodeType="clickEffect">
                                  <p:stCondLst>
                                    <p:cond delay="0"/>
                                  </p:stCondLst>
                                  <p:childTnLst>
                                    <p:set>
                                      <p:cBhvr>
                                        <p:cTn id="247" dur="1" fill="hold">
                                          <p:stCondLst>
                                            <p:cond delay="0"/>
                                          </p:stCondLst>
                                        </p:cTn>
                                        <p:tgtEl>
                                          <p:spTgt spid="75"/>
                                        </p:tgtEl>
                                        <p:attrNameLst>
                                          <p:attrName>style.visibility</p:attrName>
                                        </p:attrNameLst>
                                      </p:cBhvr>
                                      <p:to>
                                        <p:strVal val="visible"/>
                                      </p:to>
                                    </p:set>
                                    <p:animEffect transition="in" filter="randombar(horizontal)">
                                      <p:cBhvr>
                                        <p:cTn id="248" dur="500"/>
                                        <p:tgtEl>
                                          <p:spTgt spid="75"/>
                                        </p:tgtEl>
                                      </p:cBhvr>
                                    </p:animEffect>
                                  </p:childTnLst>
                                </p:cTn>
                              </p:par>
                            </p:childTnLst>
                          </p:cTn>
                        </p:par>
                      </p:childTnLst>
                    </p:cTn>
                  </p:par>
                  <p:par>
                    <p:cTn id="249" fill="hold">
                      <p:stCondLst>
                        <p:cond delay="indefinite"/>
                      </p:stCondLst>
                      <p:childTnLst>
                        <p:par>
                          <p:cTn id="250" fill="hold">
                            <p:stCondLst>
                              <p:cond delay="0"/>
                            </p:stCondLst>
                            <p:childTnLst>
                              <p:par>
                                <p:cTn id="251" presetID="14" presetClass="entr" presetSubtype="10" fill="hold" nodeType="clickEffect">
                                  <p:stCondLst>
                                    <p:cond delay="0"/>
                                  </p:stCondLst>
                                  <p:childTnLst>
                                    <p:set>
                                      <p:cBhvr>
                                        <p:cTn id="252" dur="1" fill="hold">
                                          <p:stCondLst>
                                            <p:cond delay="0"/>
                                          </p:stCondLst>
                                        </p:cTn>
                                        <p:tgtEl>
                                          <p:spTgt spid="76"/>
                                        </p:tgtEl>
                                        <p:attrNameLst>
                                          <p:attrName>style.visibility</p:attrName>
                                        </p:attrNameLst>
                                      </p:cBhvr>
                                      <p:to>
                                        <p:strVal val="visible"/>
                                      </p:to>
                                    </p:set>
                                    <p:animEffect transition="in" filter="randombar(horizontal)">
                                      <p:cBhvr>
                                        <p:cTn id="25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0" grpId="0" animBg="1"/>
      <p:bldP spid="23" grpId="0"/>
      <p:bldP spid="24" grpId="0"/>
      <p:bldP spid="29" grpId="0" animBg="1"/>
      <p:bldP spid="30" grpId="0" animBg="1"/>
      <p:bldP spid="31" grpId="0" animBg="1"/>
      <p:bldP spid="32" grpId="0"/>
      <p:bldP spid="39" grpId="0" animBg="1"/>
      <p:bldP spid="40" grpId="0" animBg="1"/>
      <p:bldP spid="41" grpId="0" animBg="1"/>
      <p:bldP spid="42" grpId="0" animBg="1"/>
      <p:bldP spid="47" grpId="0" animBg="1"/>
      <p:bldP spid="48" grpId="0" animBg="1"/>
      <p:bldP spid="49" grpId="0" animBg="1"/>
      <p:bldP spid="50" grpId="0" animBg="1"/>
      <p:bldP spid="52" grpId="0"/>
      <p:bldP spid="53" grpId="0"/>
      <p:bldP spid="54" grpId="0"/>
      <p:bldP spid="55" grpId="0"/>
      <p:bldP spid="56" grpId="0"/>
      <p:bldP spid="57" grpId="0"/>
      <p:bldP spid="58" grpId="0"/>
      <p:bldP spid="59" grpId="0"/>
      <p:bldP spid="61" grpId="0"/>
      <p:bldP spid="62" grpId="0"/>
      <p:bldP spid="63" grpId="0"/>
      <p:bldP spid="64" grpId="0"/>
      <p:bldP spid="65" grpId="0"/>
      <p:bldP spid="66" grpId="0"/>
      <p:bldP spid="6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22839EAC-5AB5-4F58-A7F4-1008E42E1B14}"/>
              </a:ext>
            </a:extLst>
          </p:cNvPr>
          <p:cNvPicPr>
            <a:picLocks noChangeAspect="1"/>
          </p:cNvPicPr>
          <p:nvPr/>
        </p:nvPicPr>
        <p:blipFill>
          <a:blip r:embed="rId2">
            <a:alphaModFix amt="20000"/>
          </a:blip>
          <a:stretch>
            <a:fillRect/>
          </a:stretch>
        </p:blipFill>
        <p:spPr>
          <a:xfrm>
            <a:off x="3123027" y="400138"/>
            <a:ext cx="5117362" cy="5534791"/>
          </a:xfrm>
          <a:prstGeom prst="rect">
            <a:avLst/>
          </a:prstGeom>
        </p:spPr>
      </p:pic>
      <p:sp>
        <p:nvSpPr>
          <p:cNvPr id="2" name="Title 1">
            <a:extLst>
              <a:ext uri="{FF2B5EF4-FFF2-40B4-BE49-F238E27FC236}">
                <a16:creationId xmlns:a16="http://schemas.microsoft.com/office/drawing/2014/main" id="{7A8BD0AF-12B4-4976-8684-EA0910F09970}"/>
              </a:ext>
            </a:extLst>
          </p:cNvPr>
          <p:cNvSpPr>
            <a:spLocks noGrp="1"/>
          </p:cNvSpPr>
          <p:nvPr>
            <p:ph type="ctrTitle"/>
          </p:nvPr>
        </p:nvSpPr>
        <p:spPr>
          <a:xfrm>
            <a:off x="1434905" y="1815547"/>
            <a:ext cx="9284677" cy="772419"/>
          </a:xfrm>
        </p:spPr>
        <p:txBody>
          <a:bodyPr/>
          <a:lstStyle/>
          <a:p>
            <a:r>
              <a:rPr lang="en-US" sz="4400" b="1" i="1" cap="none" dirty="0">
                <a:solidFill>
                  <a:srgbClr val="C00000"/>
                </a:solidFill>
                <a:latin typeface="Cambria" panose="02040503050406030204" pitchFamily="18" charset="0"/>
                <a:ea typeface="Cambria" panose="02040503050406030204" pitchFamily="18" charset="0"/>
              </a:rPr>
              <a:t>Design and Analysis of Algorithms </a:t>
            </a:r>
            <a:endParaRPr lang="en-IN" sz="4400" b="1" dirty="0">
              <a:solidFill>
                <a:srgbClr val="C0000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FFBC70EC-3C70-4105-94AE-7687EACABAD8}"/>
              </a:ext>
            </a:extLst>
          </p:cNvPr>
          <p:cNvSpPr>
            <a:spLocks noGrp="1"/>
          </p:cNvSpPr>
          <p:nvPr>
            <p:ph type="subTitle" idx="1"/>
          </p:nvPr>
        </p:nvSpPr>
        <p:spPr>
          <a:xfrm>
            <a:off x="2679906" y="3429001"/>
            <a:ext cx="6831673" cy="1613516"/>
          </a:xfrm>
        </p:spPr>
        <p:txBody>
          <a:bodyPr>
            <a:normAutofit/>
          </a:bodyPr>
          <a:lstStyle/>
          <a:p>
            <a:r>
              <a:rPr lang="en-IN" b="1" dirty="0" err="1">
                <a:solidFill>
                  <a:srgbClr val="002060"/>
                </a:solidFill>
                <a:latin typeface="Arial" panose="020B0604020202020204" pitchFamily="34" charset="0"/>
                <a:cs typeface="Arial" panose="020B0604020202020204" pitchFamily="34" charset="0"/>
              </a:rPr>
              <a:t>Dr.</a:t>
            </a:r>
            <a:r>
              <a:rPr lang="en-IN" b="1" dirty="0">
                <a:solidFill>
                  <a:srgbClr val="002060"/>
                </a:solidFill>
                <a:latin typeface="Arial" panose="020B0604020202020204" pitchFamily="34" charset="0"/>
                <a:cs typeface="Arial" panose="020B0604020202020204" pitchFamily="34" charset="0"/>
              </a:rPr>
              <a:t> Bhavanishankar K</a:t>
            </a:r>
          </a:p>
          <a:p>
            <a:r>
              <a:rPr lang="en-IN" b="1" dirty="0">
                <a:solidFill>
                  <a:srgbClr val="002060"/>
                </a:solidFill>
                <a:latin typeface="Arial" panose="020B0604020202020204" pitchFamily="34" charset="0"/>
                <a:cs typeface="Arial" panose="020B0604020202020204" pitchFamily="34" charset="0"/>
              </a:rPr>
              <a:t>Asst. Prof. Dept. of CSE</a:t>
            </a:r>
          </a:p>
          <a:p>
            <a:r>
              <a:rPr lang="en-IN" b="1" dirty="0">
                <a:solidFill>
                  <a:srgbClr val="002060"/>
                </a:solidFill>
                <a:latin typeface="Arial" panose="020B0604020202020204" pitchFamily="34" charset="0"/>
                <a:cs typeface="Arial" panose="020B0604020202020204" pitchFamily="34" charset="0"/>
              </a:rPr>
              <a:t> RNSIT, Bengaluru, India</a:t>
            </a:r>
          </a:p>
        </p:txBody>
      </p:sp>
    </p:spTree>
    <p:extLst>
      <p:ext uri="{BB962C8B-B14F-4D97-AF65-F5344CB8AC3E}">
        <p14:creationId xmlns:p14="http://schemas.microsoft.com/office/powerpoint/2010/main" val="3497698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Hamiltonian Cycle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44</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pPr algn="l"/>
                <a:r>
                  <a:rPr lang="en-US" b="0" dirty="0"/>
                  <a:t>Let </a:t>
                </a:r>
                <a:r>
                  <a:rPr lang="en-US" dirty="0"/>
                  <a:t>G = (V, E) </a:t>
                </a:r>
                <a:r>
                  <a:rPr lang="en-US" b="0" dirty="0"/>
                  <a:t>be a connected graph with n vertices</a:t>
                </a:r>
              </a:p>
              <a:p>
                <a:r>
                  <a:rPr lang="en-IN" b="0" dirty="0"/>
                  <a:t>A Hamiltonian cycle </a:t>
                </a:r>
                <a:r>
                  <a:rPr lang="en-US" b="0" dirty="0"/>
                  <a:t>(Sir William Hamilton)is a round-trip path along </a:t>
                </a:r>
                <a:r>
                  <a:rPr lang="en-US" dirty="0"/>
                  <a:t>n</a:t>
                </a:r>
                <a:r>
                  <a:rPr lang="en-US" b="0" dirty="0"/>
                  <a:t> edges of </a:t>
                </a:r>
                <a:r>
                  <a:rPr lang="en-US" dirty="0"/>
                  <a:t>G</a:t>
                </a:r>
                <a:r>
                  <a:rPr lang="en-US" b="0" dirty="0"/>
                  <a:t> that visits every vertex once and returns to its starting position</a:t>
                </a:r>
              </a:p>
              <a:p>
                <a:r>
                  <a:rPr lang="en-IN" b="0" dirty="0"/>
                  <a:t>In. other </a:t>
                </a:r>
                <a:r>
                  <a:rPr lang="en-US" b="0" dirty="0"/>
                  <a:t>words if a Hamiltonian cycle begins at some vertex </a:t>
                </a:r>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b="1" i="1" smtClean="0">
                            <a:solidFill>
                              <a:schemeClr val="accent6">
                                <a:lumMod val="75000"/>
                              </a:schemeClr>
                            </a:solidFill>
                            <a:latin typeface="Cambria Math" panose="02040503050406030204" pitchFamily="18" charset="0"/>
                          </a:rPr>
                          <m:t>𝒗</m:t>
                        </m:r>
                      </m:e>
                      <m:sub>
                        <m:r>
                          <a:rPr lang="en-US" b="1" i="1" smtClean="0">
                            <a:solidFill>
                              <a:schemeClr val="accent6">
                                <a:lumMod val="75000"/>
                              </a:schemeClr>
                            </a:solidFill>
                            <a:latin typeface="Cambria Math" panose="02040503050406030204" pitchFamily="18" charset="0"/>
                          </a:rPr>
                          <m:t>𝒊</m:t>
                        </m:r>
                      </m:sub>
                    </m:sSub>
                    <m:r>
                      <a:rPr lang="en-US" b="1" i="1" smtClean="0">
                        <a:solidFill>
                          <a:schemeClr val="accent6">
                            <a:lumMod val="75000"/>
                          </a:schemeClr>
                        </a:solidFill>
                        <a:latin typeface="Cambria Math" panose="02040503050406030204" pitchFamily="18" charset="0"/>
                        <a:ea typeface="Cambria Math" panose="02040503050406030204" pitchFamily="18" charset="0"/>
                      </a:rPr>
                      <m:t>∈</m:t>
                    </m:r>
                    <m:r>
                      <a:rPr lang="en-US" b="1" i="1" smtClean="0">
                        <a:solidFill>
                          <a:schemeClr val="accent6">
                            <a:lumMod val="75000"/>
                          </a:schemeClr>
                        </a:solidFill>
                        <a:latin typeface="Cambria Math" panose="02040503050406030204" pitchFamily="18" charset="0"/>
                        <a:ea typeface="Cambria Math" panose="02040503050406030204" pitchFamily="18" charset="0"/>
                      </a:rPr>
                      <m:t>𝑮</m:t>
                    </m:r>
                    <m:r>
                      <a:rPr lang="en-US" b="1" i="1" smtClean="0">
                        <a:solidFill>
                          <a:schemeClr val="accent6">
                            <a:lumMod val="75000"/>
                          </a:schemeClr>
                        </a:solidFill>
                        <a:latin typeface="Cambria Math" panose="02040503050406030204" pitchFamily="18" charset="0"/>
                        <a:ea typeface="Cambria Math" panose="02040503050406030204" pitchFamily="18" charset="0"/>
                      </a:rPr>
                      <m:t> </m:t>
                    </m:r>
                  </m:oMath>
                </a14:m>
                <a:r>
                  <a:rPr lang="en-US" b="0" dirty="0"/>
                  <a:t>and the vertices of </a:t>
                </a:r>
                <a:r>
                  <a:rPr lang="en-US" dirty="0">
                    <a:solidFill>
                      <a:schemeClr val="accent6">
                        <a:lumMod val="75000"/>
                      </a:schemeClr>
                    </a:solidFill>
                  </a:rPr>
                  <a:t>G</a:t>
                </a:r>
                <a:r>
                  <a:rPr lang="en-US" b="0" dirty="0"/>
                  <a:t> are visited in the order </a:t>
                </a:r>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b="1" i="1">
                            <a:solidFill>
                              <a:schemeClr val="accent6">
                                <a:lumMod val="75000"/>
                              </a:schemeClr>
                            </a:solidFill>
                            <a:latin typeface="Cambria Math" panose="02040503050406030204" pitchFamily="18" charset="0"/>
                          </a:rPr>
                          <m:t>𝒗</m:t>
                        </m:r>
                      </m:e>
                      <m:sub>
                        <m:r>
                          <a:rPr lang="en-US" b="1" i="1" smtClean="0">
                            <a:solidFill>
                              <a:schemeClr val="accent6">
                                <a:lumMod val="75000"/>
                              </a:schemeClr>
                            </a:solidFill>
                            <a:latin typeface="Cambria Math" panose="02040503050406030204" pitchFamily="18" charset="0"/>
                          </a:rPr>
                          <m:t>𝟏</m:t>
                        </m:r>
                      </m:sub>
                    </m:sSub>
                    <m:r>
                      <a:rPr lang="en-US" b="1" i="1" smtClean="0">
                        <a:solidFill>
                          <a:schemeClr val="accent6">
                            <a:lumMod val="75000"/>
                          </a:schemeClr>
                        </a:solidFill>
                        <a:latin typeface="Cambria Math" panose="02040503050406030204" pitchFamily="18" charset="0"/>
                      </a:rPr>
                      <m:t>,</m:t>
                    </m:r>
                    <m:sSub>
                      <m:sSubPr>
                        <m:ctrlPr>
                          <a:rPr lang="en-US" i="1">
                            <a:solidFill>
                              <a:schemeClr val="accent6">
                                <a:lumMod val="75000"/>
                              </a:schemeClr>
                            </a:solidFill>
                            <a:latin typeface="Cambria Math" panose="02040503050406030204" pitchFamily="18" charset="0"/>
                          </a:rPr>
                        </m:ctrlPr>
                      </m:sSubPr>
                      <m:e>
                        <m:r>
                          <a:rPr lang="en-US" b="1" i="1">
                            <a:solidFill>
                              <a:schemeClr val="accent6">
                                <a:lumMod val="75000"/>
                              </a:schemeClr>
                            </a:solidFill>
                            <a:latin typeface="Cambria Math" panose="02040503050406030204" pitchFamily="18" charset="0"/>
                          </a:rPr>
                          <m:t>𝒗</m:t>
                        </m:r>
                      </m:e>
                      <m:sub>
                        <m:r>
                          <a:rPr lang="en-US" b="1" i="1" smtClean="0">
                            <a:solidFill>
                              <a:schemeClr val="accent6">
                                <a:lumMod val="75000"/>
                              </a:schemeClr>
                            </a:solidFill>
                            <a:latin typeface="Cambria Math" panose="02040503050406030204" pitchFamily="18" charset="0"/>
                          </a:rPr>
                          <m:t>𝟐</m:t>
                        </m:r>
                      </m:sub>
                    </m:sSub>
                  </m:oMath>
                </a14:m>
                <a:r>
                  <a:rPr lang="en-US" dirty="0">
                    <a:solidFill>
                      <a:schemeClr val="accent6">
                        <a:lumMod val="75000"/>
                      </a:schemeClr>
                    </a:solidFill>
                  </a:rPr>
                  <a:t> </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b="1" i="1">
                            <a:solidFill>
                              <a:schemeClr val="accent6">
                                <a:lumMod val="75000"/>
                              </a:schemeClr>
                            </a:solidFill>
                            <a:latin typeface="Cambria Math" panose="02040503050406030204" pitchFamily="18" charset="0"/>
                          </a:rPr>
                          <m:t>𝒗</m:t>
                        </m:r>
                      </m:e>
                      <m:sub>
                        <m:r>
                          <a:rPr lang="en-US" b="1" i="1" smtClean="0">
                            <a:solidFill>
                              <a:schemeClr val="accent6">
                                <a:lumMod val="75000"/>
                              </a:schemeClr>
                            </a:solidFill>
                            <a:latin typeface="Cambria Math" panose="02040503050406030204" pitchFamily="18" charset="0"/>
                          </a:rPr>
                          <m:t>𝟑</m:t>
                        </m:r>
                      </m:sub>
                    </m:sSub>
                    <m:r>
                      <a:rPr lang="en-US" b="1" i="1" smtClean="0">
                        <a:solidFill>
                          <a:schemeClr val="accent6">
                            <a:lumMod val="75000"/>
                          </a:schemeClr>
                        </a:solidFill>
                        <a:latin typeface="Cambria Math" panose="02040503050406030204" pitchFamily="18" charset="0"/>
                      </a:rPr>
                      <m:t>….,.</m:t>
                    </m:r>
                  </m:oMath>
                </a14:m>
                <a:r>
                  <a:rPr lang="en-US" dirty="0">
                    <a:solidFill>
                      <a:schemeClr val="accent6">
                        <a:lumMod val="75000"/>
                      </a:schemeClr>
                    </a:solidFill>
                  </a:rPr>
                  <a:t> </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b="1" i="1">
                            <a:solidFill>
                              <a:schemeClr val="accent6">
                                <a:lumMod val="75000"/>
                              </a:schemeClr>
                            </a:solidFill>
                            <a:latin typeface="Cambria Math" panose="02040503050406030204" pitchFamily="18" charset="0"/>
                          </a:rPr>
                          <m:t>𝒗</m:t>
                        </m:r>
                      </m:e>
                      <m:sub>
                        <m:r>
                          <a:rPr lang="en-US" b="1" i="1" smtClean="0">
                            <a:solidFill>
                              <a:schemeClr val="accent6">
                                <a:lumMod val="75000"/>
                              </a:schemeClr>
                            </a:solidFill>
                            <a:latin typeface="Cambria Math" panose="02040503050406030204" pitchFamily="18" charset="0"/>
                          </a:rPr>
                          <m:t>𝒏</m:t>
                        </m:r>
                        <m:r>
                          <a:rPr lang="en-US" b="1" i="1" smtClean="0">
                            <a:solidFill>
                              <a:schemeClr val="accent6">
                                <a:lumMod val="75000"/>
                              </a:schemeClr>
                            </a:solidFill>
                            <a:latin typeface="Cambria Math" panose="02040503050406030204" pitchFamily="18" charset="0"/>
                          </a:rPr>
                          <m:t>+</m:t>
                        </m:r>
                        <m:r>
                          <a:rPr lang="en-US" b="1" i="1" smtClean="0">
                            <a:solidFill>
                              <a:schemeClr val="accent6">
                                <a:lumMod val="75000"/>
                              </a:schemeClr>
                            </a:solidFill>
                            <a:latin typeface="Cambria Math" panose="02040503050406030204" pitchFamily="18" charset="0"/>
                          </a:rPr>
                          <m:t>𝟏</m:t>
                        </m:r>
                      </m:sub>
                    </m:sSub>
                    <m:r>
                      <a:rPr lang="en-US" b="0" i="0" smtClean="0">
                        <a:latin typeface="Cambria Math" panose="02040503050406030204" pitchFamily="18" charset="0"/>
                      </a:rPr>
                      <m:t>, </m:t>
                    </m:r>
                  </m:oMath>
                </a14:m>
                <a:r>
                  <a:rPr lang="en-IN" b="0" dirty="0"/>
                  <a:t> then the edges </a:t>
                </a:r>
                <a:r>
                  <a:rPr lang="en-IN" dirty="0">
                    <a:solidFill>
                      <a:schemeClr val="accent6">
                        <a:lumMod val="75000"/>
                      </a:schemeClr>
                    </a:solidFill>
                  </a:rPr>
                  <a:t>(</a:t>
                </a:r>
                <a14:m>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b="1" i="1">
                            <a:solidFill>
                              <a:schemeClr val="accent6">
                                <a:lumMod val="75000"/>
                              </a:schemeClr>
                            </a:solidFill>
                            <a:latin typeface="Cambria Math" panose="02040503050406030204" pitchFamily="18" charset="0"/>
                          </a:rPr>
                          <m:t>𝒗</m:t>
                        </m:r>
                      </m:e>
                      <m:sub>
                        <m:r>
                          <a:rPr lang="en-US" b="1" i="1">
                            <a:solidFill>
                              <a:schemeClr val="accent6">
                                <a:lumMod val="75000"/>
                              </a:schemeClr>
                            </a:solidFill>
                            <a:latin typeface="Cambria Math" panose="02040503050406030204" pitchFamily="18" charset="0"/>
                          </a:rPr>
                          <m:t>𝒊</m:t>
                        </m:r>
                      </m:sub>
                    </m:sSub>
                    <m:r>
                      <a:rPr lang="en-US" b="1" i="1" smtClean="0">
                        <a:solidFill>
                          <a:schemeClr val="accent6">
                            <a:lumMod val="75000"/>
                          </a:schemeClr>
                        </a:solidFill>
                        <a:latin typeface="Cambria Math" panose="02040503050406030204" pitchFamily="18" charset="0"/>
                      </a:rPr>
                      <m:t>,</m:t>
                    </m:r>
                    <m:sSub>
                      <m:sSubPr>
                        <m:ctrlPr>
                          <a:rPr lang="en-US" i="1">
                            <a:solidFill>
                              <a:schemeClr val="accent6">
                                <a:lumMod val="75000"/>
                              </a:schemeClr>
                            </a:solidFill>
                            <a:latin typeface="Cambria Math" panose="02040503050406030204" pitchFamily="18" charset="0"/>
                          </a:rPr>
                        </m:ctrlPr>
                      </m:sSubPr>
                      <m:e>
                        <m:r>
                          <a:rPr lang="en-US" b="1" i="1">
                            <a:solidFill>
                              <a:schemeClr val="accent6">
                                <a:lumMod val="75000"/>
                              </a:schemeClr>
                            </a:solidFill>
                            <a:latin typeface="Cambria Math" panose="02040503050406030204" pitchFamily="18" charset="0"/>
                          </a:rPr>
                          <m:t>𝒗</m:t>
                        </m:r>
                      </m:e>
                      <m:sub>
                        <m:r>
                          <a:rPr lang="en-US" b="1" i="1" smtClean="0">
                            <a:solidFill>
                              <a:schemeClr val="accent6">
                                <a:lumMod val="75000"/>
                              </a:schemeClr>
                            </a:solidFill>
                            <a:latin typeface="Cambria Math" panose="02040503050406030204" pitchFamily="18" charset="0"/>
                          </a:rPr>
                          <m:t>𝒊</m:t>
                        </m:r>
                        <m:r>
                          <a:rPr lang="en-US" b="1" i="1" smtClean="0">
                            <a:solidFill>
                              <a:schemeClr val="accent6">
                                <a:lumMod val="75000"/>
                              </a:schemeClr>
                            </a:solidFill>
                            <a:latin typeface="Cambria Math" panose="02040503050406030204" pitchFamily="18" charset="0"/>
                          </a:rPr>
                          <m:t>+</m:t>
                        </m:r>
                        <m:r>
                          <a:rPr lang="en-US" b="1" i="1" smtClean="0">
                            <a:solidFill>
                              <a:schemeClr val="accent6">
                                <a:lumMod val="75000"/>
                              </a:schemeClr>
                            </a:solidFill>
                            <a:latin typeface="Cambria Math" panose="02040503050406030204" pitchFamily="18" charset="0"/>
                          </a:rPr>
                          <m:t>𝟏</m:t>
                        </m:r>
                      </m:sub>
                    </m:sSub>
                    <m:r>
                      <a:rPr lang="en-US" b="1" i="1" smtClean="0">
                        <a:solidFill>
                          <a:schemeClr val="accent6">
                            <a:lumMod val="75000"/>
                          </a:schemeClr>
                        </a:solidFill>
                        <a:latin typeface="Cambria Math" panose="02040503050406030204" pitchFamily="18" charset="0"/>
                      </a:rPr>
                      <m:t>)</m:t>
                    </m:r>
                  </m:oMath>
                </a14:m>
                <a:r>
                  <a:rPr lang="en-IN" b="0" dirty="0">
                    <a:solidFill>
                      <a:schemeClr val="accent6">
                        <a:lumMod val="75000"/>
                      </a:schemeClr>
                    </a:solidFill>
                  </a:rPr>
                  <a:t> </a:t>
                </a:r>
                <a:r>
                  <a:rPr lang="en-IN" b="0" dirty="0"/>
                  <a:t>are in </a:t>
                </a:r>
                <a:r>
                  <a:rPr lang="en-IN" dirty="0">
                    <a:solidFill>
                      <a:schemeClr val="accent6">
                        <a:lumMod val="75000"/>
                      </a:schemeClr>
                    </a:solidFill>
                  </a:rPr>
                  <a:t>E, </a:t>
                </a:r>
                <a14:m>
                  <m:oMath xmlns:m="http://schemas.openxmlformats.org/officeDocument/2006/math">
                    <m:r>
                      <a:rPr lang="en-US" b="1" i="1" smtClean="0">
                        <a:solidFill>
                          <a:schemeClr val="accent6">
                            <a:lumMod val="75000"/>
                          </a:schemeClr>
                        </a:solidFill>
                        <a:latin typeface="Cambria Math" panose="02040503050406030204" pitchFamily="18" charset="0"/>
                      </a:rPr>
                      <m:t>𝟏</m:t>
                    </m:r>
                    <m:r>
                      <a:rPr lang="en-US" b="1" i="1" smtClean="0">
                        <a:solidFill>
                          <a:schemeClr val="accent6">
                            <a:lumMod val="75000"/>
                          </a:schemeClr>
                        </a:solidFill>
                        <a:latin typeface="Cambria Math" panose="02040503050406030204" pitchFamily="18" charset="0"/>
                        <a:ea typeface="Cambria Math" panose="02040503050406030204" pitchFamily="18" charset="0"/>
                      </a:rPr>
                      <m:t>≤</m:t>
                    </m:r>
                    <m:r>
                      <a:rPr lang="en-US" b="1" i="1" smtClean="0">
                        <a:solidFill>
                          <a:schemeClr val="accent6">
                            <a:lumMod val="75000"/>
                          </a:schemeClr>
                        </a:solidFill>
                        <a:latin typeface="Cambria Math" panose="02040503050406030204" pitchFamily="18" charset="0"/>
                        <a:ea typeface="Cambria Math" panose="02040503050406030204" pitchFamily="18" charset="0"/>
                      </a:rPr>
                      <m:t>𝒊</m:t>
                    </m:r>
                    <m:r>
                      <a:rPr lang="en-US" b="1" i="1" smtClean="0">
                        <a:solidFill>
                          <a:schemeClr val="accent6">
                            <a:lumMod val="75000"/>
                          </a:schemeClr>
                        </a:solidFill>
                        <a:latin typeface="Cambria Math" panose="02040503050406030204" pitchFamily="18" charset="0"/>
                        <a:ea typeface="Cambria Math" panose="02040503050406030204" pitchFamily="18" charset="0"/>
                      </a:rPr>
                      <m:t>≤</m:t>
                    </m:r>
                    <m:r>
                      <a:rPr lang="en-US" b="1" i="1" smtClean="0">
                        <a:solidFill>
                          <a:schemeClr val="accent6">
                            <a:lumMod val="75000"/>
                          </a:schemeClr>
                        </a:solidFill>
                        <a:latin typeface="Cambria Math" panose="02040503050406030204" pitchFamily="18" charset="0"/>
                        <a:ea typeface="Cambria Math" panose="02040503050406030204" pitchFamily="18" charset="0"/>
                      </a:rPr>
                      <m:t>𝒏</m:t>
                    </m:r>
                  </m:oMath>
                </a14:m>
                <a:r>
                  <a:rPr lang="en-IN" dirty="0">
                    <a:solidFill>
                      <a:schemeClr val="accent6">
                        <a:lumMod val="75000"/>
                      </a:schemeClr>
                    </a:solidFill>
                  </a:rPr>
                  <a:t> </a:t>
                </a:r>
                <a:r>
                  <a:rPr lang="en-IN" b="0" dirty="0"/>
                  <a:t>and </a:t>
                </a:r>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b="1" i="1">
                            <a:solidFill>
                              <a:schemeClr val="accent6">
                                <a:lumMod val="75000"/>
                              </a:schemeClr>
                            </a:solidFill>
                            <a:latin typeface="Cambria Math" panose="02040503050406030204" pitchFamily="18" charset="0"/>
                          </a:rPr>
                          <m:t>𝒗</m:t>
                        </m:r>
                      </m:e>
                      <m:sub>
                        <m:r>
                          <a:rPr lang="en-US" b="1" i="1">
                            <a:solidFill>
                              <a:schemeClr val="accent6">
                                <a:lumMod val="75000"/>
                              </a:schemeClr>
                            </a:solidFill>
                            <a:latin typeface="Cambria Math" panose="02040503050406030204" pitchFamily="18" charset="0"/>
                          </a:rPr>
                          <m:t>𝒊</m:t>
                        </m:r>
                      </m:sub>
                    </m:sSub>
                  </m:oMath>
                </a14:m>
                <a:r>
                  <a:rPr lang="en-IN" dirty="0"/>
                  <a:t> </a:t>
                </a:r>
                <a:r>
                  <a:rPr lang="en-IN" b="0" dirty="0"/>
                  <a:t>are distinct except for </a:t>
                </a:r>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b="1" i="1">
                            <a:solidFill>
                              <a:schemeClr val="accent6">
                                <a:lumMod val="75000"/>
                              </a:schemeClr>
                            </a:solidFill>
                            <a:latin typeface="Cambria Math" panose="02040503050406030204" pitchFamily="18" charset="0"/>
                          </a:rPr>
                          <m:t>𝒗</m:t>
                        </m:r>
                      </m:e>
                      <m:sub>
                        <m:r>
                          <a:rPr lang="en-US" b="1" i="1" smtClean="0">
                            <a:solidFill>
                              <a:schemeClr val="accent6">
                                <a:lumMod val="75000"/>
                              </a:schemeClr>
                            </a:solidFill>
                            <a:latin typeface="Cambria Math" panose="02040503050406030204" pitchFamily="18" charset="0"/>
                          </a:rPr>
                          <m:t>𝟏</m:t>
                        </m:r>
                      </m:sub>
                    </m:sSub>
                  </m:oMath>
                </a14:m>
                <a:r>
                  <a:rPr lang="en-US" b="0" dirty="0"/>
                  <a:t>and </a:t>
                </a:r>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b="1" i="1">
                            <a:solidFill>
                              <a:schemeClr val="accent6">
                                <a:lumMod val="75000"/>
                              </a:schemeClr>
                            </a:solidFill>
                            <a:latin typeface="Cambria Math" panose="02040503050406030204" pitchFamily="18" charset="0"/>
                          </a:rPr>
                          <m:t>𝒗</m:t>
                        </m:r>
                      </m:e>
                      <m:sub>
                        <m:r>
                          <a:rPr lang="en-US" b="1" i="1" smtClean="0">
                            <a:solidFill>
                              <a:schemeClr val="accent6">
                                <a:lumMod val="75000"/>
                              </a:schemeClr>
                            </a:solidFill>
                            <a:latin typeface="Cambria Math" panose="02040503050406030204" pitchFamily="18" charset="0"/>
                          </a:rPr>
                          <m:t>𝒏</m:t>
                        </m:r>
                        <m:r>
                          <a:rPr lang="en-US" b="1" i="1" smtClean="0">
                            <a:solidFill>
                              <a:schemeClr val="accent6">
                                <a:lumMod val="75000"/>
                              </a:schemeClr>
                            </a:solidFill>
                            <a:latin typeface="Cambria Math" panose="02040503050406030204" pitchFamily="18" charset="0"/>
                          </a:rPr>
                          <m:t>+</m:t>
                        </m:r>
                        <m:r>
                          <a:rPr lang="en-US" b="1" i="1" smtClean="0">
                            <a:solidFill>
                              <a:schemeClr val="accent6">
                                <a:lumMod val="75000"/>
                              </a:schemeClr>
                            </a:solidFill>
                            <a:latin typeface="Cambria Math" panose="02040503050406030204" pitchFamily="18" charset="0"/>
                          </a:rPr>
                          <m:t>𝟏</m:t>
                        </m:r>
                      </m:sub>
                    </m:sSub>
                  </m:oMath>
                </a14:m>
                <a:r>
                  <a:rPr lang="en-IN" b="0" dirty="0"/>
                  <a:t> which are equal </a:t>
                </a:r>
              </a:p>
              <a:p>
                <a:endParaRPr lang="en-IN" b="0" dirty="0"/>
              </a:p>
            </p:txBody>
          </p:sp>
        </mc:Choice>
        <mc:Fallback xmlns="">
          <p:sp>
            <p:nvSpPr>
              <p:cNvPr id="4" name="Content Placeholder 3">
                <a:extLst>
                  <a:ext uri="{FF2B5EF4-FFF2-40B4-BE49-F238E27FC236}">
                    <a16:creationId xmlns:a16="http://schemas.microsoft.com/office/drawing/2014/main" id="{4476F41F-D0F1-4819-9B94-F8808DA23E97}"/>
                  </a:ext>
                </a:extLst>
              </p:cNvPr>
              <p:cNvSpPr>
                <a:spLocks noGrp="1" noRot="1" noChangeAspect="1" noMove="1" noResize="1" noEditPoints="1" noAdjustHandles="1" noChangeArrowheads="1" noChangeShapeType="1" noTextEdit="1"/>
              </p:cNvSpPr>
              <p:nvPr>
                <p:ph idx="1"/>
              </p:nvPr>
            </p:nvSpPr>
            <p:spPr>
              <a:blipFill>
                <a:blip r:embed="rId2"/>
                <a:stretch>
                  <a:fillRect l="-804" t="-1341" r="-919"/>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6465115D-EB70-4ED6-A2C5-51E6DFABAA06}"/>
              </a:ext>
            </a:extLst>
          </p:cNvPr>
          <p:cNvPicPr>
            <a:picLocks noChangeAspect="1"/>
          </p:cNvPicPr>
          <p:nvPr/>
        </p:nvPicPr>
        <p:blipFill rotWithShape="1">
          <a:blip r:embed="rId3"/>
          <a:srcRect l="14538" r="24308" b="61646"/>
          <a:stretch/>
        </p:blipFill>
        <p:spPr>
          <a:xfrm>
            <a:off x="1134904" y="4307393"/>
            <a:ext cx="4860000" cy="1713650"/>
          </a:xfrm>
          <a:prstGeom prst="rect">
            <a:avLst/>
          </a:prstGeom>
        </p:spPr>
      </p:pic>
      <p:pic>
        <p:nvPicPr>
          <p:cNvPr id="7" name="Picture 6">
            <a:extLst>
              <a:ext uri="{FF2B5EF4-FFF2-40B4-BE49-F238E27FC236}">
                <a16:creationId xmlns:a16="http://schemas.microsoft.com/office/drawing/2014/main" id="{46633999-8897-4DF6-96B6-8B9070CD3221}"/>
              </a:ext>
            </a:extLst>
          </p:cNvPr>
          <p:cNvPicPr>
            <a:picLocks noChangeAspect="1"/>
          </p:cNvPicPr>
          <p:nvPr/>
        </p:nvPicPr>
        <p:blipFill rotWithShape="1">
          <a:blip r:embed="rId3"/>
          <a:srcRect l="26058" t="45196" r="35297" b="18270"/>
          <a:stretch/>
        </p:blipFill>
        <p:spPr>
          <a:xfrm>
            <a:off x="7046994" y="4307393"/>
            <a:ext cx="3223888" cy="1713600"/>
          </a:xfrm>
          <a:prstGeom prst="rect">
            <a:avLst/>
          </a:prstGeom>
        </p:spPr>
      </p:pic>
      <p:sp>
        <p:nvSpPr>
          <p:cNvPr id="8" name="TextBox 7">
            <a:extLst>
              <a:ext uri="{FF2B5EF4-FFF2-40B4-BE49-F238E27FC236}">
                <a16:creationId xmlns:a16="http://schemas.microsoft.com/office/drawing/2014/main" id="{6A558545-70D6-4559-BF47-1CE5B803D564}"/>
              </a:ext>
            </a:extLst>
          </p:cNvPr>
          <p:cNvSpPr txBox="1"/>
          <p:nvPr/>
        </p:nvSpPr>
        <p:spPr>
          <a:xfrm>
            <a:off x="2405575" y="6072443"/>
            <a:ext cx="2412000" cy="369332"/>
          </a:xfrm>
          <a:prstGeom prst="rect">
            <a:avLst/>
          </a:prstGeom>
          <a:noFill/>
        </p:spPr>
        <p:txBody>
          <a:bodyPr wrap="square" rtlCol="0">
            <a:spAutoFit/>
          </a:bodyPr>
          <a:lstStyle/>
          <a:p>
            <a:r>
              <a:rPr lang="en-IN" b="1" dirty="0">
                <a:solidFill>
                  <a:schemeClr val="accent6">
                    <a:lumMod val="75000"/>
                  </a:schemeClr>
                </a:solidFill>
              </a:rPr>
              <a:t>1, 2, 8, 7, 6, 5, 4, 3, 1</a:t>
            </a:r>
          </a:p>
        </p:txBody>
      </p:sp>
      <p:sp>
        <p:nvSpPr>
          <p:cNvPr id="9" name="TextBox 8">
            <a:extLst>
              <a:ext uri="{FF2B5EF4-FFF2-40B4-BE49-F238E27FC236}">
                <a16:creationId xmlns:a16="http://schemas.microsoft.com/office/drawing/2014/main" id="{0D405E3F-317F-4919-B553-53DC4383DB4F}"/>
              </a:ext>
            </a:extLst>
          </p:cNvPr>
          <p:cNvSpPr txBox="1"/>
          <p:nvPr/>
        </p:nvSpPr>
        <p:spPr>
          <a:xfrm>
            <a:off x="7326922" y="6071515"/>
            <a:ext cx="2943959" cy="369332"/>
          </a:xfrm>
          <a:prstGeom prst="rect">
            <a:avLst/>
          </a:prstGeom>
          <a:noFill/>
        </p:spPr>
        <p:txBody>
          <a:bodyPr wrap="square" rtlCol="0">
            <a:spAutoFit/>
          </a:bodyPr>
          <a:lstStyle/>
          <a:p>
            <a:r>
              <a:rPr lang="en-IN" b="1" dirty="0">
                <a:solidFill>
                  <a:schemeClr val="accent6">
                    <a:lumMod val="75000"/>
                  </a:schemeClr>
                </a:solidFill>
              </a:rPr>
              <a:t>No Hamiltonian cycle !!!!</a:t>
            </a:r>
          </a:p>
        </p:txBody>
      </p:sp>
    </p:spTree>
    <p:extLst>
      <p:ext uri="{BB962C8B-B14F-4D97-AF65-F5344CB8AC3E}">
        <p14:creationId xmlns:p14="http://schemas.microsoft.com/office/powerpoint/2010/main" val="408001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80">
                                          <p:stCondLst>
                                            <p:cond delay="0"/>
                                          </p:stCondLst>
                                        </p:cTn>
                                        <p:tgtEl>
                                          <p:spTgt spid="8"/>
                                        </p:tgtEl>
                                      </p:cBhvr>
                                    </p:animEffect>
                                    <p:anim calcmode="lin" valueType="num">
                                      <p:cBhvr>
                                        <p:cTn id="2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3" dur="26">
                                          <p:stCondLst>
                                            <p:cond delay="650"/>
                                          </p:stCondLst>
                                        </p:cTn>
                                        <p:tgtEl>
                                          <p:spTgt spid="8"/>
                                        </p:tgtEl>
                                      </p:cBhvr>
                                      <p:to x="100000" y="60000"/>
                                    </p:animScale>
                                    <p:animScale>
                                      <p:cBhvr>
                                        <p:cTn id="34" dur="166" decel="50000">
                                          <p:stCondLst>
                                            <p:cond delay="676"/>
                                          </p:stCondLst>
                                        </p:cTn>
                                        <p:tgtEl>
                                          <p:spTgt spid="8"/>
                                        </p:tgtEl>
                                      </p:cBhvr>
                                      <p:to x="100000" y="100000"/>
                                    </p:animScale>
                                    <p:animScale>
                                      <p:cBhvr>
                                        <p:cTn id="35" dur="26">
                                          <p:stCondLst>
                                            <p:cond delay="1312"/>
                                          </p:stCondLst>
                                        </p:cTn>
                                        <p:tgtEl>
                                          <p:spTgt spid="8"/>
                                        </p:tgtEl>
                                      </p:cBhvr>
                                      <p:to x="100000" y="80000"/>
                                    </p:animScale>
                                    <p:animScale>
                                      <p:cBhvr>
                                        <p:cTn id="36" dur="166" decel="50000">
                                          <p:stCondLst>
                                            <p:cond delay="1338"/>
                                          </p:stCondLst>
                                        </p:cTn>
                                        <p:tgtEl>
                                          <p:spTgt spid="8"/>
                                        </p:tgtEl>
                                      </p:cBhvr>
                                      <p:to x="100000" y="100000"/>
                                    </p:animScale>
                                    <p:animScale>
                                      <p:cBhvr>
                                        <p:cTn id="37" dur="26">
                                          <p:stCondLst>
                                            <p:cond delay="1642"/>
                                          </p:stCondLst>
                                        </p:cTn>
                                        <p:tgtEl>
                                          <p:spTgt spid="8"/>
                                        </p:tgtEl>
                                      </p:cBhvr>
                                      <p:to x="100000" y="90000"/>
                                    </p:animScale>
                                    <p:animScale>
                                      <p:cBhvr>
                                        <p:cTn id="38" dur="166" decel="50000">
                                          <p:stCondLst>
                                            <p:cond delay="1668"/>
                                          </p:stCondLst>
                                        </p:cTn>
                                        <p:tgtEl>
                                          <p:spTgt spid="8"/>
                                        </p:tgtEl>
                                      </p:cBhvr>
                                      <p:to x="100000" y="100000"/>
                                    </p:animScale>
                                    <p:animScale>
                                      <p:cBhvr>
                                        <p:cTn id="39" dur="26">
                                          <p:stCondLst>
                                            <p:cond delay="1808"/>
                                          </p:stCondLst>
                                        </p:cTn>
                                        <p:tgtEl>
                                          <p:spTgt spid="8"/>
                                        </p:tgtEl>
                                      </p:cBhvr>
                                      <p:to x="100000" y="95000"/>
                                    </p:animScale>
                                    <p:animScale>
                                      <p:cBhvr>
                                        <p:cTn id="40" dur="166" decel="50000">
                                          <p:stCondLst>
                                            <p:cond delay="1834"/>
                                          </p:stCondLst>
                                        </p:cTn>
                                        <p:tgtEl>
                                          <p:spTgt spid="8"/>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randombar(horizontal)">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80">
                                          <p:stCondLst>
                                            <p:cond delay="0"/>
                                          </p:stCondLst>
                                        </p:cTn>
                                        <p:tgtEl>
                                          <p:spTgt spid="9"/>
                                        </p:tgtEl>
                                      </p:cBhvr>
                                    </p:animEffect>
                                    <p:anim calcmode="lin" valueType="num">
                                      <p:cBhvr>
                                        <p:cTn id="51"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6" dur="26">
                                          <p:stCondLst>
                                            <p:cond delay="650"/>
                                          </p:stCondLst>
                                        </p:cTn>
                                        <p:tgtEl>
                                          <p:spTgt spid="9"/>
                                        </p:tgtEl>
                                      </p:cBhvr>
                                      <p:to x="100000" y="60000"/>
                                    </p:animScale>
                                    <p:animScale>
                                      <p:cBhvr>
                                        <p:cTn id="57" dur="166" decel="50000">
                                          <p:stCondLst>
                                            <p:cond delay="676"/>
                                          </p:stCondLst>
                                        </p:cTn>
                                        <p:tgtEl>
                                          <p:spTgt spid="9"/>
                                        </p:tgtEl>
                                      </p:cBhvr>
                                      <p:to x="100000" y="100000"/>
                                    </p:animScale>
                                    <p:animScale>
                                      <p:cBhvr>
                                        <p:cTn id="58" dur="26">
                                          <p:stCondLst>
                                            <p:cond delay="1312"/>
                                          </p:stCondLst>
                                        </p:cTn>
                                        <p:tgtEl>
                                          <p:spTgt spid="9"/>
                                        </p:tgtEl>
                                      </p:cBhvr>
                                      <p:to x="100000" y="80000"/>
                                    </p:animScale>
                                    <p:animScale>
                                      <p:cBhvr>
                                        <p:cTn id="59" dur="166" decel="50000">
                                          <p:stCondLst>
                                            <p:cond delay="1338"/>
                                          </p:stCondLst>
                                        </p:cTn>
                                        <p:tgtEl>
                                          <p:spTgt spid="9"/>
                                        </p:tgtEl>
                                      </p:cBhvr>
                                      <p:to x="100000" y="100000"/>
                                    </p:animScale>
                                    <p:animScale>
                                      <p:cBhvr>
                                        <p:cTn id="60" dur="26">
                                          <p:stCondLst>
                                            <p:cond delay="1642"/>
                                          </p:stCondLst>
                                        </p:cTn>
                                        <p:tgtEl>
                                          <p:spTgt spid="9"/>
                                        </p:tgtEl>
                                      </p:cBhvr>
                                      <p:to x="100000" y="90000"/>
                                    </p:animScale>
                                    <p:animScale>
                                      <p:cBhvr>
                                        <p:cTn id="61" dur="166" decel="50000">
                                          <p:stCondLst>
                                            <p:cond delay="1668"/>
                                          </p:stCondLst>
                                        </p:cTn>
                                        <p:tgtEl>
                                          <p:spTgt spid="9"/>
                                        </p:tgtEl>
                                      </p:cBhvr>
                                      <p:to x="100000" y="100000"/>
                                    </p:animScale>
                                    <p:animScale>
                                      <p:cBhvr>
                                        <p:cTn id="62" dur="26">
                                          <p:stCondLst>
                                            <p:cond delay="1808"/>
                                          </p:stCondLst>
                                        </p:cTn>
                                        <p:tgtEl>
                                          <p:spTgt spid="9"/>
                                        </p:tgtEl>
                                      </p:cBhvr>
                                      <p:to x="100000" y="95000"/>
                                    </p:animScale>
                                    <p:animScale>
                                      <p:cBhvr>
                                        <p:cTn id="63"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Hamiltonian Cycle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45</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pPr marL="0" indent="0" algn="l">
                  <a:buNone/>
                </a:pPr>
                <a:r>
                  <a:rPr lang="en-US" dirty="0"/>
                  <a:t>Solution Approach  </a:t>
                </a:r>
              </a:p>
              <a:p>
                <a:pPr algn="l"/>
                <a:r>
                  <a:rPr lang="en-US" b="0" dirty="0"/>
                  <a:t>Let </a:t>
                </a:r>
                <a14:m>
                  <m:oMath xmlns:m="http://schemas.openxmlformats.org/officeDocument/2006/math">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𝒏</m:t>
                            </m:r>
                          </m:sub>
                        </m:sSub>
                      </m:e>
                    </m:d>
                  </m:oMath>
                </a14:m>
                <a:r>
                  <a:rPr lang="en-US" b="0" dirty="0"/>
                  <a:t> be the solution vector so that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oMath>
                </a14:m>
                <a:r>
                  <a:rPr lang="en-US" dirty="0"/>
                  <a:t> </a:t>
                </a:r>
                <a:r>
                  <a:rPr lang="en-US" b="0" dirty="0"/>
                  <a:t>represents the </a:t>
                </a:r>
                <a:r>
                  <a:rPr lang="en-US" dirty="0" err="1"/>
                  <a:t>i</a:t>
                </a:r>
                <a:r>
                  <a:rPr lang="en-US" baseline="30000" dirty="0" err="1"/>
                  <a:t>th</a:t>
                </a:r>
                <a:r>
                  <a:rPr lang="en-US" b="0" dirty="0"/>
                  <a:t> visited vertex in the proposed cycle </a:t>
                </a:r>
              </a:p>
              <a:p>
                <a:pPr algn="l"/>
                <a:r>
                  <a:rPr lang="en-US" b="0" dirty="0"/>
                  <a:t>We need to determine how to compute the set of possible vertices for </a:t>
                </a:r>
                <a14:m>
                  <m:oMath xmlns:m="http://schemas.openxmlformats.org/officeDocument/2006/math">
                    <m:sSub>
                      <m:sSubPr>
                        <m:ctrlPr>
                          <a:rPr lang="en-US" sz="2800" i="1">
                            <a:latin typeface="Cambria Math" panose="02040503050406030204" pitchFamily="18" charset="0"/>
                          </a:rPr>
                        </m:ctrlPr>
                      </m:sSubPr>
                      <m:e>
                        <m:r>
                          <a:rPr lang="en-US" sz="2800" b="1" i="1">
                            <a:latin typeface="Cambria Math" panose="02040503050406030204" pitchFamily="18" charset="0"/>
                          </a:rPr>
                          <m:t>𝒙</m:t>
                        </m:r>
                      </m:e>
                      <m:sub>
                        <m:r>
                          <a:rPr lang="en-US" sz="2800" b="1" i="1" smtClean="0">
                            <a:latin typeface="Cambria Math" panose="02040503050406030204" pitchFamily="18" charset="0"/>
                          </a:rPr>
                          <m:t>𝒌</m:t>
                        </m:r>
                      </m:sub>
                    </m:sSub>
                    <m:r>
                      <a:rPr lang="en-US" sz="2800" b="1" i="1" smtClean="0">
                        <a:latin typeface="Cambria Math" panose="02040503050406030204" pitchFamily="18" charset="0"/>
                      </a:rPr>
                      <m:t> ,</m:t>
                    </m:r>
                  </m:oMath>
                </a14:m>
                <a:r>
                  <a:rPr lang="en-US" sz="2800" dirty="0"/>
                  <a:t> if </a:t>
                </a:r>
                <a14:m>
                  <m:oMath xmlns:m="http://schemas.openxmlformats.org/officeDocument/2006/math">
                    <m:sSub>
                      <m:sSubPr>
                        <m:ctrlPr>
                          <a:rPr lang="en-US" sz="2800"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𝟏</m:t>
                        </m:r>
                      </m:sub>
                    </m:sSub>
                    <m:r>
                      <a:rPr lang="en-US" sz="2800" b="1"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𝒙</m:t>
                        </m:r>
                      </m:e>
                      <m:sub>
                        <m:r>
                          <a:rPr lang="en-US" sz="2800" b="1" i="1">
                            <a:latin typeface="Cambria Math" panose="02040503050406030204" pitchFamily="18" charset="0"/>
                          </a:rPr>
                          <m:t>𝟐</m:t>
                        </m:r>
                      </m:sub>
                    </m:sSub>
                    <m:r>
                      <a:rPr lang="en-US" sz="2800" b="1"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𝒙</m:t>
                        </m:r>
                      </m:e>
                      <m:sub>
                        <m:r>
                          <a:rPr lang="en-US" sz="2800" b="1" i="1" smtClean="0">
                            <a:latin typeface="Cambria Math" panose="02040503050406030204" pitchFamily="18" charset="0"/>
                          </a:rPr>
                          <m:t>𝒌</m:t>
                        </m:r>
                        <m:r>
                          <a:rPr lang="en-US" sz="2800" b="1" i="1" smtClean="0">
                            <a:latin typeface="Cambria Math" panose="02040503050406030204" pitchFamily="18" charset="0"/>
                          </a:rPr>
                          <m:t>−</m:t>
                        </m:r>
                        <m:r>
                          <a:rPr lang="en-US" sz="2800" b="1" i="1" smtClean="0">
                            <a:latin typeface="Cambria Math" panose="02040503050406030204" pitchFamily="18" charset="0"/>
                          </a:rPr>
                          <m:t>𝟏</m:t>
                        </m:r>
                      </m:sub>
                    </m:sSub>
                    <m:r>
                      <a:rPr lang="en-US" sz="2800" b="1" i="1" smtClean="0">
                        <a:latin typeface="Cambria Math" panose="02040503050406030204" pitchFamily="18" charset="0"/>
                      </a:rPr>
                      <m:t> </m:t>
                    </m:r>
                  </m:oMath>
                </a14:m>
                <a:r>
                  <a:rPr lang="en-US" sz="2800" dirty="0"/>
                  <a:t> </a:t>
                </a:r>
                <a:r>
                  <a:rPr lang="en-US" b="0" dirty="0"/>
                  <a:t>have already been chosen </a:t>
                </a:r>
              </a:p>
              <a:p>
                <a:pPr algn="l"/>
                <a:r>
                  <a:rPr lang="en-US" b="0" dirty="0"/>
                  <a:t>If </a:t>
                </a:r>
                <a:r>
                  <a:rPr lang="en-US" dirty="0"/>
                  <a:t>k=1</a:t>
                </a:r>
                <a:r>
                  <a:rPr lang="en-US" b="0" dirty="0"/>
                  <a:t> then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𝟏</m:t>
                        </m:r>
                      </m:sub>
                    </m:sSub>
                  </m:oMath>
                </a14:m>
                <a:r>
                  <a:rPr lang="en-US" b="0" dirty="0"/>
                  <a:t> can be any of the </a:t>
                </a:r>
                <a:r>
                  <a:rPr lang="en-US" dirty="0"/>
                  <a:t>n</a:t>
                </a:r>
                <a:r>
                  <a:rPr lang="en-US" b="0" dirty="0"/>
                  <a:t> vertices  </a:t>
                </a:r>
              </a:p>
              <a:p>
                <a:pPr algn="l"/>
                <a:r>
                  <a:rPr lang="en-US" b="0" dirty="0"/>
                  <a:t>To avoid printing the same cycles n times, we require that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𝟏</m:t>
                    </m:r>
                  </m:oMath>
                </a14:m>
                <a:endParaRPr lang="en-US" dirty="0"/>
              </a:p>
              <a:p>
                <a:pPr algn="l"/>
                <a:r>
                  <a:rPr lang="en-US" b="0" dirty="0"/>
                  <a:t>If </a:t>
                </a:r>
                <a14:m>
                  <m:oMath xmlns:m="http://schemas.openxmlformats.org/officeDocument/2006/math">
                    <m:r>
                      <a:rPr lang="en-US" b="1" i="1" smtClean="0">
                        <a:latin typeface="Cambria Math" panose="02040503050406030204" pitchFamily="18" charset="0"/>
                      </a:rPr>
                      <m:t>𝟏</m:t>
                    </m:r>
                    <m:r>
                      <a:rPr lang="en-US" b="1" i="1" smtClean="0">
                        <a:latin typeface="Cambria Math" panose="02040503050406030204" pitchFamily="18" charset="0"/>
                        <a:ea typeface="Cambria Math" panose="02040503050406030204" pitchFamily="18" charset="0"/>
                      </a:rPr>
                      <m:t>&lt;</m:t>
                    </m:r>
                    <m:r>
                      <a:rPr lang="en-US" b="1" i="1" smtClean="0">
                        <a:latin typeface="Cambria Math" panose="02040503050406030204" pitchFamily="18" charset="0"/>
                        <a:ea typeface="Cambria Math" panose="02040503050406030204" pitchFamily="18" charset="0"/>
                      </a:rPr>
                      <m:t>𝒌</m:t>
                    </m:r>
                    <m:r>
                      <a:rPr lang="en-US" b="1" i="1" smtClean="0">
                        <a:latin typeface="Cambria Math" panose="02040503050406030204" pitchFamily="18" charset="0"/>
                        <a:ea typeface="Cambria Math" panose="02040503050406030204" pitchFamily="18" charset="0"/>
                      </a:rPr>
                      <m:t>&lt;</m:t>
                    </m:r>
                    <m:r>
                      <a:rPr lang="en-US" b="1" i="1" smtClean="0">
                        <a:latin typeface="Cambria Math" panose="02040503050406030204" pitchFamily="18" charset="0"/>
                        <a:ea typeface="Cambria Math" panose="02040503050406030204" pitchFamily="18" charset="0"/>
                      </a:rPr>
                      <m:t>𝒏</m:t>
                    </m:r>
                    <m:r>
                      <a:rPr lang="en-US" b="0" i="1" smtClean="0">
                        <a:latin typeface="Cambria Math" panose="02040503050406030204" pitchFamily="18" charset="0"/>
                        <a:ea typeface="Cambria Math" panose="02040503050406030204" pitchFamily="18" charset="0"/>
                      </a:rPr>
                      <m:t>,</m:t>
                    </m:r>
                  </m:oMath>
                </a14:m>
                <a:r>
                  <a:rPr lang="en-US" b="0" dirty="0"/>
                  <a:t> then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𝒌</m:t>
                        </m:r>
                      </m:sub>
                    </m:sSub>
                  </m:oMath>
                </a14:m>
                <a:r>
                  <a:rPr lang="en-US" b="0" dirty="0"/>
                  <a:t>can be any vertex </a:t>
                </a:r>
                <a:r>
                  <a:rPr lang="en-US" dirty="0"/>
                  <a:t>v </a:t>
                </a:r>
                <a:r>
                  <a:rPr lang="en-US" b="0" dirty="0"/>
                  <a:t>that is distinct from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𝒌</m:t>
                        </m:r>
                        <m:r>
                          <a:rPr lang="en-US" b="1" i="1">
                            <a:latin typeface="Cambria Math" panose="02040503050406030204" pitchFamily="18" charset="0"/>
                          </a:rPr>
                          <m:t>−</m:t>
                        </m:r>
                        <m:r>
                          <a:rPr lang="en-US" b="1" i="1">
                            <a:latin typeface="Cambria Math" panose="02040503050406030204" pitchFamily="18" charset="0"/>
                          </a:rPr>
                          <m:t>𝟏</m:t>
                        </m:r>
                      </m:sub>
                    </m:sSub>
                  </m:oMath>
                </a14:m>
                <a:r>
                  <a:rPr lang="en-US" b="0" dirty="0"/>
                  <a:t> and v is connected by an edge to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𝒌</m:t>
                        </m:r>
                        <m:r>
                          <a:rPr lang="en-US" b="1" i="1">
                            <a:latin typeface="Cambria Math" panose="02040503050406030204" pitchFamily="18" charset="0"/>
                          </a:rPr>
                          <m:t>−</m:t>
                        </m:r>
                        <m:r>
                          <a:rPr lang="en-US" b="1" i="1">
                            <a:latin typeface="Cambria Math" panose="02040503050406030204" pitchFamily="18" charset="0"/>
                          </a:rPr>
                          <m:t>𝟏</m:t>
                        </m:r>
                      </m:sub>
                    </m:sSub>
                  </m:oMath>
                </a14:m>
                <a:endParaRPr lang="en-US" dirty="0"/>
              </a:p>
              <a:p>
                <a:pPr algn="l"/>
                <a:r>
                  <a:rPr lang="en-US" b="0" dirty="0"/>
                  <a:t>The vertex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𝒏</m:t>
                        </m:r>
                      </m:sub>
                    </m:sSub>
                  </m:oMath>
                </a14:m>
                <a:r>
                  <a:rPr lang="en-US" b="0" dirty="0"/>
                  <a:t> can only be the one remaining vertex and it must be connected to both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𝟏</m:t>
                        </m:r>
                      </m:sub>
                    </m:sSub>
                  </m:oMath>
                </a14:m>
                <a:r>
                  <a:rPr lang="en-US" b="0" dirty="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m:t>
                        </m:r>
                      </m:sub>
                    </m:sSub>
                    <m:r>
                      <a:rPr lang="en-US" b="1" i="1">
                        <a:latin typeface="Cambria Math" panose="02040503050406030204" pitchFamily="18" charset="0"/>
                      </a:rPr>
                      <m:t> </m:t>
                    </m:r>
                  </m:oMath>
                </a14:m>
                <a:endParaRPr lang="en-US" dirty="0"/>
              </a:p>
              <a:p>
                <a:pPr algn="l"/>
                <a:endParaRPr lang="en-IN" b="0" dirty="0"/>
              </a:p>
            </p:txBody>
          </p:sp>
        </mc:Choice>
        <mc:Fallback xmlns="">
          <p:sp>
            <p:nvSpPr>
              <p:cNvPr id="4" name="Content Placeholder 3">
                <a:extLst>
                  <a:ext uri="{FF2B5EF4-FFF2-40B4-BE49-F238E27FC236}">
                    <a16:creationId xmlns:a16="http://schemas.microsoft.com/office/drawing/2014/main" id="{4476F41F-D0F1-4819-9B94-F8808DA23E97}"/>
                  </a:ext>
                </a:extLst>
              </p:cNvPr>
              <p:cNvSpPr>
                <a:spLocks noGrp="1" noRot="1" noChangeAspect="1" noMove="1" noResize="1" noEditPoints="1" noAdjustHandles="1" noChangeArrowheads="1" noChangeShapeType="1" noTextEdit="1"/>
              </p:cNvSpPr>
              <p:nvPr>
                <p:ph idx="1"/>
              </p:nvPr>
            </p:nvSpPr>
            <p:spPr>
              <a:blipFill>
                <a:blip r:embed="rId2"/>
                <a:stretch>
                  <a:fillRect l="-862" t="-1341" b="-976"/>
                </a:stretch>
              </a:blipFill>
            </p:spPr>
            <p:txBody>
              <a:bodyPr/>
              <a:lstStyle/>
              <a:p>
                <a:r>
                  <a:rPr lang="en-IN">
                    <a:noFill/>
                  </a:rPr>
                  <a:t> </a:t>
                </a:r>
              </a:p>
            </p:txBody>
          </p:sp>
        </mc:Fallback>
      </mc:AlternateContent>
    </p:spTree>
    <p:extLst>
      <p:ext uri="{BB962C8B-B14F-4D97-AF65-F5344CB8AC3E}">
        <p14:creationId xmlns:p14="http://schemas.microsoft.com/office/powerpoint/2010/main" val="18078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Hamiltonian Cycle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46</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a:xfrm>
            <a:off x="797478" y="1254034"/>
            <a:ext cx="11048157" cy="5003075"/>
          </a:xfrm>
        </p:spPr>
        <p:txBody>
          <a:bodyPr>
            <a:normAutofit/>
          </a:bodyPr>
          <a:lstStyle/>
          <a:p>
            <a:pPr marL="0" indent="0" algn="l">
              <a:buNone/>
            </a:pPr>
            <a:r>
              <a:rPr lang="en-US" b="0" dirty="0"/>
              <a:t>Which of the following are Hamiltonian graphs ?</a:t>
            </a:r>
            <a:endParaRPr lang="en-IN" b="0" dirty="0"/>
          </a:p>
        </p:txBody>
      </p:sp>
      <p:pic>
        <p:nvPicPr>
          <p:cNvPr id="10" name="Picture 9" descr="A close up of a map&#10;&#10;Description automatically generated">
            <a:extLst>
              <a:ext uri="{FF2B5EF4-FFF2-40B4-BE49-F238E27FC236}">
                <a16:creationId xmlns:a16="http://schemas.microsoft.com/office/drawing/2014/main" id="{646B3718-A3F9-49B1-8583-B26780C6FA6F}"/>
              </a:ext>
            </a:extLst>
          </p:cNvPr>
          <p:cNvPicPr>
            <a:picLocks noChangeAspect="1"/>
          </p:cNvPicPr>
          <p:nvPr/>
        </p:nvPicPr>
        <p:blipFill rotWithShape="1">
          <a:blip r:embed="rId2"/>
          <a:srcRect l="7080" t="35047" r="50000" b="34374"/>
          <a:stretch/>
        </p:blipFill>
        <p:spPr>
          <a:xfrm>
            <a:off x="945398" y="2203263"/>
            <a:ext cx="2546888" cy="1872792"/>
          </a:xfrm>
          <a:prstGeom prst="rect">
            <a:avLst/>
          </a:prstGeom>
          <a:ln>
            <a:solidFill>
              <a:schemeClr val="tx1"/>
            </a:solidFill>
          </a:ln>
        </p:spPr>
      </p:pic>
      <p:pic>
        <p:nvPicPr>
          <p:cNvPr id="12" name="Picture 11" descr="A close up of a map&#10;&#10;Description automatically generated">
            <a:extLst>
              <a:ext uri="{FF2B5EF4-FFF2-40B4-BE49-F238E27FC236}">
                <a16:creationId xmlns:a16="http://schemas.microsoft.com/office/drawing/2014/main" id="{CB539368-B96D-4EF6-830A-212B8A6985B0}"/>
              </a:ext>
            </a:extLst>
          </p:cNvPr>
          <p:cNvPicPr>
            <a:picLocks noChangeAspect="1"/>
          </p:cNvPicPr>
          <p:nvPr/>
        </p:nvPicPr>
        <p:blipFill rotWithShape="1">
          <a:blip r:embed="rId2"/>
          <a:srcRect l="60621" b="72585"/>
          <a:stretch/>
        </p:blipFill>
        <p:spPr>
          <a:xfrm>
            <a:off x="3895290" y="2203263"/>
            <a:ext cx="2605283" cy="1872000"/>
          </a:xfrm>
          <a:prstGeom prst="rect">
            <a:avLst/>
          </a:prstGeom>
          <a:ln>
            <a:solidFill>
              <a:schemeClr val="tx1"/>
            </a:solidFill>
          </a:ln>
        </p:spPr>
      </p:pic>
      <p:pic>
        <p:nvPicPr>
          <p:cNvPr id="13" name="Picture 12" descr="A close up of a map&#10;&#10;Description automatically generated">
            <a:extLst>
              <a:ext uri="{FF2B5EF4-FFF2-40B4-BE49-F238E27FC236}">
                <a16:creationId xmlns:a16="http://schemas.microsoft.com/office/drawing/2014/main" id="{E2280C67-4AEA-47C0-B1D6-CF443F2E4F8A}"/>
              </a:ext>
            </a:extLst>
          </p:cNvPr>
          <p:cNvPicPr>
            <a:picLocks noChangeAspect="1"/>
          </p:cNvPicPr>
          <p:nvPr/>
        </p:nvPicPr>
        <p:blipFill rotWithShape="1">
          <a:blip r:embed="rId2"/>
          <a:srcRect l="60621" t="34903" b="34880"/>
          <a:stretch/>
        </p:blipFill>
        <p:spPr>
          <a:xfrm>
            <a:off x="6836331" y="2224596"/>
            <a:ext cx="2336773" cy="1850667"/>
          </a:xfrm>
          <a:prstGeom prst="rect">
            <a:avLst/>
          </a:prstGeom>
          <a:ln>
            <a:solidFill>
              <a:schemeClr val="tx1"/>
            </a:solidFill>
          </a:ln>
        </p:spPr>
      </p:pic>
      <p:pic>
        <p:nvPicPr>
          <p:cNvPr id="14" name="Picture 13" descr="A close up of a map&#10;&#10;Description automatically generated">
            <a:extLst>
              <a:ext uri="{FF2B5EF4-FFF2-40B4-BE49-F238E27FC236}">
                <a16:creationId xmlns:a16="http://schemas.microsoft.com/office/drawing/2014/main" id="{6E37B8A4-ADEF-49FD-BE68-1C31B46AC4FE}"/>
              </a:ext>
            </a:extLst>
          </p:cNvPr>
          <p:cNvPicPr>
            <a:picLocks noChangeAspect="1"/>
          </p:cNvPicPr>
          <p:nvPr/>
        </p:nvPicPr>
        <p:blipFill rotWithShape="1">
          <a:blip r:embed="rId2"/>
          <a:srcRect l="60621" t="69422"/>
          <a:stretch/>
        </p:blipFill>
        <p:spPr>
          <a:xfrm>
            <a:off x="9508862" y="2203263"/>
            <a:ext cx="2336773" cy="1872792"/>
          </a:xfrm>
          <a:prstGeom prst="rect">
            <a:avLst/>
          </a:prstGeom>
          <a:ln>
            <a:solidFill>
              <a:schemeClr val="tx1"/>
            </a:solidFill>
          </a:ln>
        </p:spPr>
      </p:pic>
      <p:pic>
        <p:nvPicPr>
          <p:cNvPr id="16" name="Picture 15" descr="A close up of a map&#10;&#10;Description automatically generated">
            <a:extLst>
              <a:ext uri="{FF2B5EF4-FFF2-40B4-BE49-F238E27FC236}">
                <a16:creationId xmlns:a16="http://schemas.microsoft.com/office/drawing/2014/main" id="{2E4F2D6E-AFFF-4122-B2CA-8E2FF9168062}"/>
              </a:ext>
            </a:extLst>
          </p:cNvPr>
          <p:cNvPicPr>
            <a:picLocks noChangeAspect="1"/>
          </p:cNvPicPr>
          <p:nvPr/>
        </p:nvPicPr>
        <p:blipFill rotWithShape="1">
          <a:blip r:embed="rId3"/>
          <a:srcRect l="61360" t="61128" b="3109"/>
          <a:stretch/>
        </p:blipFill>
        <p:spPr>
          <a:xfrm>
            <a:off x="5527678" y="4204231"/>
            <a:ext cx="1945790" cy="2452636"/>
          </a:xfrm>
          <a:prstGeom prst="rect">
            <a:avLst/>
          </a:prstGeom>
          <a:ln>
            <a:solidFill>
              <a:schemeClr val="tx1"/>
            </a:solidFill>
          </a:ln>
        </p:spPr>
      </p:pic>
    </p:spTree>
    <p:extLst>
      <p:ext uri="{BB962C8B-B14F-4D97-AF65-F5344CB8AC3E}">
        <p14:creationId xmlns:p14="http://schemas.microsoft.com/office/powerpoint/2010/main" val="248802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Hamiltonian Cycle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47</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pPr marL="0" indent="0" algn="l">
              <a:buNone/>
            </a:pPr>
            <a:r>
              <a:rPr lang="en-US" dirty="0"/>
              <a:t>State Space Tree Construction </a:t>
            </a:r>
          </a:p>
          <a:p>
            <a:pPr algn="l"/>
            <a:r>
              <a:rPr lang="en-IN" b="0" dirty="0"/>
              <a:t>Solve the following instance of Hamiltonian cycle and draw the state space tree </a:t>
            </a:r>
          </a:p>
          <a:p>
            <a:pPr algn="l"/>
            <a:endParaRPr lang="en-IN" b="0" dirty="0"/>
          </a:p>
        </p:txBody>
      </p:sp>
      <p:pic>
        <p:nvPicPr>
          <p:cNvPr id="3" name="Picture 2">
            <a:extLst>
              <a:ext uri="{FF2B5EF4-FFF2-40B4-BE49-F238E27FC236}">
                <a16:creationId xmlns:a16="http://schemas.microsoft.com/office/drawing/2014/main" id="{2E44C349-2DF7-45A6-902A-201130F43C44}"/>
              </a:ext>
            </a:extLst>
          </p:cNvPr>
          <p:cNvPicPr>
            <a:picLocks noChangeAspect="1"/>
          </p:cNvPicPr>
          <p:nvPr/>
        </p:nvPicPr>
        <p:blipFill rotWithShape="1">
          <a:blip r:embed="rId2"/>
          <a:srcRect l="7627" t="8743" r="10116" b="5934"/>
          <a:stretch/>
        </p:blipFill>
        <p:spPr>
          <a:xfrm>
            <a:off x="3754365" y="2622439"/>
            <a:ext cx="6172952" cy="3600000"/>
          </a:xfrm>
          <a:prstGeom prst="rect">
            <a:avLst/>
          </a:prstGeom>
          <a:ln>
            <a:solidFill>
              <a:schemeClr val="tx1"/>
            </a:solidFill>
          </a:ln>
        </p:spPr>
      </p:pic>
    </p:spTree>
    <p:extLst>
      <p:ext uri="{BB962C8B-B14F-4D97-AF65-F5344CB8AC3E}">
        <p14:creationId xmlns:p14="http://schemas.microsoft.com/office/powerpoint/2010/main" val="137848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Hamiltonian Cycle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48</a:t>
            </a:fld>
            <a:endParaRPr lang="en-US" dirty="0"/>
          </a:p>
        </p:txBody>
      </p:sp>
      <p:sp>
        <p:nvSpPr>
          <p:cNvPr id="11" name="Oval 10">
            <a:extLst>
              <a:ext uri="{FF2B5EF4-FFF2-40B4-BE49-F238E27FC236}">
                <a16:creationId xmlns:a16="http://schemas.microsoft.com/office/drawing/2014/main" id="{247C0153-57D6-4898-8187-81B97D7C57B9}"/>
              </a:ext>
            </a:extLst>
          </p:cNvPr>
          <p:cNvSpPr/>
          <p:nvPr/>
        </p:nvSpPr>
        <p:spPr>
          <a:xfrm>
            <a:off x="6834753" y="1241522"/>
            <a:ext cx="464949" cy="404614"/>
          </a:xfrm>
          <a:prstGeom prst="ellipse">
            <a:avLst/>
          </a:prstGeom>
          <a:solidFill>
            <a:srgbClr val="FFFF00"/>
          </a:solidFill>
          <a:ln>
            <a:solidFill>
              <a:srgbClr val="0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a</a:t>
            </a:r>
          </a:p>
        </p:txBody>
      </p:sp>
      <p:sp>
        <p:nvSpPr>
          <p:cNvPr id="12" name="Oval 11">
            <a:extLst>
              <a:ext uri="{FF2B5EF4-FFF2-40B4-BE49-F238E27FC236}">
                <a16:creationId xmlns:a16="http://schemas.microsoft.com/office/drawing/2014/main" id="{1C85C5D3-2FDC-4E70-9033-2BD2FD6ECCB8}"/>
              </a:ext>
            </a:extLst>
          </p:cNvPr>
          <p:cNvSpPr/>
          <p:nvPr/>
        </p:nvSpPr>
        <p:spPr>
          <a:xfrm>
            <a:off x="6074557" y="2055103"/>
            <a:ext cx="464949" cy="404614"/>
          </a:xfrm>
          <a:prstGeom prst="ellipse">
            <a:avLst/>
          </a:prstGeom>
          <a:solidFill>
            <a:srgbClr val="FFFF00"/>
          </a:solidFill>
          <a:ln>
            <a:solidFill>
              <a:srgbClr val="0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b</a:t>
            </a:r>
          </a:p>
        </p:txBody>
      </p:sp>
      <p:sp>
        <p:nvSpPr>
          <p:cNvPr id="13" name="Oval 12">
            <a:extLst>
              <a:ext uri="{FF2B5EF4-FFF2-40B4-BE49-F238E27FC236}">
                <a16:creationId xmlns:a16="http://schemas.microsoft.com/office/drawing/2014/main" id="{5602B10D-107A-4303-8705-CF22650F492D}"/>
              </a:ext>
            </a:extLst>
          </p:cNvPr>
          <p:cNvSpPr/>
          <p:nvPr/>
        </p:nvSpPr>
        <p:spPr>
          <a:xfrm>
            <a:off x="3472944" y="2854617"/>
            <a:ext cx="464949" cy="404614"/>
          </a:xfrm>
          <a:prstGeom prst="ellipse">
            <a:avLst/>
          </a:prstGeom>
          <a:solidFill>
            <a:srgbClr val="FFFF00"/>
          </a:solidFill>
          <a:ln>
            <a:solidFill>
              <a:srgbClr val="0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a:t>
            </a:r>
            <a:endParaRPr lang="en-IN" dirty="0"/>
          </a:p>
        </p:txBody>
      </p:sp>
      <p:sp>
        <p:nvSpPr>
          <p:cNvPr id="14" name="Oval 13">
            <a:extLst>
              <a:ext uri="{FF2B5EF4-FFF2-40B4-BE49-F238E27FC236}">
                <a16:creationId xmlns:a16="http://schemas.microsoft.com/office/drawing/2014/main" id="{51699D46-7135-4D76-B8F6-63BBE7E8CF53}"/>
              </a:ext>
            </a:extLst>
          </p:cNvPr>
          <p:cNvSpPr/>
          <p:nvPr/>
        </p:nvSpPr>
        <p:spPr>
          <a:xfrm>
            <a:off x="2542132" y="3710402"/>
            <a:ext cx="464949" cy="404614"/>
          </a:xfrm>
          <a:prstGeom prst="ellipse">
            <a:avLst/>
          </a:prstGeom>
          <a:solidFill>
            <a:srgbClr val="FFFF00"/>
          </a:solidFill>
          <a:ln>
            <a:solidFill>
              <a:srgbClr val="0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a:t>
            </a:r>
            <a:endParaRPr lang="en-IN" dirty="0"/>
          </a:p>
        </p:txBody>
      </p:sp>
      <p:sp>
        <p:nvSpPr>
          <p:cNvPr id="15" name="Oval 14">
            <a:extLst>
              <a:ext uri="{FF2B5EF4-FFF2-40B4-BE49-F238E27FC236}">
                <a16:creationId xmlns:a16="http://schemas.microsoft.com/office/drawing/2014/main" id="{6A9FBAB9-C87E-4065-A9FA-D0EB39FEF1C6}"/>
              </a:ext>
            </a:extLst>
          </p:cNvPr>
          <p:cNvSpPr/>
          <p:nvPr/>
        </p:nvSpPr>
        <p:spPr>
          <a:xfrm>
            <a:off x="4354632" y="3710402"/>
            <a:ext cx="464949" cy="404614"/>
          </a:xfrm>
          <a:prstGeom prst="ellipse">
            <a:avLst/>
          </a:prstGeom>
          <a:solidFill>
            <a:srgbClr val="FFFF00"/>
          </a:solidFill>
          <a:ln>
            <a:solidFill>
              <a:srgbClr val="0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rPr>
              <a:t>e</a:t>
            </a:r>
            <a:endParaRPr lang="en-IN" dirty="0"/>
          </a:p>
        </p:txBody>
      </p:sp>
      <p:sp>
        <p:nvSpPr>
          <p:cNvPr id="16" name="Oval 15">
            <a:extLst>
              <a:ext uri="{FF2B5EF4-FFF2-40B4-BE49-F238E27FC236}">
                <a16:creationId xmlns:a16="http://schemas.microsoft.com/office/drawing/2014/main" id="{EF3BE64C-0335-49F5-9D6F-8017C8FD814E}"/>
              </a:ext>
            </a:extLst>
          </p:cNvPr>
          <p:cNvSpPr/>
          <p:nvPr/>
        </p:nvSpPr>
        <p:spPr>
          <a:xfrm>
            <a:off x="2542131" y="4579141"/>
            <a:ext cx="464949" cy="404614"/>
          </a:xfrm>
          <a:prstGeom prst="ellipse">
            <a:avLst/>
          </a:prstGeom>
          <a:solidFill>
            <a:srgbClr val="FFFF00"/>
          </a:solidFill>
          <a:ln>
            <a:solidFill>
              <a:srgbClr val="0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e</a:t>
            </a:r>
            <a:endParaRPr lang="en-IN" dirty="0"/>
          </a:p>
        </p:txBody>
      </p:sp>
      <p:sp>
        <p:nvSpPr>
          <p:cNvPr id="17" name="Oval 16">
            <a:extLst>
              <a:ext uri="{FF2B5EF4-FFF2-40B4-BE49-F238E27FC236}">
                <a16:creationId xmlns:a16="http://schemas.microsoft.com/office/drawing/2014/main" id="{2976AA7B-FD24-4556-A1C5-A8CA612386BD}"/>
              </a:ext>
            </a:extLst>
          </p:cNvPr>
          <p:cNvSpPr/>
          <p:nvPr/>
        </p:nvSpPr>
        <p:spPr>
          <a:xfrm>
            <a:off x="2542130" y="5405164"/>
            <a:ext cx="464949" cy="404614"/>
          </a:xfrm>
          <a:prstGeom prst="ellipse">
            <a:avLst/>
          </a:prstGeom>
          <a:solidFill>
            <a:srgbClr val="FFFF00"/>
          </a:solidFill>
          <a:ln>
            <a:solidFill>
              <a:srgbClr val="0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a:t>
            </a:r>
            <a:endParaRPr lang="en-IN" dirty="0"/>
          </a:p>
        </p:txBody>
      </p:sp>
      <p:sp>
        <p:nvSpPr>
          <p:cNvPr id="18" name="Oval 17">
            <a:extLst>
              <a:ext uri="{FF2B5EF4-FFF2-40B4-BE49-F238E27FC236}">
                <a16:creationId xmlns:a16="http://schemas.microsoft.com/office/drawing/2014/main" id="{859E3CC3-6494-4029-B842-B33E931F3549}"/>
              </a:ext>
            </a:extLst>
          </p:cNvPr>
          <p:cNvSpPr/>
          <p:nvPr/>
        </p:nvSpPr>
        <p:spPr>
          <a:xfrm>
            <a:off x="3850883" y="4555863"/>
            <a:ext cx="464949" cy="404614"/>
          </a:xfrm>
          <a:prstGeom prst="ellipse">
            <a:avLst/>
          </a:prstGeom>
          <a:solidFill>
            <a:srgbClr val="FFFF00"/>
          </a:solidFill>
          <a:ln>
            <a:solidFill>
              <a:srgbClr val="0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rPr>
              <a:t>d</a:t>
            </a:r>
            <a:endParaRPr lang="en-IN" dirty="0"/>
          </a:p>
        </p:txBody>
      </p:sp>
      <p:sp>
        <p:nvSpPr>
          <p:cNvPr id="19" name="Oval 18">
            <a:extLst>
              <a:ext uri="{FF2B5EF4-FFF2-40B4-BE49-F238E27FC236}">
                <a16:creationId xmlns:a16="http://schemas.microsoft.com/office/drawing/2014/main" id="{1F22C3E2-5787-4DCA-88AA-12FE52DE4CE8}"/>
              </a:ext>
            </a:extLst>
          </p:cNvPr>
          <p:cNvSpPr/>
          <p:nvPr/>
        </p:nvSpPr>
        <p:spPr>
          <a:xfrm>
            <a:off x="4937181" y="4573221"/>
            <a:ext cx="464949" cy="404614"/>
          </a:xfrm>
          <a:prstGeom prst="ellipse">
            <a:avLst/>
          </a:prstGeom>
          <a:solidFill>
            <a:srgbClr val="FFFF00"/>
          </a:solidFill>
          <a:ln>
            <a:solidFill>
              <a:srgbClr val="0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rPr>
              <a:t>f</a:t>
            </a:r>
            <a:endParaRPr lang="en-IN" dirty="0"/>
          </a:p>
        </p:txBody>
      </p:sp>
      <p:sp>
        <p:nvSpPr>
          <p:cNvPr id="20" name="Oval 19">
            <a:extLst>
              <a:ext uri="{FF2B5EF4-FFF2-40B4-BE49-F238E27FC236}">
                <a16:creationId xmlns:a16="http://schemas.microsoft.com/office/drawing/2014/main" id="{3582E76C-3CEA-4280-B75F-062EB1B7B535}"/>
              </a:ext>
            </a:extLst>
          </p:cNvPr>
          <p:cNvSpPr/>
          <p:nvPr/>
        </p:nvSpPr>
        <p:spPr>
          <a:xfrm>
            <a:off x="9805933" y="2854617"/>
            <a:ext cx="464949" cy="404614"/>
          </a:xfrm>
          <a:prstGeom prst="ellipse">
            <a:avLst/>
          </a:prstGeom>
          <a:solidFill>
            <a:srgbClr val="FFFF00"/>
          </a:solidFill>
          <a:ln>
            <a:solidFill>
              <a:srgbClr val="0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rPr>
              <a:t>f</a:t>
            </a:r>
            <a:endParaRPr lang="en-IN" dirty="0"/>
          </a:p>
        </p:txBody>
      </p:sp>
      <p:sp>
        <p:nvSpPr>
          <p:cNvPr id="21" name="Oval 20">
            <a:extLst>
              <a:ext uri="{FF2B5EF4-FFF2-40B4-BE49-F238E27FC236}">
                <a16:creationId xmlns:a16="http://schemas.microsoft.com/office/drawing/2014/main" id="{7AC9B55D-7355-42B6-AD85-4AAD9258E4EE}"/>
              </a:ext>
            </a:extLst>
          </p:cNvPr>
          <p:cNvSpPr/>
          <p:nvPr/>
        </p:nvSpPr>
        <p:spPr>
          <a:xfrm>
            <a:off x="9805932" y="3676358"/>
            <a:ext cx="464949" cy="404614"/>
          </a:xfrm>
          <a:prstGeom prst="ellipse">
            <a:avLst/>
          </a:prstGeom>
          <a:solidFill>
            <a:srgbClr val="FFFF00"/>
          </a:solidFill>
          <a:ln>
            <a:solidFill>
              <a:srgbClr val="0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e</a:t>
            </a:r>
            <a:endParaRPr lang="en-IN" dirty="0"/>
          </a:p>
        </p:txBody>
      </p:sp>
      <p:sp>
        <p:nvSpPr>
          <p:cNvPr id="22" name="Oval 21">
            <a:extLst>
              <a:ext uri="{FF2B5EF4-FFF2-40B4-BE49-F238E27FC236}">
                <a16:creationId xmlns:a16="http://schemas.microsoft.com/office/drawing/2014/main" id="{3AFD2C9C-D912-4CAC-92D0-961846EECD94}"/>
              </a:ext>
            </a:extLst>
          </p:cNvPr>
          <p:cNvSpPr/>
          <p:nvPr/>
        </p:nvSpPr>
        <p:spPr>
          <a:xfrm>
            <a:off x="9805931" y="4477753"/>
            <a:ext cx="464949" cy="404614"/>
          </a:xfrm>
          <a:prstGeom prst="ellipse">
            <a:avLst/>
          </a:prstGeom>
          <a:solidFill>
            <a:srgbClr val="FFFF00"/>
          </a:solidFill>
          <a:ln>
            <a:solidFill>
              <a:srgbClr val="0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a:t>
            </a:r>
            <a:endParaRPr lang="en-IN" dirty="0"/>
          </a:p>
        </p:txBody>
      </p:sp>
      <p:sp>
        <p:nvSpPr>
          <p:cNvPr id="23" name="Oval 22">
            <a:extLst>
              <a:ext uri="{FF2B5EF4-FFF2-40B4-BE49-F238E27FC236}">
                <a16:creationId xmlns:a16="http://schemas.microsoft.com/office/drawing/2014/main" id="{8E3A4634-519A-40C2-B9DA-CC709F7E0296}"/>
              </a:ext>
            </a:extLst>
          </p:cNvPr>
          <p:cNvSpPr/>
          <p:nvPr/>
        </p:nvSpPr>
        <p:spPr>
          <a:xfrm>
            <a:off x="9805931" y="5333757"/>
            <a:ext cx="464949" cy="404614"/>
          </a:xfrm>
          <a:prstGeom prst="ellipse">
            <a:avLst/>
          </a:prstGeom>
          <a:solidFill>
            <a:srgbClr val="FFFF00"/>
          </a:solidFill>
          <a:ln>
            <a:solidFill>
              <a:srgbClr val="0031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a:t>
            </a:r>
            <a:endParaRPr lang="en-IN" dirty="0"/>
          </a:p>
        </p:txBody>
      </p:sp>
      <p:sp>
        <p:nvSpPr>
          <p:cNvPr id="24" name="Rectangle 23">
            <a:extLst>
              <a:ext uri="{FF2B5EF4-FFF2-40B4-BE49-F238E27FC236}">
                <a16:creationId xmlns:a16="http://schemas.microsoft.com/office/drawing/2014/main" id="{29D74586-043D-424E-95E8-C7B5589F2164}"/>
              </a:ext>
            </a:extLst>
          </p:cNvPr>
          <p:cNvSpPr/>
          <p:nvPr/>
        </p:nvSpPr>
        <p:spPr>
          <a:xfrm>
            <a:off x="9805931" y="6263365"/>
            <a:ext cx="520504" cy="468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a</a:t>
            </a:r>
            <a:endParaRPr lang="en-IN" dirty="0">
              <a:solidFill>
                <a:schemeClr val="bg1"/>
              </a:solidFill>
            </a:endParaRPr>
          </a:p>
        </p:txBody>
      </p:sp>
      <p:cxnSp>
        <p:nvCxnSpPr>
          <p:cNvPr id="26" name="Straight Connector 25">
            <a:extLst>
              <a:ext uri="{FF2B5EF4-FFF2-40B4-BE49-F238E27FC236}">
                <a16:creationId xmlns:a16="http://schemas.microsoft.com/office/drawing/2014/main" id="{22752752-E902-4F00-93F4-3FCF21C9344C}"/>
              </a:ext>
            </a:extLst>
          </p:cNvPr>
          <p:cNvCxnSpPr>
            <a:cxnSpLocks/>
          </p:cNvCxnSpPr>
          <p:nvPr/>
        </p:nvCxnSpPr>
        <p:spPr>
          <a:xfrm flipH="1">
            <a:off x="6386731" y="1586882"/>
            <a:ext cx="504000" cy="456167"/>
          </a:xfrm>
          <a:prstGeom prst="line">
            <a:avLst/>
          </a:prstGeom>
          <a:ln w="28575">
            <a:solidFill>
              <a:srgbClr val="00319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BAE1C48-94F0-41FB-86DA-8198785921BE}"/>
              </a:ext>
            </a:extLst>
          </p:cNvPr>
          <p:cNvCxnSpPr>
            <a:cxnSpLocks/>
          </p:cNvCxnSpPr>
          <p:nvPr/>
        </p:nvCxnSpPr>
        <p:spPr>
          <a:xfrm flipH="1">
            <a:off x="3981191" y="2302137"/>
            <a:ext cx="2093366" cy="666986"/>
          </a:xfrm>
          <a:prstGeom prst="line">
            <a:avLst/>
          </a:prstGeom>
          <a:ln w="28575">
            <a:solidFill>
              <a:srgbClr val="00319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E8D7B8B-086C-41A3-9711-2606C179D8F2}"/>
              </a:ext>
            </a:extLst>
          </p:cNvPr>
          <p:cNvCxnSpPr>
            <a:cxnSpLocks/>
            <a:stCxn id="13" idx="3"/>
          </p:cNvCxnSpPr>
          <p:nvPr/>
        </p:nvCxnSpPr>
        <p:spPr>
          <a:xfrm flipH="1">
            <a:off x="2857310" y="3199977"/>
            <a:ext cx="683724" cy="512059"/>
          </a:xfrm>
          <a:prstGeom prst="line">
            <a:avLst/>
          </a:prstGeom>
          <a:ln w="28575">
            <a:solidFill>
              <a:srgbClr val="00319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D97879E-734A-4790-9FE7-F224D8C04E71}"/>
              </a:ext>
            </a:extLst>
          </p:cNvPr>
          <p:cNvCxnSpPr>
            <a:cxnSpLocks/>
          </p:cNvCxnSpPr>
          <p:nvPr/>
        </p:nvCxnSpPr>
        <p:spPr>
          <a:xfrm>
            <a:off x="2794595" y="4115016"/>
            <a:ext cx="0" cy="468000"/>
          </a:xfrm>
          <a:prstGeom prst="line">
            <a:avLst/>
          </a:prstGeom>
          <a:ln w="28575">
            <a:solidFill>
              <a:srgbClr val="00319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A55D504-EE66-446E-859B-2F22729427B4}"/>
              </a:ext>
            </a:extLst>
          </p:cNvPr>
          <p:cNvCxnSpPr>
            <a:cxnSpLocks/>
          </p:cNvCxnSpPr>
          <p:nvPr/>
        </p:nvCxnSpPr>
        <p:spPr>
          <a:xfrm>
            <a:off x="2794595" y="4983755"/>
            <a:ext cx="0" cy="432000"/>
          </a:xfrm>
          <a:prstGeom prst="line">
            <a:avLst/>
          </a:prstGeom>
          <a:ln w="28575">
            <a:solidFill>
              <a:srgbClr val="00319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655AC7E-6D56-4D7F-AF3F-A52C3BA1BED4}"/>
              </a:ext>
            </a:extLst>
          </p:cNvPr>
          <p:cNvCxnSpPr>
            <a:cxnSpLocks/>
          </p:cNvCxnSpPr>
          <p:nvPr/>
        </p:nvCxnSpPr>
        <p:spPr>
          <a:xfrm>
            <a:off x="10073030" y="3259231"/>
            <a:ext cx="0" cy="432000"/>
          </a:xfrm>
          <a:prstGeom prst="line">
            <a:avLst/>
          </a:prstGeom>
          <a:ln w="28575">
            <a:solidFill>
              <a:srgbClr val="00319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68D1B32-40E8-483F-8F4C-6CEDFDEA7528}"/>
              </a:ext>
            </a:extLst>
          </p:cNvPr>
          <p:cNvCxnSpPr>
            <a:cxnSpLocks/>
          </p:cNvCxnSpPr>
          <p:nvPr/>
        </p:nvCxnSpPr>
        <p:spPr>
          <a:xfrm>
            <a:off x="10073030" y="4045753"/>
            <a:ext cx="0" cy="432000"/>
          </a:xfrm>
          <a:prstGeom prst="line">
            <a:avLst/>
          </a:prstGeom>
          <a:ln w="28575">
            <a:solidFill>
              <a:srgbClr val="00319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5C78D22-8F42-477D-9CF0-152B4C92DE59}"/>
              </a:ext>
            </a:extLst>
          </p:cNvPr>
          <p:cNvCxnSpPr>
            <a:cxnSpLocks/>
          </p:cNvCxnSpPr>
          <p:nvPr/>
        </p:nvCxnSpPr>
        <p:spPr>
          <a:xfrm>
            <a:off x="10073030" y="4887689"/>
            <a:ext cx="0" cy="432000"/>
          </a:xfrm>
          <a:prstGeom prst="line">
            <a:avLst/>
          </a:prstGeom>
          <a:ln w="28575">
            <a:solidFill>
              <a:srgbClr val="00319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A301F9-5C12-456F-8DD8-48B8ED52673A}"/>
              </a:ext>
            </a:extLst>
          </p:cNvPr>
          <p:cNvCxnSpPr>
            <a:cxnSpLocks/>
          </p:cNvCxnSpPr>
          <p:nvPr/>
        </p:nvCxnSpPr>
        <p:spPr>
          <a:xfrm>
            <a:off x="10073030" y="5753506"/>
            <a:ext cx="0" cy="504000"/>
          </a:xfrm>
          <a:prstGeom prst="line">
            <a:avLst/>
          </a:prstGeom>
          <a:ln w="28575">
            <a:solidFill>
              <a:srgbClr val="00319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99FC47C-F37E-40B5-9874-16B335692903}"/>
              </a:ext>
            </a:extLst>
          </p:cNvPr>
          <p:cNvCxnSpPr>
            <a:cxnSpLocks/>
          </p:cNvCxnSpPr>
          <p:nvPr/>
        </p:nvCxnSpPr>
        <p:spPr>
          <a:xfrm>
            <a:off x="3839768" y="3200146"/>
            <a:ext cx="661198" cy="504000"/>
          </a:xfrm>
          <a:prstGeom prst="line">
            <a:avLst/>
          </a:prstGeom>
          <a:ln w="28575">
            <a:solidFill>
              <a:srgbClr val="00319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6521E24-AD39-47CD-AC25-246D5F064D9D}"/>
              </a:ext>
            </a:extLst>
          </p:cNvPr>
          <p:cNvCxnSpPr>
            <a:cxnSpLocks/>
          </p:cNvCxnSpPr>
          <p:nvPr/>
        </p:nvCxnSpPr>
        <p:spPr>
          <a:xfrm>
            <a:off x="4740806" y="4080971"/>
            <a:ext cx="428850" cy="468000"/>
          </a:xfrm>
          <a:prstGeom prst="line">
            <a:avLst/>
          </a:prstGeom>
          <a:ln w="28575">
            <a:solidFill>
              <a:srgbClr val="00319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26A23ED-9B44-4104-B8CC-A0D70E4766EC}"/>
              </a:ext>
            </a:extLst>
          </p:cNvPr>
          <p:cNvCxnSpPr>
            <a:cxnSpLocks/>
          </p:cNvCxnSpPr>
          <p:nvPr/>
        </p:nvCxnSpPr>
        <p:spPr>
          <a:xfrm flipH="1">
            <a:off x="4113725" y="4080971"/>
            <a:ext cx="334099" cy="468000"/>
          </a:xfrm>
          <a:prstGeom prst="line">
            <a:avLst/>
          </a:prstGeom>
          <a:ln w="28575">
            <a:solidFill>
              <a:srgbClr val="00319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8BD5130-3CEC-4891-AF07-26D1900590DB}"/>
              </a:ext>
            </a:extLst>
          </p:cNvPr>
          <p:cNvCxnSpPr>
            <a:cxnSpLocks/>
            <a:endCxn id="20" idx="2"/>
          </p:cNvCxnSpPr>
          <p:nvPr/>
        </p:nvCxnSpPr>
        <p:spPr>
          <a:xfrm>
            <a:off x="6539506" y="2341378"/>
            <a:ext cx="3266427" cy="715546"/>
          </a:xfrm>
          <a:prstGeom prst="line">
            <a:avLst/>
          </a:prstGeom>
          <a:ln w="28575">
            <a:solidFill>
              <a:srgbClr val="003192"/>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1C49254-BFC0-4B31-90A1-45E3C93BC800}"/>
              </a:ext>
            </a:extLst>
          </p:cNvPr>
          <p:cNvSpPr txBox="1"/>
          <p:nvPr/>
        </p:nvSpPr>
        <p:spPr>
          <a:xfrm>
            <a:off x="1976458" y="5923532"/>
            <a:ext cx="1596292" cy="377093"/>
          </a:xfrm>
          <a:prstGeom prst="rect">
            <a:avLst/>
          </a:prstGeom>
          <a:noFill/>
        </p:spPr>
        <p:txBody>
          <a:bodyPr wrap="square" rtlCol="0">
            <a:spAutoFit/>
          </a:bodyPr>
          <a:lstStyle/>
          <a:p>
            <a:r>
              <a:rPr lang="en-IN" b="1" dirty="0">
                <a:solidFill>
                  <a:srgbClr val="FF0000"/>
                </a:solidFill>
              </a:rPr>
              <a:t>Dead end !!!!!!</a:t>
            </a:r>
          </a:p>
        </p:txBody>
      </p:sp>
      <p:sp>
        <p:nvSpPr>
          <p:cNvPr id="50" name="TextBox 49">
            <a:extLst>
              <a:ext uri="{FF2B5EF4-FFF2-40B4-BE49-F238E27FC236}">
                <a16:creationId xmlns:a16="http://schemas.microsoft.com/office/drawing/2014/main" id="{3F6C128A-6342-4105-9B42-A01ECA7E15E4}"/>
              </a:ext>
            </a:extLst>
          </p:cNvPr>
          <p:cNvSpPr txBox="1"/>
          <p:nvPr/>
        </p:nvSpPr>
        <p:spPr>
          <a:xfrm>
            <a:off x="3163797" y="5038317"/>
            <a:ext cx="1596292" cy="377093"/>
          </a:xfrm>
          <a:prstGeom prst="rect">
            <a:avLst/>
          </a:prstGeom>
          <a:noFill/>
        </p:spPr>
        <p:txBody>
          <a:bodyPr wrap="square" rtlCol="0">
            <a:spAutoFit/>
          </a:bodyPr>
          <a:lstStyle/>
          <a:p>
            <a:r>
              <a:rPr lang="en-IN" b="1" dirty="0">
                <a:solidFill>
                  <a:srgbClr val="FF0000"/>
                </a:solidFill>
              </a:rPr>
              <a:t>Dead end !!!!!!</a:t>
            </a:r>
          </a:p>
        </p:txBody>
      </p:sp>
      <p:sp>
        <p:nvSpPr>
          <p:cNvPr id="51" name="TextBox 50">
            <a:extLst>
              <a:ext uri="{FF2B5EF4-FFF2-40B4-BE49-F238E27FC236}">
                <a16:creationId xmlns:a16="http://schemas.microsoft.com/office/drawing/2014/main" id="{ECF695DF-6993-41E8-984C-332D2D02CC52}"/>
              </a:ext>
            </a:extLst>
          </p:cNvPr>
          <p:cNvSpPr txBox="1"/>
          <p:nvPr/>
        </p:nvSpPr>
        <p:spPr>
          <a:xfrm>
            <a:off x="4772379" y="5034604"/>
            <a:ext cx="1596292" cy="377093"/>
          </a:xfrm>
          <a:prstGeom prst="rect">
            <a:avLst/>
          </a:prstGeom>
          <a:noFill/>
        </p:spPr>
        <p:txBody>
          <a:bodyPr wrap="square" rtlCol="0">
            <a:spAutoFit/>
          </a:bodyPr>
          <a:lstStyle/>
          <a:p>
            <a:r>
              <a:rPr lang="en-IN" b="1" dirty="0">
                <a:solidFill>
                  <a:srgbClr val="FF0000"/>
                </a:solidFill>
              </a:rPr>
              <a:t>Dead end !!!!!!</a:t>
            </a:r>
          </a:p>
        </p:txBody>
      </p:sp>
      <p:cxnSp>
        <p:nvCxnSpPr>
          <p:cNvPr id="53" name="Straight Arrow Connector 52">
            <a:extLst>
              <a:ext uri="{FF2B5EF4-FFF2-40B4-BE49-F238E27FC236}">
                <a16:creationId xmlns:a16="http://schemas.microsoft.com/office/drawing/2014/main" id="{F83E8170-6D4E-40DC-AFFB-AF8F87AF9E79}"/>
              </a:ext>
            </a:extLst>
          </p:cNvPr>
          <p:cNvCxnSpPr>
            <a:cxnSpLocks/>
          </p:cNvCxnSpPr>
          <p:nvPr/>
        </p:nvCxnSpPr>
        <p:spPr>
          <a:xfrm flipH="1">
            <a:off x="6638731" y="1689397"/>
            <a:ext cx="502028" cy="49238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09A2B71E-E71E-491F-A936-084A30D20B8D}"/>
              </a:ext>
            </a:extLst>
          </p:cNvPr>
          <p:cNvCxnSpPr>
            <a:cxnSpLocks/>
          </p:cNvCxnSpPr>
          <p:nvPr/>
        </p:nvCxnSpPr>
        <p:spPr>
          <a:xfrm>
            <a:off x="6834753" y="2162411"/>
            <a:ext cx="2907619" cy="643082"/>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DB576756-ACE4-4D99-ABCC-13003A973E0A}"/>
              </a:ext>
            </a:extLst>
          </p:cNvPr>
          <p:cNvCxnSpPr>
            <a:cxnSpLocks/>
          </p:cNvCxnSpPr>
          <p:nvPr/>
        </p:nvCxnSpPr>
        <p:spPr>
          <a:xfrm>
            <a:off x="10270880" y="3257290"/>
            <a:ext cx="0" cy="445824"/>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C0E9B70-0300-47E4-8C2D-B4293728D50C}"/>
              </a:ext>
            </a:extLst>
          </p:cNvPr>
          <p:cNvCxnSpPr>
            <a:cxnSpLocks/>
          </p:cNvCxnSpPr>
          <p:nvPr/>
        </p:nvCxnSpPr>
        <p:spPr>
          <a:xfrm>
            <a:off x="10255932" y="4080971"/>
            <a:ext cx="0" cy="445824"/>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19488A72-4F7A-470F-B5D0-D1D359367621}"/>
              </a:ext>
            </a:extLst>
          </p:cNvPr>
          <p:cNvCxnSpPr>
            <a:cxnSpLocks/>
          </p:cNvCxnSpPr>
          <p:nvPr/>
        </p:nvCxnSpPr>
        <p:spPr>
          <a:xfrm>
            <a:off x="10255932" y="4887933"/>
            <a:ext cx="0" cy="445824"/>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0DFFC3F8-AE71-4CBB-BBBA-EE1151CED4B6}"/>
              </a:ext>
            </a:extLst>
          </p:cNvPr>
          <p:cNvCxnSpPr>
            <a:cxnSpLocks/>
          </p:cNvCxnSpPr>
          <p:nvPr/>
        </p:nvCxnSpPr>
        <p:spPr>
          <a:xfrm>
            <a:off x="10255932" y="5738371"/>
            <a:ext cx="0" cy="445824"/>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59372017-E8BF-44F0-ACC3-AD86A16E6D9B}"/>
              </a:ext>
            </a:extLst>
          </p:cNvPr>
          <p:cNvSpPr txBox="1"/>
          <p:nvPr/>
        </p:nvSpPr>
        <p:spPr>
          <a:xfrm>
            <a:off x="6017629" y="4020968"/>
            <a:ext cx="3379775" cy="523220"/>
          </a:xfrm>
          <a:prstGeom prst="rect">
            <a:avLst/>
          </a:prstGeom>
          <a:noFill/>
        </p:spPr>
        <p:txBody>
          <a:bodyPr wrap="square" rtlCol="0">
            <a:spAutoFit/>
          </a:bodyPr>
          <a:lstStyle/>
          <a:p>
            <a:r>
              <a:rPr lang="en-IN" sz="2800" b="1" dirty="0">
                <a:solidFill>
                  <a:srgbClr val="002060"/>
                </a:solidFill>
              </a:rPr>
              <a:t>&lt; a, b, f, e, c, d, a &gt;</a:t>
            </a:r>
          </a:p>
        </p:txBody>
      </p:sp>
      <p:pic>
        <p:nvPicPr>
          <p:cNvPr id="64" name="Content Placeholder 63">
            <a:extLst>
              <a:ext uri="{FF2B5EF4-FFF2-40B4-BE49-F238E27FC236}">
                <a16:creationId xmlns:a16="http://schemas.microsoft.com/office/drawing/2014/main" id="{C011C6DE-67FF-422F-A6A8-B5E992514888}"/>
              </a:ext>
            </a:extLst>
          </p:cNvPr>
          <p:cNvPicPr>
            <a:picLocks noGrp="1" noChangeAspect="1"/>
          </p:cNvPicPr>
          <p:nvPr>
            <p:ph idx="1"/>
          </p:nvPr>
        </p:nvPicPr>
        <p:blipFill rotWithShape="1">
          <a:blip r:embed="rId2"/>
          <a:srcRect l="7627" t="8743" r="10116" b="5934"/>
          <a:stretch/>
        </p:blipFill>
        <p:spPr>
          <a:xfrm>
            <a:off x="1003730" y="922989"/>
            <a:ext cx="2469214" cy="1440000"/>
          </a:xfrm>
          <a:prstGeom prst="rect">
            <a:avLst/>
          </a:prstGeom>
          <a:ln>
            <a:solidFill>
              <a:schemeClr val="tx1"/>
            </a:solidFill>
          </a:ln>
        </p:spPr>
      </p:pic>
    </p:spTree>
    <p:extLst>
      <p:ext uri="{BB962C8B-B14F-4D97-AF65-F5344CB8AC3E}">
        <p14:creationId xmlns:p14="http://schemas.microsoft.com/office/powerpoint/2010/main" val="223184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Vertic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arn(inVertical)">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barn(inVertical)">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down)">
                                      <p:cBhvr>
                                        <p:cTn id="62" dur="580">
                                          <p:stCondLst>
                                            <p:cond delay="0"/>
                                          </p:stCondLst>
                                        </p:cTn>
                                        <p:tgtEl>
                                          <p:spTgt spid="49"/>
                                        </p:tgtEl>
                                      </p:cBhvr>
                                    </p:animEffect>
                                    <p:anim calcmode="lin" valueType="num">
                                      <p:cBhvr>
                                        <p:cTn id="63"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68" dur="26">
                                          <p:stCondLst>
                                            <p:cond delay="650"/>
                                          </p:stCondLst>
                                        </p:cTn>
                                        <p:tgtEl>
                                          <p:spTgt spid="49"/>
                                        </p:tgtEl>
                                      </p:cBhvr>
                                      <p:to x="100000" y="60000"/>
                                    </p:animScale>
                                    <p:animScale>
                                      <p:cBhvr>
                                        <p:cTn id="69" dur="166" decel="50000">
                                          <p:stCondLst>
                                            <p:cond delay="676"/>
                                          </p:stCondLst>
                                        </p:cTn>
                                        <p:tgtEl>
                                          <p:spTgt spid="49"/>
                                        </p:tgtEl>
                                      </p:cBhvr>
                                      <p:to x="100000" y="100000"/>
                                    </p:animScale>
                                    <p:animScale>
                                      <p:cBhvr>
                                        <p:cTn id="70" dur="26">
                                          <p:stCondLst>
                                            <p:cond delay="1312"/>
                                          </p:stCondLst>
                                        </p:cTn>
                                        <p:tgtEl>
                                          <p:spTgt spid="49"/>
                                        </p:tgtEl>
                                      </p:cBhvr>
                                      <p:to x="100000" y="80000"/>
                                    </p:animScale>
                                    <p:animScale>
                                      <p:cBhvr>
                                        <p:cTn id="71" dur="166" decel="50000">
                                          <p:stCondLst>
                                            <p:cond delay="1338"/>
                                          </p:stCondLst>
                                        </p:cTn>
                                        <p:tgtEl>
                                          <p:spTgt spid="49"/>
                                        </p:tgtEl>
                                      </p:cBhvr>
                                      <p:to x="100000" y="100000"/>
                                    </p:animScale>
                                    <p:animScale>
                                      <p:cBhvr>
                                        <p:cTn id="72" dur="26">
                                          <p:stCondLst>
                                            <p:cond delay="1642"/>
                                          </p:stCondLst>
                                        </p:cTn>
                                        <p:tgtEl>
                                          <p:spTgt spid="49"/>
                                        </p:tgtEl>
                                      </p:cBhvr>
                                      <p:to x="100000" y="90000"/>
                                    </p:animScale>
                                    <p:animScale>
                                      <p:cBhvr>
                                        <p:cTn id="73" dur="166" decel="50000">
                                          <p:stCondLst>
                                            <p:cond delay="1668"/>
                                          </p:stCondLst>
                                        </p:cTn>
                                        <p:tgtEl>
                                          <p:spTgt spid="49"/>
                                        </p:tgtEl>
                                      </p:cBhvr>
                                      <p:to x="100000" y="100000"/>
                                    </p:animScale>
                                    <p:animScale>
                                      <p:cBhvr>
                                        <p:cTn id="74" dur="26">
                                          <p:stCondLst>
                                            <p:cond delay="1808"/>
                                          </p:stCondLst>
                                        </p:cTn>
                                        <p:tgtEl>
                                          <p:spTgt spid="49"/>
                                        </p:tgtEl>
                                      </p:cBhvr>
                                      <p:to x="100000" y="95000"/>
                                    </p:animScale>
                                    <p:animScale>
                                      <p:cBhvr>
                                        <p:cTn id="75" dur="166" decel="50000">
                                          <p:stCondLst>
                                            <p:cond delay="1834"/>
                                          </p:stCondLst>
                                        </p:cTn>
                                        <p:tgtEl>
                                          <p:spTgt spid="49"/>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barn(inVertical)">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fade">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nodeType="click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barn(inVertical)">
                                      <p:cBhvr>
                                        <p:cTn id="90" dur="500"/>
                                        <p:tgtEl>
                                          <p:spTgt spid="4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500"/>
                                        <p:tgtEl>
                                          <p:spTgt spid="18"/>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ntr" presetSubtype="0" fill="hold" grpId="0"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80">
                                          <p:stCondLst>
                                            <p:cond delay="0"/>
                                          </p:stCondLst>
                                        </p:cTn>
                                        <p:tgtEl>
                                          <p:spTgt spid="50"/>
                                        </p:tgtEl>
                                      </p:cBhvr>
                                    </p:animEffect>
                                    <p:anim calcmode="lin" valueType="num">
                                      <p:cBhvr>
                                        <p:cTn id="101"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106" dur="26">
                                          <p:stCondLst>
                                            <p:cond delay="650"/>
                                          </p:stCondLst>
                                        </p:cTn>
                                        <p:tgtEl>
                                          <p:spTgt spid="50"/>
                                        </p:tgtEl>
                                      </p:cBhvr>
                                      <p:to x="100000" y="60000"/>
                                    </p:animScale>
                                    <p:animScale>
                                      <p:cBhvr>
                                        <p:cTn id="107" dur="166" decel="50000">
                                          <p:stCondLst>
                                            <p:cond delay="676"/>
                                          </p:stCondLst>
                                        </p:cTn>
                                        <p:tgtEl>
                                          <p:spTgt spid="50"/>
                                        </p:tgtEl>
                                      </p:cBhvr>
                                      <p:to x="100000" y="100000"/>
                                    </p:animScale>
                                    <p:animScale>
                                      <p:cBhvr>
                                        <p:cTn id="108" dur="26">
                                          <p:stCondLst>
                                            <p:cond delay="1312"/>
                                          </p:stCondLst>
                                        </p:cTn>
                                        <p:tgtEl>
                                          <p:spTgt spid="50"/>
                                        </p:tgtEl>
                                      </p:cBhvr>
                                      <p:to x="100000" y="80000"/>
                                    </p:animScale>
                                    <p:animScale>
                                      <p:cBhvr>
                                        <p:cTn id="109" dur="166" decel="50000">
                                          <p:stCondLst>
                                            <p:cond delay="1338"/>
                                          </p:stCondLst>
                                        </p:cTn>
                                        <p:tgtEl>
                                          <p:spTgt spid="50"/>
                                        </p:tgtEl>
                                      </p:cBhvr>
                                      <p:to x="100000" y="100000"/>
                                    </p:animScale>
                                    <p:animScale>
                                      <p:cBhvr>
                                        <p:cTn id="110" dur="26">
                                          <p:stCondLst>
                                            <p:cond delay="1642"/>
                                          </p:stCondLst>
                                        </p:cTn>
                                        <p:tgtEl>
                                          <p:spTgt spid="50"/>
                                        </p:tgtEl>
                                      </p:cBhvr>
                                      <p:to x="100000" y="90000"/>
                                    </p:animScale>
                                    <p:animScale>
                                      <p:cBhvr>
                                        <p:cTn id="111" dur="166" decel="50000">
                                          <p:stCondLst>
                                            <p:cond delay="1668"/>
                                          </p:stCondLst>
                                        </p:cTn>
                                        <p:tgtEl>
                                          <p:spTgt spid="50"/>
                                        </p:tgtEl>
                                      </p:cBhvr>
                                      <p:to x="100000" y="100000"/>
                                    </p:animScale>
                                    <p:animScale>
                                      <p:cBhvr>
                                        <p:cTn id="112" dur="26">
                                          <p:stCondLst>
                                            <p:cond delay="1808"/>
                                          </p:stCondLst>
                                        </p:cTn>
                                        <p:tgtEl>
                                          <p:spTgt spid="50"/>
                                        </p:tgtEl>
                                      </p:cBhvr>
                                      <p:to x="100000" y="95000"/>
                                    </p:animScale>
                                    <p:animScale>
                                      <p:cBhvr>
                                        <p:cTn id="113" dur="166" decel="50000">
                                          <p:stCondLst>
                                            <p:cond delay="1834"/>
                                          </p:stCondLst>
                                        </p:cTn>
                                        <p:tgtEl>
                                          <p:spTgt spid="50"/>
                                        </p:tgtEl>
                                      </p:cBhvr>
                                      <p:to x="100000" y="100000"/>
                                    </p:animScale>
                                  </p:childTnLst>
                                </p:cTn>
                              </p:par>
                            </p:childTnLst>
                          </p:cTn>
                        </p:par>
                      </p:childTnLst>
                    </p:cTn>
                  </p:par>
                  <p:par>
                    <p:cTn id="114" fill="hold">
                      <p:stCondLst>
                        <p:cond delay="indefinite"/>
                      </p:stCondLst>
                      <p:childTnLst>
                        <p:par>
                          <p:cTn id="115" fill="hold">
                            <p:stCondLst>
                              <p:cond delay="0"/>
                            </p:stCondLst>
                            <p:childTnLst>
                              <p:par>
                                <p:cTn id="116" presetID="16" presetClass="entr" presetSubtype="21" fill="hold" nodeType="click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barn(inVertical)">
                                      <p:cBhvr>
                                        <p:cTn id="118" dur="500"/>
                                        <p:tgtEl>
                                          <p:spTgt spid="41"/>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500"/>
                                        <p:tgtEl>
                                          <p:spTgt spid="19"/>
                                        </p:tgtEl>
                                      </p:cBhvr>
                                    </p:animEffect>
                                  </p:childTnLst>
                                </p:cTn>
                              </p:par>
                            </p:childTnLst>
                          </p:cTn>
                        </p:par>
                      </p:childTnLst>
                    </p:cTn>
                  </p:par>
                  <p:par>
                    <p:cTn id="124" fill="hold">
                      <p:stCondLst>
                        <p:cond delay="indefinite"/>
                      </p:stCondLst>
                      <p:childTnLst>
                        <p:par>
                          <p:cTn id="125" fill="hold">
                            <p:stCondLst>
                              <p:cond delay="0"/>
                            </p:stCondLst>
                            <p:childTnLst>
                              <p:par>
                                <p:cTn id="126" presetID="26" presetClass="entr" presetSubtype="0" fill="hold" grpId="0" nodeType="clickEffect">
                                  <p:stCondLst>
                                    <p:cond delay="0"/>
                                  </p:stCondLst>
                                  <p:childTnLst>
                                    <p:set>
                                      <p:cBhvr>
                                        <p:cTn id="127" dur="1" fill="hold">
                                          <p:stCondLst>
                                            <p:cond delay="0"/>
                                          </p:stCondLst>
                                        </p:cTn>
                                        <p:tgtEl>
                                          <p:spTgt spid="51"/>
                                        </p:tgtEl>
                                        <p:attrNameLst>
                                          <p:attrName>style.visibility</p:attrName>
                                        </p:attrNameLst>
                                      </p:cBhvr>
                                      <p:to>
                                        <p:strVal val="visible"/>
                                      </p:to>
                                    </p:set>
                                    <p:animEffect transition="in" filter="wipe(down)">
                                      <p:cBhvr>
                                        <p:cTn id="128" dur="580">
                                          <p:stCondLst>
                                            <p:cond delay="0"/>
                                          </p:stCondLst>
                                        </p:cTn>
                                        <p:tgtEl>
                                          <p:spTgt spid="51"/>
                                        </p:tgtEl>
                                      </p:cBhvr>
                                    </p:animEffect>
                                    <p:anim calcmode="lin" valueType="num">
                                      <p:cBhvr>
                                        <p:cTn id="129"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130"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131"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132"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133"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134" dur="26">
                                          <p:stCondLst>
                                            <p:cond delay="650"/>
                                          </p:stCondLst>
                                        </p:cTn>
                                        <p:tgtEl>
                                          <p:spTgt spid="51"/>
                                        </p:tgtEl>
                                      </p:cBhvr>
                                      <p:to x="100000" y="60000"/>
                                    </p:animScale>
                                    <p:animScale>
                                      <p:cBhvr>
                                        <p:cTn id="135" dur="166" decel="50000">
                                          <p:stCondLst>
                                            <p:cond delay="676"/>
                                          </p:stCondLst>
                                        </p:cTn>
                                        <p:tgtEl>
                                          <p:spTgt spid="51"/>
                                        </p:tgtEl>
                                      </p:cBhvr>
                                      <p:to x="100000" y="100000"/>
                                    </p:animScale>
                                    <p:animScale>
                                      <p:cBhvr>
                                        <p:cTn id="136" dur="26">
                                          <p:stCondLst>
                                            <p:cond delay="1312"/>
                                          </p:stCondLst>
                                        </p:cTn>
                                        <p:tgtEl>
                                          <p:spTgt spid="51"/>
                                        </p:tgtEl>
                                      </p:cBhvr>
                                      <p:to x="100000" y="80000"/>
                                    </p:animScale>
                                    <p:animScale>
                                      <p:cBhvr>
                                        <p:cTn id="137" dur="166" decel="50000">
                                          <p:stCondLst>
                                            <p:cond delay="1338"/>
                                          </p:stCondLst>
                                        </p:cTn>
                                        <p:tgtEl>
                                          <p:spTgt spid="51"/>
                                        </p:tgtEl>
                                      </p:cBhvr>
                                      <p:to x="100000" y="100000"/>
                                    </p:animScale>
                                    <p:animScale>
                                      <p:cBhvr>
                                        <p:cTn id="138" dur="26">
                                          <p:stCondLst>
                                            <p:cond delay="1642"/>
                                          </p:stCondLst>
                                        </p:cTn>
                                        <p:tgtEl>
                                          <p:spTgt spid="51"/>
                                        </p:tgtEl>
                                      </p:cBhvr>
                                      <p:to x="100000" y="90000"/>
                                    </p:animScale>
                                    <p:animScale>
                                      <p:cBhvr>
                                        <p:cTn id="139" dur="166" decel="50000">
                                          <p:stCondLst>
                                            <p:cond delay="1668"/>
                                          </p:stCondLst>
                                        </p:cTn>
                                        <p:tgtEl>
                                          <p:spTgt spid="51"/>
                                        </p:tgtEl>
                                      </p:cBhvr>
                                      <p:to x="100000" y="100000"/>
                                    </p:animScale>
                                    <p:animScale>
                                      <p:cBhvr>
                                        <p:cTn id="140" dur="26">
                                          <p:stCondLst>
                                            <p:cond delay="1808"/>
                                          </p:stCondLst>
                                        </p:cTn>
                                        <p:tgtEl>
                                          <p:spTgt spid="51"/>
                                        </p:tgtEl>
                                      </p:cBhvr>
                                      <p:to x="100000" y="95000"/>
                                    </p:animScale>
                                    <p:animScale>
                                      <p:cBhvr>
                                        <p:cTn id="141" dur="166" decel="50000">
                                          <p:stCondLst>
                                            <p:cond delay="1834"/>
                                          </p:stCondLst>
                                        </p:cTn>
                                        <p:tgtEl>
                                          <p:spTgt spid="51"/>
                                        </p:tgtEl>
                                      </p:cBhvr>
                                      <p:to x="100000" y="100000"/>
                                    </p:animScale>
                                  </p:childTnLst>
                                </p:cTn>
                              </p:par>
                            </p:childTnLst>
                          </p:cTn>
                        </p:par>
                      </p:childTnLst>
                    </p:cTn>
                  </p:par>
                  <p:par>
                    <p:cTn id="142" fill="hold">
                      <p:stCondLst>
                        <p:cond delay="indefinite"/>
                      </p:stCondLst>
                      <p:childTnLst>
                        <p:par>
                          <p:cTn id="143" fill="hold">
                            <p:stCondLst>
                              <p:cond delay="0"/>
                            </p:stCondLst>
                            <p:childTnLst>
                              <p:par>
                                <p:cTn id="144" presetID="16" presetClass="entr" presetSubtype="21" fill="hold" nodeType="clickEffect">
                                  <p:stCondLst>
                                    <p:cond delay="0"/>
                                  </p:stCondLst>
                                  <p:childTnLst>
                                    <p:set>
                                      <p:cBhvr>
                                        <p:cTn id="145" dur="1" fill="hold">
                                          <p:stCondLst>
                                            <p:cond delay="0"/>
                                          </p:stCondLst>
                                        </p:cTn>
                                        <p:tgtEl>
                                          <p:spTgt spid="45"/>
                                        </p:tgtEl>
                                        <p:attrNameLst>
                                          <p:attrName>style.visibility</p:attrName>
                                        </p:attrNameLst>
                                      </p:cBhvr>
                                      <p:to>
                                        <p:strVal val="visible"/>
                                      </p:to>
                                    </p:set>
                                    <p:animEffect transition="in" filter="barn(inVertical)">
                                      <p:cBhvr>
                                        <p:cTn id="146" dur="500"/>
                                        <p:tgtEl>
                                          <p:spTgt spid="45"/>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childTnLst>
                          </p:cTn>
                        </p:par>
                      </p:childTnLst>
                    </p:cTn>
                  </p:par>
                  <p:par>
                    <p:cTn id="152" fill="hold">
                      <p:stCondLst>
                        <p:cond delay="indefinite"/>
                      </p:stCondLst>
                      <p:childTnLst>
                        <p:par>
                          <p:cTn id="153" fill="hold">
                            <p:stCondLst>
                              <p:cond delay="0"/>
                            </p:stCondLst>
                            <p:childTnLst>
                              <p:par>
                                <p:cTn id="154" presetID="16" presetClass="entr" presetSubtype="21" fill="hold" nodeType="clickEffect">
                                  <p:stCondLst>
                                    <p:cond delay="0"/>
                                  </p:stCondLst>
                                  <p:childTnLst>
                                    <p:set>
                                      <p:cBhvr>
                                        <p:cTn id="155" dur="1" fill="hold">
                                          <p:stCondLst>
                                            <p:cond delay="0"/>
                                          </p:stCondLst>
                                        </p:cTn>
                                        <p:tgtEl>
                                          <p:spTgt spid="35"/>
                                        </p:tgtEl>
                                        <p:attrNameLst>
                                          <p:attrName>style.visibility</p:attrName>
                                        </p:attrNameLst>
                                      </p:cBhvr>
                                      <p:to>
                                        <p:strVal val="visible"/>
                                      </p:to>
                                    </p:set>
                                    <p:animEffect transition="in" filter="barn(inVertical)">
                                      <p:cBhvr>
                                        <p:cTn id="156" dur="500"/>
                                        <p:tgtEl>
                                          <p:spTgt spid="35"/>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21"/>
                                        </p:tgtEl>
                                        <p:attrNameLst>
                                          <p:attrName>style.visibility</p:attrName>
                                        </p:attrNameLst>
                                      </p:cBhvr>
                                      <p:to>
                                        <p:strVal val="visible"/>
                                      </p:to>
                                    </p:set>
                                    <p:animEffect transition="in" filter="fade">
                                      <p:cBhvr>
                                        <p:cTn id="161" dur="500"/>
                                        <p:tgtEl>
                                          <p:spTgt spid="21"/>
                                        </p:tgtEl>
                                      </p:cBhvr>
                                    </p:animEffect>
                                  </p:childTnLst>
                                </p:cTn>
                              </p:par>
                            </p:childTnLst>
                          </p:cTn>
                        </p:par>
                      </p:childTnLst>
                    </p:cTn>
                  </p:par>
                  <p:par>
                    <p:cTn id="162" fill="hold">
                      <p:stCondLst>
                        <p:cond delay="indefinite"/>
                      </p:stCondLst>
                      <p:childTnLst>
                        <p:par>
                          <p:cTn id="163" fill="hold">
                            <p:stCondLst>
                              <p:cond delay="0"/>
                            </p:stCondLst>
                            <p:childTnLst>
                              <p:par>
                                <p:cTn id="164" presetID="16" presetClass="entr" presetSubtype="21" fill="hold" nodeType="clickEffect">
                                  <p:stCondLst>
                                    <p:cond delay="0"/>
                                  </p:stCondLst>
                                  <p:childTnLst>
                                    <p:set>
                                      <p:cBhvr>
                                        <p:cTn id="165" dur="1" fill="hold">
                                          <p:stCondLst>
                                            <p:cond delay="0"/>
                                          </p:stCondLst>
                                        </p:cTn>
                                        <p:tgtEl>
                                          <p:spTgt spid="36"/>
                                        </p:tgtEl>
                                        <p:attrNameLst>
                                          <p:attrName>style.visibility</p:attrName>
                                        </p:attrNameLst>
                                      </p:cBhvr>
                                      <p:to>
                                        <p:strVal val="visible"/>
                                      </p:to>
                                    </p:set>
                                    <p:animEffect transition="in" filter="barn(inVertical)">
                                      <p:cBhvr>
                                        <p:cTn id="166" dur="500"/>
                                        <p:tgtEl>
                                          <p:spTgt spid="36"/>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22"/>
                                        </p:tgtEl>
                                        <p:attrNameLst>
                                          <p:attrName>style.visibility</p:attrName>
                                        </p:attrNameLst>
                                      </p:cBhvr>
                                      <p:to>
                                        <p:strVal val="visible"/>
                                      </p:to>
                                    </p:set>
                                    <p:animEffect transition="in" filter="fade">
                                      <p:cBhvr>
                                        <p:cTn id="171" dur="500"/>
                                        <p:tgtEl>
                                          <p:spTgt spid="22"/>
                                        </p:tgtEl>
                                      </p:cBhvr>
                                    </p:animEffect>
                                  </p:childTnLst>
                                </p:cTn>
                              </p:par>
                            </p:childTnLst>
                          </p:cTn>
                        </p:par>
                      </p:childTnLst>
                    </p:cTn>
                  </p:par>
                  <p:par>
                    <p:cTn id="172" fill="hold">
                      <p:stCondLst>
                        <p:cond delay="indefinite"/>
                      </p:stCondLst>
                      <p:childTnLst>
                        <p:par>
                          <p:cTn id="173" fill="hold">
                            <p:stCondLst>
                              <p:cond delay="0"/>
                            </p:stCondLst>
                            <p:childTnLst>
                              <p:par>
                                <p:cTn id="174" presetID="16" presetClass="entr" presetSubtype="21" fill="hold" nodeType="clickEffect">
                                  <p:stCondLst>
                                    <p:cond delay="0"/>
                                  </p:stCondLst>
                                  <p:childTnLst>
                                    <p:set>
                                      <p:cBhvr>
                                        <p:cTn id="175" dur="1" fill="hold">
                                          <p:stCondLst>
                                            <p:cond delay="0"/>
                                          </p:stCondLst>
                                        </p:cTn>
                                        <p:tgtEl>
                                          <p:spTgt spid="37"/>
                                        </p:tgtEl>
                                        <p:attrNameLst>
                                          <p:attrName>style.visibility</p:attrName>
                                        </p:attrNameLst>
                                      </p:cBhvr>
                                      <p:to>
                                        <p:strVal val="visible"/>
                                      </p:to>
                                    </p:set>
                                    <p:animEffect transition="in" filter="barn(inVertical)">
                                      <p:cBhvr>
                                        <p:cTn id="176" dur="500"/>
                                        <p:tgtEl>
                                          <p:spTgt spid="37"/>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23"/>
                                        </p:tgtEl>
                                        <p:attrNameLst>
                                          <p:attrName>style.visibility</p:attrName>
                                        </p:attrNameLst>
                                      </p:cBhvr>
                                      <p:to>
                                        <p:strVal val="visible"/>
                                      </p:to>
                                    </p:set>
                                    <p:animEffect transition="in" filter="fade">
                                      <p:cBhvr>
                                        <p:cTn id="181" dur="500"/>
                                        <p:tgtEl>
                                          <p:spTgt spid="23"/>
                                        </p:tgtEl>
                                      </p:cBhvr>
                                    </p:animEffect>
                                  </p:childTnLst>
                                </p:cTn>
                              </p:par>
                            </p:childTnLst>
                          </p:cTn>
                        </p:par>
                      </p:childTnLst>
                    </p:cTn>
                  </p:par>
                  <p:par>
                    <p:cTn id="182" fill="hold">
                      <p:stCondLst>
                        <p:cond delay="indefinite"/>
                      </p:stCondLst>
                      <p:childTnLst>
                        <p:par>
                          <p:cTn id="183" fill="hold">
                            <p:stCondLst>
                              <p:cond delay="0"/>
                            </p:stCondLst>
                            <p:childTnLst>
                              <p:par>
                                <p:cTn id="184" presetID="16" presetClass="entr" presetSubtype="21" fill="hold" nodeType="clickEffect">
                                  <p:stCondLst>
                                    <p:cond delay="0"/>
                                  </p:stCondLst>
                                  <p:childTnLst>
                                    <p:set>
                                      <p:cBhvr>
                                        <p:cTn id="185" dur="1" fill="hold">
                                          <p:stCondLst>
                                            <p:cond delay="0"/>
                                          </p:stCondLst>
                                        </p:cTn>
                                        <p:tgtEl>
                                          <p:spTgt spid="38"/>
                                        </p:tgtEl>
                                        <p:attrNameLst>
                                          <p:attrName>style.visibility</p:attrName>
                                        </p:attrNameLst>
                                      </p:cBhvr>
                                      <p:to>
                                        <p:strVal val="visible"/>
                                      </p:to>
                                    </p:set>
                                    <p:animEffect transition="in" filter="barn(inVertical)">
                                      <p:cBhvr>
                                        <p:cTn id="186" dur="500"/>
                                        <p:tgtEl>
                                          <p:spTgt spid="38"/>
                                        </p:tgtEl>
                                      </p:cBhvr>
                                    </p:animEffect>
                                  </p:childTnLst>
                                </p:cTn>
                              </p:par>
                            </p:childTnLst>
                          </p:cTn>
                        </p:par>
                      </p:childTnLst>
                    </p:cTn>
                  </p:par>
                  <p:par>
                    <p:cTn id="187" fill="hold">
                      <p:stCondLst>
                        <p:cond delay="indefinite"/>
                      </p:stCondLst>
                      <p:childTnLst>
                        <p:par>
                          <p:cTn id="188" fill="hold">
                            <p:stCondLst>
                              <p:cond delay="0"/>
                            </p:stCondLst>
                            <p:childTnLst>
                              <p:par>
                                <p:cTn id="189" presetID="53" presetClass="entr" presetSubtype="16" fill="hold" grpId="0" nodeType="clickEffect">
                                  <p:stCondLst>
                                    <p:cond delay="0"/>
                                  </p:stCondLst>
                                  <p:childTnLst>
                                    <p:set>
                                      <p:cBhvr>
                                        <p:cTn id="190" dur="1" fill="hold">
                                          <p:stCondLst>
                                            <p:cond delay="0"/>
                                          </p:stCondLst>
                                        </p:cTn>
                                        <p:tgtEl>
                                          <p:spTgt spid="24"/>
                                        </p:tgtEl>
                                        <p:attrNameLst>
                                          <p:attrName>style.visibility</p:attrName>
                                        </p:attrNameLst>
                                      </p:cBhvr>
                                      <p:to>
                                        <p:strVal val="visible"/>
                                      </p:to>
                                    </p:set>
                                    <p:anim calcmode="lin" valueType="num">
                                      <p:cBhvr>
                                        <p:cTn id="191" dur="500" fill="hold"/>
                                        <p:tgtEl>
                                          <p:spTgt spid="24"/>
                                        </p:tgtEl>
                                        <p:attrNameLst>
                                          <p:attrName>ppt_w</p:attrName>
                                        </p:attrNameLst>
                                      </p:cBhvr>
                                      <p:tavLst>
                                        <p:tav tm="0">
                                          <p:val>
                                            <p:fltVal val="0"/>
                                          </p:val>
                                        </p:tav>
                                        <p:tav tm="100000">
                                          <p:val>
                                            <p:strVal val="#ppt_w"/>
                                          </p:val>
                                        </p:tav>
                                      </p:tavLst>
                                    </p:anim>
                                    <p:anim calcmode="lin" valueType="num">
                                      <p:cBhvr>
                                        <p:cTn id="192" dur="500" fill="hold"/>
                                        <p:tgtEl>
                                          <p:spTgt spid="24"/>
                                        </p:tgtEl>
                                        <p:attrNameLst>
                                          <p:attrName>ppt_h</p:attrName>
                                        </p:attrNameLst>
                                      </p:cBhvr>
                                      <p:tavLst>
                                        <p:tav tm="0">
                                          <p:val>
                                            <p:fltVal val="0"/>
                                          </p:val>
                                        </p:tav>
                                        <p:tav tm="100000">
                                          <p:val>
                                            <p:strVal val="#ppt_h"/>
                                          </p:val>
                                        </p:tav>
                                      </p:tavLst>
                                    </p:anim>
                                    <p:animEffect transition="in" filter="fade">
                                      <p:cBhvr>
                                        <p:cTn id="193" dur="500"/>
                                        <p:tgtEl>
                                          <p:spTgt spid="24"/>
                                        </p:tgtEl>
                                      </p:cBhvr>
                                    </p:animEffect>
                                  </p:childTnLst>
                                </p:cTn>
                              </p:par>
                            </p:childTnLst>
                          </p:cTn>
                        </p:par>
                      </p:childTnLst>
                    </p:cTn>
                  </p:par>
                  <p:par>
                    <p:cTn id="194" fill="hold">
                      <p:stCondLst>
                        <p:cond delay="indefinite"/>
                      </p:stCondLst>
                      <p:childTnLst>
                        <p:par>
                          <p:cTn id="195" fill="hold">
                            <p:stCondLst>
                              <p:cond delay="0"/>
                            </p:stCondLst>
                            <p:childTnLst>
                              <p:par>
                                <p:cTn id="196" presetID="32" presetClass="emph" presetSubtype="0" fill="hold" grpId="0" nodeType="clickEffect">
                                  <p:stCondLst>
                                    <p:cond delay="0"/>
                                  </p:stCondLst>
                                  <p:childTnLst>
                                    <p:animRot by="120000">
                                      <p:cBhvr>
                                        <p:cTn id="197" dur="100" fill="hold">
                                          <p:stCondLst>
                                            <p:cond delay="0"/>
                                          </p:stCondLst>
                                        </p:cTn>
                                        <p:tgtEl>
                                          <p:spTgt spid="63"/>
                                        </p:tgtEl>
                                        <p:attrNameLst>
                                          <p:attrName>r</p:attrName>
                                        </p:attrNameLst>
                                      </p:cBhvr>
                                    </p:animRot>
                                    <p:animRot by="-240000">
                                      <p:cBhvr>
                                        <p:cTn id="198" dur="200" fill="hold">
                                          <p:stCondLst>
                                            <p:cond delay="200"/>
                                          </p:stCondLst>
                                        </p:cTn>
                                        <p:tgtEl>
                                          <p:spTgt spid="63"/>
                                        </p:tgtEl>
                                        <p:attrNameLst>
                                          <p:attrName>r</p:attrName>
                                        </p:attrNameLst>
                                      </p:cBhvr>
                                    </p:animRot>
                                    <p:animRot by="240000">
                                      <p:cBhvr>
                                        <p:cTn id="199" dur="200" fill="hold">
                                          <p:stCondLst>
                                            <p:cond delay="400"/>
                                          </p:stCondLst>
                                        </p:cTn>
                                        <p:tgtEl>
                                          <p:spTgt spid="63"/>
                                        </p:tgtEl>
                                        <p:attrNameLst>
                                          <p:attrName>r</p:attrName>
                                        </p:attrNameLst>
                                      </p:cBhvr>
                                    </p:animRot>
                                    <p:animRot by="-240000">
                                      <p:cBhvr>
                                        <p:cTn id="200" dur="200" fill="hold">
                                          <p:stCondLst>
                                            <p:cond delay="600"/>
                                          </p:stCondLst>
                                        </p:cTn>
                                        <p:tgtEl>
                                          <p:spTgt spid="63"/>
                                        </p:tgtEl>
                                        <p:attrNameLst>
                                          <p:attrName>r</p:attrName>
                                        </p:attrNameLst>
                                      </p:cBhvr>
                                    </p:animRot>
                                    <p:animRot by="120000">
                                      <p:cBhvr>
                                        <p:cTn id="201" dur="200" fill="hold">
                                          <p:stCondLst>
                                            <p:cond delay="800"/>
                                          </p:stCondLst>
                                        </p:cTn>
                                        <p:tgtEl>
                                          <p:spTgt spid="63"/>
                                        </p:tgtEl>
                                        <p:attrNameLst>
                                          <p:attrName>r</p:attrName>
                                        </p:attrNameLst>
                                      </p:cBhvr>
                                    </p:animRot>
                                  </p:childTnLst>
                                </p:cTn>
                              </p:par>
                            </p:childTnLst>
                          </p:cTn>
                        </p:par>
                      </p:childTnLst>
                    </p:cTn>
                  </p:par>
                  <p:par>
                    <p:cTn id="202" fill="hold">
                      <p:stCondLst>
                        <p:cond delay="indefinite"/>
                      </p:stCondLst>
                      <p:childTnLst>
                        <p:par>
                          <p:cTn id="203" fill="hold">
                            <p:stCondLst>
                              <p:cond delay="0"/>
                            </p:stCondLst>
                            <p:childTnLst>
                              <p:par>
                                <p:cTn id="204" presetID="16" presetClass="entr" presetSubtype="21" fill="hold" nodeType="clickEffect">
                                  <p:stCondLst>
                                    <p:cond delay="0"/>
                                  </p:stCondLst>
                                  <p:childTnLst>
                                    <p:set>
                                      <p:cBhvr>
                                        <p:cTn id="205" dur="1" fill="hold">
                                          <p:stCondLst>
                                            <p:cond delay="0"/>
                                          </p:stCondLst>
                                        </p:cTn>
                                        <p:tgtEl>
                                          <p:spTgt spid="53"/>
                                        </p:tgtEl>
                                        <p:attrNameLst>
                                          <p:attrName>style.visibility</p:attrName>
                                        </p:attrNameLst>
                                      </p:cBhvr>
                                      <p:to>
                                        <p:strVal val="visible"/>
                                      </p:to>
                                    </p:set>
                                    <p:animEffect transition="in" filter="barn(inVertical)">
                                      <p:cBhvr>
                                        <p:cTn id="206" dur="500"/>
                                        <p:tgtEl>
                                          <p:spTgt spid="53"/>
                                        </p:tgtEl>
                                      </p:cBhvr>
                                    </p:animEffect>
                                  </p:childTnLst>
                                </p:cTn>
                              </p:par>
                            </p:childTnLst>
                          </p:cTn>
                        </p:par>
                      </p:childTnLst>
                    </p:cTn>
                  </p:par>
                  <p:par>
                    <p:cTn id="207" fill="hold">
                      <p:stCondLst>
                        <p:cond delay="indefinite"/>
                      </p:stCondLst>
                      <p:childTnLst>
                        <p:par>
                          <p:cTn id="208" fill="hold">
                            <p:stCondLst>
                              <p:cond delay="0"/>
                            </p:stCondLst>
                            <p:childTnLst>
                              <p:par>
                                <p:cTn id="209" presetID="16" presetClass="entr" presetSubtype="21" fill="hold" nodeType="clickEffect">
                                  <p:stCondLst>
                                    <p:cond delay="0"/>
                                  </p:stCondLst>
                                  <p:childTnLst>
                                    <p:set>
                                      <p:cBhvr>
                                        <p:cTn id="210" dur="1" fill="hold">
                                          <p:stCondLst>
                                            <p:cond delay="0"/>
                                          </p:stCondLst>
                                        </p:cTn>
                                        <p:tgtEl>
                                          <p:spTgt spid="55"/>
                                        </p:tgtEl>
                                        <p:attrNameLst>
                                          <p:attrName>style.visibility</p:attrName>
                                        </p:attrNameLst>
                                      </p:cBhvr>
                                      <p:to>
                                        <p:strVal val="visible"/>
                                      </p:to>
                                    </p:set>
                                    <p:animEffect transition="in" filter="barn(inVertical)">
                                      <p:cBhvr>
                                        <p:cTn id="211" dur="500"/>
                                        <p:tgtEl>
                                          <p:spTgt spid="55"/>
                                        </p:tgtEl>
                                      </p:cBhvr>
                                    </p:animEffect>
                                  </p:childTnLst>
                                </p:cTn>
                              </p:par>
                            </p:childTnLst>
                          </p:cTn>
                        </p:par>
                      </p:childTnLst>
                    </p:cTn>
                  </p:par>
                  <p:par>
                    <p:cTn id="212" fill="hold">
                      <p:stCondLst>
                        <p:cond delay="indefinite"/>
                      </p:stCondLst>
                      <p:childTnLst>
                        <p:par>
                          <p:cTn id="213" fill="hold">
                            <p:stCondLst>
                              <p:cond delay="0"/>
                            </p:stCondLst>
                            <p:childTnLst>
                              <p:par>
                                <p:cTn id="214" presetID="16" presetClass="entr" presetSubtype="21" fill="hold" nodeType="clickEffect">
                                  <p:stCondLst>
                                    <p:cond delay="0"/>
                                  </p:stCondLst>
                                  <p:childTnLst>
                                    <p:set>
                                      <p:cBhvr>
                                        <p:cTn id="215" dur="1" fill="hold">
                                          <p:stCondLst>
                                            <p:cond delay="0"/>
                                          </p:stCondLst>
                                        </p:cTn>
                                        <p:tgtEl>
                                          <p:spTgt spid="58"/>
                                        </p:tgtEl>
                                        <p:attrNameLst>
                                          <p:attrName>style.visibility</p:attrName>
                                        </p:attrNameLst>
                                      </p:cBhvr>
                                      <p:to>
                                        <p:strVal val="visible"/>
                                      </p:to>
                                    </p:set>
                                    <p:animEffect transition="in" filter="barn(inVertical)">
                                      <p:cBhvr>
                                        <p:cTn id="216" dur="500"/>
                                        <p:tgtEl>
                                          <p:spTgt spid="58"/>
                                        </p:tgtEl>
                                      </p:cBhvr>
                                    </p:animEffect>
                                  </p:childTnLst>
                                </p:cTn>
                              </p:par>
                            </p:childTnLst>
                          </p:cTn>
                        </p:par>
                      </p:childTnLst>
                    </p:cTn>
                  </p:par>
                  <p:par>
                    <p:cTn id="217" fill="hold">
                      <p:stCondLst>
                        <p:cond delay="indefinite"/>
                      </p:stCondLst>
                      <p:childTnLst>
                        <p:par>
                          <p:cTn id="218" fill="hold">
                            <p:stCondLst>
                              <p:cond delay="0"/>
                            </p:stCondLst>
                            <p:childTnLst>
                              <p:par>
                                <p:cTn id="219" presetID="16" presetClass="entr" presetSubtype="21" fill="hold" nodeType="clickEffect">
                                  <p:stCondLst>
                                    <p:cond delay="0"/>
                                  </p:stCondLst>
                                  <p:childTnLst>
                                    <p:set>
                                      <p:cBhvr>
                                        <p:cTn id="220" dur="1" fill="hold">
                                          <p:stCondLst>
                                            <p:cond delay="0"/>
                                          </p:stCondLst>
                                        </p:cTn>
                                        <p:tgtEl>
                                          <p:spTgt spid="60"/>
                                        </p:tgtEl>
                                        <p:attrNameLst>
                                          <p:attrName>style.visibility</p:attrName>
                                        </p:attrNameLst>
                                      </p:cBhvr>
                                      <p:to>
                                        <p:strVal val="visible"/>
                                      </p:to>
                                    </p:set>
                                    <p:animEffect transition="in" filter="barn(inVertical)">
                                      <p:cBhvr>
                                        <p:cTn id="221" dur="500"/>
                                        <p:tgtEl>
                                          <p:spTgt spid="60"/>
                                        </p:tgtEl>
                                      </p:cBhvr>
                                    </p:animEffect>
                                  </p:childTnLst>
                                </p:cTn>
                              </p:par>
                            </p:childTnLst>
                          </p:cTn>
                        </p:par>
                      </p:childTnLst>
                    </p:cTn>
                  </p:par>
                  <p:par>
                    <p:cTn id="222" fill="hold">
                      <p:stCondLst>
                        <p:cond delay="indefinite"/>
                      </p:stCondLst>
                      <p:childTnLst>
                        <p:par>
                          <p:cTn id="223" fill="hold">
                            <p:stCondLst>
                              <p:cond delay="0"/>
                            </p:stCondLst>
                            <p:childTnLst>
                              <p:par>
                                <p:cTn id="224" presetID="16" presetClass="entr" presetSubtype="21" fill="hold" nodeType="clickEffect">
                                  <p:stCondLst>
                                    <p:cond delay="0"/>
                                  </p:stCondLst>
                                  <p:childTnLst>
                                    <p:set>
                                      <p:cBhvr>
                                        <p:cTn id="225" dur="1" fill="hold">
                                          <p:stCondLst>
                                            <p:cond delay="0"/>
                                          </p:stCondLst>
                                        </p:cTn>
                                        <p:tgtEl>
                                          <p:spTgt spid="61"/>
                                        </p:tgtEl>
                                        <p:attrNameLst>
                                          <p:attrName>style.visibility</p:attrName>
                                        </p:attrNameLst>
                                      </p:cBhvr>
                                      <p:to>
                                        <p:strVal val="visible"/>
                                      </p:to>
                                    </p:set>
                                    <p:animEffect transition="in" filter="barn(inVertical)">
                                      <p:cBhvr>
                                        <p:cTn id="226" dur="500"/>
                                        <p:tgtEl>
                                          <p:spTgt spid="61"/>
                                        </p:tgtEl>
                                      </p:cBhvr>
                                    </p:animEffect>
                                  </p:childTnLst>
                                </p:cTn>
                              </p:par>
                            </p:childTnLst>
                          </p:cTn>
                        </p:par>
                      </p:childTnLst>
                    </p:cTn>
                  </p:par>
                  <p:par>
                    <p:cTn id="227" fill="hold">
                      <p:stCondLst>
                        <p:cond delay="indefinite"/>
                      </p:stCondLst>
                      <p:childTnLst>
                        <p:par>
                          <p:cTn id="228" fill="hold">
                            <p:stCondLst>
                              <p:cond delay="0"/>
                            </p:stCondLst>
                            <p:childTnLst>
                              <p:par>
                                <p:cTn id="229" presetID="16" presetClass="entr" presetSubtype="21" fill="hold" nodeType="clickEffect">
                                  <p:stCondLst>
                                    <p:cond delay="0"/>
                                  </p:stCondLst>
                                  <p:childTnLst>
                                    <p:set>
                                      <p:cBhvr>
                                        <p:cTn id="230" dur="1" fill="hold">
                                          <p:stCondLst>
                                            <p:cond delay="0"/>
                                          </p:stCondLst>
                                        </p:cTn>
                                        <p:tgtEl>
                                          <p:spTgt spid="62"/>
                                        </p:tgtEl>
                                        <p:attrNameLst>
                                          <p:attrName>style.visibility</p:attrName>
                                        </p:attrNameLst>
                                      </p:cBhvr>
                                      <p:to>
                                        <p:strVal val="visible"/>
                                      </p:to>
                                    </p:set>
                                    <p:animEffect transition="in" filter="barn(inVertical)">
                                      <p:cBhvr>
                                        <p:cTn id="231" dur="500"/>
                                        <p:tgtEl>
                                          <p:spTgt spid="62"/>
                                        </p:tgtEl>
                                      </p:cBhvr>
                                    </p:animEffect>
                                  </p:childTnLst>
                                </p:cTn>
                              </p:par>
                            </p:childTnLst>
                          </p:cTn>
                        </p:par>
                      </p:childTnLst>
                    </p:cTn>
                  </p:par>
                  <p:par>
                    <p:cTn id="232" fill="hold">
                      <p:stCondLst>
                        <p:cond delay="indefinite"/>
                      </p:stCondLst>
                      <p:childTnLst>
                        <p:par>
                          <p:cTn id="233" fill="hold">
                            <p:stCondLst>
                              <p:cond delay="0"/>
                            </p:stCondLst>
                            <p:childTnLst>
                              <p:par>
                                <p:cTn id="234" presetID="53" presetClass="entr" presetSubtype="16" fill="hold" nodeType="clickEffect">
                                  <p:stCondLst>
                                    <p:cond delay="0"/>
                                  </p:stCondLst>
                                  <p:childTnLst>
                                    <p:set>
                                      <p:cBhvr>
                                        <p:cTn id="235" dur="1" fill="hold">
                                          <p:stCondLst>
                                            <p:cond delay="0"/>
                                          </p:stCondLst>
                                        </p:cTn>
                                        <p:tgtEl>
                                          <p:spTgt spid="63">
                                            <p:txEl>
                                              <p:pRg st="0" end="0"/>
                                            </p:txEl>
                                          </p:spTgt>
                                        </p:tgtEl>
                                        <p:attrNameLst>
                                          <p:attrName>style.visibility</p:attrName>
                                        </p:attrNameLst>
                                      </p:cBhvr>
                                      <p:to>
                                        <p:strVal val="visible"/>
                                      </p:to>
                                    </p:set>
                                    <p:anim calcmode="lin" valueType="num">
                                      <p:cBhvr>
                                        <p:cTn id="236" dur="500" fill="hold"/>
                                        <p:tgtEl>
                                          <p:spTgt spid="63">
                                            <p:txEl>
                                              <p:pRg st="0" end="0"/>
                                            </p:txEl>
                                          </p:spTgt>
                                        </p:tgtEl>
                                        <p:attrNameLst>
                                          <p:attrName>ppt_w</p:attrName>
                                        </p:attrNameLst>
                                      </p:cBhvr>
                                      <p:tavLst>
                                        <p:tav tm="0">
                                          <p:val>
                                            <p:fltVal val="0"/>
                                          </p:val>
                                        </p:tav>
                                        <p:tav tm="100000">
                                          <p:val>
                                            <p:strVal val="#ppt_w"/>
                                          </p:val>
                                        </p:tav>
                                      </p:tavLst>
                                    </p:anim>
                                    <p:anim calcmode="lin" valueType="num">
                                      <p:cBhvr>
                                        <p:cTn id="237" dur="500" fill="hold"/>
                                        <p:tgtEl>
                                          <p:spTgt spid="63">
                                            <p:txEl>
                                              <p:pRg st="0" end="0"/>
                                            </p:txEl>
                                          </p:spTgt>
                                        </p:tgtEl>
                                        <p:attrNameLst>
                                          <p:attrName>ppt_h</p:attrName>
                                        </p:attrNameLst>
                                      </p:cBhvr>
                                      <p:tavLst>
                                        <p:tav tm="0">
                                          <p:val>
                                            <p:fltVal val="0"/>
                                          </p:val>
                                        </p:tav>
                                        <p:tav tm="100000">
                                          <p:val>
                                            <p:strVal val="#ppt_h"/>
                                          </p:val>
                                        </p:tav>
                                      </p:tavLst>
                                    </p:anim>
                                    <p:animEffect transition="in" filter="fade">
                                      <p:cBhvr>
                                        <p:cTn id="23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49" grpId="0"/>
      <p:bldP spid="50" grpId="0"/>
      <p:bldP spid="51" grpId="0"/>
      <p:bldP spid="6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5E95-DE6F-4A18-85D9-EB57964DD02D}"/>
              </a:ext>
            </a:extLst>
          </p:cNvPr>
          <p:cNvSpPr>
            <a:spLocks noGrp="1"/>
          </p:cNvSpPr>
          <p:nvPr>
            <p:ph type="title"/>
          </p:nvPr>
        </p:nvSpPr>
        <p:spPr>
          <a:xfrm>
            <a:off x="6493790" y="3270142"/>
            <a:ext cx="5579389" cy="1096721"/>
          </a:xfrm>
        </p:spPr>
        <p:txBody>
          <a:bodyPr vert="horz" lIns="91440" tIns="45720" rIns="91440" bIns="45720" rtlCol="0" anchor="b">
            <a:normAutofit/>
          </a:bodyPr>
          <a:lstStyle/>
          <a:p>
            <a:r>
              <a:rPr lang="en-US" sz="6200" cap="all" dirty="0">
                <a:solidFill>
                  <a:schemeClr val="tx2"/>
                </a:solidFill>
              </a:rPr>
              <a:t>backtracking</a:t>
            </a:r>
          </a:p>
        </p:txBody>
      </p:sp>
      <p:pic>
        <p:nvPicPr>
          <p:cNvPr id="9" name="Content Placeholder 8" descr="A picture containing drawing&#10;&#10;Description automatically generated">
            <a:extLst>
              <a:ext uri="{FF2B5EF4-FFF2-40B4-BE49-F238E27FC236}">
                <a16:creationId xmlns:a16="http://schemas.microsoft.com/office/drawing/2014/main" id="{8FE59416-6E6A-498A-BFFC-40BFAACD4EE6}"/>
              </a:ext>
            </a:extLst>
          </p:cNvPr>
          <p:cNvPicPr>
            <a:picLocks noGrp="1" noChangeAspect="1"/>
          </p:cNvPicPr>
          <p:nvPr>
            <p:ph idx="1"/>
          </p:nvPr>
        </p:nvPicPr>
        <p:blipFill>
          <a:blip r:embed="rId2"/>
          <a:stretch>
            <a:fillRect/>
          </a:stretch>
        </p:blipFill>
        <p:spPr>
          <a:xfrm>
            <a:off x="1371403" y="1830162"/>
            <a:ext cx="4207669" cy="3397692"/>
          </a:xfrm>
          <a:prstGeom prst="rect">
            <a:avLst/>
          </a:prstGeom>
        </p:spPr>
      </p:pic>
      <p:sp>
        <p:nvSpPr>
          <p:cNvPr id="4" name="Footer Placeholder 3">
            <a:extLst>
              <a:ext uri="{FF2B5EF4-FFF2-40B4-BE49-F238E27FC236}">
                <a16:creationId xmlns:a16="http://schemas.microsoft.com/office/drawing/2014/main" id="{A2A27CEF-3AAC-4515-A158-D224F10F0F93}"/>
              </a:ext>
            </a:extLst>
          </p:cNvPr>
          <p:cNvSpPr>
            <a:spLocks noGrp="1"/>
          </p:cNvSpPr>
          <p:nvPr>
            <p:ph type="ftr" sz="quarter" idx="11"/>
          </p:nvPr>
        </p:nvSpPr>
        <p:spPr/>
        <p:txBody>
          <a:bodyPr/>
          <a:lstStyle/>
          <a:p>
            <a:r>
              <a:rPr lang="en-US"/>
              <a:t>Dept. of CSE RNSIT, Bengaluru, India </a:t>
            </a:r>
            <a:endParaRPr lang="en-US" dirty="0"/>
          </a:p>
        </p:txBody>
      </p:sp>
      <p:sp>
        <p:nvSpPr>
          <p:cNvPr id="5" name="Slide Number Placeholder 4">
            <a:extLst>
              <a:ext uri="{FF2B5EF4-FFF2-40B4-BE49-F238E27FC236}">
                <a16:creationId xmlns:a16="http://schemas.microsoft.com/office/drawing/2014/main" id="{8E18F636-E631-4451-B780-F429D8253A48}"/>
              </a:ext>
            </a:extLst>
          </p:cNvPr>
          <p:cNvSpPr>
            <a:spLocks noGrp="1"/>
          </p:cNvSpPr>
          <p:nvPr>
            <p:ph type="sldNum" sz="quarter" idx="12"/>
          </p:nvPr>
        </p:nvSpPr>
        <p:spPr/>
        <p:txBody>
          <a:bodyPr/>
          <a:lstStyle/>
          <a:p>
            <a:fld id="{69E57DC2-970A-4B3E-BB1C-7A09969E49DF}" type="slidenum">
              <a:rPr lang="en-US" smtClean="0"/>
              <a:t>49</a:t>
            </a:fld>
            <a:endParaRPr lang="en-US" dirty="0"/>
          </a:p>
        </p:txBody>
      </p:sp>
      <p:pic>
        <p:nvPicPr>
          <p:cNvPr id="6" name="Picture 5" descr="A close up of a sign&#10;&#10;Description automatically generated">
            <a:extLst>
              <a:ext uri="{FF2B5EF4-FFF2-40B4-BE49-F238E27FC236}">
                <a16:creationId xmlns:a16="http://schemas.microsoft.com/office/drawing/2014/main" id="{943B7331-6247-453E-ADD9-138D6346F742}"/>
              </a:ext>
            </a:extLst>
          </p:cNvPr>
          <p:cNvPicPr>
            <a:picLocks noChangeAspect="1"/>
          </p:cNvPicPr>
          <p:nvPr/>
        </p:nvPicPr>
        <p:blipFill>
          <a:blip r:embed="rId3"/>
          <a:stretch>
            <a:fillRect/>
          </a:stretch>
        </p:blipFill>
        <p:spPr>
          <a:xfrm>
            <a:off x="11074792" y="210765"/>
            <a:ext cx="765553" cy="828000"/>
          </a:xfrm>
          <a:prstGeom prst="rect">
            <a:avLst/>
          </a:prstGeom>
        </p:spPr>
      </p:pic>
    </p:spTree>
    <p:extLst>
      <p:ext uri="{BB962C8B-B14F-4D97-AF65-F5344CB8AC3E}">
        <p14:creationId xmlns:p14="http://schemas.microsoft.com/office/powerpoint/2010/main" val="1087849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sp>
        <p:nvSpPr>
          <p:cNvPr id="3" name="Content Placeholder 2">
            <a:extLst>
              <a:ext uri="{FF2B5EF4-FFF2-40B4-BE49-F238E27FC236}">
                <a16:creationId xmlns:a16="http://schemas.microsoft.com/office/drawing/2014/main" id="{304F57C3-9F6F-457D-BDC4-BBAD2FA2C4AE}"/>
              </a:ext>
            </a:extLst>
          </p:cNvPr>
          <p:cNvSpPr>
            <a:spLocks noGrp="1"/>
          </p:cNvSpPr>
          <p:nvPr>
            <p:ph idx="1"/>
          </p:nvPr>
        </p:nvSpPr>
        <p:spPr>
          <a:xfrm>
            <a:off x="1289967" y="1106917"/>
            <a:ext cx="10499076" cy="5390774"/>
          </a:xfrm>
        </p:spPr>
        <p:txBody>
          <a:bodyPr>
            <a:normAutofit/>
          </a:bodyPr>
          <a:lstStyle/>
          <a:p>
            <a:r>
              <a:rPr lang="en-IN" b="0" dirty="0"/>
              <a:t>When </a:t>
            </a:r>
            <a:r>
              <a:rPr lang="en-IN" b="0" dirty="0">
                <a:solidFill>
                  <a:srgbClr val="FF0000"/>
                </a:solidFill>
              </a:rPr>
              <a:t>n=4</a:t>
            </a:r>
            <a:r>
              <a:rPr lang="en-IN" b="0" dirty="0"/>
              <a:t>?</a:t>
            </a:r>
          </a:p>
          <a:p>
            <a:endParaRPr lang="en-IN" b="0" dirty="0"/>
          </a:p>
          <a:p>
            <a:pPr marL="0" indent="0">
              <a:buNone/>
            </a:pP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pic>
        <p:nvPicPr>
          <p:cNvPr id="4" name="Picture 3">
            <a:extLst>
              <a:ext uri="{FF2B5EF4-FFF2-40B4-BE49-F238E27FC236}">
                <a16:creationId xmlns:a16="http://schemas.microsoft.com/office/drawing/2014/main" id="{52E0EA05-D697-4707-B79F-01FA9B5D3678}"/>
              </a:ext>
            </a:extLst>
          </p:cNvPr>
          <p:cNvPicPr>
            <a:picLocks noChangeAspect="1"/>
          </p:cNvPicPr>
          <p:nvPr/>
        </p:nvPicPr>
        <p:blipFill rotWithShape="1">
          <a:blip r:embed="rId2"/>
          <a:srcRect l="40714" t="50000" r="27381" b="24008"/>
          <a:stretch/>
        </p:blipFill>
        <p:spPr>
          <a:xfrm>
            <a:off x="2609568" y="1933047"/>
            <a:ext cx="7859875" cy="3600000"/>
          </a:xfrm>
          <a:prstGeom prst="rect">
            <a:avLst/>
          </a:prstGeom>
          <a:ln>
            <a:solidFill>
              <a:schemeClr val="accent1"/>
            </a:solidFill>
          </a:ln>
        </p:spPr>
      </p:pic>
      <p:sp>
        <p:nvSpPr>
          <p:cNvPr id="5" name="TextBox 4">
            <a:extLst>
              <a:ext uri="{FF2B5EF4-FFF2-40B4-BE49-F238E27FC236}">
                <a16:creationId xmlns:a16="http://schemas.microsoft.com/office/drawing/2014/main" id="{5BCFF515-B26B-4AE2-8892-0021B38FFB09}"/>
              </a:ext>
            </a:extLst>
          </p:cNvPr>
          <p:cNvSpPr txBox="1"/>
          <p:nvPr/>
        </p:nvSpPr>
        <p:spPr>
          <a:xfrm>
            <a:off x="4008233" y="2785403"/>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7" name="TextBox 6">
            <a:extLst>
              <a:ext uri="{FF2B5EF4-FFF2-40B4-BE49-F238E27FC236}">
                <a16:creationId xmlns:a16="http://schemas.microsoft.com/office/drawing/2014/main" id="{A6AE7422-70DB-409D-B64E-AD421DE2E22C}"/>
              </a:ext>
            </a:extLst>
          </p:cNvPr>
          <p:cNvSpPr txBox="1"/>
          <p:nvPr/>
        </p:nvSpPr>
        <p:spPr>
          <a:xfrm>
            <a:off x="4008233" y="3398399"/>
            <a:ext cx="393896" cy="379828"/>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8" name="TextBox 7">
            <a:extLst>
              <a:ext uri="{FF2B5EF4-FFF2-40B4-BE49-F238E27FC236}">
                <a16:creationId xmlns:a16="http://schemas.microsoft.com/office/drawing/2014/main" id="{4B8CCC6B-9B71-46E7-8B79-B56DC6388192}"/>
              </a:ext>
            </a:extLst>
          </p:cNvPr>
          <p:cNvSpPr txBox="1"/>
          <p:nvPr/>
        </p:nvSpPr>
        <p:spPr>
          <a:xfrm>
            <a:off x="4668033" y="3404664"/>
            <a:ext cx="393896" cy="379828"/>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9" name="TextBox 8">
            <a:extLst>
              <a:ext uri="{FF2B5EF4-FFF2-40B4-BE49-F238E27FC236}">
                <a16:creationId xmlns:a16="http://schemas.microsoft.com/office/drawing/2014/main" id="{AA1B2439-24F5-49CD-96AB-96FDBAC1BF61}"/>
              </a:ext>
            </a:extLst>
          </p:cNvPr>
          <p:cNvSpPr txBox="1"/>
          <p:nvPr/>
        </p:nvSpPr>
        <p:spPr>
          <a:xfrm>
            <a:off x="5327833" y="3404664"/>
            <a:ext cx="393896" cy="379828"/>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10" name="Slide Number Placeholder 9">
            <a:extLst>
              <a:ext uri="{FF2B5EF4-FFF2-40B4-BE49-F238E27FC236}">
                <a16:creationId xmlns:a16="http://schemas.microsoft.com/office/drawing/2014/main" id="{353C4EDB-D8A5-42D5-AD9E-587D110E2D21}"/>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173311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50</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b="0" dirty="0"/>
              <a:t>The idea of backtracking is to cut off a branch of the problem’s state-space tree as soon as we can deduce that it cannot lead to a solution</a:t>
            </a:r>
          </a:p>
          <a:p>
            <a:r>
              <a:rPr lang="en-US" b="0" dirty="0"/>
              <a:t>To handle optimization problems, the same concept can be strengthened </a:t>
            </a:r>
          </a:p>
          <a:p>
            <a:r>
              <a:rPr lang="en-US" b="0" dirty="0"/>
              <a:t>An optimization problem seeks to minimize or maximize some objective function (a tour length, the value of items selected, the cost of an assignment etc.) subjected to constraints </a:t>
            </a:r>
          </a:p>
          <a:p>
            <a:r>
              <a:rPr lang="en-US" b="0" dirty="0"/>
              <a:t>Recall </a:t>
            </a:r>
          </a:p>
          <a:p>
            <a:pPr lvl="1"/>
            <a:r>
              <a:rPr lang="en-US" b="0" i="0" dirty="0">
                <a:solidFill>
                  <a:schemeClr val="accent6">
                    <a:lumMod val="50000"/>
                  </a:schemeClr>
                </a:solidFill>
              </a:rPr>
              <a:t>Feasible solution</a:t>
            </a:r>
          </a:p>
          <a:p>
            <a:pPr lvl="1"/>
            <a:r>
              <a:rPr lang="en-US" b="0" i="0" dirty="0">
                <a:solidFill>
                  <a:schemeClr val="accent6">
                    <a:lumMod val="50000"/>
                  </a:schemeClr>
                </a:solidFill>
              </a:rPr>
              <a:t>Optimal Solution</a:t>
            </a:r>
          </a:p>
          <a:p>
            <a:endParaRPr lang="en-US" b="0" dirty="0"/>
          </a:p>
          <a:p>
            <a:endParaRPr lang="en-IN" b="0" dirty="0"/>
          </a:p>
        </p:txBody>
      </p:sp>
    </p:spTree>
    <p:extLst>
      <p:ext uri="{BB962C8B-B14F-4D97-AF65-F5344CB8AC3E}">
        <p14:creationId xmlns:p14="http://schemas.microsoft.com/office/powerpoint/2010/main" val="96486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51</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b="0" dirty="0"/>
              <a:t>Compared to backtracking, branch-and-bound requires two additional items:</a:t>
            </a:r>
          </a:p>
          <a:p>
            <a:pPr lvl="1"/>
            <a:r>
              <a:rPr lang="en-US" b="0" i="0" dirty="0">
                <a:solidFill>
                  <a:schemeClr val="accent6">
                    <a:lumMod val="75000"/>
                  </a:schemeClr>
                </a:solidFill>
              </a:rPr>
              <a:t>a way to provide, for every node of a state-space tree, a bound on the best value of the objective function on any solution that can be obtained by adding further components to the partially constructed solution represented by the </a:t>
            </a:r>
            <a:r>
              <a:rPr lang="en-IN" b="0" i="0" dirty="0">
                <a:solidFill>
                  <a:schemeClr val="accent6">
                    <a:lumMod val="75000"/>
                  </a:schemeClr>
                </a:solidFill>
              </a:rPr>
              <a:t>node</a:t>
            </a:r>
          </a:p>
          <a:p>
            <a:pPr lvl="1"/>
            <a:r>
              <a:rPr lang="en-US" b="0" i="0" dirty="0">
                <a:solidFill>
                  <a:schemeClr val="accent6">
                    <a:lumMod val="75000"/>
                  </a:schemeClr>
                </a:solidFill>
              </a:rPr>
              <a:t>the value of the best solution seen so far</a:t>
            </a:r>
          </a:p>
          <a:p>
            <a:r>
              <a:rPr lang="en-US" b="0" dirty="0"/>
              <a:t>If this information is available, we can compare a node’s bound value with the value of the best solution seen so far.</a:t>
            </a:r>
          </a:p>
          <a:p>
            <a:pPr lvl="1"/>
            <a:r>
              <a:rPr lang="en-US" b="0" i="0" dirty="0">
                <a:solidFill>
                  <a:schemeClr val="accent6">
                    <a:lumMod val="75000"/>
                  </a:schemeClr>
                </a:solidFill>
              </a:rPr>
              <a:t>If the bound value is not better than the value of the best solution seen so far</a:t>
            </a:r>
          </a:p>
          <a:p>
            <a:pPr lvl="1"/>
            <a:r>
              <a:rPr lang="en-US" b="0" i="0" dirty="0">
                <a:solidFill>
                  <a:schemeClr val="accent6">
                    <a:lumMod val="75000"/>
                  </a:schemeClr>
                </a:solidFill>
              </a:rPr>
              <a:t>i.e., not smaller for a minimization problem and not larger for a maximization problem</a:t>
            </a:r>
          </a:p>
          <a:p>
            <a:pPr lvl="1"/>
            <a:r>
              <a:rPr lang="en-US" b="0" i="0" dirty="0">
                <a:solidFill>
                  <a:schemeClr val="accent6">
                    <a:lumMod val="75000"/>
                  </a:schemeClr>
                </a:solidFill>
              </a:rPr>
              <a:t>the node is nonpromising and can be terminated (some people say the branch is “pruned”).</a:t>
            </a:r>
            <a:endParaRPr lang="en-IN" b="0" i="0" dirty="0">
              <a:solidFill>
                <a:schemeClr val="accent6">
                  <a:lumMod val="75000"/>
                </a:schemeClr>
              </a:solidFill>
            </a:endParaRPr>
          </a:p>
        </p:txBody>
      </p:sp>
    </p:spTree>
    <p:extLst>
      <p:ext uri="{BB962C8B-B14F-4D97-AF65-F5344CB8AC3E}">
        <p14:creationId xmlns:p14="http://schemas.microsoft.com/office/powerpoint/2010/main" val="416868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52</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b="0" dirty="0"/>
              <a:t>A search path is terminated at the current node in a state-space tree of a branch-and-bound algorithm for any one of the following three reasons:</a:t>
            </a:r>
          </a:p>
          <a:p>
            <a:r>
              <a:rPr lang="en-US" b="0" dirty="0"/>
              <a:t>The value of the node’s bound is not better than the value of the best solution </a:t>
            </a:r>
            <a:r>
              <a:rPr lang="en-IN" b="0" dirty="0"/>
              <a:t>seen so far.</a:t>
            </a:r>
          </a:p>
          <a:p>
            <a:r>
              <a:rPr lang="en-US" b="0" dirty="0"/>
              <a:t>The node represents no feasible solutions because the constraints of the </a:t>
            </a:r>
            <a:r>
              <a:rPr lang="en-IN" b="0" dirty="0"/>
              <a:t>problem are already violated.</a:t>
            </a:r>
          </a:p>
          <a:p>
            <a:r>
              <a:rPr lang="en-US" b="0" dirty="0"/>
              <a:t>The subset of feasible solutions represented by the node consists of a single point (and hence no further choices can be made)—</a:t>
            </a:r>
          </a:p>
          <a:p>
            <a:pPr lvl="2"/>
            <a:r>
              <a:rPr lang="en-US" b="0" dirty="0"/>
              <a:t>in this case, we compare the value of the objective function for this feasible solution with that of the best solution seen so far and update the latter with the former if the new </a:t>
            </a:r>
            <a:r>
              <a:rPr lang="en-IN" b="0" dirty="0"/>
              <a:t>solution is better.</a:t>
            </a:r>
            <a:endParaRPr lang="en-IN" b="0" i="0" dirty="0">
              <a:solidFill>
                <a:schemeClr val="accent6">
                  <a:lumMod val="75000"/>
                </a:schemeClr>
              </a:solidFill>
            </a:endParaRPr>
          </a:p>
        </p:txBody>
      </p:sp>
    </p:spTree>
    <p:extLst>
      <p:ext uri="{BB962C8B-B14F-4D97-AF65-F5344CB8AC3E}">
        <p14:creationId xmlns:p14="http://schemas.microsoft.com/office/powerpoint/2010/main" val="89377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Assignment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53</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pPr marL="0" indent="0">
              <a:buNone/>
            </a:pPr>
            <a:r>
              <a:rPr lang="en-US" dirty="0"/>
              <a:t>Problem Statement </a:t>
            </a:r>
          </a:p>
          <a:p>
            <a:r>
              <a:rPr lang="en-US" b="0" dirty="0"/>
              <a:t>Assign n people to n jobs so that the total cost of the assignment is as small </a:t>
            </a:r>
            <a:r>
              <a:rPr lang="en-IN" b="0" dirty="0"/>
              <a:t>as possible</a:t>
            </a:r>
          </a:p>
          <a:p>
            <a:r>
              <a:rPr lang="en-IN" b="0" dirty="0"/>
              <a:t>Assignment problem is specified </a:t>
            </a:r>
            <a:r>
              <a:rPr lang="en-US" b="0" dirty="0"/>
              <a:t>by an </a:t>
            </a:r>
            <a:r>
              <a:rPr lang="en-US" b="0" i="1" dirty="0"/>
              <a:t>n </a:t>
            </a:r>
            <a:r>
              <a:rPr lang="en-US" b="0" dirty="0"/>
              <a:t>× </a:t>
            </a:r>
            <a:r>
              <a:rPr lang="en-US" b="0" i="1" dirty="0"/>
              <a:t>n </a:t>
            </a:r>
            <a:r>
              <a:rPr lang="en-US" b="0" dirty="0"/>
              <a:t>cost matrix </a:t>
            </a:r>
            <a:r>
              <a:rPr lang="en-US" b="0" i="1" dirty="0"/>
              <a:t>C</a:t>
            </a:r>
          </a:p>
          <a:p>
            <a:pPr lvl="1"/>
            <a:r>
              <a:rPr lang="en-IN" sz="1800" b="0" i="0" dirty="0">
                <a:solidFill>
                  <a:schemeClr val="accent6">
                    <a:lumMod val="75000"/>
                  </a:schemeClr>
                </a:solidFill>
              </a:rPr>
              <a:t>Select one </a:t>
            </a:r>
            <a:r>
              <a:rPr lang="en-US" sz="1800" b="0" i="0" dirty="0">
                <a:solidFill>
                  <a:schemeClr val="accent6">
                    <a:lumMod val="75000"/>
                  </a:schemeClr>
                </a:solidFill>
              </a:rPr>
              <a:t>element in each row of the matrix so that no two selected elements are in the same column and their sum is the smallest possible</a:t>
            </a:r>
          </a:p>
          <a:p>
            <a:endParaRPr lang="en-IN" b="0" dirty="0">
              <a:solidFill>
                <a:schemeClr val="accent6">
                  <a:lumMod val="75000"/>
                </a:schemeClr>
              </a:solidFill>
            </a:endParaRPr>
          </a:p>
        </p:txBody>
      </p:sp>
      <p:pic>
        <p:nvPicPr>
          <p:cNvPr id="3" name="Picture 2">
            <a:extLst>
              <a:ext uri="{FF2B5EF4-FFF2-40B4-BE49-F238E27FC236}">
                <a16:creationId xmlns:a16="http://schemas.microsoft.com/office/drawing/2014/main" id="{2F4C126A-F379-41B1-8765-43C35A224433}"/>
              </a:ext>
            </a:extLst>
          </p:cNvPr>
          <p:cNvPicPr>
            <a:picLocks noChangeAspect="1"/>
          </p:cNvPicPr>
          <p:nvPr/>
        </p:nvPicPr>
        <p:blipFill rotWithShape="1">
          <a:blip r:embed="rId2"/>
          <a:srcRect l="43347" t="38865" r="9211" b="31516"/>
          <a:stretch/>
        </p:blipFill>
        <p:spPr>
          <a:xfrm>
            <a:off x="3688629" y="4091552"/>
            <a:ext cx="6153673" cy="2160000"/>
          </a:xfrm>
          <a:prstGeom prst="rect">
            <a:avLst/>
          </a:prstGeom>
        </p:spPr>
      </p:pic>
    </p:spTree>
    <p:extLst>
      <p:ext uri="{BB962C8B-B14F-4D97-AF65-F5344CB8AC3E}">
        <p14:creationId xmlns:p14="http://schemas.microsoft.com/office/powerpoint/2010/main" val="420889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Assignment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54</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b="0" dirty="0"/>
              <a:t>How to find a lower bound on the cost of an optimal selection without </a:t>
            </a:r>
            <a:r>
              <a:rPr lang="en-IN" b="0" dirty="0"/>
              <a:t>actually solving the problem</a:t>
            </a:r>
          </a:p>
          <a:p>
            <a:r>
              <a:rPr lang="en-IN" b="0" dirty="0"/>
              <a:t>It </a:t>
            </a:r>
            <a:r>
              <a:rPr lang="en-US" b="0" dirty="0"/>
              <a:t>is clear that the cost of any solution, including an optimal one, cannot be smaller than the sum of the smallest elements in each of the matrix’s rows</a:t>
            </a:r>
          </a:p>
          <a:p>
            <a:r>
              <a:rPr lang="en-IN" b="0" dirty="0"/>
              <a:t>For the instance </a:t>
            </a:r>
            <a:r>
              <a:rPr lang="en-US" b="0" dirty="0"/>
              <a:t>here, this sum is 2 + 3+ 1+ 4 = 10</a:t>
            </a:r>
          </a:p>
          <a:p>
            <a:r>
              <a:rPr lang="en-US" b="0" dirty="0"/>
              <a:t>It is important to stress that this is not the cost of any legitimate selection (3 and 1 came from the same column of the matrix);</a:t>
            </a:r>
          </a:p>
          <a:p>
            <a:r>
              <a:rPr lang="en-US" b="0" dirty="0"/>
              <a:t>it is just a lower bound on the cost of any legitimate selection</a:t>
            </a:r>
            <a:endParaRPr lang="en-IN" b="0" i="0" dirty="0">
              <a:solidFill>
                <a:schemeClr val="accent6">
                  <a:lumMod val="75000"/>
                </a:schemeClr>
              </a:solidFill>
            </a:endParaRPr>
          </a:p>
        </p:txBody>
      </p:sp>
    </p:spTree>
    <p:extLst>
      <p:ext uri="{BB962C8B-B14F-4D97-AF65-F5344CB8AC3E}">
        <p14:creationId xmlns:p14="http://schemas.microsoft.com/office/powerpoint/2010/main" val="4267559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Assignment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55</a:t>
            </a:fld>
            <a:endParaRPr lang="en-US" dirty="0"/>
          </a:p>
        </p:txBody>
      </p:sp>
      <p:sp>
        <p:nvSpPr>
          <p:cNvPr id="8" name="Content Placeholder 7">
            <a:extLst>
              <a:ext uri="{FF2B5EF4-FFF2-40B4-BE49-F238E27FC236}">
                <a16:creationId xmlns:a16="http://schemas.microsoft.com/office/drawing/2014/main" id="{7B106828-E04B-4480-AACF-29E9BFF07389}"/>
              </a:ext>
            </a:extLst>
          </p:cNvPr>
          <p:cNvSpPr>
            <a:spLocks noGrp="1"/>
          </p:cNvSpPr>
          <p:nvPr>
            <p:ph idx="1"/>
          </p:nvPr>
        </p:nvSpPr>
        <p:spPr/>
        <p:txBody>
          <a:bodyPr/>
          <a:lstStyle/>
          <a:p>
            <a:r>
              <a:rPr lang="en-IN" b="0" dirty="0"/>
              <a:t>Solve the following instance of assignment problem an obtain the state space tree </a:t>
            </a:r>
          </a:p>
          <a:p>
            <a:endParaRPr lang="en-IN" b="0" dirty="0"/>
          </a:p>
          <a:p>
            <a:endParaRPr lang="en-IN" b="0" dirty="0"/>
          </a:p>
          <a:p>
            <a:endParaRPr lang="en-IN" b="0" dirty="0"/>
          </a:p>
          <a:p>
            <a:endParaRPr lang="en-IN" b="0" dirty="0"/>
          </a:p>
          <a:p>
            <a:endParaRPr lang="en-IN" b="0" dirty="0"/>
          </a:p>
          <a:p>
            <a:r>
              <a:rPr lang="en-IN" b="0" dirty="0"/>
              <a:t>First compute the lower bound by finding the sum of the smallest elements in each row </a:t>
            </a:r>
          </a:p>
          <a:p>
            <a:pPr marL="0" indent="0" algn="ctr">
              <a:buNone/>
            </a:pPr>
            <a:r>
              <a:rPr lang="en-IN" b="0" dirty="0">
                <a:solidFill>
                  <a:schemeClr val="accent6">
                    <a:lumMod val="75000"/>
                  </a:schemeClr>
                </a:solidFill>
              </a:rPr>
              <a:t>LB= 2+3+1+4=10</a:t>
            </a:r>
          </a:p>
          <a:p>
            <a:endParaRPr lang="en-IN" b="0" dirty="0"/>
          </a:p>
          <a:p>
            <a:endParaRPr lang="en-IN" b="0" dirty="0"/>
          </a:p>
          <a:p>
            <a:endParaRPr lang="en-IN" dirty="0"/>
          </a:p>
        </p:txBody>
      </p:sp>
      <p:pic>
        <p:nvPicPr>
          <p:cNvPr id="10" name="Picture 9">
            <a:extLst>
              <a:ext uri="{FF2B5EF4-FFF2-40B4-BE49-F238E27FC236}">
                <a16:creationId xmlns:a16="http://schemas.microsoft.com/office/drawing/2014/main" id="{3FBBA767-2ED6-499B-A2CE-BB11ABA88FBF}"/>
              </a:ext>
            </a:extLst>
          </p:cNvPr>
          <p:cNvPicPr>
            <a:picLocks noChangeAspect="1"/>
          </p:cNvPicPr>
          <p:nvPr/>
        </p:nvPicPr>
        <p:blipFill rotWithShape="1">
          <a:blip r:embed="rId2"/>
          <a:srcRect l="43347" t="38865" r="9211" b="31516"/>
          <a:stretch/>
        </p:blipFill>
        <p:spPr>
          <a:xfrm>
            <a:off x="3319063" y="2192413"/>
            <a:ext cx="6153673" cy="2160000"/>
          </a:xfrm>
          <a:prstGeom prst="rect">
            <a:avLst/>
          </a:prstGeom>
        </p:spPr>
      </p:pic>
    </p:spTree>
    <p:extLst>
      <p:ext uri="{BB962C8B-B14F-4D97-AF65-F5344CB8AC3E}">
        <p14:creationId xmlns:p14="http://schemas.microsoft.com/office/powerpoint/2010/main" val="295566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animEffect transition="in" filter="fade">
                                      <p:cBhvr>
                                        <p:cTn id="19" dur="500"/>
                                        <p:tgtEl>
                                          <p:spTgt spid="8">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xEl>
                                              <p:pRg st="7" end="7"/>
                                            </p:txEl>
                                          </p:spTgt>
                                        </p:tgtEl>
                                        <p:attrNameLst>
                                          <p:attrName>style.visibility</p:attrName>
                                        </p:attrNameLst>
                                      </p:cBhvr>
                                      <p:to>
                                        <p:strVal val="visible"/>
                                      </p:to>
                                    </p:set>
                                    <p:animEffect transition="in" filter="fade">
                                      <p:cBhvr>
                                        <p:cTn id="2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Assignment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56</a:t>
            </a:fld>
            <a:endParaRPr lang="en-US" dirty="0"/>
          </a:p>
        </p:txBody>
      </p:sp>
      <p:sp>
        <p:nvSpPr>
          <p:cNvPr id="8" name="Content Placeholder 7">
            <a:extLst>
              <a:ext uri="{FF2B5EF4-FFF2-40B4-BE49-F238E27FC236}">
                <a16:creationId xmlns:a16="http://schemas.microsoft.com/office/drawing/2014/main" id="{95F50F2C-0223-41AC-9823-F1275788688D}"/>
              </a:ext>
            </a:extLst>
          </p:cNvPr>
          <p:cNvSpPr>
            <a:spLocks noGrp="1"/>
          </p:cNvSpPr>
          <p:nvPr>
            <p:ph idx="1"/>
          </p:nvPr>
        </p:nvSpPr>
        <p:spPr/>
        <p:txBody>
          <a:bodyPr/>
          <a:lstStyle/>
          <a:p>
            <a:endParaRPr lang="en-IN" dirty="0"/>
          </a:p>
          <a:p>
            <a:endParaRPr lang="en-IN" dirty="0"/>
          </a:p>
          <a:p>
            <a:endParaRPr lang="en-IN" dirty="0"/>
          </a:p>
          <a:p>
            <a:r>
              <a:rPr lang="en-IN" b="0" dirty="0"/>
              <a:t>Consider a job for person a </a:t>
            </a:r>
          </a:p>
          <a:p>
            <a:pPr lvl="1">
              <a:buFont typeface="Arial" panose="020B0604020202020204" pitchFamily="34" charset="0"/>
              <a:buChar char="•"/>
            </a:pPr>
            <a:r>
              <a:rPr lang="en-IN" sz="2400" b="0" i="0" dirty="0">
                <a:solidFill>
                  <a:schemeClr val="accent6">
                    <a:lumMod val="75000"/>
                  </a:schemeClr>
                </a:solidFill>
              </a:rPr>
              <a:t>a-&gt;1        lb=9+3+1+4=17</a:t>
            </a:r>
          </a:p>
          <a:p>
            <a:pPr lvl="1">
              <a:buFont typeface="Arial" panose="020B0604020202020204" pitchFamily="34" charset="0"/>
              <a:buChar char="•"/>
            </a:pPr>
            <a:r>
              <a:rPr lang="en-IN" sz="2400" b="0" i="0" dirty="0">
                <a:solidFill>
                  <a:schemeClr val="accent6">
                    <a:lumMod val="75000"/>
                  </a:schemeClr>
                </a:solidFill>
              </a:rPr>
              <a:t>a-&gt;2        lb=2+3+1+4=10</a:t>
            </a:r>
          </a:p>
          <a:p>
            <a:pPr lvl="1">
              <a:buFont typeface="Arial" panose="020B0604020202020204" pitchFamily="34" charset="0"/>
              <a:buChar char="•"/>
            </a:pPr>
            <a:r>
              <a:rPr lang="en-IN" sz="2400" b="0" i="0" dirty="0">
                <a:solidFill>
                  <a:schemeClr val="accent6">
                    <a:lumMod val="75000"/>
                  </a:schemeClr>
                </a:solidFill>
              </a:rPr>
              <a:t>a-&gt;3        lb=7+4+5+4=20</a:t>
            </a:r>
          </a:p>
          <a:p>
            <a:pPr lvl="1">
              <a:buFont typeface="Arial" panose="020B0604020202020204" pitchFamily="34" charset="0"/>
              <a:buChar char="•"/>
            </a:pPr>
            <a:r>
              <a:rPr lang="en-IN" sz="2400" b="0" i="0" dirty="0">
                <a:solidFill>
                  <a:schemeClr val="accent6">
                    <a:lumMod val="75000"/>
                  </a:schemeClr>
                </a:solidFill>
              </a:rPr>
              <a:t>a-&gt;4        lb=8+3+1+6=18</a:t>
            </a:r>
          </a:p>
          <a:p>
            <a:r>
              <a:rPr lang="en-IN" b="0" dirty="0"/>
              <a:t>Since a-&gt;2, lb=10 is more promising node, we branch from there !!!!</a:t>
            </a:r>
          </a:p>
          <a:p>
            <a:endParaRPr lang="en-IN" b="0" dirty="0"/>
          </a:p>
        </p:txBody>
      </p:sp>
      <p:pic>
        <p:nvPicPr>
          <p:cNvPr id="9" name="Content Placeholder 2">
            <a:extLst>
              <a:ext uri="{FF2B5EF4-FFF2-40B4-BE49-F238E27FC236}">
                <a16:creationId xmlns:a16="http://schemas.microsoft.com/office/drawing/2014/main" id="{5F6B7DAE-D3DC-48BF-B0BF-081958BAE6B8}"/>
              </a:ext>
            </a:extLst>
          </p:cNvPr>
          <p:cNvPicPr>
            <a:picLocks noChangeAspect="1"/>
          </p:cNvPicPr>
          <p:nvPr/>
        </p:nvPicPr>
        <p:blipFill rotWithShape="1">
          <a:blip r:embed="rId2"/>
          <a:srcRect l="33576" t="35956" r="40809" b="47984"/>
          <a:stretch/>
        </p:blipFill>
        <p:spPr>
          <a:xfrm>
            <a:off x="4873103" y="1198344"/>
            <a:ext cx="3332806" cy="1174821"/>
          </a:xfrm>
          <a:prstGeom prst="rect">
            <a:avLst/>
          </a:prstGeom>
        </p:spPr>
      </p:pic>
      <p:pic>
        <p:nvPicPr>
          <p:cNvPr id="7" name="Picture 6">
            <a:extLst>
              <a:ext uri="{FF2B5EF4-FFF2-40B4-BE49-F238E27FC236}">
                <a16:creationId xmlns:a16="http://schemas.microsoft.com/office/drawing/2014/main" id="{4D239453-3FD0-47D8-86EE-3BE412E21A1F}"/>
              </a:ext>
            </a:extLst>
          </p:cNvPr>
          <p:cNvPicPr>
            <a:picLocks noChangeAspect="1"/>
          </p:cNvPicPr>
          <p:nvPr/>
        </p:nvPicPr>
        <p:blipFill rotWithShape="1">
          <a:blip r:embed="rId3"/>
          <a:srcRect l="43347" t="38865" r="9211" b="31516"/>
          <a:stretch/>
        </p:blipFill>
        <p:spPr>
          <a:xfrm>
            <a:off x="6454318" y="2815056"/>
            <a:ext cx="5154456" cy="1809265"/>
          </a:xfrm>
          <a:prstGeom prst="rect">
            <a:avLst/>
          </a:prstGeom>
        </p:spPr>
      </p:pic>
    </p:spTree>
    <p:extLst>
      <p:ext uri="{BB962C8B-B14F-4D97-AF65-F5344CB8AC3E}">
        <p14:creationId xmlns:p14="http://schemas.microsoft.com/office/powerpoint/2010/main" val="65284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500"/>
                                        <p:tgtEl>
                                          <p:spTgt spid="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Effect transition="in" filter="fade">
                                      <p:cBhvr>
                                        <p:cTn id="3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Assignment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57</a:t>
            </a:fld>
            <a:endParaRPr lang="en-US" dirty="0"/>
          </a:p>
        </p:txBody>
      </p:sp>
      <p:pic>
        <p:nvPicPr>
          <p:cNvPr id="7" name="Content Placeholder 2">
            <a:extLst>
              <a:ext uri="{FF2B5EF4-FFF2-40B4-BE49-F238E27FC236}">
                <a16:creationId xmlns:a16="http://schemas.microsoft.com/office/drawing/2014/main" id="{64C1917A-F24A-47FC-964C-FC6102EE38EC}"/>
              </a:ext>
            </a:extLst>
          </p:cNvPr>
          <p:cNvPicPr>
            <a:picLocks noGrp="1" noChangeAspect="1"/>
          </p:cNvPicPr>
          <p:nvPr>
            <p:ph idx="1"/>
          </p:nvPr>
        </p:nvPicPr>
        <p:blipFill rotWithShape="1">
          <a:blip r:embed="rId2"/>
          <a:srcRect l="33576" t="35956" r="40809" b="47984"/>
          <a:stretch/>
        </p:blipFill>
        <p:spPr>
          <a:xfrm>
            <a:off x="4873103" y="1198344"/>
            <a:ext cx="3332806" cy="1174821"/>
          </a:xfrm>
          <a:prstGeom prst="rect">
            <a:avLst/>
          </a:prstGeom>
        </p:spPr>
      </p:pic>
      <p:pic>
        <p:nvPicPr>
          <p:cNvPr id="3" name="Picture 2">
            <a:extLst>
              <a:ext uri="{FF2B5EF4-FFF2-40B4-BE49-F238E27FC236}">
                <a16:creationId xmlns:a16="http://schemas.microsoft.com/office/drawing/2014/main" id="{55EBE7EF-765F-4A9D-9D0A-58BF1FF4AB66}"/>
              </a:ext>
            </a:extLst>
          </p:cNvPr>
          <p:cNvPicPr>
            <a:picLocks noChangeAspect="1"/>
          </p:cNvPicPr>
          <p:nvPr/>
        </p:nvPicPr>
        <p:blipFill rotWithShape="1">
          <a:blip r:embed="rId3"/>
          <a:srcRect l="6541" t="52310" r="11615" b="21421"/>
          <a:stretch/>
        </p:blipFill>
        <p:spPr>
          <a:xfrm>
            <a:off x="1683743" y="2373165"/>
            <a:ext cx="9978374" cy="1800664"/>
          </a:xfrm>
          <a:prstGeom prst="rect">
            <a:avLst/>
          </a:prstGeom>
        </p:spPr>
      </p:pic>
      <p:sp>
        <p:nvSpPr>
          <p:cNvPr id="4" name="Rectangle 3">
            <a:extLst>
              <a:ext uri="{FF2B5EF4-FFF2-40B4-BE49-F238E27FC236}">
                <a16:creationId xmlns:a16="http://schemas.microsoft.com/office/drawing/2014/main" id="{9FE71484-0610-4272-82EB-D6D98FA03955}"/>
              </a:ext>
            </a:extLst>
          </p:cNvPr>
          <p:cNvSpPr/>
          <p:nvPr/>
        </p:nvSpPr>
        <p:spPr>
          <a:xfrm>
            <a:off x="4170650" y="2887460"/>
            <a:ext cx="2484000" cy="1247117"/>
          </a:xfrm>
          <a:prstGeom prst="rect">
            <a:avLst/>
          </a:prstGeom>
          <a:solidFill>
            <a:srgbClr val="FFFFFF">
              <a:alpha val="12941"/>
            </a:srgbClr>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54097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80">
                                          <p:stCondLst>
                                            <p:cond delay="0"/>
                                          </p:stCondLst>
                                        </p:cTn>
                                        <p:tgtEl>
                                          <p:spTgt spid="4"/>
                                        </p:tgtEl>
                                      </p:cBhvr>
                                    </p:animEffect>
                                    <p:anim calcmode="lin" valueType="num">
                                      <p:cBhvr>
                                        <p:cTn id="1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3" dur="26">
                                          <p:stCondLst>
                                            <p:cond delay="650"/>
                                          </p:stCondLst>
                                        </p:cTn>
                                        <p:tgtEl>
                                          <p:spTgt spid="4"/>
                                        </p:tgtEl>
                                      </p:cBhvr>
                                      <p:to x="100000" y="60000"/>
                                    </p:animScale>
                                    <p:animScale>
                                      <p:cBhvr>
                                        <p:cTn id="24" dur="166" decel="50000">
                                          <p:stCondLst>
                                            <p:cond delay="676"/>
                                          </p:stCondLst>
                                        </p:cTn>
                                        <p:tgtEl>
                                          <p:spTgt spid="4"/>
                                        </p:tgtEl>
                                      </p:cBhvr>
                                      <p:to x="100000" y="100000"/>
                                    </p:animScale>
                                    <p:animScale>
                                      <p:cBhvr>
                                        <p:cTn id="25" dur="26">
                                          <p:stCondLst>
                                            <p:cond delay="1312"/>
                                          </p:stCondLst>
                                        </p:cTn>
                                        <p:tgtEl>
                                          <p:spTgt spid="4"/>
                                        </p:tgtEl>
                                      </p:cBhvr>
                                      <p:to x="100000" y="80000"/>
                                    </p:animScale>
                                    <p:animScale>
                                      <p:cBhvr>
                                        <p:cTn id="26" dur="166" decel="50000">
                                          <p:stCondLst>
                                            <p:cond delay="1338"/>
                                          </p:stCondLst>
                                        </p:cTn>
                                        <p:tgtEl>
                                          <p:spTgt spid="4"/>
                                        </p:tgtEl>
                                      </p:cBhvr>
                                      <p:to x="100000" y="100000"/>
                                    </p:animScale>
                                    <p:animScale>
                                      <p:cBhvr>
                                        <p:cTn id="27" dur="26">
                                          <p:stCondLst>
                                            <p:cond delay="1642"/>
                                          </p:stCondLst>
                                        </p:cTn>
                                        <p:tgtEl>
                                          <p:spTgt spid="4"/>
                                        </p:tgtEl>
                                      </p:cBhvr>
                                      <p:to x="100000" y="90000"/>
                                    </p:animScale>
                                    <p:animScale>
                                      <p:cBhvr>
                                        <p:cTn id="28" dur="166" decel="50000">
                                          <p:stCondLst>
                                            <p:cond delay="1668"/>
                                          </p:stCondLst>
                                        </p:cTn>
                                        <p:tgtEl>
                                          <p:spTgt spid="4"/>
                                        </p:tgtEl>
                                      </p:cBhvr>
                                      <p:to x="100000" y="100000"/>
                                    </p:animScale>
                                    <p:animScale>
                                      <p:cBhvr>
                                        <p:cTn id="29" dur="26">
                                          <p:stCondLst>
                                            <p:cond delay="1808"/>
                                          </p:stCondLst>
                                        </p:cTn>
                                        <p:tgtEl>
                                          <p:spTgt spid="4"/>
                                        </p:tgtEl>
                                      </p:cBhvr>
                                      <p:to x="100000" y="95000"/>
                                    </p:animScale>
                                    <p:animScale>
                                      <p:cBhvr>
                                        <p:cTn id="3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Assignment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58</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IN" b="0" dirty="0"/>
              <a:t>Consider a job for person b </a:t>
            </a:r>
          </a:p>
          <a:p>
            <a:pPr lvl="1">
              <a:buFont typeface="Arial" panose="020B0604020202020204" pitchFamily="34" charset="0"/>
              <a:buChar char="•"/>
            </a:pPr>
            <a:r>
              <a:rPr lang="en-IN" sz="2400" b="0" i="0" dirty="0">
                <a:solidFill>
                  <a:schemeClr val="accent6">
                    <a:lumMod val="75000"/>
                  </a:schemeClr>
                </a:solidFill>
              </a:rPr>
              <a:t>b-&gt;1        lb=2+ (6+1+4)=13</a:t>
            </a:r>
          </a:p>
          <a:p>
            <a:pPr lvl="1">
              <a:buFont typeface="Arial" panose="020B0604020202020204" pitchFamily="34" charset="0"/>
              <a:buChar char="•"/>
            </a:pPr>
            <a:r>
              <a:rPr lang="en-IN" sz="2400" b="0" i="0" dirty="0">
                <a:solidFill>
                  <a:schemeClr val="accent6">
                    <a:lumMod val="75000"/>
                  </a:schemeClr>
                </a:solidFill>
              </a:rPr>
              <a:t>b-&gt;3        lb=2+ (3+5+4)=14</a:t>
            </a:r>
          </a:p>
          <a:p>
            <a:pPr lvl="1">
              <a:buFont typeface="Arial" panose="020B0604020202020204" pitchFamily="34" charset="0"/>
              <a:buChar char="•"/>
            </a:pPr>
            <a:r>
              <a:rPr lang="en-IN" sz="2400" b="0" i="0" dirty="0">
                <a:solidFill>
                  <a:schemeClr val="accent6">
                    <a:lumMod val="75000"/>
                  </a:schemeClr>
                </a:solidFill>
              </a:rPr>
              <a:t>b-&gt;4        lb=2+(7+1+7)=17</a:t>
            </a:r>
          </a:p>
          <a:p>
            <a:pPr lvl="1">
              <a:buFont typeface="Arial" panose="020B0604020202020204" pitchFamily="34" charset="0"/>
              <a:buChar char="•"/>
            </a:pPr>
            <a:endParaRPr lang="en-IN" sz="2400" b="0" i="0" dirty="0">
              <a:solidFill>
                <a:schemeClr val="accent6">
                  <a:lumMod val="75000"/>
                </a:schemeClr>
              </a:solidFill>
            </a:endParaRPr>
          </a:p>
          <a:p>
            <a:r>
              <a:rPr lang="en-IN" b="0" dirty="0"/>
              <a:t>Since b-&gt;1, lb=13 is more promising node, we branch from there !!!!</a:t>
            </a:r>
          </a:p>
          <a:p>
            <a:endParaRPr lang="en-IN" b="0" i="0" dirty="0">
              <a:solidFill>
                <a:schemeClr val="accent6">
                  <a:lumMod val="75000"/>
                </a:schemeClr>
              </a:solidFill>
            </a:endParaRPr>
          </a:p>
        </p:txBody>
      </p:sp>
      <p:pic>
        <p:nvPicPr>
          <p:cNvPr id="7" name="Picture 6">
            <a:extLst>
              <a:ext uri="{FF2B5EF4-FFF2-40B4-BE49-F238E27FC236}">
                <a16:creationId xmlns:a16="http://schemas.microsoft.com/office/drawing/2014/main" id="{9E6B81A5-23BB-4D55-97D3-9B960F0DFC2C}"/>
              </a:ext>
            </a:extLst>
          </p:cNvPr>
          <p:cNvPicPr>
            <a:picLocks noChangeAspect="1"/>
          </p:cNvPicPr>
          <p:nvPr/>
        </p:nvPicPr>
        <p:blipFill rotWithShape="1">
          <a:blip r:embed="rId2"/>
          <a:srcRect l="43347" t="38865" r="9211" b="31516"/>
          <a:stretch/>
        </p:blipFill>
        <p:spPr>
          <a:xfrm>
            <a:off x="5804165" y="4311347"/>
            <a:ext cx="5154456" cy="1809265"/>
          </a:xfrm>
          <a:prstGeom prst="rect">
            <a:avLst/>
          </a:prstGeom>
        </p:spPr>
      </p:pic>
    </p:spTree>
    <p:extLst>
      <p:ext uri="{BB962C8B-B14F-4D97-AF65-F5344CB8AC3E}">
        <p14:creationId xmlns:p14="http://schemas.microsoft.com/office/powerpoint/2010/main" val="3724922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Assignment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59</a:t>
            </a:fld>
            <a:endParaRPr lang="en-US" dirty="0"/>
          </a:p>
        </p:txBody>
      </p:sp>
      <p:pic>
        <p:nvPicPr>
          <p:cNvPr id="3" name="Content Placeholder 2">
            <a:extLst>
              <a:ext uri="{FF2B5EF4-FFF2-40B4-BE49-F238E27FC236}">
                <a16:creationId xmlns:a16="http://schemas.microsoft.com/office/drawing/2014/main" id="{B41B52DB-2D22-48F9-946A-1116A184ED44}"/>
              </a:ext>
            </a:extLst>
          </p:cNvPr>
          <p:cNvPicPr>
            <a:picLocks noGrp="1" noChangeAspect="1"/>
          </p:cNvPicPr>
          <p:nvPr>
            <p:ph idx="1"/>
          </p:nvPr>
        </p:nvPicPr>
        <p:blipFill rotWithShape="1">
          <a:blip r:embed="rId2"/>
          <a:srcRect l="7013" t="19644" r="12032" b="21860"/>
          <a:stretch/>
        </p:blipFill>
        <p:spPr>
          <a:xfrm>
            <a:off x="1026943" y="1269000"/>
            <a:ext cx="10633845" cy="4320000"/>
          </a:xfrm>
          <a:prstGeom prst="rect">
            <a:avLst/>
          </a:prstGeom>
        </p:spPr>
      </p:pic>
    </p:spTree>
    <p:extLst>
      <p:ext uri="{BB962C8B-B14F-4D97-AF65-F5344CB8AC3E}">
        <p14:creationId xmlns:p14="http://schemas.microsoft.com/office/powerpoint/2010/main" val="228760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sp>
        <p:nvSpPr>
          <p:cNvPr id="3" name="Content Placeholder 2">
            <a:extLst>
              <a:ext uri="{FF2B5EF4-FFF2-40B4-BE49-F238E27FC236}">
                <a16:creationId xmlns:a16="http://schemas.microsoft.com/office/drawing/2014/main" id="{304F57C3-9F6F-457D-BDC4-BBAD2FA2C4AE}"/>
              </a:ext>
            </a:extLst>
          </p:cNvPr>
          <p:cNvSpPr>
            <a:spLocks noGrp="1"/>
          </p:cNvSpPr>
          <p:nvPr>
            <p:ph idx="1"/>
          </p:nvPr>
        </p:nvSpPr>
        <p:spPr>
          <a:xfrm>
            <a:off x="1289967" y="1106917"/>
            <a:ext cx="10499076" cy="5390774"/>
          </a:xfrm>
        </p:spPr>
        <p:txBody>
          <a:bodyPr>
            <a:normAutofit/>
          </a:bodyPr>
          <a:lstStyle/>
          <a:p>
            <a:r>
              <a:rPr lang="en-IN" b="0" dirty="0"/>
              <a:t>When </a:t>
            </a:r>
            <a:r>
              <a:rPr lang="en-IN" b="0" dirty="0">
                <a:solidFill>
                  <a:srgbClr val="FF0000"/>
                </a:solidFill>
              </a:rPr>
              <a:t>n=4</a:t>
            </a:r>
            <a:r>
              <a:rPr lang="en-IN" b="0" dirty="0"/>
              <a:t>?</a:t>
            </a:r>
          </a:p>
          <a:p>
            <a:endParaRPr lang="en-IN" b="0" dirty="0"/>
          </a:p>
          <a:p>
            <a:pPr marL="0" indent="0">
              <a:buNone/>
            </a:pP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pic>
        <p:nvPicPr>
          <p:cNvPr id="4" name="Picture 3">
            <a:extLst>
              <a:ext uri="{FF2B5EF4-FFF2-40B4-BE49-F238E27FC236}">
                <a16:creationId xmlns:a16="http://schemas.microsoft.com/office/drawing/2014/main" id="{52E0EA05-D697-4707-B79F-01FA9B5D3678}"/>
              </a:ext>
            </a:extLst>
          </p:cNvPr>
          <p:cNvPicPr>
            <a:picLocks noChangeAspect="1"/>
          </p:cNvPicPr>
          <p:nvPr/>
        </p:nvPicPr>
        <p:blipFill rotWithShape="1">
          <a:blip r:embed="rId2"/>
          <a:srcRect l="40714" t="50000" r="27381" b="24008"/>
          <a:stretch/>
        </p:blipFill>
        <p:spPr>
          <a:xfrm>
            <a:off x="2609568" y="1933047"/>
            <a:ext cx="7859875" cy="3600000"/>
          </a:xfrm>
          <a:prstGeom prst="rect">
            <a:avLst/>
          </a:prstGeom>
          <a:ln>
            <a:solidFill>
              <a:schemeClr val="accent1"/>
            </a:solidFill>
          </a:ln>
        </p:spPr>
      </p:pic>
      <p:sp>
        <p:nvSpPr>
          <p:cNvPr id="5" name="TextBox 4">
            <a:extLst>
              <a:ext uri="{FF2B5EF4-FFF2-40B4-BE49-F238E27FC236}">
                <a16:creationId xmlns:a16="http://schemas.microsoft.com/office/drawing/2014/main" id="{5BCFF515-B26B-4AE2-8892-0021B38FFB09}"/>
              </a:ext>
            </a:extLst>
          </p:cNvPr>
          <p:cNvSpPr txBox="1"/>
          <p:nvPr/>
        </p:nvSpPr>
        <p:spPr>
          <a:xfrm>
            <a:off x="4008233" y="2785403"/>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7" name="TextBox 6">
            <a:extLst>
              <a:ext uri="{FF2B5EF4-FFF2-40B4-BE49-F238E27FC236}">
                <a16:creationId xmlns:a16="http://schemas.microsoft.com/office/drawing/2014/main" id="{B2A6E663-C2BD-40B1-A401-81DA51EF8ADD}"/>
              </a:ext>
            </a:extLst>
          </p:cNvPr>
          <p:cNvSpPr txBox="1"/>
          <p:nvPr/>
        </p:nvSpPr>
        <p:spPr>
          <a:xfrm>
            <a:off x="5300116" y="3398399"/>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8" name="Slide Number Placeholder 7">
            <a:extLst>
              <a:ext uri="{FF2B5EF4-FFF2-40B4-BE49-F238E27FC236}">
                <a16:creationId xmlns:a16="http://schemas.microsoft.com/office/drawing/2014/main" id="{B1189DD5-B0C5-46F8-A374-60F5A1296817}"/>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434421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Assignment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60</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IN" b="0" dirty="0"/>
              <a:t>Consider job for persons </a:t>
            </a:r>
            <a:r>
              <a:rPr lang="en-IN" dirty="0"/>
              <a:t>c</a:t>
            </a:r>
            <a:r>
              <a:rPr lang="en-IN" b="0" dirty="0"/>
              <a:t> and </a:t>
            </a:r>
            <a:r>
              <a:rPr lang="en-IN" dirty="0"/>
              <a:t>d </a:t>
            </a:r>
          </a:p>
          <a:p>
            <a:pPr lvl="1">
              <a:buFont typeface="Arial" panose="020B0604020202020204" pitchFamily="34" charset="0"/>
              <a:buChar char="•"/>
            </a:pPr>
            <a:r>
              <a:rPr lang="en-IN" sz="2400" b="0" i="0" dirty="0">
                <a:solidFill>
                  <a:schemeClr val="accent6">
                    <a:lumMod val="75000"/>
                  </a:schemeClr>
                </a:solidFill>
              </a:rPr>
              <a:t>c-&gt;3, d-&gt;4     lb=2+6+(1+4)=13</a:t>
            </a:r>
          </a:p>
          <a:p>
            <a:pPr lvl="1">
              <a:buFont typeface="Arial" panose="020B0604020202020204" pitchFamily="34" charset="0"/>
              <a:buChar char="•"/>
            </a:pPr>
            <a:r>
              <a:rPr lang="en-IN" sz="2400" b="0" i="0" dirty="0">
                <a:solidFill>
                  <a:schemeClr val="accent6">
                    <a:lumMod val="75000"/>
                  </a:schemeClr>
                </a:solidFill>
              </a:rPr>
              <a:t>c-&gt;4, d-&gt;3     lb=2+6+(8+9)=25</a:t>
            </a:r>
          </a:p>
          <a:p>
            <a:pPr lvl="1">
              <a:buFont typeface="Arial" panose="020B0604020202020204" pitchFamily="34" charset="0"/>
              <a:buChar char="•"/>
            </a:pPr>
            <a:r>
              <a:rPr lang="en-IN" sz="2400" b="0" i="0" dirty="0">
                <a:solidFill>
                  <a:schemeClr val="accent6">
                    <a:lumMod val="75000"/>
                  </a:schemeClr>
                </a:solidFill>
              </a:rPr>
              <a:t>c-&gt;3, d-&gt;4  is more promising </a:t>
            </a:r>
          </a:p>
          <a:p>
            <a:r>
              <a:rPr lang="en-IN" b="0" dirty="0"/>
              <a:t>The final assignment of jobs is as follows</a:t>
            </a:r>
          </a:p>
          <a:p>
            <a:pPr marL="0" indent="0" algn="ctr">
              <a:buNone/>
            </a:pPr>
            <a:r>
              <a:rPr lang="en-IN" dirty="0">
                <a:solidFill>
                  <a:schemeClr val="accent6">
                    <a:lumMod val="75000"/>
                  </a:schemeClr>
                </a:solidFill>
              </a:rPr>
              <a:t>a-&gt;2      b-&gt;1      c-&gt;3     d-&gt;4</a:t>
            </a:r>
          </a:p>
          <a:p>
            <a:endParaRPr lang="en-IN" b="0" i="0" dirty="0">
              <a:solidFill>
                <a:schemeClr val="accent6">
                  <a:lumMod val="75000"/>
                </a:schemeClr>
              </a:solidFill>
            </a:endParaRPr>
          </a:p>
        </p:txBody>
      </p:sp>
      <p:pic>
        <p:nvPicPr>
          <p:cNvPr id="7" name="Picture 6">
            <a:extLst>
              <a:ext uri="{FF2B5EF4-FFF2-40B4-BE49-F238E27FC236}">
                <a16:creationId xmlns:a16="http://schemas.microsoft.com/office/drawing/2014/main" id="{3CB9486A-E3D8-408E-AA8B-C6BC7FAA53A2}"/>
              </a:ext>
            </a:extLst>
          </p:cNvPr>
          <p:cNvPicPr>
            <a:picLocks noChangeAspect="1"/>
          </p:cNvPicPr>
          <p:nvPr/>
        </p:nvPicPr>
        <p:blipFill rotWithShape="1">
          <a:blip r:embed="rId2"/>
          <a:srcRect l="43347" t="38865" r="9211" b="31516"/>
          <a:stretch/>
        </p:blipFill>
        <p:spPr>
          <a:xfrm>
            <a:off x="5804165" y="4311347"/>
            <a:ext cx="5154456" cy="1809265"/>
          </a:xfrm>
          <a:prstGeom prst="rect">
            <a:avLst/>
          </a:prstGeom>
        </p:spPr>
      </p:pic>
    </p:spTree>
    <p:extLst>
      <p:ext uri="{BB962C8B-B14F-4D97-AF65-F5344CB8AC3E}">
        <p14:creationId xmlns:p14="http://schemas.microsoft.com/office/powerpoint/2010/main" val="36511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Assignment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61</a:t>
            </a:fld>
            <a:endParaRPr lang="en-US" dirty="0"/>
          </a:p>
        </p:txBody>
      </p:sp>
      <p:pic>
        <p:nvPicPr>
          <p:cNvPr id="3" name="Content Placeholder 2">
            <a:extLst>
              <a:ext uri="{FF2B5EF4-FFF2-40B4-BE49-F238E27FC236}">
                <a16:creationId xmlns:a16="http://schemas.microsoft.com/office/drawing/2014/main" id="{6C603B98-5054-4B26-8B9F-C254695224EA}"/>
              </a:ext>
            </a:extLst>
          </p:cNvPr>
          <p:cNvPicPr>
            <a:picLocks noGrp="1" noChangeAspect="1"/>
          </p:cNvPicPr>
          <p:nvPr>
            <p:ph idx="1"/>
          </p:nvPr>
        </p:nvPicPr>
        <p:blipFill rotWithShape="1">
          <a:blip r:embed="rId2"/>
          <a:srcRect l="11627" r="3538" b="8080"/>
          <a:stretch/>
        </p:blipFill>
        <p:spPr>
          <a:xfrm>
            <a:off x="2530089" y="1049536"/>
            <a:ext cx="8864433" cy="5400000"/>
          </a:xfrm>
          <a:prstGeom prst="rect">
            <a:avLst/>
          </a:prstGeom>
        </p:spPr>
      </p:pic>
      <p:cxnSp>
        <p:nvCxnSpPr>
          <p:cNvPr id="10" name="Straight Arrow Connector 9">
            <a:extLst>
              <a:ext uri="{FF2B5EF4-FFF2-40B4-BE49-F238E27FC236}">
                <a16:creationId xmlns:a16="http://schemas.microsoft.com/office/drawing/2014/main" id="{D81717DC-CCF3-424A-8D44-5841EE6FEA9B}"/>
              </a:ext>
            </a:extLst>
          </p:cNvPr>
          <p:cNvCxnSpPr>
            <a:cxnSpLocks/>
          </p:cNvCxnSpPr>
          <p:nvPr/>
        </p:nvCxnSpPr>
        <p:spPr>
          <a:xfrm>
            <a:off x="5834669" y="2253269"/>
            <a:ext cx="0" cy="64800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01D2E6-821E-4123-A452-ED24A1764303}"/>
              </a:ext>
            </a:extLst>
          </p:cNvPr>
          <p:cNvCxnSpPr>
            <a:cxnSpLocks/>
          </p:cNvCxnSpPr>
          <p:nvPr/>
        </p:nvCxnSpPr>
        <p:spPr>
          <a:xfrm flipH="1">
            <a:off x="4400550" y="3278257"/>
            <a:ext cx="1171576" cy="454789"/>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9573BF-4C88-4C0B-9C94-1459D2E15E57}"/>
              </a:ext>
            </a:extLst>
          </p:cNvPr>
          <p:cNvCxnSpPr>
            <a:cxnSpLocks/>
          </p:cNvCxnSpPr>
          <p:nvPr/>
        </p:nvCxnSpPr>
        <p:spPr>
          <a:xfrm flipH="1">
            <a:off x="3505200" y="4564825"/>
            <a:ext cx="581026" cy="52152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3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22839EAC-5AB5-4F58-A7F4-1008E42E1B14}"/>
              </a:ext>
            </a:extLst>
          </p:cNvPr>
          <p:cNvPicPr>
            <a:picLocks noChangeAspect="1"/>
          </p:cNvPicPr>
          <p:nvPr/>
        </p:nvPicPr>
        <p:blipFill>
          <a:blip r:embed="rId2">
            <a:alphaModFix amt="20000"/>
          </a:blip>
          <a:stretch>
            <a:fillRect/>
          </a:stretch>
        </p:blipFill>
        <p:spPr>
          <a:xfrm>
            <a:off x="3123027" y="400138"/>
            <a:ext cx="5117362" cy="5534791"/>
          </a:xfrm>
          <a:prstGeom prst="rect">
            <a:avLst/>
          </a:prstGeom>
        </p:spPr>
      </p:pic>
      <p:sp>
        <p:nvSpPr>
          <p:cNvPr id="2" name="Title 1">
            <a:extLst>
              <a:ext uri="{FF2B5EF4-FFF2-40B4-BE49-F238E27FC236}">
                <a16:creationId xmlns:a16="http://schemas.microsoft.com/office/drawing/2014/main" id="{7A8BD0AF-12B4-4976-8684-EA0910F09970}"/>
              </a:ext>
            </a:extLst>
          </p:cNvPr>
          <p:cNvSpPr>
            <a:spLocks noGrp="1"/>
          </p:cNvSpPr>
          <p:nvPr>
            <p:ph type="ctrTitle"/>
          </p:nvPr>
        </p:nvSpPr>
        <p:spPr>
          <a:xfrm>
            <a:off x="1434905" y="1815547"/>
            <a:ext cx="9284677" cy="772419"/>
          </a:xfrm>
        </p:spPr>
        <p:txBody>
          <a:bodyPr/>
          <a:lstStyle/>
          <a:p>
            <a:r>
              <a:rPr lang="en-US" sz="4400" b="1" i="1" cap="none" dirty="0">
                <a:solidFill>
                  <a:srgbClr val="C00000"/>
                </a:solidFill>
                <a:latin typeface="Cambria" panose="02040503050406030204" pitchFamily="18" charset="0"/>
                <a:ea typeface="Cambria" panose="02040503050406030204" pitchFamily="18" charset="0"/>
              </a:rPr>
              <a:t>Design and Analysis of Algorithms </a:t>
            </a:r>
            <a:endParaRPr lang="en-IN" sz="4400" b="1" dirty="0">
              <a:solidFill>
                <a:srgbClr val="C00000"/>
              </a:solidFill>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FFBC70EC-3C70-4105-94AE-7687EACABAD8}"/>
              </a:ext>
            </a:extLst>
          </p:cNvPr>
          <p:cNvSpPr>
            <a:spLocks noGrp="1"/>
          </p:cNvSpPr>
          <p:nvPr>
            <p:ph type="subTitle" idx="1"/>
          </p:nvPr>
        </p:nvSpPr>
        <p:spPr>
          <a:xfrm>
            <a:off x="2679906" y="3429001"/>
            <a:ext cx="6831673" cy="1613516"/>
          </a:xfrm>
        </p:spPr>
        <p:txBody>
          <a:bodyPr>
            <a:normAutofit/>
          </a:bodyPr>
          <a:lstStyle/>
          <a:p>
            <a:r>
              <a:rPr lang="en-IN" b="1" dirty="0" err="1">
                <a:solidFill>
                  <a:srgbClr val="002060"/>
                </a:solidFill>
                <a:latin typeface="Arial" panose="020B0604020202020204" pitchFamily="34" charset="0"/>
                <a:cs typeface="Arial" panose="020B0604020202020204" pitchFamily="34" charset="0"/>
              </a:rPr>
              <a:t>Dr.</a:t>
            </a:r>
            <a:r>
              <a:rPr lang="en-IN" b="1" dirty="0">
                <a:solidFill>
                  <a:srgbClr val="002060"/>
                </a:solidFill>
                <a:latin typeface="Arial" panose="020B0604020202020204" pitchFamily="34" charset="0"/>
                <a:cs typeface="Arial" panose="020B0604020202020204" pitchFamily="34" charset="0"/>
              </a:rPr>
              <a:t> Bhavanishankar K</a:t>
            </a:r>
          </a:p>
          <a:p>
            <a:r>
              <a:rPr lang="en-IN" b="1" dirty="0">
                <a:solidFill>
                  <a:srgbClr val="002060"/>
                </a:solidFill>
                <a:latin typeface="Arial" panose="020B0604020202020204" pitchFamily="34" charset="0"/>
                <a:cs typeface="Arial" panose="020B0604020202020204" pitchFamily="34" charset="0"/>
              </a:rPr>
              <a:t>Asst. Prof. Dept. of CSE</a:t>
            </a:r>
          </a:p>
          <a:p>
            <a:r>
              <a:rPr lang="en-IN" b="1" dirty="0">
                <a:solidFill>
                  <a:srgbClr val="002060"/>
                </a:solidFill>
                <a:latin typeface="Arial" panose="020B0604020202020204" pitchFamily="34" charset="0"/>
                <a:cs typeface="Arial" panose="020B0604020202020204" pitchFamily="34" charset="0"/>
              </a:rPr>
              <a:t> RNSIT, Bengaluru, India</a:t>
            </a:r>
          </a:p>
        </p:txBody>
      </p:sp>
    </p:spTree>
    <p:extLst>
      <p:ext uri="{BB962C8B-B14F-4D97-AF65-F5344CB8AC3E}">
        <p14:creationId xmlns:p14="http://schemas.microsoft.com/office/powerpoint/2010/main" val="4729147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Knapsack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63</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US" dirty="0">
                <a:solidFill>
                  <a:schemeClr val="accent6">
                    <a:lumMod val="75000"/>
                  </a:schemeClr>
                </a:solidFill>
              </a:rPr>
              <a:t>Problem statement </a:t>
            </a:r>
            <a:endParaRPr lang="en-IN" b="0" dirty="0"/>
          </a:p>
          <a:p>
            <a:r>
              <a:rPr lang="en-IN" b="0" dirty="0"/>
              <a:t>Given n items </a:t>
            </a:r>
            <a:r>
              <a:rPr lang="en-US" b="0" dirty="0"/>
              <a:t>of known weights </a:t>
            </a:r>
            <a:r>
              <a:rPr lang="en-US" b="0" dirty="0" err="1"/>
              <a:t>w</a:t>
            </a:r>
            <a:r>
              <a:rPr lang="en-US" b="0" baseline="-25000" dirty="0" err="1"/>
              <a:t>i</a:t>
            </a:r>
            <a:r>
              <a:rPr lang="en-US" b="0" dirty="0"/>
              <a:t> and values v</a:t>
            </a:r>
            <a:r>
              <a:rPr lang="en-US" b="0" baseline="-25000" dirty="0"/>
              <a:t>i</a:t>
            </a:r>
            <a:r>
              <a:rPr lang="en-US" b="0" dirty="0"/>
              <a:t> , </a:t>
            </a:r>
            <a:r>
              <a:rPr lang="en-US" b="0" dirty="0" err="1"/>
              <a:t>i</a:t>
            </a:r>
            <a:r>
              <a:rPr lang="en-US" b="0" dirty="0"/>
              <a:t> = 1, 2, . . . , n, and a knapsack of capacity W, find the most valuable subset of the items that fit in the knapsack.</a:t>
            </a:r>
          </a:p>
          <a:p>
            <a:pPr marL="0" indent="0">
              <a:buNone/>
            </a:pPr>
            <a:r>
              <a:rPr lang="en-US" dirty="0">
                <a:solidFill>
                  <a:schemeClr val="accent6">
                    <a:lumMod val="75000"/>
                  </a:schemeClr>
                </a:solidFill>
              </a:rPr>
              <a:t>Solution approach</a:t>
            </a:r>
          </a:p>
          <a:p>
            <a:r>
              <a:rPr lang="en-IN" b="0" dirty="0"/>
              <a:t>It is convenient </a:t>
            </a:r>
            <a:r>
              <a:rPr lang="en-US" b="0" dirty="0"/>
              <a:t>to order the items of a given instance in descending order by their value-to-weight </a:t>
            </a:r>
            <a:r>
              <a:rPr lang="en-IN" b="0" dirty="0"/>
              <a:t>ratios</a:t>
            </a:r>
          </a:p>
          <a:p>
            <a:r>
              <a:rPr lang="en-US" b="0" dirty="0"/>
              <a:t>Then the first item gives the best payoff per weight unit and the last one gives the worst payoff per weight unit, with ties resolved arbitrarily:</a:t>
            </a:r>
          </a:p>
          <a:p>
            <a:pPr marL="0" indent="0" algn="ctr">
              <a:buNone/>
            </a:pPr>
            <a:r>
              <a:rPr lang="pl-PL" b="0" i="1" dirty="0"/>
              <a:t>v</a:t>
            </a:r>
            <a:r>
              <a:rPr lang="pl-PL" b="0" baseline="-25000" dirty="0"/>
              <a:t>1</a:t>
            </a:r>
            <a:r>
              <a:rPr lang="pl-PL" b="0" i="1" dirty="0"/>
              <a:t>/w</a:t>
            </a:r>
            <a:r>
              <a:rPr lang="pl-PL" b="0" baseline="-25000" dirty="0"/>
              <a:t>1</a:t>
            </a:r>
            <a:r>
              <a:rPr lang="pl-PL" b="0" dirty="0"/>
              <a:t> ≥ </a:t>
            </a:r>
            <a:r>
              <a:rPr lang="pl-PL" b="0" i="1" dirty="0"/>
              <a:t>v</a:t>
            </a:r>
            <a:r>
              <a:rPr lang="pl-PL" b="0" baseline="-25000" dirty="0"/>
              <a:t>2</a:t>
            </a:r>
            <a:r>
              <a:rPr lang="pl-PL" b="0" i="1" dirty="0"/>
              <a:t>/w</a:t>
            </a:r>
            <a:r>
              <a:rPr lang="pl-PL" b="0" baseline="-25000" dirty="0"/>
              <a:t>2</a:t>
            </a:r>
            <a:r>
              <a:rPr lang="pl-PL" b="0" dirty="0"/>
              <a:t> ≥ </a:t>
            </a:r>
            <a:r>
              <a:rPr lang="pl-PL" b="0" i="1" dirty="0"/>
              <a:t>. . . </a:t>
            </a:r>
            <a:r>
              <a:rPr lang="pl-PL" b="0" dirty="0"/>
              <a:t>≥ </a:t>
            </a:r>
            <a:r>
              <a:rPr lang="pl-PL" b="0" i="1" dirty="0"/>
              <a:t>v</a:t>
            </a:r>
            <a:r>
              <a:rPr lang="pl-PL" b="0" baseline="-25000" dirty="0"/>
              <a:t>n</a:t>
            </a:r>
            <a:r>
              <a:rPr lang="pl-PL" b="0" i="1" dirty="0"/>
              <a:t>/w</a:t>
            </a:r>
            <a:r>
              <a:rPr lang="pl-PL" b="0" baseline="-25000" dirty="0"/>
              <a:t>n</a:t>
            </a:r>
            <a:r>
              <a:rPr lang="pl-PL" b="0" i="1" dirty="0"/>
              <a:t>.</a:t>
            </a:r>
            <a:endParaRPr lang="en-IN" b="0" dirty="0">
              <a:solidFill>
                <a:schemeClr val="accent6">
                  <a:lumMod val="75000"/>
                </a:schemeClr>
              </a:solidFill>
            </a:endParaRPr>
          </a:p>
        </p:txBody>
      </p:sp>
    </p:spTree>
    <p:extLst>
      <p:ext uri="{BB962C8B-B14F-4D97-AF65-F5344CB8AC3E}">
        <p14:creationId xmlns:p14="http://schemas.microsoft.com/office/powerpoint/2010/main" val="677784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Knapsack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64</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pPr marL="0" indent="0">
              <a:buNone/>
            </a:pPr>
            <a:r>
              <a:rPr lang="en-US" dirty="0">
                <a:solidFill>
                  <a:schemeClr val="accent6">
                    <a:lumMod val="75000"/>
                  </a:schemeClr>
                </a:solidFill>
              </a:rPr>
              <a:t>Construction of State Space Tree </a:t>
            </a:r>
          </a:p>
          <a:p>
            <a:r>
              <a:rPr lang="en-US" b="0" dirty="0"/>
              <a:t>Each node on the </a:t>
            </a:r>
            <a:r>
              <a:rPr lang="en-US" dirty="0" err="1"/>
              <a:t>i</a:t>
            </a:r>
            <a:r>
              <a:rPr lang="en-US" baseline="30000" dirty="0" err="1"/>
              <a:t>th</a:t>
            </a:r>
            <a:r>
              <a:rPr lang="en-US" b="0" dirty="0"/>
              <a:t>  level of this tree, </a:t>
            </a:r>
            <a:r>
              <a:rPr lang="en-US" dirty="0"/>
              <a:t>0 ≤ </a:t>
            </a:r>
            <a:r>
              <a:rPr lang="en-US" dirty="0" err="1"/>
              <a:t>i</a:t>
            </a:r>
            <a:r>
              <a:rPr lang="en-US" dirty="0"/>
              <a:t> ≤ n</a:t>
            </a:r>
            <a:r>
              <a:rPr lang="en-US" b="0" dirty="0"/>
              <a:t>, represents all the subsets of </a:t>
            </a:r>
            <a:r>
              <a:rPr lang="en-US" dirty="0"/>
              <a:t>n</a:t>
            </a:r>
            <a:r>
              <a:rPr lang="en-US" b="0" dirty="0"/>
              <a:t> items that include a particular selection made from the first </a:t>
            </a:r>
            <a:r>
              <a:rPr lang="en-US" dirty="0" err="1"/>
              <a:t>i</a:t>
            </a:r>
            <a:r>
              <a:rPr lang="en-US" b="0" dirty="0"/>
              <a:t> ordered items.</a:t>
            </a:r>
          </a:p>
          <a:p>
            <a:r>
              <a:rPr lang="en-IN" b="0" dirty="0"/>
              <a:t>This particular selection </a:t>
            </a:r>
            <a:r>
              <a:rPr lang="en-US" b="0" dirty="0"/>
              <a:t>is uniquely determined by the path from the root to the node: </a:t>
            </a:r>
          </a:p>
          <a:p>
            <a:pPr lvl="1"/>
            <a:r>
              <a:rPr lang="en-US" b="0" i="0" dirty="0">
                <a:solidFill>
                  <a:schemeClr val="accent6">
                    <a:lumMod val="75000"/>
                  </a:schemeClr>
                </a:solidFill>
              </a:rPr>
              <a:t>a branch going to the left indicates the inclusion of the next item, and </a:t>
            </a:r>
          </a:p>
          <a:p>
            <a:pPr lvl="1"/>
            <a:r>
              <a:rPr lang="en-US" b="0" i="0" dirty="0">
                <a:solidFill>
                  <a:schemeClr val="accent6">
                    <a:lumMod val="75000"/>
                  </a:schemeClr>
                </a:solidFill>
              </a:rPr>
              <a:t>a branch going to the right </a:t>
            </a:r>
            <a:r>
              <a:rPr lang="en-IN" b="0" i="0" dirty="0">
                <a:solidFill>
                  <a:schemeClr val="accent6">
                    <a:lumMod val="75000"/>
                  </a:schemeClr>
                </a:solidFill>
              </a:rPr>
              <a:t>indicates its exclusion</a:t>
            </a:r>
          </a:p>
          <a:p>
            <a:r>
              <a:rPr lang="en-US" b="0" dirty="0"/>
              <a:t>Record the total weight </a:t>
            </a:r>
            <a:r>
              <a:rPr lang="en-US" dirty="0"/>
              <a:t>w</a:t>
            </a:r>
            <a:r>
              <a:rPr lang="en-US" b="0" dirty="0"/>
              <a:t> and the total value </a:t>
            </a:r>
            <a:r>
              <a:rPr lang="en-US" dirty="0"/>
              <a:t>v</a:t>
            </a:r>
            <a:r>
              <a:rPr lang="en-US" b="0" dirty="0"/>
              <a:t> of this selection in the node, along with some upper bound </a:t>
            </a:r>
            <a:r>
              <a:rPr lang="en-US" dirty="0" err="1"/>
              <a:t>ub</a:t>
            </a:r>
            <a:r>
              <a:rPr lang="en-US" b="0" dirty="0"/>
              <a:t> on the value of any subset that can be obtained by adding zero or more items to this selection.</a:t>
            </a:r>
            <a:endParaRPr lang="en-IN" b="0" dirty="0">
              <a:solidFill>
                <a:schemeClr val="accent6">
                  <a:lumMod val="75000"/>
                </a:schemeClr>
              </a:solidFill>
            </a:endParaRPr>
          </a:p>
        </p:txBody>
      </p:sp>
    </p:spTree>
    <p:extLst>
      <p:ext uri="{BB962C8B-B14F-4D97-AF65-F5344CB8AC3E}">
        <p14:creationId xmlns:p14="http://schemas.microsoft.com/office/powerpoint/2010/main" val="19920706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Knapsack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65</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pPr marL="0" indent="0">
                  <a:buNone/>
                </a:pPr>
                <a:r>
                  <a:rPr lang="en-US" dirty="0">
                    <a:solidFill>
                      <a:schemeClr val="accent6">
                        <a:lumMod val="75000"/>
                      </a:schemeClr>
                    </a:solidFill>
                  </a:rPr>
                  <a:t>Computation of upper bound </a:t>
                </a:r>
              </a:p>
              <a:p>
                <a:r>
                  <a:rPr lang="en-US" b="0" dirty="0"/>
                  <a:t>A simple way to compute the upper bound </a:t>
                </a:r>
                <a:r>
                  <a:rPr lang="en-US" dirty="0" err="1"/>
                  <a:t>ub</a:t>
                </a:r>
                <a:r>
                  <a:rPr lang="en-US" dirty="0"/>
                  <a:t> </a:t>
                </a:r>
                <a:r>
                  <a:rPr lang="en-US" b="0" dirty="0"/>
                  <a:t>is to add to </a:t>
                </a:r>
                <a:r>
                  <a:rPr lang="en-US" dirty="0"/>
                  <a:t>v</a:t>
                </a:r>
                <a:r>
                  <a:rPr lang="en-US" b="0" dirty="0"/>
                  <a:t>, the total value of the items already selected, the product of the remaining capacity of the knapsack </a:t>
                </a:r>
                <a:r>
                  <a:rPr lang="en-US" dirty="0"/>
                  <a:t>W − w </a:t>
                </a:r>
                <a:r>
                  <a:rPr lang="en-US" b="0" dirty="0"/>
                  <a:t>and the best per unit payoff among the remaining items.</a:t>
                </a:r>
              </a:p>
              <a:p>
                <a:pPr marL="0" indent="0" algn="ctr">
                  <a:buNone/>
                </a:pPr>
                <a14:m>
                  <m:oMath xmlns:m="http://schemas.openxmlformats.org/officeDocument/2006/math">
                    <m:r>
                      <a:rPr lang="en-IN" b="0" i="1" smtClean="0">
                        <a:solidFill>
                          <a:schemeClr val="accent6">
                            <a:lumMod val="75000"/>
                          </a:schemeClr>
                        </a:solidFill>
                        <a:latin typeface="Cambria Math" panose="02040503050406030204" pitchFamily="18" charset="0"/>
                      </a:rPr>
                      <m:t>𝑢𝑏</m:t>
                    </m:r>
                    <m:r>
                      <a:rPr lang="en-IN" b="0" i="1" smtClean="0">
                        <a:solidFill>
                          <a:schemeClr val="accent6">
                            <a:lumMod val="75000"/>
                          </a:schemeClr>
                        </a:solidFill>
                        <a:latin typeface="Cambria Math" panose="02040503050406030204" pitchFamily="18" charset="0"/>
                      </a:rPr>
                      <m:t>=</m:t>
                    </m:r>
                    <m:r>
                      <a:rPr lang="en-IN" b="0" i="1" smtClean="0">
                        <a:solidFill>
                          <a:schemeClr val="accent6">
                            <a:lumMod val="75000"/>
                          </a:schemeClr>
                        </a:solidFill>
                        <a:latin typeface="Cambria Math" panose="02040503050406030204" pitchFamily="18" charset="0"/>
                      </a:rPr>
                      <m:t>𝑣</m:t>
                    </m:r>
                    <m:r>
                      <a:rPr lang="en-IN" b="0" i="1" smtClean="0">
                        <a:solidFill>
                          <a:schemeClr val="accent6">
                            <a:lumMod val="75000"/>
                          </a:schemeClr>
                        </a:solidFill>
                        <a:latin typeface="Cambria Math" panose="02040503050406030204" pitchFamily="18" charset="0"/>
                      </a:rPr>
                      <m:t>+</m:t>
                    </m:r>
                    <m:d>
                      <m:dPr>
                        <m:ctrlPr>
                          <a:rPr lang="en-IN" b="0" i="1" smtClean="0">
                            <a:solidFill>
                              <a:schemeClr val="accent6">
                                <a:lumMod val="75000"/>
                              </a:schemeClr>
                            </a:solidFill>
                            <a:latin typeface="Cambria Math" panose="02040503050406030204" pitchFamily="18" charset="0"/>
                          </a:rPr>
                        </m:ctrlPr>
                      </m:dPr>
                      <m:e>
                        <m:r>
                          <a:rPr lang="en-IN" b="0" i="1" smtClean="0">
                            <a:solidFill>
                              <a:schemeClr val="accent6">
                                <a:lumMod val="75000"/>
                              </a:schemeClr>
                            </a:solidFill>
                            <a:latin typeface="Cambria Math" panose="02040503050406030204" pitchFamily="18" charset="0"/>
                          </a:rPr>
                          <m:t>𝑊</m:t>
                        </m:r>
                        <m:r>
                          <a:rPr lang="en-IN" b="0" i="1" smtClean="0">
                            <a:solidFill>
                              <a:schemeClr val="accent6">
                                <a:lumMod val="75000"/>
                              </a:schemeClr>
                            </a:solidFill>
                            <a:latin typeface="Cambria Math" panose="02040503050406030204" pitchFamily="18" charset="0"/>
                          </a:rPr>
                          <m:t>−</m:t>
                        </m:r>
                        <m:r>
                          <a:rPr lang="en-IN" b="0" i="1" smtClean="0">
                            <a:solidFill>
                              <a:schemeClr val="accent6">
                                <a:lumMod val="75000"/>
                              </a:schemeClr>
                            </a:solidFill>
                            <a:latin typeface="Cambria Math" panose="02040503050406030204" pitchFamily="18" charset="0"/>
                          </a:rPr>
                          <m:t>𝑤</m:t>
                        </m:r>
                      </m:e>
                    </m:d>
                    <m:r>
                      <a:rPr lang="en-IN" b="0" i="1" smtClean="0">
                        <a:solidFill>
                          <a:schemeClr val="accent6">
                            <a:lumMod val="75000"/>
                          </a:schemeClr>
                        </a:solidFill>
                        <a:latin typeface="Cambria Math" panose="02040503050406030204" pitchFamily="18" charset="0"/>
                      </a:rPr>
                      <m:t>(</m:t>
                    </m:r>
                    <m:f>
                      <m:fPr>
                        <m:type m:val="skw"/>
                        <m:ctrlPr>
                          <a:rPr lang="en-IN" b="0" i="1" smtClean="0">
                            <a:solidFill>
                              <a:schemeClr val="accent6">
                                <a:lumMod val="75000"/>
                              </a:schemeClr>
                            </a:solidFill>
                            <a:latin typeface="Cambria Math" panose="02040503050406030204" pitchFamily="18" charset="0"/>
                          </a:rPr>
                        </m:ctrlPr>
                      </m:fPr>
                      <m:num>
                        <m:sSub>
                          <m:sSubPr>
                            <m:ctrlPr>
                              <a:rPr lang="en-IN" b="0" i="1">
                                <a:solidFill>
                                  <a:schemeClr val="accent6">
                                    <a:lumMod val="75000"/>
                                  </a:schemeClr>
                                </a:solidFill>
                                <a:latin typeface="Cambria Math" panose="02040503050406030204" pitchFamily="18" charset="0"/>
                              </a:rPr>
                            </m:ctrlPr>
                          </m:sSubPr>
                          <m:e>
                            <m:r>
                              <a:rPr lang="en-IN" b="0" i="1">
                                <a:solidFill>
                                  <a:schemeClr val="accent6">
                                    <a:lumMod val="75000"/>
                                  </a:schemeClr>
                                </a:solidFill>
                                <a:latin typeface="Cambria Math" panose="02040503050406030204" pitchFamily="18" charset="0"/>
                              </a:rPr>
                              <m:t>𝑣</m:t>
                            </m:r>
                          </m:e>
                          <m:sub>
                            <m:r>
                              <a:rPr lang="en-IN" b="0" i="1">
                                <a:solidFill>
                                  <a:schemeClr val="accent6">
                                    <a:lumMod val="75000"/>
                                  </a:schemeClr>
                                </a:solidFill>
                                <a:latin typeface="Cambria Math" panose="02040503050406030204" pitchFamily="18" charset="0"/>
                              </a:rPr>
                              <m:t>𝑖</m:t>
                            </m:r>
                            <m:r>
                              <a:rPr lang="en-IN" b="0" i="1">
                                <a:solidFill>
                                  <a:schemeClr val="accent6">
                                    <a:lumMod val="75000"/>
                                  </a:schemeClr>
                                </a:solidFill>
                                <a:latin typeface="Cambria Math" panose="02040503050406030204" pitchFamily="18" charset="0"/>
                              </a:rPr>
                              <m:t>+1</m:t>
                            </m:r>
                          </m:sub>
                        </m:sSub>
                      </m:num>
                      <m:den>
                        <m:sSub>
                          <m:sSubPr>
                            <m:ctrlPr>
                              <a:rPr lang="en-IN" b="0" i="1">
                                <a:solidFill>
                                  <a:schemeClr val="accent6">
                                    <a:lumMod val="75000"/>
                                  </a:schemeClr>
                                </a:solidFill>
                                <a:latin typeface="Cambria Math" panose="02040503050406030204" pitchFamily="18" charset="0"/>
                              </a:rPr>
                            </m:ctrlPr>
                          </m:sSubPr>
                          <m:e>
                            <m:r>
                              <a:rPr lang="en-IN" b="0" i="1" smtClean="0">
                                <a:solidFill>
                                  <a:schemeClr val="accent6">
                                    <a:lumMod val="75000"/>
                                  </a:schemeClr>
                                </a:solidFill>
                                <a:latin typeface="Cambria Math" panose="02040503050406030204" pitchFamily="18" charset="0"/>
                              </a:rPr>
                              <m:t>𝑤</m:t>
                            </m:r>
                          </m:e>
                          <m:sub>
                            <m:r>
                              <a:rPr lang="en-IN" b="0" i="1">
                                <a:solidFill>
                                  <a:schemeClr val="accent6">
                                    <a:lumMod val="75000"/>
                                  </a:schemeClr>
                                </a:solidFill>
                                <a:latin typeface="Cambria Math" panose="02040503050406030204" pitchFamily="18" charset="0"/>
                              </a:rPr>
                              <m:t>𝑖</m:t>
                            </m:r>
                            <m:r>
                              <a:rPr lang="en-IN" b="0" i="1">
                                <a:solidFill>
                                  <a:schemeClr val="accent6">
                                    <a:lumMod val="75000"/>
                                  </a:schemeClr>
                                </a:solidFill>
                                <a:latin typeface="Cambria Math" panose="02040503050406030204" pitchFamily="18" charset="0"/>
                              </a:rPr>
                              <m:t>+1</m:t>
                            </m:r>
                          </m:sub>
                        </m:sSub>
                      </m:den>
                    </m:f>
                  </m:oMath>
                </a14:m>
                <a:r>
                  <a:rPr lang="en-IN" b="0" dirty="0">
                    <a:solidFill>
                      <a:schemeClr val="accent6">
                        <a:lumMod val="75000"/>
                      </a:schemeClr>
                    </a:solidFill>
                  </a:rPr>
                  <a:t>)</a:t>
                </a:r>
              </a:p>
            </p:txBody>
          </p:sp>
        </mc:Choice>
        <mc:Fallback xmlns="">
          <p:sp>
            <p:nvSpPr>
              <p:cNvPr id="4" name="Content Placeholder 3">
                <a:extLst>
                  <a:ext uri="{FF2B5EF4-FFF2-40B4-BE49-F238E27FC236}">
                    <a16:creationId xmlns:a16="http://schemas.microsoft.com/office/drawing/2014/main" id="{4476F41F-D0F1-4819-9B94-F8808DA23E97}"/>
                  </a:ext>
                </a:extLst>
              </p:cNvPr>
              <p:cNvSpPr>
                <a:spLocks noGrp="1" noRot="1" noChangeAspect="1" noMove="1" noResize="1" noEditPoints="1" noAdjustHandles="1" noChangeArrowheads="1" noChangeShapeType="1" noTextEdit="1"/>
              </p:cNvSpPr>
              <p:nvPr>
                <p:ph idx="1"/>
              </p:nvPr>
            </p:nvSpPr>
            <p:spPr>
              <a:blipFill>
                <a:blip r:embed="rId2"/>
                <a:stretch>
                  <a:fillRect l="-862" t="-1341" r="-919"/>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040BDA71-D69C-473F-92A7-F33CE8F72003}"/>
              </a:ext>
            </a:extLst>
          </p:cNvPr>
          <p:cNvPicPr>
            <a:picLocks noChangeAspect="1"/>
          </p:cNvPicPr>
          <p:nvPr/>
        </p:nvPicPr>
        <p:blipFill rotWithShape="1">
          <a:blip r:embed="rId3"/>
          <a:srcRect l="29492" t="53787" r="17754" b="12750"/>
          <a:stretch/>
        </p:blipFill>
        <p:spPr>
          <a:xfrm>
            <a:off x="3040940" y="3963360"/>
            <a:ext cx="6431796" cy="2293749"/>
          </a:xfrm>
          <a:prstGeom prst="rect">
            <a:avLst/>
          </a:prstGeom>
          <a:ln>
            <a:solidFill>
              <a:schemeClr val="accent1"/>
            </a:solidFill>
          </a:ln>
        </p:spPr>
      </p:pic>
    </p:spTree>
    <p:extLst>
      <p:ext uri="{BB962C8B-B14F-4D97-AF65-F5344CB8AC3E}">
        <p14:creationId xmlns:p14="http://schemas.microsoft.com/office/powerpoint/2010/main" val="382602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Knapsack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66</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r>
              <a:rPr lang="en-IN" b="0" i="0" dirty="0">
                <a:solidFill>
                  <a:schemeClr val="accent6">
                    <a:lumMod val="75000"/>
                  </a:schemeClr>
                </a:solidFill>
              </a:rPr>
              <a:t>Solve the following instance of knapsack problem using branch and bound method </a:t>
            </a:r>
          </a:p>
          <a:p>
            <a:endParaRPr lang="en-IN" b="0" i="0" dirty="0">
              <a:solidFill>
                <a:schemeClr val="accent6">
                  <a:lumMod val="75000"/>
                </a:schemeClr>
              </a:solidFill>
            </a:endParaRPr>
          </a:p>
        </p:txBody>
      </p:sp>
      <p:pic>
        <p:nvPicPr>
          <p:cNvPr id="7" name="Picture 6">
            <a:extLst>
              <a:ext uri="{FF2B5EF4-FFF2-40B4-BE49-F238E27FC236}">
                <a16:creationId xmlns:a16="http://schemas.microsoft.com/office/drawing/2014/main" id="{4629921A-218E-41DF-89C6-F867B77B0124}"/>
              </a:ext>
            </a:extLst>
          </p:cNvPr>
          <p:cNvPicPr>
            <a:picLocks noChangeAspect="1"/>
          </p:cNvPicPr>
          <p:nvPr/>
        </p:nvPicPr>
        <p:blipFill rotWithShape="1">
          <a:blip r:embed="rId2"/>
          <a:srcRect l="53011" t="53787" r="40066" b="12750"/>
          <a:stretch/>
        </p:blipFill>
        <p:spPr>
          <a:xfrm>
            <a:off x="6275623" y="2282125"/>
            <a:ext cx="844062" cy="2293749"/>
          </a:xfrm>
          <a:prstGeom prst="rect">
            <a:avLst/>
          </a:prstGeom>
          <a:ln>
            <a:solidFill>
              <a:srgbClr val="FF0000"/>
            </a:solidFill>
          </a:ln>
        </p:spPr>
      </p:pic>
      <p:pic>
        <p:nvPicPr>
          <p:cNvPr id="8" name="Picture 7">
            <a:extLst>
              <a:ext uri="{FF2B5EF4-FFF2-40B4-BE49-F238E27FC236}">
                <a16:creationId xmlns:a16="http://schemas.microsoft.com/office/drawing/2014/main" id="{EDB25163-176B-4439-80DA-7A0C38784C53}"/>
              </a:ext>
            </a:extLst>
          </p:cNvPr>
          <p:cNvPicPr>
            <a:picLocks noChangeAspect="1"/>
          </p:cNvPicPr>
          <p:nvPr/>
        </p:nvPicPr>
        <p:blipFill rotWithShape="1">
          <a:blip r:embed="rId2"/>
          <a:srcRect l="29492" t="53787" r="46383" b="12750"/>
          <a:stretch/>
        </p:blipFill>
        <p:spPr>
          <a:xfrm>
            <a:off x="3288913" y="2282125"/>
            <a:ext cx="2941406" cy="2293749"/>
          </a:xfrm>
          <a:prstGeom prst="rect">
            <a:avLst/>
          </a:prstGeom>
          <a:ln>
            <a:solidFill>
              <a:schemeClr val="accent1"/>
            </a:solidFill>
          </a:ln>
        </p:spPr>
      </p:pic>
      <p:pic>
        <p:nvPicPr>
          <p:cNvPr id="9" name="Picture 8">
            <a:extLst>
              <a:ext uri="{FF2B5EF4-FFF2-40B4-BE49-F238E27FC236}">
                <a16:creationId xmlns:a16="http://schemas.microsoft.com/office/drawing/2014/main" id="{9E541F57-B3B9-46A9-804E-43757EE6A1C1}"/>
              </a:ext>
            </a:extLst>
          </p:cNvPr>
          <p:cNvPicPr>
            <a:picLocks noChangeAspect="1"/>
          </p:cNvPicPr>
          <p:nvPr/>
        </p:nvPicPr>
        <p:blipFill rotWithShape="1">
          <a:blip r:embed="rId2"/>
          <a:srcRect l="59846" t="53787" r="17754" b="12750"/>
          <a:stretch/>
        </p:blipFill>
        <p:spPr>
          <a:xfrm>
            <a:off x="7147821" y="2282124"/>
            <a:ext cx="2730973" cy="2293749"/>
          </a:xfrm>
          <a:prstGeom prst="rect">
            <a:avLst/>
          </a:prstGeom>
          <a:ln>
            <a:solidFill>
              <a:schemeClr val="accent1"/>
            </a:solidFill>
          </a:ln>
        </p:spPr>
      </p:pic>
    </p:spTree>
    <p:extLst>
      <p:ext uri="{BB962C8B-B14F-4D97-AF65-F5344CB8AC3E}">
        <p14:creationId xmlns:p14="http://schemas.microsoft.com/office/powerpoint/2010/main" val="52149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80">
                                          <p:stCondLst>
                                            <p:cond delay="0"/>
                                          </p:stCondLst>
                                        </p:cTn>
                                        <p:tgtEl>
                                          <p:spTgt spid="7"/>
                                        </p:tgtEl>
                                      </p:cBhvr>
                                    </p:animEffect>
                                    <p:anim calcmode="lin" valueType="num">
                                      <p:cBhvr>
                                        <p:cTn id="1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3" dur="26">
                                          <p:stCondLst>
                                            <p:cond delay="650"/>
                                          </p:stCondLst>
                                        </p:cTn>
                                        <p:tgtEl>
                                          <p:spTgt spid="7"/>
                                        </p:tgtEl>
                                      </p:cBhvr>
                                      <p:to x="100000" y="60000"/>
                                    </p:animScale>
                                    <p:animScale>
                                      <p:cBhvr>
                                        <p:cTn id="24" dur="166" decel="50000">
                                          <p:stCondLst>
                                            <p:cond delay="676"/>
                                          </p:stCondLst>
                                        </p:cTn>
                                        <p:tgtEl>
                                          <p:spTgt spid="7"/>
                                        </p:tgtEl>
                                      </p:cBhvr>
                                      <p:to x="100000" y="100000"/>
                                    </p:animScale>
                                    <p:animScale>
                                      <p:cBhvr>
                                        <p:cTn id="25" dur="26">
                                          <p:stCondLst>
                                            <p:cond delay="1312"/>
                                          </p:stCondLst>
                                        </p:cTn>
                                        <p:tgtEl>
                                          <p:spTgt spid="7"/>
                                        </p:tgtEl>
                                      </p:cBhvr>
                                      <p:to x="100000" y="80000"/>
                                    </p:animScale>
                                    <p:animScale>
                                      <p:cBhvr>
                                        <p:cTn id="26" dur="166" decel="50000">
                                          <p:stCondLst>
                                            <p:cond delay="1338"/>
                                          </p:stCondLst>
                                        </p:cTn>
                                        <p:tgtEl>
                                          <p:spTgt spid="7"/>
                                        </p:tgtEl>
                                      </p:cBhvr>
                                      <p:to x="100000" y="100000"/>
                                    </p:animScale>
                                    <p:animScale>
                                      <p:cBhvr>
                                        <p:cTn id="27" dur="26">
                                          <p:stCondLst>
                                            <p:cond delay="1642"/>
                                          </p:stCondLst>
                                        </p:cTn>
                                        <p:tgtEl>
                                          <p:spTgt spid="7"/>
                                        </p:tgtEl>
                                      </p:cBhvr>
                                      <p:to x="100000" y="90000"/>
                                    </p:animScale>
                                    <p:animScale>
                                      <p:cBhvr>
                                        <p:cTn id="28" dur="166" decel="50000">
                                          <p:stCondLst>
                                            <p:cond delay="1668"/>
                                          </p:stCondLst>
                                        </p:cTn>
                                        <p:tgtEl>
                                          <p:spTgt spid="7"/>
                                        </p:tgtEl>
                                      </p:cBhvr>
                                      <p:to x="100000" y="100000"/>
                                    </p:animScale>
                                    <p:animScale>
                                      <p:cBhvr>
                                        <p:cTn id="29" dur="26">
                                          <p:stCondLst>
                                            <p:cond delay="1808"/>
                                          </p:stCondLst>
                                        </p:cTn>
                                        <p:tgtEl>
                                          <p:spTgt spid="7"/>
                                        </p:tgtEl>
                                      </p:cBhvr>
                                      <p:to x="100000" y="95000"/>
                                    </p:animScale>
                                    <p:animScale>
                                      <p:cBhvr>
                                        <p:cTn id="3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Knapsack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67</a:t>
            </a:fld>
            <a:endParaRPr lang="en-US" dirty="0"/>
          </a:p>
        </p:txBody>
      </p:sp>
      <p:sp>
        <p:nvSpPr>
          <p:cNvPr id="4" name="Content Placeholder 3">
            <a:extLst>
              <a:ext uri="{FF2B5EF4-FFF2-40B4-BE49-F238E27FC236}">
                <a16:creationId xmlns:a16="http://schemas.microsoft.com/office/drawing/2014/main" id="{4476F41F-D0F1-4819-9B94-F8808DA23E97}"/>
              </a:ext>
            </a:extLst>
          </p:cNvPr>
          <p:cNvSpPr>
            <a:spLocks noGrp="1"/>
          </p:cNvSpPr>
          <p:nvPr>
            <p:ph idx="1"/>
          </p:nvPr>
        </p:nvSpPr>
        <p:spPr/>
        <p:txBody>
          <a:bodyPr>
            <a:normAutofit/>
          </a:bodyPr>
          <a:lstStyle/>
          <a:p>
            <a:pPr marL="0" indent="0">
              <a:buNone/>
            </a:pPr>
            <a:r>
              <a:rPr lang="en-IN" i="0" dirty="0">
                <a:solidFill>
                  <a:schemeClr val="accent6">
                    <a:lumMod val="75000"/>
                  </a:schemeClr>
                </a:solidFill>
              </a:rPr>
              <a:t>Solution</a:t>
            </a:r>
          </a:p>
          <a:p>
            <a:pPr marL="0" indent="0" algn="ctr">
              <a:buNone/>
            </a:pPr>
            <a:r>
              <a:rPr lang="en-IN" dirty="0">
                <a:solidFill>
                  <a:srgbClr val="00B0F0"/>
                </a:solidFill>
                <a:hlinkClick r:id="rId2" action="ppaction://hlinkfile"/>
              </a:rPr>
              <a:t>Click for the solution </a:t>
            </a:r>
            <a:endParaRPr lang="en-IN" dirty="0">
              <a:solidFill>
                <a:srgbClr val="00B0F0"/>
              </a:solidFill>
            </a:endParaRPr>
          </a:p>
          <a:p>
            <a:endParaRPr lang="en-IN" b="0" i="0" dirty="0">
              <a:solidFill>
                <a:schemeClr val="accent6">
                  <a:lumMod val="75000"/>
                </a:schemeClr>
              </a:solidFill>
            </a:endParaRPr>
          </a:p>
          <a:p>
            <a:endParaRPr lang="en-IN" b="0" i="0" dirty="0">
              <a:solidFill>
                <a:schemeClr val="accent6">
                  <a:lumMod val="75000"/>
                </a:schemeClr>
              </a:solidFill>
            </a:endParaRPr>
          </a:p>
        </p:txBody>
      </p:sp>
    </p:spTree>
    <p:extLst>
      <p:ext uri="{BB962C8B-B14F-4D97-AF65-F5344CB8AC3E}">
        <p14:creationId xmlns:p14="http://schemas.microsoft.com/office/powerpoint/2010/main" val="3725870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Knapsack Problem</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68</a:t>
            </a:fld>
            <a:endParaRPr lang="en-US" dirty="0"/>
          </a:p>
        </p:txBody>
      </p:sp>
      <p:sp>
        <p:nvSpPr>
          <p:cNvPr id="7" name="Content Placeholder 6">
            <a:extLst>
              <a:ext uri="{FF2B5EF4-FFF2-40B4-BE49-F238E27FC236}">
                <a16:creationId xmlns:a16="http://schemas.microsoft.com/office/drawing/2014/main" id="{A7EB3269-1AFD-401F-B1EB-3B1CA714B0DD}"/>
              </a:ext>
            </a:extLst>
          </p:cNvPr>
          <p:cNvSpPr>
            <a:spLocks noGrp="1"/>
          </p:cNvSpPr>
          <p:nvPr>
            <p:ph idx="1"/>
          </p:nvPr>
        </p:nvSpPr>
        <p:spPr/>
        <p:txBody>
          <a:bodyPr/>
          <a:lstStyle/>
          <a:p>
            <a:r>
              <a:rPr lang="en-IN" dirty="0"/>
              <a:t>State space tree </a:t>
            </a:r>
          </a:p>
        </p:txBody>
      </p:sp>
      <p:pic>
        <p:nvPicPr>
          <p:cNvPr id="8" name="Content Placeholder 2">
            <a:extLst>
              <a:ext uri="{FF2B5EF4-FFF2-40B4-BE49-F238E27FC236}">
                <a16:creationId xmlns:a16="http://schemas.microsoft.com/office/drawing/2014/main" id="{43094574-C7A1-4AA8-81B1-42BFB96BBCBC}"/>
              </a:ext>
            </a:extLst>
          </p:cNvPr>
          <p:cNvPicPr>
            <a:picLocks noChangeAspect="1"/>
          </p:cNvPicPr>
          <p:nvPr/>
        </p:nvPicPr>
        <p:blipFill rotWithShape="1">
          <a:blip r:embed="rId2"/>
          <a:srcRect l="9859" t="5582" r="10293" b="4425"/>
          <a:stretch/>
        </p:blipFill>
        <p:spPr>
          <a:xfrm>
            <a:off x="4093694" y="1239630"/>
            <a:ext cx="8028000" cy="5087049"/>
          </a:xfrm>
          <a:prstGeom prst="rect">
            <a:avLst/>
          </a:prstGeom>
          <a:ln>
            <a:solidFill>
              <a:schemeClr val="tx1"/>
            </a:solidFill>
          </a:ln>
        </p:spPr>
      </p:pic>
    </p:spTree>
    <p:extLst>
      <p:ext uri="{BB962C8B-B14F-4D97-AF65-F5344CB8AC3E}">
        <p14:creationId xmlns:p14="http://schemas.microsoft.com/office/powerpoint/2010/main" val="19657957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TSP</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69</a:t>
            </a:fld>
            <a:endParaRPr lang="en-US" dirty="0"/>
          </a:p>
        </p:txBody>
      </p:sp>
      <p:sp>
        <p:nvSpPr>
          <p:cNvPr id="7" name="Content Placeholder 6">
            <a:extLst>
              <a:ext uri="{FF2B5EF4-FFF2-40B4-BE49-F238E27FC236}">
                <a16:creationId xmlns:a16="http://schemas.microsoft.com/office/drawing/2014/main" id="{A7EB3269-1AFD-401F-B1EB-3B1CA714B0DD}"/>
              </a:ext>
            </a:extLst>
          </p:cNvPr>
          <p:cNvSpPr>
            <a:spLocks noGrp="1"/>
          </p:cNvSpPr>
          <p:nvPr>
            <p:ph idx="1"/>
          </p:nvPr>
        </p:nvSpPr>
        <p:spPr/>
        <p:txBody>
          <a:bodyPr/>
          <a:lstStyle/>
          <a:p>
            <a:r>
              <a:rPr lang="en-IN" b="0" dirty="0"/>
              <a:t>The </a:t>
            </a:r>
            <a:r>
              <a:rPr lang="en-US" b="0" dirty="0"/>
              <a:t>problem asks to find the shortest tour through a given set of </a:t>
            </a:r>
            <a:r>
              <a:rPr lang="en-US" b="0" i="1" dirty="0"/>
              <a:t>n </a:t>
            </a:r>
            <a:r>
              <a:rPr lang="en-US" b="0" dirty="0"/>
              <a:t>cities that visits each city exactly once before returning to the city where it started</a:t>
            </a:r>
          </a:p>
          <a:p>
            <a:r>
              <a:rPr lang="en-IN" b="0" dirty="0"/>
              <a:t>The tour is a sequence of </a:t>
            </a:r>
            <a:r>
              <a:rPr lang="en-US" b="0" dirty="0"/>
              <a:t>vertices </a:t>
            </a:r>
            <a:r>
              <a:rPr lang="en-US" i="1" dirty="0"/>
              <a:t>v</a:t>
            </a:r>
            <a:r>
              <a:rPr lang="en-US" i="1" baseline="-25000" dirty="0"/>
              <a:t>i</a:t>
            </a:r>
            <a:r>
              <a:rPr lang="en-US" baseline="-25000" dirty="0"/>
              <a:t>0</a:t>
            </a:r>
            <a:r>
              <a:rPr lang="en-US" i="1" dirty="0"/>
              <a:t>, v</a:t>
            </a:r>
            <a:r>
              <a:rPr lang="en-US" i="1" baseline="-25000" dirty="0"/>
              <a:t>i1</a:t>
            </a:r>
            <a:r>
              <a:rPr lang="en-US" i="1" dirty="0"/>
              <a:t>, . . . , v</a:t>
            </a:r>
            <a:r>
              <a:rPr lang="en-US" i="1" baseline="-25000" dirty="0"/>
              <a:t>in−1</a:t>
            </a:r>
            <a:r>
              <a:rPr lang="en-US" i="1" dirty="0"/>
              <a:t>, v</a:t>
            </a:r>
            <a:r>
              <a:rPr lang="en-US" i="1" baseline="-25000" dirty="0"/>
              <a:t>i0</a:t>
            </a:r>
            <a:r>
              <a:rPr lang="en-US" b="0" i="1" dirty="0"/>
              <a:t>, </a:t>
            </a:r>
            <a:r>
              <a:rPr lang="en-US" b="0" dirty="0"/>
              <a:t>where the first vertex of the sequence is the same as the last one and all the other </a:t>
            </a:r>
            <a:r>
              <a:rPr lang="en-US" i="1" dirty="0"/>
              <a:t>n </a:t>
            </a:r>
            <a:r>
              <a:rPr lang="en-US" dirty="0"/>
              <a:t>− 1 </a:t>
            </a:r>
            <a:r>
              <a:rPr lang="en-US" b="0" dirty="0"/>
              <a:t>vertices are distinct.</a:t>
            </a:r>
          </a:p>
          <a:p>
            <a:r>
              <a:rPr lang="en-US" b="0" dirty="0"/>
              <a:t>Al the tours starts and ends at one particular vertex  (Hamiltonian circuit)</a:t>
            </a:r>
          </a:p>
          <a:p>
            <a:r>
              <a:rPr lang="en-US" b="0" dirty="0"/>
              <a:t>Thus, we can get all the tours by generating all the permutations of </a:t>
            </a:r>
            <a:r>
              <a:rPr lang="en-US" i="1" dirty="0"/>
              <a:t>n </a:t>
            </a:r>
            <a:r>
              <a:rPr lang="en-US" dirty="0"/>
              <a:t>− 1 </a:t>
            </a:r>
            <a:r>
              <a:rPr lang="en-US" b="0" dirty="0"/>
              <a:t>intermediate cities, compute the tour lengths, and find the shortest among them.</a:t>
            </a:r>
            <a:endParaRPr lang="en-IN" b="0" dirty="0"/>
          </a:p>
        </p:txBody>
      </p:sp>
    </p:spTree>
    <p:extLst>
      <p:ext uri="{BB962C8B-B14F-4D97-AF65-F5344CB8AC3E}">
        <p14:creationId xmlns:p14="http://schemas.microsoft.com/office/powerpoint/2010/main" val="226867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sp>
        <p:nvSpPr>
          <p:cNvPr id="3" name="Content Placeholder 2">
            <a:extLst>
              <a:ext uri="{FF2B5EF4-FFF2-40B4-BE49-F238E27FC236}">
                <a16:creationId xmlns:a16="http://schemas.microsoft.com/office/drawing/2014/main" id="{304F57C3-9F6F-457D-BDC4-BBAD2FA2C4AE}"/>
              </a:ext>
            </a:extLst>
          </p:cNvPr>
          <p:cNvSpPr>
            <a:spLocks noGrp="1"/>
          </p:cNvSpPr>
          <p:nvPr>
            <p:ph idx="1"/>
          </p:nvPr>
        </p:nvSpPr>
        <p:spPr>
          <a:xfrm>
            <a:off x="1289967" y="1106917"/>
            <a:ext cx="10499076" cy="5390774"/>
          </a:xfrm>
        </p:spPr>
        <p:txBody>
          <a:bodyPr>
            <a:normAutofit/>
          </a:bodyPr>
          <a:lstStyle/>
          <a:p>
            <a:r>
              <a:rPr lang="en-IN" b="0" dirty="0"/>
              <a:t>When </a:t>
            </a:r>
            <a:r>
              <a:rPr lang="en-IN" b="0" dirty="0">
                <a:solidFill>
                  <a:srgbClr val="FF0000"/>
                </a:solidFill>
              </a:rPr>
              <a:t>n=4</a:t>
            </a:r>
            <a:r>
              <a:rPr lang="en-IN" b="0" dirty="0"/>
              <a:t>?</a:t>
            </a:r>
          </a:p>
          <a:p>
            <a:endParaRPr lang="en-IN" b="0" dirty="0"/>
          </a:p>
          <a:p>
            <a:pPr marL="0" indent="0">
              <a:buNone/>
            </a:pP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pic>
        <p:nvPicPr>
          <p:cNvPr id="4" name="Picture 3">
            <a:extLst>
              <a:ext uri="{FF2B5EF4-FFF2-40B4-BE49-F238E27FC236}">
                <a16:creationId xmlns:a16="http://schemas.microsoft.com/office/drawing/2014/main" id="{52E0EA05-D697-4707-B79F-01FA9B5D3678}"/>
              </a:ext>
            </a:extLst>
          </p:cNvPr>
          <p:cNvPicPr>
            <a:picLocks noChangeAspect="1"/>
          </p:cNvPicPr>
          <p:nvPr/>
        </p:nvPicPr>
        <p:blipFill rotWithShape="1">
          <a:blip r:embed="rId2"/>
          <a:srcRect l="40714" t="50000" r="27381" b="24008"/>
          <a:stretch/>
        </p:blipFill>
        <p:spPr>
          <a:xfrm>
            <a:off x="2609568" y="1933047"/>
            <a:ext cx="7859875" cy="3600000"/>
          </a:xfrm>
          <a:prstGeom prst="rect">
            <a:avLst/>
          </a:prstGeom>
          <a:ln>
            <a:solidFill>
              <a:schemeClr val="accent1"/>
            </a:solidFill>
          </a:ln>
        </p:spPr>
      </p:pic>
      <p:sp>
        <p:nvSpPr>
          <p:cNvPr id="5" name="TextBox 4">
            <a:extLst>
              <a:ext uri="{FF2B5EF4-FFF2-40B4-BE49-F238E27FC236}">
                <a16:creationId xmlns:a16="http://schemas.microsoft.com/office/drawing/2014/main" id="{5BCFF515-B26B-4AE2-8892-0021B38FFB09}"/>
              </a:ext>
            </a:extLst>
          </p:cNvPr>
          <p:cNvSpPr txBox="1"/>
          <p:nvPr/>
        </p:nvSpPr>
        <p:spPr>
          <a:xfrm>
            <a:off x="4008233" y="2785403"/>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7" name="TextBox 6">
            <a:extLst>
              <a:ext uri="{FF2B5EF4-FFF2-40B4-BE49-F238E27FC236}">
                <a16:creationId xmlns:a16="http://schemas.microsoft.com/office/drawing/2014/main" id="{B2A6E663-C2BD-40B1-A401-81DA51EF8ADD}"/>
              </a:ext>
            </a:extLst>
          </p:cNvPr>
          <p:cNvSpPr txBox="1"/>
          <p:nvPr/>
        </p:nvSpPr>
        <p:spPr>
          <a:xfrm>
            <a:off x="5300116" y="3398399"/>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8" name="TextBox 7">
            <a:extLst>
              <a:ext uri="{FF2B5EF4-FFF2-40B4-BE49-F238E27FC236}">
                <a16:creationId xmlns:a16="http://schemas.microsoft.com/office/drawing/2014/main" id="{3B14FA5D-3964-48DA-A4B4-A6542E4D35F9}"/>
              </a:ext>
            </a:extLst>
          </p:cNvPr>
          <p:cNvSpPr txBox="1"/>
          <p:nvPr/>
        </p:nvSpPr>
        <p:spPr>
          <a:xfrm>
            <a:off x="4008233" y="4017587"/>
            <a:ext cx="393896" cy="379828"/>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9" name="TextBox 8">
            <a:extLst>
              <a:ext uri="{FF2B5EF4-FFF2-40B4-BE49-F238E27FC236}">
                <a16:creationId xmlns:a16="http://schemas.microsoft.com/office/drawing/2014/main" id="{E6CCE174-4C08-48AB-A8EF-328EEEF9A2B9}"/>
              </a:ext>
            </a:extLst>
          </p:cNvPr>
          <p:cNvSpPr txBox="1"/>
          <p:nvPr/>
        </p:nvSpPr>
        <p:spPr>
          <a:xfrm>
            <a:off x="4697670" y="4017587"/>
            <a:ext cx="393896" cy="379828"/>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10" name="TextBox 9">
            <a:extLst>
              <a:ext uri="{FF2B5EF4-FFF2-40B4-BE49-F238E27FC236}">
                <a16:creationId xmlns:a16="http://schemas.microsoft.com/office/drawing/2014/main" id="{2EFF429B-406B-426E-8BAA-3104FC3CE3F4}"/>
              </a:ext>
            </a:extLst>
          </p:cNvPr>
          <p:cNvSpPr txBox="1"/>
          <p:nvPr/>
        </p:nvSpPr>
        <p:spPr>
          <a:xfrm>
            <a:off x="5327834" y="4017587"/>
            <a:ext cx="393896" cy="379828"/>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11" name="TextBox 10">
            <a:extLst>
              <a:ext uri="{FF2B5EF4-FFF2-40B4-BE49-F238E27FC236}">
                <a16:creationId xmlns:a16="http://schemas.microsoft.com/office/drawing/2014/main" id="{7CBDBDE0-70C2-41DA-8665-496961419BE6}"/>
              </a:ext>
            </a:extLst>
          </p:cNvPr>
          <p:cNvSpPr txBox="1"/>
          <p:nvPr/>
        </p:nvSpPr>
        <p:spPr>
          <a:xfrm>
            <a:off x="5899052" y="4022017"/>
            <a:ext cx="393896" cy="379828"/>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12" name="TextBox 11">
            <a:extLst>
              <a:ext uri="{FF2B5EF4-FFF2-40B4-BE49-F238E27FC236}">
                <a16:creationId xmlns:a16="http://schemas.microsoft.com/office/drawing/2014/main" id="{8E36055F-6F31-4055-8D15-F8EEB34D641D}"/>
              </a:ext>
            </a:extLst>
          </p:cNvPr>
          <p:cNvSpPr txBox="1"/>
          <p:nvPr/>
        </p:nvSpPr>
        <p:spPr>
          <a:xfrm>
            <a:off x="4189492" y="3760528"/>
            <a:ext cx="1841545" cy="461665"/>
          </a:xfrm>
          <a:prstGeom prst="rect">
            <a:avLst/>
          </a:prstGeom>
          <a:noFill/>
        </p:spPr>
        <p:txBody>
          <a:bodyPr wrap="square" rtlCol="0">
            <a:spAutoFit/>
          </a:bodyPr>
          <a:lstStyle/>
          <a:p>
            <a:r>
              <a:rPr lang="en-US" sz="2400" dirty="0">
                <a:solidFill>
                  <a:srgbClr val="FF0000"/>
                </a:solidFill>
              </a:rPr>
              <a:t>Dead end !!!!</a:t>
            </a:r>
            <a:endParaRPr lang="en-IN" sz="2400" dirty="0">
              <a:solidFill>
                <a:srgbClr val="FF0000"/>
              </a:solidFill>
            </a:endParaRPr>
          </a:p>
        </p:txBody>
      </p:sp>
      <p:sp>
        <p:nvSpPr>
          <p:cNvPr id="13" name="Slide Number Placeholder 12">
            <a:extLst>
              <a:ext uri="{FF2B5EF4-FFF2-40B4-BE49-F238E27FC236}">
                <a16:creationId xmlns:a16="http://schemas.microsoft.com/office/drawing/2014/main" id="{C6014319-45B7-4DE4-ACB3-663E3673994A}"/>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162822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a:xfrm>
            <a:off x="1233378" y="213192"/>
            <a:ext cx="10612257" cy="803366"/>
          </a:xfrm>
        </p:spPr>
        <p:txBody>
          <a:bodyPr/>
          <a:lstStyle/>
          <a:p>
            <a:r>
              <a:rPr lang="en-US"/>
              <a:t>Branch and Bound – </a:t>
            </a:r>
            <a:r>
              <a:rPr lang="en-US" sz="3600"/>
              <a:t>TSP</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a:t>Dept. of CSE RNSIT, Bengaluru, India </a:t>
            </a:r>
            <a:endParaRPr lang="en-US" dirty="0"/>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a:xfrm>
            <a:off x="9472736" y="6453386"/>
            <a:ext cx="1596292" cy="404614"/>
          </a:xfrm>
        </p:spPr>
        <p:txBody>
          <a:bodyPr/>
          <a:lstStyle/>
          <a:p>
            <a:fld id="{69E57DC2-970A-4B3E-BB1C-7A09969E49DF}" type="slidenum">
              <a:rPr lang="en-US" smtClean="0"/>
              <a:t>70</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92D2C12-A592-42E1-84C3-A3FD67D20BB7}"/>
                  </a:ext>
                </a:extLst>
              </p:cNvPr>
              <p:cNvSpPr>
                <a:spLocks noGrp="1"/>
              </p:cNvSpPr>
              <p:nvPr>
                <p:ph idx="1"/>
              </p:nvPr>
            </p:nvSpPr>
            <p:spPr>
              <a:xfrm>
                <a:off x="797478" y="900332"/>
                <a:ext cx="6108275" cy="5549204"/>
              </a:xfrm>
            </p:spPr>
            <p:txBody>
              <a:bodyPr>
                <a:noAutofit/>
              </a:bodyPr>
              <a:lstStyle/>
              <a:p>
                <a:pPr marL="0" indent="0">
                  <a:buNone/>
                </a:pPr>
                <a:r>
                  <a:rPr lang="en-US" dirty="0"/>
                  <a:t>Observations </a:t>
                </a:r>
              </a:p>
              <a:p>
                <a:r>
                  <a:rPr lang="en-US" b="0" dirty="0"/>
                  <a:t>Three pairs of tours that differ only by                                   </a:t>
                </a:r>
                <a:r>
                  <a:rPr lang="en-IN" b="0" dirty="0"/>
                  <a:t>their direction.</a:t>
                </a:r>
              </a:p>
              <a:p>
                <a:r>
                  <a:rPr lang="en-US" b="0" dirty="0"/>
                  <a:t>Hence, we could cut the number of vertex permutations by half.</a:t>
                </a:r>
              </a:p>
              <a:p>
                <a:r>
                  <a:rPr lang="en-US" b="0" dirty="0"/>
                  <a:t>for example, choose any two intermediate vertices, say, </a:t>
                </a:r>
                <a:r>
                  <a:rPr lang="en-US" i="1" dirty="0"/>
                  <a:t>b</a:t>
                </a:r>
                <a:r>
                  <a:rPr lang="en-US" b="0" i="1" dirty="0"/>
                  <a:t> </a:t>
                </a:r>
                <a:r>
                  <a:rPr lang="en-US" b="0" dirty="0"/>
                  <a:t>and </a:t>
                </a:r>
                <a:r>
                  <a:rPr lang="en-US" i="1" dirty="0"/>
                  <a:t>c</a:t>
                </a:r>
                <a:r>
                  <a:rPr lang="en-US" b="0" dirty="0"/>
                  <a:t>, and then consider only permutations in which </a:t>
                </a:r>
                <a:r>
                  <a:rPr lang="en-US" i="1" dirty="0"/>
                  <a:t>b</a:t>
                </a:r>
                <a:r>
                  <a:rPr lang="en-US" b="0" i="1" dirty="0"/>
                  <a:t> </a:t>
                </a:r>
                <a:r>
                  <a:rPr lang="en-US" b="0" dirty="0"/>
                  <a:t>precedes </a:t>
                </a:r>
                <a:r>
                  <a:rPr lang="en-US" i="1" dirty="0"/>
                  <a:t>c</a:t>
                </a:r>
                <a:r>
                  <a:rPr lang="en-US" b="0" dirty="0"/>
                  <a:t>.</a:t>
                </a:r>
              </a:p>
              <a:p>
                <a:r>
                  <a:rPr lang="en-US" b="0" dirty="0"/>
                  <a:t>The total number of permutations needed is still </a:t>
                </a:r>
                <a14:m>
                  <m:oMath xmlns:m="http://schemas.openxmlformats.org/officeDocument/2006/math">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IN" b="1" i="1" dirty="0" smtClean="0">
                        <a:latin typeface="Cambria Math" panose="02040503050406030204" pitchFamily="18" charset="0"/>
                      </a:rPr>
                      <m:t> (</m:t>
                    </m:r>
                    <m:r>
                      <a:rPr lang="en-IN" b="1" i="1" dirty="0" smtClean="0">
                        <a:latin typeface="Cambria Math" panose="02040503050406030204" pitchFamily="18" charset="0"/>
                      </a:rPr>
                      <m:t>𝒏</m:t>
                    </m:r>
                    <m:r>
                      <a:rPr lang="en-IN" b="1" i="1" dirty="0" smtClean="0">
                        <a:latin typeface="Cambria Math" panose="02040503050406030204" pitchFamily="18" charset="0"/>
                      </a:rPr>
                      <m:t> − </m:t>
                    </m:r>
                    <m:r>
                      <a:rPr lang="en-IN" b="1" i="1" dirty="0" smtClean="0">
                        <a:latin typeface="Cambria Math" panose="02040503050406030204" pitchFamily="18" charset="0"/>
                      </a:rPr>
                      <m:t>𝟏</m:t>
                    </m:r>
                    <m:r>
                      <a:rPr lang="en-IN" b="1" i="1" dirty="0" smtClean="0">
                        <a:latin typeface="Cambria Math" panose="02040503050406030204" pitchFamily="18" charset="0"/>
                      </a:rPr>
                      <m:t>)!</m:t>
                    </m:r>
                  </m:oMath>
                </a14:m>
                <a:endParaRPr lang="en-US" dirty="0"/>
              </a:p>
              <a:p>
                <a:r>
                  <a:rPr lang="en-IN" b="0" dirty="0"/>
                  <a:t>Exhaustive search approach impractical</a:t>
                </a:r>
                <a:r>
                  <a:rPr lang="en-IN" b="0" dirty="0">
                    <a:solidFill>
                      <a:srgbClr val="FF0000"/>
                    </a:solidFill>
                  </a:rPr>
                  <a:t>!</a:t>
                </a:r>
                <a:endParaRPr lang="en-IN" dirty="0">
                  <a:solidFill>
                    <a:srgbClr val="FF0000"/>
                  </a:solidFill>
                </a:endParaRPr>
              </a:p>
            </p:txBody>
          </p:sp>
        </mc:Choice>
        <mc:Fallback xmlns="">
          <p:sp>
            <p:nvSpPr>
              <p:cNvPr id="4" name="Content Placeholder 3">
                <a:extLst>
                  <a:ext uri="{FF2B5EF4-FFF2-40B4-BE49-F238E27FC236}">
                    <a16:creationId xmlns:a16="http://schemas.microsoft.com/office/drawing/2014/main" id="{192D2C12-A592-42E1-84C3-A3FD67D20BB7}"/>
                  </a:ext>
                </a:extLst>
              </p:cNvPr>
              <p:cNvSpPr>
                <a:spLocks noGrp="1" noRot="1" noChangeAspect="1" noMove="1" noResize="1" noEditPoints="1" noAdjustHandles="1" noChangeArrowheads="1" noChangeShapeType="1" noTextEdit="1"/>
              </p:cNvSpPr>
              <p:nvPr>
                <p:ph idx="1"/>
              </p:nvPr>
            </p:nvSpPr>
            <p:spPr>
              <a:xfrm>
                <a:off x="797478" y="900332"/>
                <a:ext cx="6108275" cy="5549204"/>
              </a:xfrm>
              <a:blipFill>
                <a:blip r:embed="rId2"/>
                <a:stretch>
                  <a:fillRect l="-1597" t="-1209" r="-1497"/>
                </a:stretch>
              </a:blipFill>
            </p:spPr>
            <p:txBody>
              <a:bodyPr/>
              <a:lstStyle/>
              <a:p>
                <a:r>
                  <a:rPr lang="en-IN">
                    <a:noFill/>
                  </a:rPr>
                  <a:t> </a:t>
                </a:r>
              </a:p>
            </p:txBody>
          </p:sp>
        </mc:Fallback>
      </mc:AlternateContent>
      <p:pic>
        <p:nvPicPr>
          <p:cNvPr id="14" name="Content Placeholder 2">
            <a:extLst>
              <a:ext uri="{FF2B5EF4-FFF2-40B4-BE49-F238E27FC236}">
                <a16:creationId xmlns:a16="http://schemas.microsoft.com/office/drawing/2014/main" id="{89F5CAB8-207C-41F2-849B-EF8A069E2DF2}"/>
              </a:ext>
            </a:extLst>
          </p:cNvPr>
          <p:cNvPicPr>
            <a:picLocks noChangeAspect="1"/>
          </p:cNvPicPr>
          <p:nvPr/>
        </p:nvPicPr>
        <p:blipFill rotWithShape="1">
          <a:blip r:embed="rId3"/>
          <a:srcRect l="29406" t="11798" r="12890" b="7027"/>
          <a:stretch/>
        </p:blipFill>
        <p:spPr>
          <a:xfrm>
            <a:off x="7078308" y="1254034"/>
            <a:ext cx="5133965" cy="4060556"/>
          </a:xfrm>
          <a:prstGeom prst="rect">
            <a:avLst/>
          </a:prstGeom>
        </p:spPr>
      </p:pic>
    </p:spTree>
    <p:extLst>
      <p:ext uri="{BB962C8B-B14F-4D97-AF65-F5344CB8AC3E}">
        <p14:creationId xmlns:p14="http://schemas.microsoft.com/office/powerpoint/2010/main" val="347415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TSP</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71</a:t>
            </a:fld>
            <a:endParaRPr lang="en-US"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A7EB3269-1AFD-401F-B1EB-3B1CA714B0DD}"/>
                  </a:ext>
                </a:extLst>
              </p:cNvPr>
              <p:cNvSpPr>
                <a:spLocks noGrp="1"/>
              </p:cNvSpPr>
              <p:nvPr>
                <p:ph idx="1"/>
              </p:nvPr>
            </p:nvSpPr>
            <p:spPr/>
            <p:txBody>
              <a:bodyPr/>
              <a:lstStyle/>
              <a:p>
                <a:r>
                  <a:rPr lang="en-US" dirty="0"/>
                  <a:t>Computation of lower bound </a:t>
                </a:r>
              </a:p>
              <a:p>
                <a:r>
                  <a:rPr lang="en-US" b="0" dirty="0"/>
                  <a:t>For each city </a:t>
                </a:r>
                <a:r>
                  <a:rPr lang="en-US" i="1" dirty="0" err="1"/>
                  <a:t>i</a:t>
                </a:r>
                <a:r>
                  <a:rPr lang="en-US" dirty="0"/>
                  <a:t>, 1≤ </a:t>
                </a:r>
                <a:r>
                  <a:rPr lang="en-US" i="1" dirty="0" err="1"/>
                  <a:t>i</a:t>
                </a:r>
                <a:r>
                  <a:rPr lang="en-US" i="1" dirty="0"/>
                  <a:t> </a:t>
                </a:r>
                <a:r>
                  <a:rPr lang="en-US" dirty="0"/>
                  <a:t>≤ </a:t>
                </a:r>
                <a:r>
                  <a:rPr lang="en-US" i="1" dirty="0"/>
                  <a:t>n</a:t>
                </a:r>
                <a:r>
                  <a:rPr lang="en-US" b="0" dirty="0"/>
                  <a:t>, find the sum </a:t>
                </a:r>
                <a:r>
                  <a:rPr lang="en-US" i="1" dirty="0" err="1"/>
                  <a:t>s</a:t>
                </a:r>
                <a:r>
                  <a:rPr lang="en-US" i="1" baseline="-25000" dirty="0" err="1"/>
                  <a:t>i</a:t>
                </a:r>
                <a:r>
                  <a:rPr lang="en-US" b="0" i="1" dirty="0"/>
                  <a:t> </a:t>
                </a:r>
                <a:r>
                  <a:rPr lang="en-US" b="0" dirty="0"/>
                  <a:t>of the distances from city </a:t>
                </a:r>
                <a:r>
                  <a:rPr lang="en-US" i="1" dirty="0" err="1"/>
                  <a:t>i</a:t>
                </a:r>
                <a:r>
                  <a:rPr lang="en-US" b="0" i="1" dirty="0"/>
                  <a:t> </a:t>
                </a:r>
                <a:r>
                  <a:rPr lang="en-US" b="0" dirty="0"/>
                  <a:t>to the two nearest cities;</a:t>
                </a:r>
              </a:p>
              <a:p>
                <a:r>
                  <a:rPr lang="en-US" b="0" dirty="0"/>
                  <a:t>compute the sum </a:t>
                </a:r>
                <a:r>
                  <a:rPr lang="en-US" i="1" dirty="0"/>
                  <a:t>s</a:t>
                </a:r>
                <a:r>
                  <a:rPr lang="en-US" b="0" i="1" dirty="0"/>
                  <a:t> </a:t>
                </a:r>
                <a:r>
                  <a:rPr lang="en-US" b="0" dirty="0"/>
                  <a:t>of these </a:t>
                </a:r>
                <a:r>
                  <a:rPr lang="en-US" i="1" dirty="0"/>
                  <a:t>n</a:t>
                </a:r>
                <a:r>
                  <a:rPr lang="en-US" b="0" i="1" dirty="0"/>
                  <a:t> </a:t>
                </a:r>
                <a:r>
                  <a:rPr lang="en-US" b="0" dirty="0"/>
                  <a:t>numbers, divide the result by </a:t>
                </a:r>
                <a:r>
                  <a:rPr lang="en-US" i="1" dirty="0"/>
                  <a:t>2,</a:t>
                </a:r>
                <a:r>
                  <a:rPr lang="en-US" b="0" dirty="0"/>
                  <a:t> and, </a:t>
                </a:r>
              </a:p>
              <a:p>
                <a:r>
                  <a:rPr lang="en-US" b="0" dirty="0"/>
                  <a:t>if all the distances are integers, round up the result to the nearest integer:</a:t>
                </a:r>
              </a:p>
              <a:p>
                <a:pPr marL="0" indent="0">
                  <a:buNone/>
                </a:pPr>
                <a14:m>
                  <m:oMathPara xmlns:m="http://schemas.openxmlformats.org/officeDocument/2006/math">
                    <m:oMathParaPr>
                      <m:jc m:val="center"/>
                    </m:oMathParaPr>
                    <m:oMath xmlns:m="http://schemas.openxmlformats.org/officeDocument/2006/math">
                      <m:r>
                        <a:rPr lang="en-IN" sz="2800" b="1" i="0" dirty="0" smtClean="0">
                          <a:latin typeface="Cambria Math" panose="02040503050406030204" pitchFamily="18" charset="0"/>
                        </a:rPr>
                        <m:t>𝐥𝐛</m:t>
                      </m:r>
                      <m:r>
                        <a:rPr lang="en-IN" sz="2800" b="1" i="0" dirty="0" smtClean="0">
                          <a:latin typeface="Cambria Math" panose="02040503050406030204" pitchFamily="18" charset="0"/>
                        </a:rPr>
                        <m:t> =</m:t>
                      </m:r>
                      <m:d>
                        <m:dPr>
                          <m:begChr m:val="⌈"/>
                          <m:endChr m:val="⌉"/>
                          <m:ctrlPr>
                            <a:rPr lang="en-IN" sz="2800" i="1" dirty="0" smtClean="0">
                              <a:latin typeface="Cambria Math" panose="02040503050406030204" pitchFamily="18" charset="0"/>
                            </a:rPr>
                          </m:ctrlPr>
                        </m:dPr>
                        <m:e>
                          <m:f>
                            <m:fPr>
                              <m:type m:val="skw"/>
                              <m:ctrlPr>
                                <a:rPr lang="en-IN" sz="2800" i="1" dirty="0" smtClean="0">
                                  <a:latin typeface="Cambria Math" panose="02040503050406030204" pitchFamily="18" charset="0"/>
                                </a:rPr>
                              </m:ctrlPr>
                            </m:fPr>
                            <m:num>
                              <m:r>
                                <a:rPr lang="en-US" sz="2800" b="1" i="0" dirty="0" smtClean="0">
                                  <a:latin typeface="Cambria Math" panose="02040503050406030204" pitchFamily="18" charset="0"/>
                                </a:rPr>
                                <m:t>𝐬</m:t>
                              </m:r>
                            </m:num>
                            <m:den>
                              <m:r>
                                <a:rPr lang="en-US" sz="2800" b="1" i="0" dirty="0" smtClean="0">
                                  <a:latin typeface="Cambria Math" panose="02040503050406030204" pitchFamily="18" charset="0"/>
                                </a:rPr>
                                <m:t>𝟐</m:t>
                              </m:r>
                            </m:den>
                          </m:f>
                        </m:e>
                      </m:d>
                      <m:r>
                        <a:rPr lang="en-IN" sz="2800" b="1" i="0" dirty="0" smtClean="0">
                          <a:latin typeface="Cambria Math" panose="02040503050406030204" pitchFamily="18" charset="0"/>
                        </a:rPr>
                        <m:t> </m:t>
                      </m:r>
                    </m:oMath>
                  </m:oMathPara>
                </a14:m>
                <a:endParaRPr lang="en-IN" dirty="0"/>
              </a:p>
              <a:p>
                <a:endParaRPr lang="en-IN" dirty="0"/>
              </a:p>
            </p:txBody>
          </p:sp>
        </mc:Choice>
        <mc:Fallback xmlns="">
          <p:sp>
            <p:nvSpPr>
              <p:cNvPr id="7" name="Content Placeholder 6">
                <a:extLst>
                  <a:ext uri="{FF2B5EF4-FFF2-40B4-BE49-F238E27FC236}">
                    <a16:creationId xmlns:a16="http://schemas.microsoft.com/office/drawing/2014/main" id="{A7EB3269-1AFD-401F-B1EB-3B1CA714B0DD}"/>
                  </a:ext>
                </a:extLst>
              </p:cNvPr>
              <p:cNvSpPr>
                <a:spLocks noGrp="1" noRot="1" noChangeAspect="1" noMove="1" noResize="1" noEditPoints="1" noAdjustHandles="1" noChangeArrowheads="1" noChangeShapeType="1" noTextEdit="1"/>
              </p:cNvSpPr>
              <p:nvPr>
                <p:ph idx="1"/>
              </p:nvPr>
            </p:nvSpPr>
            <p:spPr>
              <a:blipFill>
                <a:blip r:embed="rId2"/>
                <a:stretch>
                  <a:fillRect l="-804" t="-1341" r="-919"/>
                </a:stretch>
              </a:blipFill>
            </p:spPr>
            <p:txBody>
              <a:bodyPr/>
              <a:lstStyle/>
              <a:p>
                <a:r>
                  <a:rPr lang="en-IN">
                    <a:noFill/>
                  </a:rPr>
                  <a:t> </a:t>
                </a:r>
              </a:p>
            </p:txBody>
          </p:sp>
        </mc:Fallback>
      </mc:AlternateContent>
    </p:spTree>
    <p:extLst>
      <p:ext uri="{BB962C8B-B14F-4D97-AF65-F5344CB8AC3E}">
        <p14:creationId xmlns:p14="http://schemas.microsoft.com/office/powerpoint/2010/main" val="40122664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TSP</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72</a:t>
            </a:fld>
            <a:endParaRPr lang="en-US" dirty="0"/>
          </a:p>
        </p:txBody>
      </p:sp>
      <p:sp>
        <p:nvSpPr>
          <p:cNvPr id="7" name="Content Placeholder 6">
            <a:extLst>
              <a:ext uri="{FF2B5EF4-FFF2-40B4-BE49-F238E27FC236}">
                <a16:creationId xmlns:a16="http://schemas.microsoft.com/office/drawing/2014/main" id="{A7EB3269-1AFD-401F-B1EB-3B1CA714B0DD}"/>
              </a:ext>
            </a:extLst>
          </p:cNvPr>
          <p:cNvSpPr>
            <a:spLocks noGrp="1"/>
          </p:cNvSpPr>
          <p:nvPr>
            <p:ph idx="1"/>
          </p:nvPr>
        </p:nvSpPr>
        <p:spPr/>
        <p:txBody>
          <a:bodyPr/>
          <a:lstStyle/>
          <a:p>
            <a:r>
              <a:rPr lang="en-US" dirty="0"/>
              <a:t>Solve the following instance of TSP using branch and bound method</a:t>
            </a:r>
          </a:p>
          <a:p>
            <a:pPr marL="0" indent="0" algn="r">
              <a:buNone/>
            </a:pPr>
            <a:r>
              <a:rPr lang="en-US" dirty="0">
                <a:solidFill>
                  <a:srgbClr val="FF0000"/>
                </a:solidFill>
                <a:hlinkClick r:id="rId2" action="ppaction://hlinkfile">
                  <a:extLst>
                    <a:ext uri="{A12FA001-AC4F-418D-AE19-62706E023703}">
                      <ahyp:hlinkClr xmlns:ahyp="http://schemas.microsoft.com/office/drawing/2018/hyperlinkcolor" val="tx"/>
                    </a:ext>
                  </a:extLst>
                </a:hlinkClick>
              </a:rPr>
              <a:t>Solution</a:t>
            </a:r>
            <a:r>
              <a:rPr lang="en-US" dirty="0">
                <a:solidFill>
                  <a:srgbClr val="FF0000"/>
                </a:solidFill>
              </a:rPr>
              <a:t> </a:t>
            </a:r>
            <a:r>
              <a:rPr lang="en-US" dirty="0"/>
              <a:t> </a:t>
            </a:r>
          </a:p>
          <a:p>
            <a:endParaRPr lang="en-IN" dirty="0"/>
          </a:p>
        </p:txBody>
      </p:sp>
      <p:pic>
        <p:nvPicPr>
          <p:cNvPr id="3" name="Picture 2">
            <a:extLst>
              <a:ext uri="{FF2B5EF4-FFF2-40B4-BE49-F238E27FC236}">
                <a16:creationId xmlns:a16="http://schemas.microsoft.com/office/drawing/2014/main" id="{8C340345-E56C-43A3-A4CE-DF59F175737A}"/>
              </a:ext>
            </a:extLst>
          </p:cNvPr>
          <p:cNvPicPr>
            <a:picLocks noChangeAspect="1"/>
          </p:cNvPicPr>
          <p:nvPr/>
        </p:nvPicPr>
        <p:blipFill rotWithShape="1">
          <a:blip r:embed="rId3"/>
          <a:srcRect l="12577" r="22304"/>
          <a:stretch/>
        </p:blipFill>
        <p:spPr>
          <a:xfrm>
            <a:off x="3798277" y="1937109"/>
            <a:ext cx="5003612" cy="4320000"/>
          </a:xfrm>
          <a:prstGeom prst="rect">
            <a:avLst/>
          </a:prstGeom>
          <a:ln>
            <a:solidFill>
              <a:schemeClr val="accent1"/>
            </a:solidFill>
          </a:ln>
        </p:spPr>
      </p:pic>
    </p:spTree>
    <p:extLst>
      <p:ext uri="{BB962C8B-B14F-4D97-AF65-F5344CB8AC3E}">
        <p14:creationId xmlns:p14="http://schemas.microsoft.com/office/powerpoint/2010/main" val="305021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Branch and Bound – </a:t>
            </a:r>
            <a:r>
              <a:rPr lang="en-US" sz="3600" dirty="0"/>
              <a:t>TSP</a:t>
            </a: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sp>
        <p:nvSpPr>
          <p:cNvPr id="5" name="Slide Number Placeholder 4">
            <a:extLst>
              <a:ext uri="{FF2B5EF4-FFF2-40B4-BE49-F238E27FC236}">
                <a16:creationId xmlns:a16="http://schemas.microsoft.com/office/drawing/2014/main" id="{79D920AC-CFC3-4FD0-B286-7E354FC4F43C}"/>
              </a:ext>
            </a:extLst>
          </p:cNvPr>
          <p:cNvSpPr>
            <a:spLocks noGrp="1"/>
          </p:cNvSpPr>
          <p:nvPr>
            <p:ph type="sldNum" sz="quarter" idx="12"/>
          </p:nvPr>
        </p:nvSpPr>
        <p:spPr/>
        <p:txBody>
          <a:bodyPr/>
          <a:lstStyle/>
          <a:p>
            <a:fld id="{69E57DC2-970A-4B3E-BB1C-7A09969E49DF}" type="slidenum">
              <a:rPr lang="en-US" smtClean="0"/>
              <a:t>73</a:t>
            </a:fld>
            <a:endParaRPr lang="en-US" dirty="0"/>
          </a:p>
        </p:txBody>
      </p:sp>
      <p:pic>
        <p:nvPicPr>
          <p:cNvPr id="3" name="Content Placeholder 2">
            <a:extLst>
              <a:ext uri="{FF2B5EF4-FFF2-40B4-BE49-F238E27FC236}">
                <a16:creationId xmlns:a16="http://schemas.microsoft.com/office/drawing/2014/main" id="{A8AB9645-9855-477C-8C97-28D1C9A954FA}"/>
              </a:ext>
            </a:extLst>
          </p:cNvPr>
          <p:cNvPicPr>
            <a:picLocks noGrp="1" noChangeAspect="1"/>
          </p:cNvPicPr>
          <p:nvPr>
            <p:ph idx="1"/>
          </p:nvPr>
        </p:nvPicPr>
        <p:blipFill rotWithShape="1">
          <a:blip r:embed="rId2"/>
          <a:srcRect l="10987" t="17376" r="10625" b="8575"/>
          <a:stretch/>
        </p:blipFill>
        <p:spPr>
          <a:xfrm>
            <a:off x="2472560" y="1571122"/>
            <a:ext cx="8133891" cy="4320000"/>
          </a:xfrm>
          <a:prstGeom prst="rect">
            <a:avLst/>
          </a:prstGeom>
        </p:spPr>
      </p:pic>
    </p:spTree>
    <p:extLst>
      <p:ext uri="{BB962C8B-B14F-4D97-AF65-F5344CB8AC3E}">
        <p14:creationId xmlns:p14="http://schemas.microsoft.com/office/powerpoint/2010/main" val="5869768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3" name="Rectangle 17">
            <a:extLst>
              <a:ext uri="{FF2B5EF4-FFF2-40B4-BE49-F238E27FC236}">
                <a16:creationId xmlns:a16="http://schemas.microsoft.com/office/drawing/2014/main" id="{CB73C468-D875-4A8E-A540-E43BF8232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B35E95-DE6F-4A18-85D9-EB57964DD02D}"/>
              </a:ext>
            </a:extLst>
          </p:cNvPr>
          <p:cNvSpPr>
            <a:spLocks noGrp="1"/>
          </p:cNvSpPr>
          <p:nvPr>
            <p:ph type="title"/>
          </p:nvPr>
        </p:nvSpPr>
        <p:spPr>
          <a:xfrm>
            <a:off x="6493790" y="3270142"/>
            <a:ext cx="5579389" cy="1096721"/>
          </a:xfrm>
        </p:spPr>
        <p:txBody>
          <a:bodyPr vert="horz" lIns="91440" tIns="45720" rIns="91440" bIns="45720" rtlCol="0" anchor="b">
            <a:normAutofit/>
          </a:bodyPr>
          <a:lstStyle/>
          <a:p>
            <a:r>
              <a:rPr lang="en-US" sz="6200" cap="all" dirty="0">
                <a:solidFill>
                  <a:schemeClr val="tx2"/>
                </a:solidFill>
              </a:rPr>
              <a:t>Thank you </a:t>
            </a:r>
          </a:p>
        </p:txBody>
      </p:sp>
      <p:sp>
        <p:nvSpPr>
          <p:cNvPr id="20" name="Freeform 6">
            <a:extLst>
              <a:ext uri="{FF2B5EF4-FFF2-40B4-BE49-F238E27FC236}">
                <a16:creationId xmlns:a16="http://schemas.microsoft.com/office/drawing/2014/main" id="{B4734F2F-19FC-4D35-9BDE-5CEAD57D9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27878"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2" name="Freeform 6">
            <a:extLst>
              <a:ext uri="{FF2B5EF4-FFF2-40B4-BE49-F238E27FC236}">
                <a16:creationId xmlns:a16="http://schemas.microsoft.com/office/drawing/2014/main" id="{D97A8A26-FD96-4968-A34A-727382AC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9" name="Content Placeholder 8" descr="A picture containing drawing&#10;&#10;Description automatically generated">
            <a:extLst>
              <a:ext uri="{FF2B5EF4-FFF2-40B4-BE49-F238E27FC236}">
                <a16:creationId xmlns:a16="http://schemas.microsoft.com/office/drawing/2014/main" id="{8FE59416-6E6A-498A-BFFC-40BFAACD4EE6}"/>
              </a:ext>
            </a:extLst>
          </p:cNvPr>
          <p:cNvPicPr>
            <a:picLocks noGrp="1" noChangeAspect="1"/>
          </p:cNvPicPr>
          <p:nvPr>
            <p:ph idx="1"/>
          </p:nvPr>
        </p:nvPicPr>
        <p:blipFill>
          <a:blip r:embed="rId2"/>
          <a:stretch>
            <a:fillRect/>
          </a:stretch>
        </p:blipFill>
        <p:spPr>
          <a:xfrm>
            <a:off x="1371403" y="1830162"/>
            <a:ext cx="4207669" cy="3397692"/>
          </a:xfrm>
          <a:prstGeom prst="rect">
            <a:avLst/>
          </a:prstGeom>
        </p:spPr>
      </p:pic>
      <p:sp>
        <p:nvSpPr>
          <p:cNvPr id="4" name="Footer Placeholder 3">
            <a:extLst>
              <a:ext uri="{FF2B5EF4-FFF2-40B4-BE49-F238E27FC236}">
                <a16:creationId xmlns:a16="http://schemas.microsoft.com/office/drawing/2014/main" id="{A2A27CEF-3AAC-4515-A158-D224F10F0F93}"/>
              </a:ext>
            </a:extLst>
          </p:cNvPr>
          <p:cNvSpPr>
            <a:spLocks noGrp="1"/>
          </p:cNvSpPr>
          <p:nvPr>
            <p:ph type="ftr" sz="quarter" idx="11"/>
          </p:nvPr>
        </p:nvSpPr>
        <p:spPr/>
        <p:txBody>
          <a:bodyPr/>
          <a:lstStyle/>
          <a:p>
            <a:r>
              <a:rPr lang="en-US"/>
              <a:t>Dept. of CSE RNSIT, Bengaluru, India </a:t>
            </a:r>
            <a:endParaRPr lang="en-US" dirty="0"/>
          </a:p>
        </p:txBody>
      </p:sp>
      <p:sp>
        <p:nvSpPr>
          <p:cNvPr id="5" name="Slide Number Placeholder 4">
            <a:extLst>
              <a:ext uri="{FF2B5EF4-FFF2-40B4-BE49-F238E27FC236}">
                <a16:creationId xmlns:a16="http://schemas.microsoft.com/office/drawing/2014/main" id="{8E18F636-E631-4451-B780-F429D8253A48}"/>
              </a:ext>
            </a:extLst>
          </p:cNvPr>
          <p:cNvSpPr>
            <a:spLocks noGrp="1"/>
          </p:cNvSpPr>
          <p:nvPr>
            <p:ph type="sldNum" sz="quarter" idx="12"/>
          </p:nvPr>
        </p:nvSpPr>
        <p:spPr/>
        <p:txBody>
          <a:bodyPr/>
          <a:lstStyle/>
          <a:p>
            <a:fld id="{69E57DC2-970A-4B3E-BB1C-7A09969E49DF}" type="slidenum">
              <a:rPr lang="en-US" smtClean="0"/>
              <a:t>74</a:t>
            </a:fld>
            <a:endParaRPr lang="en-US" dirty="0"/>
          </a:p>
        </p:txBody>
      </p:sp>
      <p:pic>
        <p:nvPicPr>
          <p:cNvPr id="6" name="Picture 5" descr="A close up of a sign&#10;&#10;Description automatically generated">
            <a:extLst>
              <a:ext uri="{FF2B5EF4-FFF2-40B4-BE49-F238E27FC236}">
                <a16:creationId xmlns:a16="http://schemas.microsoft.com/office/drawing/2014/main" id="{943B7331-6247-453E-ADD9-138D6346F742}"/>
              </a:ext>
            </a:extLst>
          </p:cNvPr>
          <p:cNvPicPr>
            <a:picLocks noChangeAspect="1"/>
          </p:cNvPicPr>
          <p:nvPr/>
        </p:nvPicPr>
        <p:blipFill>
          <a:blip r:embed="rId3"/>
          <a:stretch>
            <a:fillRect/>
          </a:stretch>
        </p:blipFill>
        <p:spPr>
          <a:xfrm>
            <a:off x="11074792" y="210765"/>
            <a:ext cx="765553" cy="828000"/>
          </a:xfrm>
          <a:prstGeom prst="rect">
            <a:avLst/>
          </a:prstGeom>
        </p:spPr>
      </p:pic>
    </p:spTree>
    <p:extLst>
      <p:ext uri="{BB962C8B-B14F-4D97-AF65-F5344CB8AC3E}">
        <p14:creationId xmlns:p14="http://schemas.microsoft.com/office/powerpoint/2010/main" val="16300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sp>
        <p:nvSpPr>
          <p:cNvPr id="3" name="Content Placeholder 2">
            <a:extLst>
              <a:ext uri="{FF2B5EF4-FFF2-40B4-BE49-F238E27FC236}">
                <a16:creationId xmlns:a16="http://schemas.microsoft.com/office/drawing/2014/main" id="{304F57C3-9F6F-457D-BDC4-BBAD2FA2C4AE}"/>
              </a:ext>
            </a:extLst>
          </p:cNvPr>
          <p:cNvSpPr>
            <a:spLocks noGrp="1"/>
          </p:cNvSpPr>
          <p:nvPr>
            <p:ph idx="1"/>
          </p:nvPr>
        </p:nvSpPr>
        <p:spPr>
          <a:xfrm>
            <a:off x="1289967" y="1106917"/>
            <a:ext cx="10499076" cy="5390774"/>
          </a:xfrm>
        </p:spPr>
        <p:txBody>
          <a:bodyPr>
            <a:normAutofit/>
          </a:bodyPr>
          <a:lstStyle/>
          <a:p>
            <a:r>
              <a:rPr lang="en-IN" b="0" dirty="0"/>
              <a:t>When </a:t>
            </a:r>
            <a:r>
              <a:rPr lang="en-IN" b="0" dirty="0">
                <a:solidFill>
                  <a:srgbClr val="FF0000"/>
                </a:solidFill>
              </a:rPr>
              <a:t>n=4</a:t>
            </a:r>
            <a:r>
              <a:rPr lang="en-IN" b="0" dirty="0"/>
              <a:t>?</a:t>
            </a:r>
          </a:p>
          <a:p>
            <a:endParaRPr lang="en-IN" b="0" dirty="0"/>
          </a:p>
          <a:p>
            <a:pPr marL="0" indent="0">
              <a:buNone/>
            </a:pP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pic>
        <p:nvPicPr>
          <p:cNvPr id="4" name="Picture 3">
            <a:extLst>
              <a:ext uri="{FF2B5EF4-FFF2-40B4-BE49-F238E27FC236}">
                <a16:creationId xmlns:a16="http://schemas.microsoft.com/office/drawing/2014/main" id="{52E0EA05-D697-4707-B79F-01FA9B5D3678}"/>
              </a:ext>
            </a:extLst>
          </p:cNvPr>
          <p:cNvPicPr>
            <a:picLocks noChangeAspect="1"/>
          </p:cNvPicPr>
          <p:nvPr/>
        </p:nvPicPr>
        <p:blipFill rotWithShape="1">
          <a:blip r:embed="rId2"/>
          <a:srcRect l="40714" t="50000" r="27381" b="24008"/>
          <a:stretch/>
        </p:blipFill>
        <p:spPr>
          <a:xfrm>
            <a:off x="2609568" y="1933047"/>
            <a:ext cx="7859875" cy="3600000"/>
          </a:xfrm>
          <a:prstGeom prst="rect">
            <a:avLst/>
          </a:prstGeom>
          <a:ln>
            <a:solidFill>
              <a:schemeClr val="accent1"/>
            </a:solidFill>
          </a:ln>
        </p:spPr>
      </p:pic>
      <p:sp>
        <p:nvSpPr>
          <p:cNvPr id="5" name="TextBox 4">
            <a:extLst>
              <a:ext uri="{FF2B5EF4-FFF2-40B4-BE49-F238E27FC236}">
                <a16:creationId xmlns:a16="http://schemas.microsoft.com/office/drawing/2014/main" id="{5BCFF515-B26B-4AE2-8892-0021B38FFB09}"/>
              </a:ext>
            </a:extLst>
          </p:cNvPr>
          <p:cNvSpPr txBox="1"/>
          <p:nvPr/>
        </p:nvSpPr>
        <p:spPr>
          <a:xfrm>
            <a:off x="4008233" y="2785403"/>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7" name="TextBox 6">
            <a:extLst>
              <a:ext uri="{FF2B5EF4-FFF2-40B4-BE49-F238E27FC236}">
                <a16:creationId xmlns:a16="http://schemas.microsoft.com/office/drawing/2014/main" id="{B2A6E663-C2BD-40B1-A401-81DA51EF8ADD}"/>
              </a:ext>
            </a:extLst>
          </p:cNvPr>
          <p:cNvSpPr txBox="1"/>
          <p:nvPr/>
        </p:nvSpPr>
        <p:spPr>
          <a:xfrm>
            <a:off x="5899052" y="3398399"/>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8" name="Slide Number Placeholder 7">
            <a:extLst>
              <a:ext uri="{FF2B5EF4-FFF2-40B4-BE49-F238E27FC236}">
                <a16:creationId xmlns:a16="http://schemas.microsoft.com/office/drawing/2014/main" id="{A350E786-FF35-4C02-A0A7-67705BD6199B}"/>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214916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4D19-C95B-4BF1-B173-23771E93FA40}"/>
              </a:ext>
            </a:extLst>
          </p:cNvPr>
          <p:cNvSpPr>
            <a:spLocks noGrp="1"/>
          </p:cNvSpPr>
          <p:nvPr>
            <p:ph type="title"/>
          </p:nvPr>
        </p:nvSpPr>
        <p:spPr/>
        <p:txBody>
          <a:bodyPr/>
          <a:lstStyle/>
          <a:p>
            <a:r>
              <a:rPr lang="en-US" dirty="0"/>
              <a:t>Backtracking – N Queens Problem </a:t>
            </a:r>
            <a:endParaRPr lang="en-IN" dirty="0"/>
          </a:p>
        </p:txBody>
      </p:sp>
      <p:sp>
        <p:nvSpPr>
          <p:cNvPr id="3" name="Content Placeholder 2">
            <a:extLst>
              <a:ext uri="{FF2B5EF4-FFF2-40B4-BE49-F238E27FC236}">
                <a16:creationId xmlns:a16="http://schemas.microsoft.com/office/drawing/2014/main" id="{304F57C3-9F6F-457D-BDC4-BBAD2FA2C4AE}"/>
              </a:ext>
            </a:extLst>
          </p:cNvPr>
          <p:cNvSpPr>
            <a:spLocks noGrp="1"/>
          </p:cNvSpPr>
          <p:nvPr>
            <p:ph idx="1"/>
          </p:nvPr>
        </p:nvSpPr>
        <p:spPr>
          <a:xfrm>
            <a:off x="1289967" y="1106917"/>
            <a:ext cx="10499076" cy="5390774"/>
          </a:xfrm>
        </p:spPr>
        <p:txBody>
          <a:bodyPr>
            <a:normAutofit/>
          </a:bodyPr>
          <a:lstStyle/>
          <a:p>
            <a:r>
              <a:rPr lang="en-IN" b="0" dirty="0"/>
              <a:t>When </a:t>
            </a:r>
            <a:r>
              <a:rPr lang="en-IN" b="0" dirty="0">
                <a:solidFill>
                  <a:srgbClr val="FF0000"/>
                </a:solidFill>
              </a:rPr>
              <a:t>n=4</a:t>
            </a:r>
            <a:r>
              <a:rPr lang="en-IN" b="0" dirty="0"/>
              <a:t>?</a:t>
            </a:r>
          </a:p>
          <a:p>
            <a:endParaRPr lang="en-IN" b="0" dirty="0"/>
          </a:p>
          <a:p>
            <a:pPr marL="0" indent="0">
              <a:buNone/>
            </a:pPr>
            <a:endParaRPr lang="en-IN" dirty="0"/>
          </a:p>
        </p:txBody>
      </p:sp>
      <p:sp>
        <p:nvSpPr>
          <p:cNvPr id="6" name="Footer Placeholder 5">
            <a:extLst>
              <a:ext uri="{FF2B5EF4-FFF2-40B4-BE49-F238E27FC236}">
                <a16:creationId xmlns:a16="http://schemas.microsoft.com/office/drawing/2014/main" id="{C9C71F1A-8EF6-4F81-8E13-E2A451A2306B}"/>
              </a:ext>
            </a:extLst>
          </p:cNvPr>
          <p:cNvSpPr>
            <a:spLocks noGrp="1"/>
          </p:cNvSpPr>
          <p:nvPr>
            <p:ph type="ftr" sz="quarter" idx="11"/>
          </p:nvPr>
        </p:nvSpPr>
        <p:spPr>
          <a:xfrm>
            <a:off x="797478" y="6449536"/>
            <a:ext cx="6280830" cy="404614"/>
          </a:xfrm>
        </p:spPr>
        <p:txBody>
          <a:bodyPr/>
          <a:lstStyle/>
          <a:p>
            <a:r>
              <a:rPr lang="en-US" dirty="0"/>
              <a:t>Dept. of CSE RNSIT, Bengaluru, India </a:t>
            </a:r>
          </a:p>
        </p:txBody>
      </p:sp>
      <p:pic>
        <p:nvPicPr>
          <p:cNvPr id="4" name="Picture 3">
            <a:extLst>
              <a:ext uri="{FF2B5EF4-FFF2-40B4-BE49-F238E27FC236}">
                <a16:creationId xmlns:a16="http://schemas.microsoft.com/office/drawing/2014/main" id="{52E0EA05-D697-4707-B79F-01FA9B5D3678}"/>
              </a:ext>
            </a:extLst>
          </p:cNvPr>
          <p:cNvPicPr>
            <a:picLocks noChangeAspect="1"/>
          </p:cNvPicPr>
          <p:nvPr/>
        </p:nvPicPr>
        <p:blipFill rotWithShape="1">
          <a:blip r:embed="rId2"/>
          <a:srcRect l="40714" t="50000" r="27381" b="24008"/>
          <a:stretch/>
        </p:blipFill>
        <p:spPr>
          <a:xfrm>
            <a:off x="2609568" y="1933047"/>
            <a:ext cx="7859875" cy="3600000"/>
          </a:xfrm>
          <a:prstGeom prst="rect">
            <a:avLst/>
          </a:prstGeom>
          <a:ln>
            <a:solidFill>
              <a:schemeClr val="accent1"/>
            </a:solidFill>
          </a:ln>
        </p:spPr>
      </p:pic>
      <p:sp>
        <p:nvSpPr>
          <p:cNvPr id="5" name="TextBox 4">
            <a:extLst>
              <a:ext uri="{FF2B5EF4-FFF2-40B4-BE49-F238E27FC236}">
                <a16:creationId xmlns:a16="http://schemas.microsoft.com/office/drawing/2014/main" id="{5BCFF515-B26B-4AE2-8892-0021B38FFB09}"/>
              </a:ext>
            </a:extLst>
          </p:cNvPr>
          <p:cNvSpPr txBox="1"/>
          <p:nvPr/>
        </p:nvSpPr>
        <p:spPr>
          <a:xfrm>
            <a:off x="4008233" y="2785403"/>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7" name="TextBox 6">
            <a:extLst>
              <a:ext uri="{FF2B5EF4-FFF2-40B4-BE49-F238E27FC236}">
                <a16:creationId xmlns:a16="http://schemas.microsoft.com/office/drawing/2014/main" id="{B2A6E663-C2BD-40B1-A401-81DA51EF8ADD}"/>
              </a:ext>
            </a:extLst>
          </p:cNvPr>
          <p:cNvSpPr txBox="1"/>
          <p:nvPr/>
        </p:nvSpPr>
        <p:spPr>
          <a:xfrm>
            <a:off x="5899052" y="3398399"/>
            <a:ext cx="393896" cy="379828"/>
          </a:xfrm>
          <a:prstGeom prst="rect">
            <a:avLst/>
          </a:prstGeom>
          <a:noFill/>
        </p:spPr>
        <p:txBody>
          <a:bodyPr wrap="square" rtlCol="0">
            <a:spAutoFit/>
          </a:bodyPr>
          <a:lstStyle/>
          <a:p>
            <a:r>
              <a:rPr lang="en-US" b="1" dirty="0">
                <a:solidFill>
                  <a:srgbClr val="002060"/>
                </a:solidFill>
              </a:rPr>
              <a:t>Q</a:t>
            </a:r>
            <a:endParaRPr lang="en-IN" b="1" dirty="0">
              <a:solidFill>
                <a:srgbClr val="002060"/>
              </a:solidFill>
            </a:endParaRPr>
          </a:p>
        </p:txBody>
      </p:sp>
      <p:sp>
        <p:nvSpPr>
          <p:cNvPr id="8" name="TextBox 7">
            <a:extLst>
              <a:ext uri="{FF2B5EF4-FFF2-40B4-BE49-F238E27FC236}">
                <a16:creationId xmlns:a16="http://schemas.microsoft.com/office/drawing/2014/main" id="{3B14FA5D-3964-48DA-A4B4-A6542E4D35F9}"/>
              </a:ext>
            </a:extLst>
          </p:cNvPr>
          <p:cNvSpPr txBox="1"/>
          <p:nvPr/>
        </p:nvSpPr>
        <p:spPr>
          <a:xfrm>
            <a:off x="4008233" y="4017587"/>
            <a:ext cx="393896" cy="379828"/>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9" name="TextBox 8">
            <a:extLst>
              <a:ext uri="{FF2B5EF4-FFF2-40B4-BE49-F238E27FC236}">
                <a16:creationId xmlns:a16="http://schemas.microsoft.com/office/drawing/2014/main" id="{E6CCE174-4C08-48AB-A8EF-328EEEF9A2B9}"/>
              </a:ext>
            </a:extLst>
          </p:cNvPr>
          <p:cNvSpPr txBox="1"/>
          <p:nvPr/>
        </p:nvSpPr>
        <p:spPr>
          <a:xfrm>
            <a:off x="4697670" y="4017587"/>
            <a:ext cx="393896" cy="379828"/>
          </a:xfrm>
          <a:prstGeom prst="rect">
            <a:avLst/>
          </a:prstGeom>
          <a:noFill/>
        </p:spPr>
        <p:txBody>
          <a:bodyPr wrap="square" rtlCol="0">
            <a:spAutoFit/>
          </a:bodyPr>
          <a:lstStyle/>
          <a:p>
            <a:r>
              <a:rPr lang="en-US" b="1" dirty="0">
                <a:solidFill>
                  <a:srgbClr val="FF0000"/>
                </a:solidFill>
              </a:rPr>
              <a:t>?</a:t>
            </a:r>
            <a:endParaRPr lang="en-IN" b="1" dirty="0">
              <a:solidFill>
                <a:srgbClr val="FF0000"/>
              </a:solidFill>
            </a:endParaRPr>
          </a:p>
        </p:txBody>
      </p:sp>
      <p:sp>
        <p:nvSpPr>
          <p:cNvPr id="13" name="Slide Number Placeholder 12">
            <a:extLst>
              <a:ext uri="{FF2B5EF4-FFF2-40B4-BE49-F238E27FC236}">
                <a16:creationId xmlns:a16="http://schemas.microsoft.com/office/drawing/2014/main" id="{A65DBC08-54B5-464F-A108-C477417E75B0}"/>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274918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9524</TotalTime>
  <Words>3973</Words>
  <Application>Microsoft Office PowerPoint</Application>
  <PresentationFormat>Widescreen</PresentationFormat>
  <Paragraphs>555</Paragraphs>
  <Slides>74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vt:lpstr>
      <vt:lpstr>Cambria</vt:lpstr>
      <vt:lpstr>Cambria Math</vt:lpstr>
      <vt:lpstr>Franklin Gothic Book</vt:lpstr>
      <vt:lpstr>Tahoma</vt:lpstr>
      <vt:lpstr>Wingdings</vt:lpstr>
      <vt:lpstr>Crop</vt:lpstr>
      <vt:lpstr>Design and Analysis of Algorithms </vt:lpstr>
      <vt:lpstr>Backtracking – N Queens Problem </vt:lpstr>
      <vt:lpstr>Backtracking – N Queens Problem </vt:lpstr>
      <vt:lpstr>Backtracking – N Queens Problem </vt:lpstr>
      <vt:lpstr>Backtracking – N Queens Problem </vt:lpstr>
      <vt:lpstr>Backtracking – N Queens Problem </vt:lpstr>
      <vt:lpstr>Backtracking – N Queens Problem </vt:lpstr>
      <vt:lpstr>Backtracking – N Queens Problem </vt:lpstr>
      <vt:lpstr>Backtracking – N Queens Problem </vt:lpstr>
      <vt:lpstr>Backtracking – N Queens Problem </vt:lpstr>
      <vt:lpstr>Backtracking – N Queens Problem </vt:lpstr>
      <vt:lpstr>Backtracking – N Queens Problem </vt:lpstr>
      <vt:lpstr>Backtracking – N Queens Problem </vt:lpstr>
      <vt:lpstr>Backtracking – N Queens Problem </vt:lpstr>
      <vt:lpstr>Backtracking – N Queens Problem </vt:lpstr>
      <vt:lpstr>Design and Analysis of Algorithms </vt:lpstr>
      <vt:lpstr>Backtracking – Sum of subsets</vt:lpstr>
      <vt:lpstr>Backtracking – Sum of subsets</vt:lpstr>
      <vt:lpstr>Backtracking – Sum of subsets</vt:lpstr>
      <vt:lpstr>Backtracking – Sum of subsets</vt:lpstr>
      <vt:lpstr>Backtracking – Sum of subsets</vt:lpstr>
      <vt:lpstr>Backtracking – Sum of subsets</vt:lpstr>
      <vt:lpstr>Backtracking – Sum of subsets</vt:lpstr>
      <vt:lpstr>Design and Analysis of Algorithms </vt:lpstr>
      <vt:lpstr>Backtracking – Graph Coloring </vt:lpstr>
      <vt:lpstr>Backtracking – Graph Coloring </vt:lpstr>
      <vt:lpstr>Backtracking – Graph Coloring </vt:lpstr>
      <vt:lpstr>Backtracking – Graph Coloring </vt:lpstr>
      <vt:lpstr>Backtracking – Graph Coloring </vt:lpstr>
      <vt:lpstr>Backtracking – Graph Coloring </vt:lpstr>
      <vt:lpstr>Backtracking – Graph Coloring </vt:lpstr>
      <vt:lpstr>Backtracking – Graph Coloring </vt:lpstr>
      <vt:lpstr>Backtracking – Graph Coloring </vt:lpstr>
      <vt:lpstr>Backtracking – Graph Coloring </vt:lpstr>
      <vt:lpstr>Backtracking – Graph Coloring </vt:lpstr>
      <vt:lpstr>Backtracking – Graph Coloring </vt:lpstr>
      <vt:lpstr>Backtracking – Graph Coloring </vt:lpstr>
      <vt:lpstr>Backtracking – Graph Coloring </vt:lpstr>
      <vt:lpstr>Backtracking – Graph Coloring </vt:lpstr>
      <vt:lpstr>Backtracking – Graph Coloring </vt:lpstr>
      <vt:lpstr>Backtracking – Graph Coloring </vt:lpstr>
      <vt:lpstr>Backtracking – Graph Coloring </vt:lpstr>
      <vt:lpstr>Design and Analysis of Algorithms </vt:lpstr>
      <vt:lpstr>Backtracking – Hamiltonian Cycle </vt:lpstr>
      <vt:lpstr>Backtracking – Hamiltonian Cycle </vt:lpstr>
      <vt:lpstr>Backtracking – Hamiltonian Cycle </vt:lpstr>
      <vt:lpstr>Backtracking – Hamiltonian Cycle </vt:lpstr>
      <vt:lpstr>Backtracking – Hamiltonian Cycle </vt:lpstr>
      <vt:lpstr>backtracking</vt:lpstr>
      <vt:lpstr>Branch and Bound </vt:lpstr>
      <vt:lpstr>Branch and Bound </vt:lpstr>
      <vt:lpstr>Branch and Bound </vt:lpstr>
      <vt:lpstr>Branch and Bound – Assignment Problem</vt:lpstr>
      <vt:lpstr>Branch and Bound – Assignment Problem</vt:lpstr>
      <vt:lpstr>Branch and Bound – Assignment Problem</vt:lpstr>
      <vt:lpstr>Branch and Bound – Assignment Problem</vt:lpstr>
      <vt:lpstr>Branch and Bound – Assignment Problem</vt:lpstr>
      <vt:lpstr>Branch and Bound – Assignment Problem</vt:lpstr>
      <vt:lpstr>Branch and Bound – Assignment Problem</vt:lpstr>
      <vt:lpstr>Branch and Bound – Assignment Problem</vt:lpstr>
      <vt:lpstr>Branch and Bound – Assignment Problem</vt:lpstr>
      <vt:lpstr>Design and Analysis of Algorithms </vt:lpstr>
      <vt:lpstr>Branch and Bound – Knapsack Problem</vt:lpstr>
      <vt:lpstr>Branch and Bound – Knapsack Problem</vt:lpstr>
      <vt:lpstr>Branch and Bound – Knapsack Problem</vt:lpstr>
      <vt:lpstr>Branch and Bound – Knapsack Problem</vt:lpstr>
      <vt:lpstr>Branch and Bound – Knapsack Problem</vt:lpstr>
      <vt:lpstr>Branch and Bound – Knapsack Problem</vt:lpstr>
      <vt:lpstr>Branch and Bound – TSP</vt:lpstr>
      <vt:lpstr>Branch and Bound – TSP</vt:lpstr>
      <vt:lpstr>Branch and Bound – TSP</vt:lpstr>
      <vt:lpstr>Branch and Bound – TSP</vt:lpstr>
      <vt:lpstr>Branch and Bound – TSP</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Bhavani</dc:creator>
  <cp:lastModifiedBy>Bhavani</cp:lastModifiedBy>
  <cp:revision>208</cp:revision>
  <dcterms:created xsi:type="dcterms:W3CDTF">2020-03-31T04:42:14Z</dcterms:created>
  <dcterms:modified xsi:type="dcterms:W3CDTF">2021-07-20T04:54:53Z</dcterms:modified>
</cp:coreProperties>
</file>