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4"/>
  </p:notesMasterIdLst>
  <p:handoutMasterIdLst>
    <p:handoutMasterId r:id="rId75"/>
  </p:handoutMasterIdLst>
  <p:sldIdLst>
    <p:sldId id="257" r:id="rId2"/>
    <p:sldId id="291" r:id="rId3"/>
    <p:sldId id="292" r:id="rId4"/>
    <p:sldId id="293" r:id="rId5"/>
    <p:sldId id="294" r:id="rId6"/>
    <p:sldId id="290" r:id="rId7"/>
    <p:sldId id="296" r:id="rId8"/>
    <p:sldId id="289" r:id="rId9"/>
    <p:sldId id="335" r:id="rId10"/>
    <p:sldId id="295" r:id="rId11"/>
    <p:sldId id="258" r:id="rId12"/>
    <p:sldId id="334" r:id="rId13"/>
    <p:sldId id="297" r:id="rId14"/>
    <p:sldId id="336" r:id="rId15"/>
    <p:sldId id="298" r:id="rId16"/>
    <p:sldId id="299" r:id="rId17"/>
    <p:sldId id="300" r:id="rId18"/>
    <p:sldId id="301" r:id="rId19"/>
    <p:sldId id="302" r:id="rId20"/>
    <p:sldId id="304" r:id="rId21"/>
    <p:sldId id="305" r:id="rId22"/>
    <p:sldId id="307" r:id="rId23"/>
    <p:sldId id="308" r:id="rId24"/>
    <p:sldId id="309" r:id="rId25"/>
    <p:sldId id="310" r:id="rId26"/>
    <p:sldId id="311" r:id="rId27"/>
    <p:sldId id="316" r:id="rId28"/>
    <p:sldId id="315" r:id="rId29"/>
    <p:sldId id="314" r:id="rId30"/>
    <p:sldId id="317" r:id="rId31"/>
    <p:sldId id="318" r:id="rId32"/>
    <p:sldId id="319" r:id="rId33"/>
    <p:sldId id="320" r:id="rId34"/>
    <p:sldId id="322" r:id="rId35"/>
    <p:sldId id="324" r:id="rId36"/>
    <p:sldId id="325" r:id="rId37"/>
    <p:sldId id="326" r:id="rId38"/>
    <p:sldId id="329" r:id="rId39"/>
    <p:sldId id="330" r:id="rId40"/>
    <p:sldId id="353" r:id="rId41"/>
    <p:sldId id="354" r:id="rId42"/>
    <p:sldId id="355" r:id="rId43"/>
    <p:sldId id="356" r:id="rId44"/>
    <p:sldId id="331" r:id="rId45"/>
    <p:sldId id="332" r:id="rId46"/>
    <p:sldId id="337" r:id="rId47"/>
    <p:sldId id="338" r:id="rId48"/>
    <p:sldId id="344" r:id="rId49"/>
    <p:sldId id="345" r:id="rId50"/>
    <p:sldId id="346" r:id="rId51"/>
    <p:sldId id="347" r:id="rId52"/>
    <p:sldId id="348" r:id="rId53"/>
    <p:sldId id="349" r:id="rId54"/>
    <p:sldId id="350" r:id="rId55"/>
    <p:sldId id="351" r:id="rId56"/>
    <p:sldId id="343" r:id="rId57"/>
    <p:sldId id="352" r:id="rId58"/>
    <p:sldId id="366" r:id="rId59"/>
    <p:sldId id="367" r:id="rId60"/>
    <p:sldId id="368" r:id="rId61"/>
    <p:sldId id="369" r:id="rId62"/>
    <p:sldId id="370" r:id="rId63"/>
    <p:sldId id="371" r:id="rId64"/>
    <p:sldId id="372" r:id="rId65"/>
    <p:sldId id="373" r:id="rId66"/>
    <p:sldId id="374" r:id="rId67"/>
    <p:sldId id="375" r:id="rId68"/>
    <p:sldId id="376" r:id="rId69"/>
    <p:sldId id="377" r:id="rId70"/>
    <p:sldId id="339" r:id="rId71"/>
    <p:sldId id="340" r:id="rId72"/>
    <p:sldId id="34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9" autoAdjust="0"/>
  </p:normalViewPr>
  <p:slideViewPr>
    <p:cSldViewPr>
      <p:cViewPr>
        <p:scale>
          <a:sx n="80" d="100"/>
          <a:sy n="80" d="100"/>
        </p:scale>
        <p:origin x="-22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8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E4E855-59EF-4967-8BF4-578200512315}" type="datetimeFigureOut">
              <a:rPr lang="en-US" smtClean="0"/>
              <a:pPr/>
              <a:t>10/5/2021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7B75F7-5C66-4151-A9A0-2DD4584F6F23}" type="slidenum">
              <a:rPr lang="en-US" smtClean="0"/>
              <a:pPr/>
              <a:t>‹#›</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79EBD0-6FEF-4D22-AD61-2A55B619A055}" type="datetimeFigureOut">
              <a:rPr lang="en-US" smtClean="0"/>
              <a:pPr/>
              <a:t>10/5/2021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C97FB-6CC7-4ED9-BC38-8880C7C967CC}" type="slidenum">
              <a:rPr lang="en-US" smtClean="0"/>
              <a:pPr/>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Footer Placeholder 4"/>
          <p:cNvSpPr>
            <a:spLocks noGrp="1"/>
          </p:cNvSpPr>
          <p:nvPr>
            <p:ph type="ftr"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D9C04-1B4B-4617-AB41-E834D91F7C15}" type="slidenum">
              <a:rPr lang="en-CA"/>
              <a:pPr/>
              <a:t>19</a:t>
            </a:fld>
            <a:endParaRPr lang="en-CA"/>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552575" y="663575"/>
            <a:ext cx="3760788" cy="2822575"/>
          </a:xfrm>
          <a:ln/>
        </p:spPr>
      </p:sp>
      <p:sp>
        <p:nvSpPr>
          <p:cNvPr id="51203" name="Rectangle 3"/>
          <p:cNvSpPr>
            <a:spLocks noGrp="1" noChangeArrowheads="1"/>
          </p:cNvSpPr>
          <p:nvPr>
            <p:ph type="body" idx="1"/>
          </p:nvPr>
        </p:nvSpPr>
        <p:spPr>
          <a:xfrm>
            <a:off x="914711" y="3650730"/>
            <a:ext cx="5028579" cy="4807783"/>
          </a:xfrm>
          <a:noFill/>
        </p:spPr>
        <p:txBody>
          <a:bodyPr/>
          <a:lstStyle/>
          <a:p>
            <a:r>
              <a:rPr lang="en-US" altLang="en-US" smtClean="0"/>
              <a:t>The most well-known record-based models are the relational model, the network model and the hierarchical model.</a:t>
            </a:r>
          </a:p>
          <a:p>
            <a:endParaRPr lang="en-US" altLang="en-US" smtClean="0"/>
          </a:p>
          <a:p>
            <a:r>
              <a:rPr lang="en-US" altLang="en-US" b="1" smtClean="0"/>
              <a:t>Relational model:</a:t>
            </a:r>
            <a:r>
              <a:rPr lang="en-US" altLang="en-US" smtClean="0"/>
              <a:t> In this model, each database item is viewed as a record with attributes. A set of records with similar attributes is called a table. Most of the popular commercial DBMS products like Oracle, Sybase, MySQL, etc. are based on the relational model.</a:t>
            </a:r>
          </a:p>
          <a:p>
            <a:pPr>
              <a:lnSpc>
                <a:spcPct val="90000"/>
              </a:lnSpc>
              <a:spcBef>
                <a:spcPct val="0"/>
              </a:spcBef>
            </a:pPr>
            <a:endParaRPr lang="en-US" altLang="en-US" smtClean="0"/>
          </a:p>
          <a:p>
            <a:pPr>
              <a:lnSpc>
                <a:spcPct val="90000"/>
              </a:lnSpc>
              <a:spcBef>
                <a:spcPct val="0"/>
              </a:spcBef>
            </a:pPr>
            <a:r>
              <a:rPr lang="en-US" altLang="en-US" b="1" smtClean="0"/>
              <a:t>Network model:</a:t>
            </a:r>
            <a:r>
              <a:rPr lang="en-US" altLang="en-US" smtClean="0"/>
              <a:t>  represents data as record types. However, unlike the relational model, here we have explicit linkages (expressed in the form of pointers) which relate various records. Each record has a </a:t>
            </a:r>
            <a:r>
              <a:rPr lang="en-US" altLang="en-US" i="1" smtClean="0"/>
              <a:t>link field</a:t>
            </a:r>
            <a:r>
              <a:rPr lang="en-US" altLang="en-US" smtClean="0"/>
              <a:t> corresponding to every relationship which it participates in. IDS (Integrated Data Store) is one of the DBMS product based on network models.</a:t>
            </a:r>
          </a:p>
          <a:p>
            <a:pPr>
              <a:lnSpc>
                <a:spcPct val="90000"/>
              </a:lnSpc>
              <a:spcBef>
                <a:spcPct val="0"/>
              </a:spcBef>
            </a:pPr>
            <a:endParaRPr lang="en-US" altLang="en-US" smtClean="0"/>
          </a:p>
          <a:p>
            <a:pPr>
              <a:lnSpc>
                <a:spcPct val="90000"/>
              </a:lnSpc>
              <a:spcBef>
                <a:spcPct val="0"/>
              </a:spcBef>
            </a:pPr>
            <a:r>
              <a:rPr lang="en-US" altLang="en-US" b="1" smtClean="0"/>
              <a:t>Hierarchical Model:</a:t>
            </a:r>
            <a:r>
              <a:rPr lang="en-US" altLang="en-US" smtClean="0"/>
              <a:t> represents data as hierarchical tree. This is a special kind of a network model in which the relationship is essentially a tree-like structure, where one parent may have many children but one child can not have more than one parent. The relationship </a:t>
            </a:r>
            <a:r>
              <a:rPr lang="en-US" altLang="en-US" i="1" smtClean="0"/>
              <a:t>borrower to books</a:t>
            </a:r>
            <a:r>
              <a:rPr lang="en-US" altLang="en-US" smtClean="0"/>
              <a:t> in a library system satisfies this condition. One of the popular DBMS based on hierarchical model is Information Management System (IMS) from IBM.</a:t>
            </a:r>
          </a:p>
          <a:p>
            <a:pPr>
              <a:lnSpc>
                <a:spcPct val="90000"/>
              </a:lnSpc>
              <a:spcBef>
                <a:spcPct val="0"/>
              </a:spcBef>
            </a:pPr>
            <a:endParaRPr lang="en-US" altLang="en-US" smtClean="0"/>
          </a:p>
          <a:p>
            <a:pPr>
              <a:lnSpc>
                <a:spcPct val="90000"/>
              </a:lnSpc>
              <a:spcBef>
                <a:spcPct val="0"/>
              </a:spcBef>
            </a:pPr>
            <a:r>
              <a:rPr lang="en-US" altLang="en-US" b="1" smtClean="0"/>
              <a:t>Object Oriented model:</a:t>
            </a:r>
            <a:r>
              <a:rPr lang="en-US" altLang="en-US" smtClean="0"/>
              <a:t> represents DB in terms of objects, their attributes, and their behaviors.</a:t>
            </a:r>
          </a:p>
          <a:p>
            <a:pPr>
              <a:lnSpc>
                <a:spcPct val="90000"/>
              </a:lnSpc>
              <a:spcBef>
                <a:spcPct val="0"/>
              </a:spcBef>
            </a:pPr>
            <a:endParaRPr lang="en-US" altLang="en-US" smtClean="0"/>
          </a:p>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6BC00-4034-48E7-990F-2FF5EE51B29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8E60B88-3720-4C13-8E58-764794A3364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2B3C222-5C81-4A95-ADD8-EBFACE3AC5B9}"/>
              </a:ext>
            </a:extLst>
          </p:cNvPr>
          <p:cNvSpPr>
            <a:spLocks noGrp="1"/>
          </p:cNvSpPr>
          <p:nvPr>
            <p:ph type="dt" sz="half" idx="10"/>
          </p:nvPr>
        </p:nvSpPr>
        <p:spPr/>
        <p:txBody>
          <a:bodyPr/>
          <a:lstStyle/>
          <a:p>
            <a:fld id="{DFA037EA-9007-4BDB-9C16-F6EED3A42655}" type="datetime1">
              <a:rPr lang="en-US" smtClean="0">
                <a:solidFill>
                  <a:prstClr val="black">
                    <a:tint val="75000"/>
                  </a:prstClr>
                </a:solidFill>
              </a:rPr>
              <a:pPr/>
              <a:t>10/5/2021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C02EB53-E20B-4943-B156-2E222C10218A}"/>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31CFFAB6-3AA8-47B9-BBBD-2395637A7230}"/>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5314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9D888-A566-487B-BE48-2BA55D4713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59B4084-5FEE-41A4-BDEA-F476C43B0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22CBB3-12AA-41D1-8A40-24D7B767A662}"/>
              </a:ext>
            </a:extLst>
          </p:cNvPr>
          <p:cNvSpPr>
            <a:spLocks noGrp="1"/>
          </p:cNvSpPr>
          <p:nvPr>
            <p:ph type="dt" sz="half" idx="10"/>
          </p:nvPr>
        </p:nvSpPr>
        <p:spPr/>
        <p:txBody>
          <a:bodyPr/>
          <a:lstStyle/>
          <a:p>
            <a:fld id="{5D0B53EA-B4D9-4272-B4BB-39EFF366AFD5}" type="datetime1">
              <a:rPr lang="en-US" smtClean="0">
                <a:solidFill>
                  <a:prstClr val="black">
                    <a:tint val="75000"/>
                  </a:prstClr>
                </a:solidFill>
              </a:rPr>
              <a:pPr/>
              <a:t>10/5/2021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5814375-4BA5-4FBC-81C5-B9DC4CC997E3}"/>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34037AF1-718A-4008-ADB1-EFCD7B5BE40D}"/>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416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30F8745-0D2C-4A7C-A1FD-81C607C9FBDB}"/>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CF93F14-5816-4E30-8D3E-C8F28302D7D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0DAFEE-D9CA-45DB-9B0D-4A322830A728}"/>
              </a:ext>
            </a:extLst>
          </p:cNvPr>
          <p:cNvSpPr>
            <a:spLocks noGrp="1"/>
          </p:cNvSpPr>
          <p:nvPr>
            <p:ph type="dt" sz="half" idx="10"/>
          </p:nvPr>
        </p:nvSpPr>
        <p:spPr/>
        <p:txBody>
          <a:bodyPr/>
          <a:lstStyle/>
          <a:p>
            <a:fld id="{A8C1B81E-8EF8-4A26-AFF4-BE9ABBD77C23}" type="datetime1">
              <a:rPr lang="en-US" smtClean="0">
                <a:solidFill>
                  <a:prstClr val="black">
                    <a:tint val="75000"/>
                  </a:prstClr>
                </a:solidFill>
              </a:rPr>
              <a:pPr/>
              <a:t>10/5/2021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7A3AFEB-CF2E-49D8-AA22-F08EA48D39B5}"/>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F6ED7EA8-8B6F-4472-BA8D-F4246AD1DDD1}"/>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73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96EC9-926D-4059-A36F-11F44F7A14E9}"/>
              </a:ext>
            </a:extLst>
          </p:cNvPr>
          <p:cNvSpPr>
            <a:spLocks noGrp="1"/>
          </p:cNvSpPr>
          <p:nvPr>
            <p:ph type="title"/>
          </p:nvPr>
        </p:nvSpPr>
        <p:spPr/>
        <p:txBody>
          <a:bodyPr/>
          <a:lstStyle>
            <a:lvl1pPr algn="ctr">
              <a:defRPr baseline="0">
                <a:solidFill>
                  <a:srgbClr val="002060"/>
                </a:solidFill>
                <a:latin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EA562D76-0788-44EE-AC08-2642E07BF94D}"/>
              </a:ext>
            </a:extLst>
          </p:cNvPr>
          <p:cNvSpPr>
            <a:spLocks noGrp="1"/>
          </p:cNvSpPr>
          <p:nvPr>
            <p:ph idx="1"/>
          </p:nvPr>
        </p:nvSpPr>
        <p:spPr/>
        <p:txBody>
          <a:bodyPr>
            <a:normAutofit/>
          </a:bodyPr>
          <a:lstStyle>
            <a:lvl1pPr>
              <a:defRPr sz="2400" baseline="0">
                <a:latin typeface="Paleteno roman"/>
              </a:defRPr>
            </a:lvl1pPr>
            <a:lvl2pPr>
              <a:defRPr sz="2400" baseline="0">
                <a:latin typeface="Paleteno roman"/>
              </a:defRPr>
            </a:lvl2pPr>
            <a:lvl3pPr>
              <a:defRPr sz="2400" baseline="0">
                <a:latin typeface="Paleteno roman"/>
              </a:defRPr>
            </a:lvl3pPr>
            <a:lvl4pPr>
              <a:defRPr sz="2400" baseline="0">
                <a:latin typeface="Paleteno roman"/>
              </a:defRPr>
            </a:lvl4pPr>
            <a:lvl5pPr>
              <a:defRPr sz="2400" baseline="0">
                <a:latin typeface="Paleteno roman"/>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3CBFB1E-DC60-47D6-B72D-5AF63418B8AD}"/>
              </a:ext>
            </a:extLst>
          </p:cNvPr>
          <p:cNvSpPr>
            <a:spLocks noGrp="1"/>
          </p:cNvSpPr>
          <p:nvPr>
            <p:ph type="dt" sz="half" idx="10"/>
          </p:nvPr>
        </p:nvSpPr>
        <p:spPr/>
        <p:txBody>
          <a:bodyPr/>
          <a:lstStyle/>
          <a:p>
            <a:fld id="{27BAD9F7-85D0-4B39-A3CA-BCCEE63A82A2}" type="datetime1">
              <a:rPr lang="en-US" smtClean="0">
                <a:solidFill>
                  <a:prstClr val="black">
                    <a:tint val="75000"/>
                  </a:prstClr>
                </a:solidFill>
              </a:rPr>
              <a:pPr/>
              <a:t>10/5/2021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D7C2AA69-3BA6-4279-A91D-EDAB07DA0618}"/>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B858DE05-B03D-4141-805A-871AEC69EA1D}"/>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pic>
        <p:nvPicPr>
          <p:cNvPr id="8" name="Picture 7" descr="A picture containing text, clipart&#10;&#10;Description automatically generated">
            <a:extLst>
              <a:ext uri="{FF2B5EF4-FFF2-40B4-BE49-F238E27FC236}">
                <a16:creationId xmlns:a16="http://schemas.microsoft.com/office/drawing/2014/main" xmlns="" id="{03938685-4F65-4670-9827-1768999FA96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200900" y="6076557"/>
            <a:ext cx="1943100" cy="769184"/>
          </a:xfrm>
          <a:prstGeom prst="rect">
            <a:avLst/>
          </a:prstGeom>
        </p:spPr>
      </p:pic>
    </p:spTree>
    <p:extLst>
      <p:ext uri="{BB962C8B-B14F-4D97-AF65-F5344CB8AC3E}">
        <p14:creationId xmlns:p14="http://schemas.microsoft.com/office/powerpoint/2010/main" xmlns="" val="152616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0E438-B964-4D74-A312-7EAD5907E64A}"/>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B0FF379-C135-451C-B790-5A06EFCF7943}"/>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2D367A6-3178-4CDD-8E69-488484054A0E}"/>
              </a:ext>
            </a:extLst>
          </p:cNvPr>
          <p:cNvSpPr>
            <a:spLocks noGrp="1"/>
          </p:cNvSpPr>
          <p:nvPr>
            <p:ph type="dt" sz="half" idx="10"/>
          </p:nvPr>
        </p:nvSpPr>
        <p:spPr/>
        <p:txBody>
          <a:bodyPr/>
          <a:lstStyle/>
          <a:p>
            <a:fld id="{2EF44D60-FB45-44DE-B5E7-5018BE2DB61C}" type="datetime1">
              <a:rPr lang="en-US" smtClean="0">
                <a:solidFill>
                  <a:prstClr val="black">
                    <a:tint val="75000"/>
                  </a:prstClr>
                </a:solidFill>
              </a:rPr>
              <a:pPr/>
              <a:t>10/5/2021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06A7E2BF-5DE6-459F-83B3-38B5010EFD9B}"/>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DC2E5B79-44A6-4EFB-8398-16B7067A2332}"/>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72754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61C3B5-9C4C-432B-AB40-3C43A5A56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A22336D-6AD5-4684-9DD6-F33CBC0CE24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CAA0C02-BD76-4868-A049-2EEF0E3BF8E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D6FCD69-A78D-495D-AC44-F3F47BEB588F}"/>
              </a:ext>
            </a:extLst>
          </p:cNvPr>
          <p:cNvSpPr>
            <a:spLocks noGrp="1"/>
          </p:cNvSpPr>
          <p:nvPr>
            <p:ph type="dt" sz="half" idx="10"/>
          </p:nvPr>
        </p:nvSpPr>
        <p:spPr/>
        <p:txBody>
          <a:bodyPr/>
          <a:lstStyle/>
          <a:p>
            <a:fld id="{2302532D-F228-4B2C-80C7-E99003E9F6B9}" type="datetime1">
              <a:rPr lang="en-US" smtClean="0">
                <a:solidFill>
                  <a:prstClr val="black">
                    <a:tint val="75000"/>
                  </a:prstClr>
                </a:solidFill>
              </a:rPr>
              <a:pPr/>
              <a:t>10/5/2021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8F57630F-41C3-44A3-8FE9-1D3F6F8B73D4}"/>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xmlns="" id="{F99CB928-E538-4F53-9636-F8136F9D59C2}"/>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79690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77A1C-0AA7-483C-8CD7-48C23AF4176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BE52A76-86EB-4A73-BF9D-1BC0144AB5BF}"/>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9A8EBF-901E-46DD-8180-7E5571F0F8D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90BB8B8-E41A-4D00-8E71-1B8C73EB7BA9}"/>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DE2216A-8AEB-472E-9743-33D1347C75A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6C1727A-2DA8-40FD-8617-70C68AAC8622}"/>
              </a:ext>
            </a:extLst>
          </p:cNvPr>
          <p:cNvSpPr>
            <a:spLocks noGrp="1"/>
          </p:cNvSpPr>
          <p:nvPr>
            <p:ph type="dt" sz="half" idx="10"/>
          </p:nvPr>
        </p:nvSpPr>
        <p:spPr/>
        <p:txBody>
          <a:bodyPr/>
          <a:lstStyle/>
          <a:p>
            <a:fld id="{A73DE43A-096A-4FB8-BC10-0F119F1C1B3A}" type="datetime1">
              <a:rPr lang="en-US" smtClean="0">
                <a:solidFill>
                  <a:prstClr val="black">
                    <a:tint val="75000"/>
                  </a:prstClr>
                </a:solidFill>
              </a:rPr>
              <a:pPr/>
              <a:t>10/5/2021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43341A44-8FFD-487A-A19C-8AA3F61DDD02}"/>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9" name="Slide Number Placeholder 8">
            <a:extLst>
              <a:ext uri="{FF2B5EF4-FFF2-40B4-BE49-F238E27FC236}">
                <a16:creationId xmlns:a16="http://schemas.microsoft.com/office/drawing/2014/main" xmlns="" id="{EC2E211B-813A-4BD6-8232-ABC45F8787A4}"/>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56042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B2A0D-9734-4F9A-A986-765B4F7E1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DCD9B63-EC82-4748-9D9B-9EC174A5BADF}"/>
              </a:ext>
            </a:extLst>
          </p:cNvPr>
          <p:cNvSpPr>
            <a:spLocks noGrp="1"/>
          </p:cNvSpPr>
          <p:nvPr>
            <p:ph type="dt" sz="half" idx="10"/>
          </p:nvPr>
        </p:nvSpPr>
        <p:spPr/>
        <p:txBody>
          <a:bodyPr/>
          <a:lstStyle/>
          <a:p>
            <a:fld id="{002D0443-8DBC-43F9-9E72-B74766A4EBF3}" type="datetime1">
              <a:rPr lang="en-US" smtClean="0">
                <a:solidFill>
                  <a:prstClr val="black">
                    <a:tint val="75000"/>
                  </a:prstClr>
                </a:solidFill>
              </a:rPr>
              <a:pPr/>
              <a:t>10/5/2021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DDC8B592-71D7-43AE-980F-948122A9C595}"/>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xmlns="" id="{D1A6038B-610F-4175-901C-E87290555BA2}"/>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35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209AC9A-A140-46FF-8F73-2C0E0A431D51}"/>
              </a:ext>
            </a:extLst>
          </p:cNvPr>
          <p:cNvSpPr>
            <a:spLocks noGrp="1"/>
          </p:cNvSpPr>
          <p:nvPr>
            <p:ph type="dt" sz="half" idx="10"/>
          </p:nvPr>
        </p:nvSpPr>
        <p:spPr/>
        <p:txBody>
          <a:bodyPr/>
          <a:lstStyle/>
          <a:p>
            <a:fld id="{E2376C76-01B6-4198-9DD3-4E0DEBD12A64}" type="datetime1">
              <a:rPr lang="en-US" smtClean="0">
                <a:solidFill>
                  <a:prstClr val="black">
                    <a:tint val="75000"/>
                  </a:prstClr>
                </a:solidFill>
              </a:rPr>
              <a:pPr/>
              <a:t>10/5/2021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B108F611-A206-4E6D-99B4-0E5DE47B7B8C}"/>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xmlns="" id="{25DE3C7E-0D21-497B-9579-965B5052A8F0}"/>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043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AC3B60-B86E-45A7-841C-B84242645D66}"/>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0489AE4-8C08-4B82-9BAF-7B8E58A30FA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18619EB-FD19-4950-A038-56481A7B7BB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B96C47-45DB-42BA-9550-455F198BC30C}"/>
              </a:ext>
            </a:extLst>
          </p:cNvPr>
          <p:cNvSpPr>
            <a:spLocks noGrp="1"/>
          </p:cNvSpPr>
          <p:nvPr>
            <p:ph type="dt" sz="half" idx="10"/>
          </p:nvPr>
        </p:nvSpPr>
        <p:spPr/>
        <p:txBody>
          <a:bodyPr/>
          <a:lstStyle/>
          <a:p>
            <a:fld id="{6C3527DE-AF2C-4482-8DF3-7B628557FD2A}" type="datetime1">
              <a:rPr lang="en-US" smtClean="0">
                <a:solidFill>
                  <a:prstClr val="black">
                    <a:tint val="75000"/>
                  </a:prstClr>
                </a:solidFill>
              </a:rPr>
              <a:pPr/>
              <a:t>10/5/2021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671A6659-92D6-449C-91C0-BC2B20694E92}"/>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xmlns="" id="{D12AA02F-7BE4-4FA6-99E9-4C70E2FA10CC}"/>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82923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4D84B2-2F86-45FD-AD0E-920173C2DC1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D385AD6-14F3-4ADA-8FDD-B398B150B31F}"/>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3BA846E-C9A1-4F5D-A5E5-2DECCBB28BF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828971B-A4A7-4005-BFAE-F116634A05B7}"/>
              </a:ext>
            </a:extLst>
          </p:cNvPr>
          <p:cNvSpPr>
            <a:spLocks noGrp="1"/>
          </p:cNvSpPr>
          <p:nvPr>
            <p:ph type="dt" sz="half" idx="10"/>
          </p:nvPr>
        </p:nvSpPr>
        <p:spPr/>
        <p:txBody>
          <a:bodyPr/>
          <a:lstStyle/>
          <a:p>
            <a:fld id="{C95002B2-6F25-4279-B269-82BB9AA53E84}" type="datetime1">
              <a:rPr lang="en-US" smtClean="0">
                <a:solidFill>
                  <a:prstClr val="black">
                    <a:tint val="75000"/>
                  </a:prstClr>
                </a:solidFill>
              </a:rPr>
              <a:pPr/>
              <a:t>10/5/2021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01BB9012-BE7A-4DAD-8E1E-D6864C851C3B}"/>
              </a:ext>
            </a:extLst>
          </p:cNvPr>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xmlns="" id="{EF014698-DEF4-4BD1-B380-1CC5576D1F13}"/>
              </a:ext>
            </a:extLst>
          </p:cNvPr>
          <p:cNvSpPr>
            <a:spLocks noGrp="1"/>
          </p:cNvSpPr>
          <p:nvPr>
            <p:ph type="sldNum" sz="quarter" idx="12"/>
          </p:nvPr>
        </p:nvSpPr>
        <p:spPr/>
        <p:txBody>
          <a:body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7597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7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F18A323-CD3C-4FFC-98FB-1D99E635840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27ADB40-95B6-4C7A-88D3-0E91BE242DA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0F1E8C-8B59-4818-B7EF-3DC9585B0F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5069A-C120-4967-BFCC-861C7DA8BA4A}" type="datetime1">
              <a:rPr lang="en-US" smtClean="0">
                <a:solidFill>
                  <a:prstClr val="black">
                    <a:tint val="75000"/>
                  </a:prstClr>
                </a:solidFill>
              </a:rPr>
              <a:pPr/>
              <a:t>10/5/2021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5A6762D7-85AB-4227-9BA2-F503897A346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xmlns="" id="{3AD75EE5-B8E7-4362-A71A-C3BBB874557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52458-D5F0-4B2A-A770-22EC3052D89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2839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8942C-BE99-413A-9C3D-7E9336C657AB}"/>
              </a:ext>
            </a:extLst>
          </p:cNvPr>
          <p:cNvSpPr>
            <a:spLocks noGrp="1"/>
          </p:cNvSpPr>
          <p:nvPr>
            <p:ph type="ctrTitle"/>
          </p:nvPr>
        </p:nvSpPr>
        <p:spPr>
          <a:xfrm>
            <a:off x="609600" y="533400"/>
            <a:ext cx="8382000" cy="4114800"/>
          </a:xfrm>
        </p:spPr>
        <p:txBody>
          <a:bodyPr>
            <a:normAutofit fontScale="90000"/>
          </a:bodyPr>
          <a:lstStyle/>
          <a:p>
            <a:r>
              <a:rPr lang="en-US" sz="4000" b="1" dirty="0" smtClean="0"/>
              <a:t>RNS Institute of Technology</a:t>
            </a:r>
            <a:r>
              <a:rPr lang="en-US" sz="4800" dirty="0" smtClean="0"/>
              <a:t/>
            </a:r>
            <a:br>
              <a:rPr lang="en-US" sz="4800" dirty="0" smtClean="0"/>
            </a:br>
            <a:r>
              <a:rPr lang="en-US" sz="2700" b="1" dirty="0" smtClean="0"/>
              <a:t>Department of Computer Science and Engineering</a:t>
            </a:r>
            <a:br>
              <a:rPr lang="en-US" sz="2700" b="1" dirty="0" smtClean="0"/>
            </a:br>
            <a:r>
              <a:rPr lang="en-US" sz="1200" b="1" dirty="0" smtClean="0"/>
              <a:t>Vision: Preparing better Computer Professional for a Real World</a:t>
            </a:r>
            <a:br>
              <a:rPr lang="en-US" sz="1200" b="1" dirty="0" smtClean="0"/>
            </a:br>
            <a:r>
              <a:rPr lang="en-US" sz="1200" b="1" dirty="0" smtClean="0"/>
              <a:t/>
            </a:r>
            <a:br>
              <a:rPr lang="en-US" sz="1200" b="1" dirty="0" smtClean="0"/>
            </a:br>
            <a:r>
              <a:rPr lang="en-US" sz="1200" b="1" dirty="0" smtClean="0"/>
              <a:t/>
            </a:r>
            <a:br>
              <a:rPr lang="en-US" sz="1200" b="1" dirty="0" smtClean="0"/>
            </a:br>
            <a:r>
              <a:rPr lang="en-US" sz="1200" b="1" dirty="0" smtClean="0"/>
              <a:t/>
            </a:r>
            <a:br>
              <a:rPr lang="en-US" sz="1200" b="1" dirty="0" smtClean="0"/>
            </a:br>
            <a:r>
              <a:rPr lang="en-US" sz="1200" b="1" dirty="0" smtClean="0"/>
              <a:t/>
            </a:r>
            <a:br>
              <a:rPr lang="en-US" sz="1200" b="1" dirty="0" smtClean="0"/>
            </a:br>
            <a:r>
              <a:rPr lang="en-US" sz="1200" b="1" dirty="0" smtClean="0"/>
              <a:t/>
            </a:r>
            <a:br>
              <a:rPr lang="en-US" sz="1200" b="1" dirty="0" smtClean="0"/>
            </a:br>
            <a:r>
              <a:rPr lang="en-US" sz="1200" b="1" dirty="0" smtClean="0"/>
              <a:t/>
            </a:r>
            <a:br>
              <a:rPr lang="en-US" sz="1200" b="1" dirty="0" smtClean="0"/>
            </a:br>
            <a:r>
              <a:rPr lang="en-IN" sz="4000" b="1" dirty="0" smtClean="0">
                <a:solidFill>
                  <a:srgbClr val="7030A0"/>
                </a:solidFill>
                <a:effectLst>
                  <a:outerShdw blurRad="38100" dist="38100" dir="2700000" algn="tl">
                    <a:srgbClr val="000000">
                      <a:alpha val="43137"/>
                    </a:srgbClr>
                  </a:outerShdw>
                </a:effectLst>
                <a:latin typeface="Andalus" pitchFamily="18" charset="-78"/>
                <a:cs typeface="Andalus" pitchFamily="18" charset="-78"/>
              </a:rPr>
              <a:t> V Semester </a:t>
            </a:r>
            <a:r>
              <a:rPr lang="en-IN" sz="4000" dirty="0" smtClean="0"/>
              <a:t/>
            </a:r>
            <a:br>
              <a:rPr lang="en-IN" sz="4000" dirty="0" smtClean="0"/>
            </a:br>
            <a:r>
              <a:rPr lang="en-US" sz="4400" b="1" dirty="0" smtClean="0">
                <a:solidFill>
                  <a:srgbClr val="C00000"/>
                </a:solidFill>
              </a:rPr>
              <a:t/>
            </a:r>
            <a:br>
              <a:rPr lang="en-US" sz="4400" b="1" dirty="0" smtClean="0">
                <a:solidFill>
                  <a:srgbClr val="C00000"/>
                </a:solidFill>
              </a:rPr>
            </a:br>
            <a:r>
              <a:rPr lang="en-US" sz="4800" b="1" dirty="0" smtClean="0">
                <a:solidFill>
                  <a:srgbClr val="7030A0"/>
                </a:solidFill>
                <a:effectLst>
                  <a:outerShdw blurRad="38100" dist="38100" dir="2700000" algn="tl">
                    <a:srgbClr val="000000">
                      <a:alpha val="43137"/>
                    </a:srgbClr>
                  </a:outerShdw>
                </a:effectLst>
                <a:latin typeface="Andalus" pitchFamily="18" charset="-78"/>
                <a:cs typeface="Andalus" pitchFamily="18" charset="-78"/>
              </a:rPr>
              <a:t>Database Management System</a:t>
            </a:r>
            <a:br>
              <a:rPr lang="en-US" sz="4800" b="1" dirty="0" smtClean="0">
                <a:solidFill>
                  <a:srgbClr val="7030A0"/>
                </a:solidFill>
                <a:effectLst>
                  <a:outerShdw blurRad="38100" dist="38100" dir="2700000" algn="tl">
                    <a:srgbClr val="000000">
                      <a:alpha val="43137"/>
                    </a:srgbClr>
                  </a:outerShdw>
                </a:effectLst>
                <a:latin typeface="Andalus" pitchFamily="18" charset="-78"/>
                <a:cs typeface="Andalus" pitchFamily="18" charset="-78"/>
              </a:rPr>
            </a:br>
            <a:r>
              <a:rPr lang="en-US" sz="4800" b="1" dirty="0" smtClean="0">
                <a:solidFill>
                  <a:srgbClr val="7030A0"/>
                </a:solidFill>
                <a:effectLst>
                  <a:outerShdw blurRad="38100" dist="38100" dir="2700000" algn="tl">
                    <a:srgbClr val="000000">
                      <a:alpha val="43137"/>
                    </a:srgbClr>
                  </a:outerShdw>
                </a:effectLst>
                <a:latin typeface="Andalus" pitchFamily="18" charset="-78"/>
                <a:cs typeface="Andalus" pitchFamily="18" charset="-78"/>
              </a:rPr>
              <a:t> </a:t>
            </a:r>
            <a:r>
              <a:rPr lang="en-US" sz="3100" b="1" dirty="0" smtClean="0">
                <a:solidFill>
                  <a:srgbClr val="7030A0"/>
                </a:solidFill>
                <a:effectLst>
                  <a:outerShdw blurRad="38100" dist="38100" dir="2700000" algn="tl">
                    <a:srgbClr val="000000">
                      <a:alpha val="43137"/>
                    </a:srgbClr>
                  </a:outerShdw>
                </a:effectLst>
                <a:latin typeface="Andalus" pitchFamily="18" charset="-78"/>
                <a:cs typeface="Andalus" pitchFamily="18" charset="-78"/>
              </a:rPr>
              <a:t>18CS53 </a:t>
            </a:r>
            <a:endParaRPr lang="en-US" sz="4800" b="1" dirty="0">
              <a:solidFill>
                <a:srgbClr val="7030A0"/>
              </a:solidFill>
              <a:effectLst>
                <a:outerShdw blurRad="38100" dist="38100" dir="2700000" algn="tl">
                  <a:srgbClr val="000000">
                    <a:alpha val="43137"/>
                  </a:srgbClr>
                </a:outerShdw>
              </a:effectLst>
              <a:latin typeface="Andalus" pitchFamily="18" charset="-78"/>
              <a:cs typeface="Andalus" pitchFamily="18" charset="-78"/>
            </a:endParaRPr>
          </a:p>
        </p:txBody>
      </p:sp>
      <p:sp>
        <p:nvSpPr>
          <p:cNvPr id="3" name="Subtitle 2">
            <a:extLst>
              <a:ext uri="{FF2B5EF4-FFF2-40B4-BE49-F238E27FC236}">
                <a16:creationId xmlns:a16="http://schemas.microsoft.com/office/drawing/2014/main" xmlns="" id="{3D811203-5660-4477-A177-C10ADC1F4375}"/>
              </a:ext>
            </a:extLst>
          </p:cNvPr>
          <p:cNvSpPr>
            <a:spLocks noGrp="1"/>
          </p:cNvSpPr>
          <p:nvPr>
            <p:ph type="subTitle" idx="1"/>
          </p:nvPr>
        </p:nvSpPr>
        <p:spPr>
          <a:xfrm flipV="1">
            <a:off x="1143000" y="5257800"/>
            <a:ext cx="6858000" cy="76200"/>
          </a:xfrm>
        </p:spPr>
        <p:txBody>
          <a:bodyPr>
            <a:normAutofit fontScale="25000" lnSpcReduction="20000"/>
          </a:bodyPr>
          <a:lstStyle/>
          <a:p>
            <a:r>
              <a:rPr lang="en-US" sz="4300" b="1" dirty="0" smtClean="0">
                <a:solidFill>
                  <a:srgbClr val="7030A0"/>
                </a:solidFill>
                <a:effectLst>
                  <a:outerShdw blurRad="38100" dist="38100" dir="2700000" algn="tl">
                    <a:srgbClr val="000000">
                      <a:alpha val="43137"/>
                    </a:srgbClr>
                  </a:outerShdw>
                </a:effectLst>
                <a:latin typeface="Andalus" pitchFamily="18" charset="-78"/>
                <a:ea typeface="+mj-ea"/>
                <a:cs typeface="Andalus" pitchFamily="18" charset="-78"/>
              </a:rPr>
              <a:t> </a:t>
            </a:r>
          </a:p>
        </p:txBody>
      </p:sp>
      <p:sp>
        <p:nvSpPr>
          <p:cNvPr id="4" name="TextBox 3"/>
          <p:cNvSpPr txBox="1"/>
          <p:nvPr/>
        </p:nvSpPr>
        <p:spPr>
          <a:xfrm>
            <a:off x="1447800" y="4648200"/>
            <a:ext cx="1933543" cy="1200329"/>
          </a:xfrm>
          <a:prstGeom prst="rect">
            <a:avLst/>
          </a:prstGeom>
          <a:noFill/>
        </p:spPr>
        <p:txBody>
          <a:bodyPr wrap="none" rtlCol="0">
            <a:spAutoFit/>
          </a:bodyPr>
          <a:lstStyle/>
          <a:p>
            <a:r>
              <a:rPr lang="en-US" b="1" dirty="0" smtClean="0">
                <a:solidFill>
                  <a:schemeClr val="accent6">
                    <a:lumMod val="75000"/>
                  </a:schemeClr>
                </a:solidFill>
                <a:latin typeface="Andalus" pitchFamily="18" charset="-78"/>
                <a:cs typeface="Andalus" pitchFamily="18" charset="-78"/>
              </a:rPr>
              <a:t>S Mamatha Jajur</a:t>
            </a:r>
          </a:p>
          <a:p>
            <a:r>
              <a:rPr lang="en-US" b="1" dirty="0" smtClean="0">
                <a:solidFill>
                  <a:schemeClr val="accent6">
                    <a:lumMod val="75000"/>
                  </a:schemeClr>
                </a:solidFill>
                <a:latin typeface="Andalus" pitchFamily="18" charset="-78"/>
                <a:cs typeface="Andalus" pitchFamily="18" charset="-78"/>
              </a:rPr>
              <a:t>Assistant Professor</a:t>
            </a:r>
          </a:p>
          <a:p>
            <a:r>
              <a:rPr lang="en-US" b="1" dirty="0" smtClean="0">
                <a:solidFill>
                  <a:schemeClr val="accent6">
                    <a:lumMod val="75000"/>
                  </a:schemeClr>
                </a:solidFill>
                <a:latin typeface="Andalus" pitchFamily="18" charset="-78"/>
                <a:cs typeface="Andalus" pitchFamily="18" charset="-78"/>
              </a:rPr>
              <a:t>CSE Department</a:t>
            </a:r>
          </a:p>
          <a:p>
            <a:r>
              <a:rPr lang="en-US" b="1" dirty="0" smtClean="0">
                <a:solidFill>
                  <a:schemeClr val="accent6">
                    <a:lumMod val="75000"/>
                  </a:schemeClr>
                </a:solidFill>
                <a:latin typeface="Andalus" pitchFamily="18" charset="-78"/>
                <a:cs typeface="Andalus" pitchFamily="18" charset="-78"/>
              </a:rPr>
              <a:t>RNSIT</a:t>
            </a:r>
            <a:endParaRPr lang="en-US" b="1" dirty="0">
              <a:solidFill>
                <a:schemeClr val="accent6">
                  <a:lumMod val="75000"/>
                </a:schemeClr>
              </a:solidFill>
              <a:latin typeface="Andalus" pitchFamily="18" charset="-78"/>
              <a:cs typeface="Andalus" pitchFamily="18" charset="-78"/>
            </a:endParaRPr>
          </a:p>
        </p:txBody>
      </p:sp>
      <p:pic>
        <p:nvPicPr>
          <p:cNvPr id="6" name="Picture 5"/>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0" y="0"/>
            <a:ext cx="1028700" cy="1171575"/>
          </a:xfrm>
          <a:prstGeom prst="rect">
            <a:avLst/>
          </a:prstGeom>
          <a:noFill/>
          <a:ln>
            <a:noFill/>
          </a:ln>
        </p:spPr>
      </p:pic>
    </p:spTree>
    <p:extLst>
      <p:ext uri="{BB962C8B-B14F-4D97-AF65-F5344CB8AC3E}">
        <p14:creationId xmlns:p14="http://schemas.microsoft.com/office/powerpoint/2010/main" xmlns="" val="83836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0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838200"/>
            <a:ext cx="7886700" cy="5338763"/>
          </a:xfrm>
        </p:spPr>
        <p:txBody>
          <a:bodyPr>
            <a:normAutofit/>
          </a:bodyPr>
          <a:lstStyle/>
          <a:p>
            <a:pPr marL="332740" indent="-320675">
              <a:lnSpc>
                <a:spcPct val="100000"/>
              </a:lnSpc>
              <a:spcBef>
                <a:spcPts val="555"/>
              </a:spcBef>
              <a:buClr>
                <a:srgbClr val="DD8046"/>
              </a:buClr>
              <a:buSzPct val="60526"/>
              <a:buFont typeface="Wingdings"/>
              <a:buChar char=""/>
              <a:tabLst>
                <a:tab pos="332740" algn="l"/>
                <a:tab pos="333375" algn="l"/>
              </a:tabLst>
            </a:pPr>
            <a:r>
              <a:rPr lang="en-US" sz="1800" b="1" dirty="0" smtClean="0"/>
              <a:t>Database:</a:t>
            </a:r>
          </a:p>
          <a:p>
            <a:pPr marL="378460">
              <a:lnSpc>
                <a:spcPct val="100000"/>
              </a:lnSpc>
              <a:spcBef>
                <a:spcPts val="415"/>
              </a:spcBef>
              <a:buNone/>
              <a:tabLst>
                <a:tab pos="652780" algn="l"/>
              </a:tabLst>
            </a:pPr>
            <a:r>
              <a:rPr lang="en-US" sz="1800" dirty="0" smtClean="0"/>
              <a:t>		</a:t>
            </a:r>
            <a:r>
              <a:rPr lang="en-US" sz="1600" dirty="0" smtClean="0"/>
              <a:t>A collection of related data/ information.</a:t>
            </a:r>
          </a:p>
          <a:p>
            <a:pPr marL="378460">
              <a:lnSpc>
                <a:spcPct val="100000"/>
              </a:lnSpc>
              <a:spcBef>
                <a:spcPts val="415"/>
              </a:spcBef>
              <a:buNone/>
              <a:tabLst>
                <a:tab pos="652780" algn="l"/>
              </a:tabLst>
            </a:pPr>
            <a:endParaRPr lang="en-US" sz="1800" dirty="0" smtClean="0"/>
          </a:p>
          <a:p>
            <a:pPr marL="332740" indent="-320675">
              <a:lnSpc>
                <a:spcPct val="100000"/>
              </a:lnSpc>
              <a:spcBef>
                <a:spcPts val="464"/>
              </a:spcBef>
              <a:buClr>
                <a:srgbClr val="DD8046"/>
              </a:buClr>
              <a:buSzPct val="60526"/>
              <a:buFont typeface="Wingdings"/>
              <a:buChar char=""/>
              <a:tabLst>
                <a:tab pos="332740" algn="l"/>
                <a:tab pos="333375" algn="l"/>
              </a:tabLst>
            </a:pPr>
            <a:r>
              <a:rPr lang="en-US" sz="1800" b="1" dirty="0" smtClean="0"/>
              <a:t>Data:</a:t>
            </a:r>
          </a:p>
          <a:p>
            <a:pPr marL="378460">
              <a:lnSpc>
                <a:spcPct val="100000"/>
              </a:lnSpc>
              <a:spcBef>
                <a:spcPts val="400"/>
              </a:spcBef>
              <a:buNone/>
              <a:tabLst>
                <a:tab pos="652780" algn="l"/>
              </a:tabLst>
            </a:pPr>
            <a:r>
              <a:rPr lang="en-US" sz="1800" dirty="0" smtClean="0"/>
              <a:t>		 </a:t>
            </a:r>
            <a:r>
              <a:rPr lang="en-US" sz="1600" dirty="0" smtClean="0"/>
              <a:t>Known facts that can be recorded and have an implicit meaning.</a:t>
            </a:r>
          </a:p>
          <a:p>
            <a:pPr marL="378460">
              <a:lnSpc>
                <a:spcPct val="100000"/>
              </a:lnSpc>
              <a:spcBef>
                <a:spcPts val="400"/>
              </a:spcBef>
              <a:buNone/>
              <a:tabLst>
                <a:tab pos="652780" algn="l"/>
              </a:tabLst>
            </a:pPr>
            <a:endParaRPr lang="en-US" sz="1800" dirty="0" smtClean="0"/>
          </a:p>
          <a:p>
            <a:pPr marL="332740" indent="-320675">
              <a:lnSpc>
                <a:spcPct val="100000"/>
              </a:lnSpc>
              <a:spcBef>
                <a:spcPts val="459"/>
              </a:spcBef>
              <a:buClr>
                <a:srgbClr val="DD8046"/>
              </a:buClr>
              <a:buSzPct val="60526"/>
              <a:buFont typeface="Wingdings"/>
              <a:buChar char=""/>
              <a:tabLst>
                <a:tab pos="332740" algn="l"/>
                <a:tab pos="333375" algn="l"/>
              </a:tabLst>
            </a:pPr>
            <a:r>
              <a:rPr lang="en-US" sz="1800" b="1" dirty="0" smtClean="0"/>
              <a:t>Mini-world or Universe of discourse(</a:t>
            </a:r>
            <a:r>
              <a:rPr lang="en-US" sz="1800" b="1" dirty="0" err="1" smtClean="0"/>
              <a:t>UoD</a:t>
            </a:r>
            <a:r>
              <a:rPr lang="en-US" sz="1800" b="1" dirty="0" smtClean="0"/>
              <a:t>):</a:t>
            </a:r>
          </a:p>
          <a:p>
            <a:pPr marL="378460">
              <a:lnSpc>
                <a:spcPts val="1939"/>
              </a:lnSpc>
              <a:spcBef>
                <a:spcPts val="405"/>
              </a:spcBef>
              <a:buNone/>
              <a:tabLst>
                <a:tab pos="652780" algn="l"/>
              </a:tabLst>
            </a:pPr>
            <a:r>
              <a:rPr lang="en-US" sz="1800" dirty="0" smtClean="0"/>
              <a:t>  		 </a:t>
            </a:r>
            <a:r>
              <a:rPr lang="en-US" sz="1600" dirty="0" smtClean="0"/>
              <a:t>Some part of the real world about which data is stored in a database. For 	 example, student grades and transcripts at a university.</a:t>
            </a:r>
          </a:p>
          <a:p>
            <a:pPr marL="378460">
              <a:lnSpc>
                <a:spcPts val="1939"/>
              </a:lnSpc>
              <a:spcBef>
                <a:spcPts val="405"/>
              </a:spcBef>
              <a:buNone/>
              <a:tabLst>
                <a:tab pos="652780" algn="l"/>
              </a:tabLst>
            </a:pPr>
            <a:endParaRPr lang="en-US" sz="1600" dirty="0" smtClean="0"/>
          </a:p>
          <a:p>
            <a:pPr marL="332740" indent="-320675">
              <a:lnSpc>
                <a:spcPct val="100000"/>
              </a:lnSpc>
              <a:spcBef>
                <a:spcPts val="464"/>
              </a:spcBef>
              <a:buClr>
                <a:srgbClr val="DD8046"/>
              </a:buClr>
              <a:buSzPct val="60526"/>
              <a:buFont typeface="Wingdings"/>
              <a:buChar char=""/>
              <a:tabLst>
                <a:tab pos="332740" algn="l"/>
                <a:tab pos="333375" algn="l"/>
              </a:tabLst>
            </a:pPr>
            <a:r>
              <a:rPr lang="en-US" sz="1800" b="1" dirty="0" smtClean="0"/>
              <a:t>Database Management System (DBMS):</a:t>
            </a:r>
          </a:p>
          <a:p>
            <a:pPr marL="652780" marR="5080" indent="-274320" algn="just">
              <a:lnSpc>
                <a:spcPts val="1839"/>
              </a:lnSpc>
              <a:spcBef>
                <a:spcPts val="640"/>
              </a:spcBef>
              <a:buNone/>
            </a:pPr>
            <a:r>
              <a:rPr lang="en-US" sz="1600" dirty="0" smtClean="0"/>
              <a:t>     A collection of programs that enables users to create and maintain database. </a:t>
            </a:r>
          </a:p>
          <a:p>
            <a:pPr marL="652780" marR="5080" indent="-274320" algn="just">
              <a:lnSpc>
                <a:spcPts val="1839"/>
              </a:lnSpc>
              <a:spcBef>
                <a:spcPts val="640"/>
              </a:spcBef>
              <a:buNone/>
            </a:pPr>
            <a:r>
              <a:rPr lang="en-US" sz="1600" dirty="0" smtClean="0"/>
              <a:t> </a:t>
            </a:r>
          </a:p>
          <a:p>
            <a:pPr marL="332740" indent="-320675">
              <a:lnSpc>
                <a:spcPct val="100000"/>
              </a:lnSpc>
              <a:spcBef>
                <a:spcPts val="425"/>
              </a:spcBef>
              <a:buClr>
                <a:srgbClr val="DD8046"/>
              </a:buClr>
              <a:buSzPct val="60526"/>
              <a:buFont typeface="Wingdings"/>
              <a:buChar char=""/>
              <a:tabLst>
                <a:tab pos="332740" algn="l"/>
                <a:tab pos="333375" algn="l"/>
              </a:tabLst>
            </a:pPr>
            <a:r>
              <a:rPr lang="en-US" sz="1800" b="1" dirty="0" smtClean="0"/>
              <a:t>Database System:</a:t>
            </a:r>
          </a:p>
          <a:p>
            <a:pPr marL="652780" marR="5080" indent="-274320" algn="just">
              <a:lnSpc>
                <a:spcPts val="1839"/>
              </a:lnSpc>
              <a:spcBef>
                <a:spcPts val="640"/>
              </a:spcBef>
              <a:buNone/>
            </a:pPr>
            <a:r>
              <a:rPr lang="en-US" sz="1800" dirty="0" smtClean="0"/>
              <a:t>    </a:t>
            </a:r>
            <a:r>
              <a:rPr lang="en-US" sz="1600" dirty="0" smtClean="0"/>
              <a:t>The DBMS software together with the database. Sometimes, the applications are  also included.</a:t>
            </a:r>
          </a:p>
          <a:p>
            <a:endParaRPr lang="en-US" sz="20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629D3-FF49-4863-A8F4-F3B53CA6CC36}"/>
              </a:ext>
            </a:extLst>
          </p:cNvPr>
          <p:cNvSpPr>
            <a:spLocks noGrp="1"/>
          </p:cNvSpPr>
          <p:nvPr>
            <p:ph type="title"/>
          </p:nvPr>
        </p:nvSpPr>
        <p:spPr>
          <a:xfrm>
            <a:off x="628650" y="365127"/>
            <a:ext cx="7886700" cy="701674"/>
          </a:xfrm>
        </p:spPr>
        <p:txBody>
          <a:bodyPr>
            <a:normAutofit/>
          </a:bodyPr>
          <a:lstStyle/>
          <a:p>
            <a:pPr algn="ctr"/>
            <a:r>
              <a:rPr lang="en-US" dirty="0" smtClean="0"/>
              <a:t> </a:t>
            </a:r>
            <a:endParaRPr lang="en-US" dirty="0"/>
          </a:p>
        </p:txBody>
      </p:sp>
      <p:sp>
        <p:nvSpPr>
          <p:cNvPr id="3" name="Content Placeholder 2">
            <a:extLst>
              <a:ext uri="{FF2B5EF4-FFF2-40B4-BE49-F238E27FC236}">
                <a16:creationId xmlns:a16="http://schemas.microsoft.com/office/drawing/2014/main" xmlns="" id="{E8D8EF44-5E8B-41B8-983B-E7ADCD7CE8AC}"/>
              </a:ext>
            </a:extLst>
          </p:cNvPr>
          <p:cNvSpPr>
            <a:spLocks noGrp="1"/>
          </p:cNvSpPr>
          <p:nvPr>
            <p:ph idx="1"/>
          </p:nvPr>
        </p:nvSpPr>
        <p:spPr>
          <a:xfrm>
            <a:off x="628650" y="685800"/>
            <a:ext cx="7886700" cy="5491163"/>
          </a:xfrm>
        </p:spPr>
        <p:txBody>
          <a:bodyPr>
            <a:normAutofit fontScale="92500" lnSpcReduction="20000"/>
          </a:bodyPr>
          <a:lstStyle/>
          <a:p>
            <a:pPr algn="just">
              <a:lnSpc>
                <a:spcPct val="150000"/>
              </a:lnSpc>
            </a:pPr>
            <a:r>
              <a:rPr lang="en-US" sz="1600" dirty="0" smtClean="0"/>
              <a:t>A </a:t>
            </a:r>
            <a:r>
              <a:rPr lang="en-US" sz="1600" b="1" dirty="0" smtClean="0"/>
              <a:t>database management system (DBMS) is a computerized system that enables </a:t>
            </a:r>
            <a:r>
              <a:rPr lang="en-US" sz="1600" dirty="0" smtClean="0"/>
              <a:t>users to create and maintain a database. </a:t>
            </a:r>
          </a:p>
          <a:p>
            <a:pPr algn="just">
              <a:lnSpc>
                <a:spcPct val="150000"/>
              </a:lnSpc>
            </a:pPr>
            <a:r>
              <a:rPr lang="en-US" sz="1600" b="1" dirty="0" smtClean="0"/>
              <a:t>The DBMS is a </a:t>
            </a:r>
            <a:r>
              <a:rPr lang="en-US" sz="1600" b="1" i="1" dirty="0" smtClean="0"/>
              <a:t>general-purpose software system that facilitates the  processes of defining, constructing, manipulating, and sharing databases among various users and applications. </a:t>
            </a:r>
          </a:p>
          <a:p>
            <a:pPr algn="just">
              <a:lnSpc>
                <a:spcPct val="150000"/>
              </a:lnSpc>
            </a:pPr>
            <a:r>
              <a:rPr lang="en-US" sz="1600" b="1" i="1" dirty="0" smtClean="0"/>
              <a:t>Defining a database </a:t>
            </a:r>
            <a:r>
              <a:rPr lang="en-US" sz="1600" dirty="0" smtClean="0"/>
              <a:t>involves specifying the data types, structures, and constraints of the data to be stored in the database. The database definition or descriptive information is also stored by the DBMS in the form of a database catalog or dictionary; it is called </a:t>
            </a:r>
            <a:r>
              <a:rPr lang="en-US" sz="1600" b="1" dirty="0" smtClean="0"/>
              <a:t>meta-data. </a:t>
            </a:r>
          </a:p>
          <a:p>
            <a:pPr algn="just">
              <a:lnSpc>
                <a:spcPct val="150000"/>
              </a:lnSpc>
            </a:pPr>
            <a:r>
              <a:rPr lang="en-US" sz="1600" b="1" dirty="0" smtClean="0"/>
              <a:t>Constructing the database is the process of storing the data on some </a:t>
            </a:r>
            <a:r>
              <a:rPr lang="en-US" sz="1600" dirty="0" smtClean="0"/>
              <a:t>storage medium that is controlled by the DBMS. </a:t>
            </a:r>
          </a:p>
          <a:p>
            <a:pPr algn="just">
              <a:lnSpc>
                <a:spcPct val="150000"/>
              </a:lnSpc>
            </a:pPr>
            <a:r>
              <a:rPr lang="en-US" sz="1600" b="1" dirty="0" smtClean="0"/>
              <a:t>Manipulating a database includes </a:t>
            </a:r>
            <a:r>
              <a:rPr lang="en-US" sz="1600" dirty="0" smtClean="0"/>
              <a:t>functions such as querying the database to retrieve specific data, updating the database to reflect changes in the </a:t>
            </a:r>
            <a:r>
              <a:rPr lang="en-US" sz="1600" dirty="0" err="1" smtClean="0"/>
              <a:t>miniworld</a:t>
            </a:r>
            <a:r>
              <a:rPr lang="en-US" sz="1600" dirty="0" smtClean="0"/>
              <a:t>, and generating reports from the data.</a:t>
            </a:r>
          </a:p>
          <a:p>
            <a:pPr algn="just">
              <a:lnSpc>
                <a:spcPct val="150000"/>
              </a:lnSpc>
            </a:pPr>
            <a:r>
              <a:rPr lang="en-US" sz="1600" b="1" dirty="0" smtClean="0"/>
              <a:t>Sharing a database allows multiple users and programs to access the database </a:t>
            </a:r>
            <a:r>
              <a:rPr lang="en-US" sz="1600" dirty="0" smtClean="0"/>
              <a:t>simultaneously</a:t>
            </a:r>
            <a:endParaRPr lang="en-US" sz="1600" dirty="0"/>
          </a:p>
        </p:txBody>
      </p:sp>
      <p:sp>
        <p:nvSpPr>
          <p:cNvPr id="4" name="Footer Placeholder 3"/>
          <p:cNvSpPr>
            <a:spLocks noGrp="1"/>
          </p:cNvSpPr>
          <p:nvPr>
            <p:ph type="ftr" sz="quarter" idx="11"/>
          </p:nvPr>
        </p:nvSpPr>
        <p:spPr>
          <a:xfrm>
            <a:off x="685800" y="6324600"/>
            <a:ext cx="3086100" cy="365125"/>
          </a:xfrm>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extLst>
      <p:ext uri="{BB962C8B-B14F-4D97-AF65-F5344CB8AC3E}">
        <p14:creationId xmlns:p14="http://schemas.microsoft.com/office/powerpoint/2010/main" xmlns="" val="264539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smtClean="0">
                <a:solidFill>
                  <a:schemeClr val="tx2">
                    <a:lumMod val="50000"/>
                  </a:schemeClr>
                </a:solidFill>
                <a:ea typeface="Franklin Gothic Medium" panose="020B0603020102020204" pitchFamily="34" charset="0"/>
                <a:cs typeface="Arial" pitchFamily="34" charset="0"/>
              </a:rPr>
              <a:t>Interaction Between the User, DBMS and Database</a:t>
            </a:r>
            <a:endParaRPr lang="en-US" sz="3600" dirty="0">
              <a:solidFill>
                <a:schemeClr val="tx2">
                  <a:lumMod val="50000"/>
                </a:schemeClr>
              </a:solidFill>
              <a:cs typeface="Arial" pitchFamily="34" charset="0"/>
            </a:endParaRP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1"/>
          <p:cNvPicPr>
            <a:picLocks noChangeAspect="1"/>
          </p:cNvPicPr>
          <p:nvPr/>
        </p:nvPicPr>
        <p:blipFill>
          <a:blip r:embed="rId2" cstate="print"/>
          <a:srcRect/>
          <a:stretch>
            <a:fillRect/>
          </a:stretch>
        </p:blipFill>
        <p:spPr bwMode="auto">
          <a:xfrm>
            <a:off x="601663" y="1693863"/>
            <a:ext cx="7927975" cy="4495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object 3"/>
          <p:cNvPicPr>
            <a:picLocks noGrp="1"/>
          </p:cNvPicPr>
          <p:nvPr>
            <p:ph idx="1"/>
          </p:nvPr>
        </p:nvPicPr>
        <p:blipFill>
          <a:blip r:embed="rId2" cstate="print"/>
          <a:stretch>
            <a:fillRect/>
          </a:stretch>
        </p:blipFill>
        <p:spPr>
          <a:xfrm>
            <a:off x="1295400" y="990600"/>
            <a:ext cx="6019800" cy="43513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lumMod val="75000"/>
                  </a:schemeClr>
                </a:solidFill>
              </a:rPr>
              <a:t>Types of databases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gn="just"/>
            <a:r>
              <a:rPr lang="en-US" sz="2000" dirty="0" smtClean="0"/>
              <a:t>There are many different types of databases. The best database for a specific organization depends on how the organization intends to use the data.</a:t>
            </a:r>
          </a:p>
          <a:p>
            <a:pPr algn="just"/>
            <a:r>
              <a:rPr lang="en-US" sz="2000" dirty="0" smtClean="0"/>
              <a:t>Hierarchical Databases. </a:t>
            </a:r>
          </a:p>
          <a:p>
            <a:pPr algn="just"/>
            <a:r>
              <a:rPr lang="en-US" sz="2000" dirty="0" smtClean="0"/>
              <a:t>Network Databases.</a:t>
            </a:r>
          </a:p>
          <a:p>
            <a:pPr algn="just"/>
            <a:r>
              <a:rPr lang="en-US" sz="2000" dirty="0" smtClean="0"/>
              <a:t>Relational Database. </a:t>
            </a:r>
          </a:p>
          <a:p>
            <a:pPr algn="just"/>
            <a:r>
              <a:rPr lang="en-US" sz="2000" dirty="0" smtClean="0"/>
              <a:t>Object-oriented Databases.</a:t>
            </a:r>
          </a:p>
          <a:p>
            <a:pPr algn="just"/>
            <a:r>
              <a:rPr lang="en-US" sz="2000" dirty="0" smtClean="0"/>
              <a:t>Centralized Database. </a:t>
            </a:r>
          </a:p>
          <a:p>
            <a:pPr algn="just"/>
            <a:r>
              <a:rPr lang="en-US" sz="2000" dirty="0" smtClean="0"/>
              <a:t>Distributed Database.</a:t>
            </a:r>
          </a:p>
          <a:p>
            <a:pPr algn="just"/>
            <a:r>
              <a:rPr lang="en-US" sz="2000" dirty="0" err="1" smtClean="0"/>
              <a:t>NoSQL</a:t>
            </a:r>
            <a:r>
              <a:rPr lang="en-US" sz="2000" dirty="0" smtClean="0"/>
              <a:t> Database.</a:t>
            </a:r>
          </a:p>
          <a:p>
            <a:pPr algn="just"/>
            <a:r>
              <a:rPr lang="en-US" sz="2000" dirty="0" smtClean="0"/>
              <a:t>Cloud Database.</a:t>
            </a: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Database Applications</a:t>
            </a:r>
            <a:br>
              <a:rPr lang="en-US" dirty="0" smtClean="0"/>
            </a:br>
            <a:endParaRPr lang="en-US" dirty="0"/>
          </a:p>
        </p:txBody>
      </p:sp>
      <p:sp>
        <p:nvSpPr>
          <p:cNvPr id="3" name="Content Placeholder 2"/>
          <p:cNvSpPr>
            <a:spLocks noGrp="1"/>
          </p:cNvSpPr>
          <p:nvPr>
            <p:ph idx="1"/>
          </p:nvPr>
        </p:nvSpPr>
        <p:spPr>
          <a:xfrm>
            <a:off x="533400" y="1600200"/>
            <a:ext cx="8077200" cy="4495800"/>
          </a:xfrm>
        </p:spPr>
        <p:txBody>
          <a:bodyPr>
            <a:normAutofit/>
          </a:bodyPr>
          <a:lstStyle/>
          <a:p>
            <a:pPr marL="342900" lvl="1" indent="-342900" algn="just">
              <a:buFontTx/>
              <a:buChar char="•"/>
              <a:defRPr/>
            </a:pPr>
            <a:r>
              <a:rPr lang="en-US" sz="2000" dirty="0">
                <a:ea typeface="+mn-ea"/>
                <a:cs typeface="+mn-cs"/>
              </a:rPr>
              <a:t>Banking:</a:t>
            </a:r>
            <a:r>
              <a:rPr lang="en-US" sz="2000" dirty="0">
                <a:solidFill>
                  <a:schemeClr val="accent6"/>
                </a:solidFill>
                <a:ea typeface="+mn-ea"/>
                <a:cs typeface="+mn-cs"/>
              </a:rPr>
              <a:t> </a:t>
            </a:r>
            <a:r>
              <a:rPr lang="en-US" sz="2000" dirty="0">
                <a:solidFill>
                  <a:schemeClr val="accent6"/>
                </a:solidFill>
              </a:rPr>
              <a:t>Customers </a:t>
            </a:r>
            <a:r>
              <a:rPr lang="en-US" sz="2000" dirty="0" smtClean="0">
                <a:solidFill>
                  <a:schemeClr val="accent6"/>
                </a:solidFill>
              </a:rPr>
              <a:t>, Accounts, </a:t>
            </a:r>
            <a:r>
              <a:rPr lang="en-US" sz="2000" dirty="0" smtClean="0">
                <a:solidFill>
                  <a:schemeClr val="accent6"/>
                </a:solidFill>
                <a:ea typeface="+mn-ea"/>
                <a:cs typeface="+mn-cs"/>
              </a:rPr>
              <a:t>all </a:t>
            </a:r>
            <a:r>
              <a:rPr lang="en-US" sz="2000" dirty="0">
                <a:solidFill>
                  <a:schemeClr val="accent6"/>
                </a:solidFill>
                <a:ea typeface="+mn-ea"/>
                <a:cs typeface="+mn-cs"/>
              </a:rPr>
              <a:t>transactions</a:t>
            </a:r>
          </a:p>
          <a:p>
            <a:pPr marL="342900" lvl="1" indent="-342900" algn="just">
              <a:buFontTx/>
              <a:buChar char="•"/>
              <a:defRPr/>
            </a:pPr>
            <a:r>
              <a:rPr lang="en-US" sz="2000" dirty="0">
                <a:ea typeface="+mn-ea"/>
                <a:cs typeface="+mn-cs"/>
              </a:rPr>
              <a:t>Airlines:</a:t>
            </a:r>
            <a:r>
              <a:rPr lang="en-US" sz="2000" dirty="0">
                <a:solidFill>
                  <a:schemeClr val="accent6"/>
                </a:solidFill>
                <a:ea typeface="+mn-ea"/>
                <a:cs typeface="+mn-cs"/>
              </a:rPr>
              <a:t> reservations, </a:t>
            </a:r>
            <a:r>
              <a:rPr lang="en-US" sz="2000" dirty="0" smtClean="0">
                <a:solidFill>
                  <a:schemeClr val="accent6"/>
                </a:solidFill>
                <a:ea typeface="+mn-ea"/>
                <a:cs typeface="+mn-cs"/>
              </a:rPr>
              <a:t>schedules</a:t>
            </a:r>
          </a:p>
          <a:p>
            <a:pPr marL="342900" lvl="1" indent="-342900" algn="just">
              <a:buFontTx/>
              <a:buChar char="•"/>
              <a:defRPr/>
            </a:pPr>
            <a:r>
              <a:rPr lang="en-US" sz="2000" dirty="0" smtClean="0">
                <a:ea typeface="+mn-ea"/>
                <a:cs typeface="+mn-cs"/>
              </a:rPr>
              <a:t>Railways: </a:t>
            </a:r>
            <a:r>
              <a:rPr lang="en-US" sz="2000" dirty="0" smtClean="0">
                <a:solidFill>
                  <a:schemeClr val="accent6"/>
                </a:solidFill>
              </a:rPr>
              <a:t>reservations</a:t>
            </a:r>
            <a:r>
              <a:rPr lang="en-US" sz="2000" dirty="0">
                <a:solidFill>
                  <a:schemeClr val="accent6"/>
                </a:solidFill>
              </a:rPr>
              <a:t>, schedules</a:t>
            </a:r>
          </a:p>
          <a:p>
            <a:pPr marL="342900" lvl="1" indent="-342900" algn="just">
              <a:buFontTx/>
              <a:buChar char="•"/>
              <a:defRPr/>
            </a:pPr>
            <a:r>
              <a:rPr lang="en-US" sz="2000" dirty="0" smtClean="0">
                <a:ea typeface="+mn-ea"/>
                <a:cs typeface="+mn-cs"/>
              </a:rPr>
              <a:t>Stock Exchange: </a:t>
            </a:r>
            <a:r>
              <a:rPr lang="en-US" sz="2000" dirty="0">
                <a:solidFill>
                  <a:schemeClr val="accent6"/>
                </a:solidFill>
              </a:rPr>
              <a:t>Customers, Shares</a:t>
            </a:r>
          </a:p>
          <a:p>
            <a:pPr marL="342900" lvl="1" indent="-342900" algn="just">
              <a:buFontTx/>
              <a:buChar char="•"/>
              <a:defRPr/>
            </a:pPr>
            <a:r>
              <a:rPr lang="en-US" sz="2000" dirty="0">
                <a:ea typeface="+mn-ea"/>
                <a:cs typeface="+mn-cs"/>
              </a:rPr>
              <a:t>Universities:  </a:t>
            </a:r>
            <a:r>
              <a:rPr lang="en-US" sz="2000" dirty="0">
                <a:solidFill>
                  <a:schemeClr val="accent6"/>
                </a:solidFill>
                <a:ea typeface="+mn-ea"/>
                <a:cs typeface="+mn-cs"/>
              </a:rPr>
              <a:t>registration, grades</a:t>
            </a:r>
          </a:p>
          <a:p>
            <a:pPr marL="342900" lvl="1" indent="-342900" algn="just">
              <a:buFontTx/>
              <a:buChar char="•"/>
              <a:defRPr/>
            </a:pPr>
            <a:r>
              <a:rPr lang="en-US" sz="2000" dirty="0">
                <a:ea typeface="+mn-ea"/>
                <a:cs typeface="+mn-cs"/>
              </a:rPr>
              <a:t>Sales:</a:t>
            </a:r>
            <a:r>
              <a:rPr lang="en-US" sz="2000" dirty="0">
                <a:solidFill>
                  <a:schemeClr val="accent6"/>
                </a:solidFill>
                <a:ea typeface="+mn-ea"/>
                <a:cs typeface="+mn-cs"/>
              </a:rPr>
              <a:t> customers, products, purchases</a:t>
            </a:r>
          </a:p>
          <a:p>
            <a:pPr marL="342900" lvl="1" indent="-342900" algn="just">
              <a:buFontTx/>
              <a:buChar char="•"/>
              <a:defRPr/>
            </a:pPr>
            <a:r>
              <a:rPr lang="en-US" sz="2000" dirty="0">
                <a:ea typeface="+mn-ea"/>
                <a:cs typeface="+mn-cs"/>
              </a:rPr>
              <a:t>Online retailers:</a:t>
            </a:r>
            <a:r>
              <a:rPr lang="en-US" sz="2000" dirty="0">
                <a:solidFill>
                  <a:schemeClr val="accent6"/>
                </a:solidFill>
                <a:ea typeface="+mn-ea"/>
                <a:cs typeface="+mn-cs"/>
              </a:rPr>
              <a:t> order tracking, customized recommendations</a:t>
            </a:r>
          </a:p>
          <a:p>
            <a:pPr marL="342900" lvl="1" indent="-342900" algn="just">
              <a:buFontTx/>
              <a:buChar char="•"/>
              <a:defRPr/>
            </a:pPr>
            <a:r>
              <a:rPr lang="en-US" sz="2000" dirty="0">
                <a:ea typeface="+mn-ea"/>
                <a:cs typeface="+mn-cs"/>
              </a:rPr>
              <a:t>Manufacturing:</a:t>
            </a:r>
            <a:r>
              <a:rPr lang="en-US" sz="2000" dirty="0">
                <a:solidFill>
                  <a:schemeClr val="accent6"/>
                </a:solidFill>
                <a:ea typeface="+mn-ea"/>
                <a:cs typeface="+mn-cs"/>
              </a:rPr>
              <a:t> production, inventory, orders, supply chain</a:t>
            </a:r>
          </a:p>
          <a:p>
            <a:pPr marL="342900" lvl="1" indent="-342900" algn="just">
              <a:buFontTx/>
              <a:buChar char="•"/>
              <a:defRPr/>
            </a:pPr>
            <a:r>
              <a:rPr lang="en-US" sz="2000" dirty="0">
                <a:ea typeface="+mn-ea"/>
                <a:cs typeface="+mn-cs"/>
              </a:rPr>
              <a:t>Human resources:  </a:t>
            </a:r>
            <a:r>
              <a:rPr lang="en-US" sz="2000" dirty="0">
                <a:solidFill>
                  <a:schemeClr val="accent6"/>
                </a:solidFill>
                <a:ea typeface="+mn-ea"/>
                <a:cs typeface="+mn-cs"/>
              </a:rPr>
              <a:t>employee records, salaries, tax </a:t>
            </a:r>
            <a:r>
              <a:rPr lang="en-US" sz="2000" dirty="0" smtClean="0">
                <a:solidFill>
                  <a:schemeClr val="accent6"/>
                </a:solidFill>
                <a:ea typeface="+mn-ea"/>
                <a:cs typeface="+mn-cs"/>
              </a:rPr>
              <a:t>deductions</a:t>
            </a:r>
          </a:p>
          <a:p>
            <a:pPr marL="342900" lvl="1" indent="-342900" algn="just">
              <a:buFontTx/>
              <a:buChar char="•"/>
              <a:defRPr/>
            </a:pPr>
            <a:r>
              <a:rPr lang="en-US" sz="2000" dirty="0" smtClean="0">
                <a:ea typeface="+mn-ea"/>
                <a:cs typeface="+mn-cs"/>
              </a:rPr>
              <a:t>Insurance Agencies: </a:t>
            </a:r>
            <a:r>
              <a:rPr lang="en-US" sz="2000" dirty="0" smtClean="0">
                <a:solidFill>
                  <a:schemeClr val="accent6"/>
                </a:solidFill>
                <a:ea typeface="+mn-ea"/>
                <a:cs typeface="+mn-cs"/>
              </a:rPr>
              <a:t>Customers, Policies, Schemes</a:t>
            </a:r>
            <a:endParaRPr lang="en-US" sz="2000" dirty="0">
              <a:solidFill>
                <a:schemeClr val="accent6"/>
              </a:solidFill>
              <a:ea typeface="+mn-ea"/>
              <a:cs typeface="+mn-cs"/>
            </a:endParaRPr>
          </a:p>
          <a:p>
            <a:pPr marL="0" indent="0" algn="just">
              <a:buFontTx/>
              <a:buNone/>
              <a:defRPr/>
            </a:pPr>
            <a:r>
              <a:rPr lang="en-US" sz="2000" dirty="0" smtClean="0"/>
              <a:t>						</a:t>
            </a:r>
            <a:endParaRPr lang="en-US" sz="2000" dirty="0"/>
          </a:p>
        </p:txBody>
      </p:sp>
      <p:sp>
        <p:nvSpPr>
          <p:cNvPr id="4" name="Footer Placeholder 3"/>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lumMod val="75000"/>
                  </a:schemeClr>
                </a:solidFill>
              </a:rPr>
              <a:t>Popular DBMSs</a:t>
            </a:r>
            <a:endParaRPr lang="en-US" dirty="0">
              <a:solidFill>
                <a:schemeClr val="accent1">
                  <a:lumMod val="75000"/>
                </a:schemeClr>
              </a:solidFill>
            </a:endParaRPr>
          </a:p>
        </p:txBody>
      </p:sp>
      <p:sp>
        <p:nvSpPr>
          <p:cNvPr id="3" name="Content Placeholder 2"/>
          <p:cNvSpPr>
            <a:spLocks noGrp="1"/>
          </p:cNvSpPr>
          <p:nvPr>
            <p:ph idx="1"/>
          </p:nvPr>
        </p:nvSpPr>
        <p:spPr/>
        <p:txBody>
          <a:bodyPr>
            <a:noAutofit/>
          </a:bodyPr>
          <a:lstStyle/>
          <a:p>
            <a:r>
              <a:rPr lang="en-US" sz="1800" b="1" dirty="0" err="1" smtClean="0">
                <a:solidFill>
                  <a:srgbClr val="7030A0"/>
                </a:solidFill>
              </a:rPr>
              <a:t>MySQL</a:t>
            </a:r>
            <a:r>
              <a:rPr lang="en-US" sz="1800" b="1" dirty="0" smtClean="0">
                <a:solidFill>
                  <a:srgbClr val="7030A0"/>
                </a:solidFill>
              </a:rPr>
              <a:t> </a:t>
            </a:r>
            <a:r>
              <a:rPr lang="en-US" sz="1400" b="1" dirty="0" smtClean="0">
                <a:solidFill>
                  <a:schemeClr val="accent6">
                    <a:lumMod val="60000"/>
                    <a:lumOff val="40000"/>
                  </a:schemeClr>
                </a:solidFill>
              </a:rPr>
              <a:t>(open-source)</a:t>
            </a:r>
            <a:endParaRPr lang="en-US" sz="1800" b="1" dirty="0" smtClean="0">
              <a:solidFill>
                <a:schemeClr val="accent6">
                  <a:lumMod val="60000"/>
                  <a:lumOff val="40000"/>
                </a:schemeClr>
              </a:solidFill>
            </a:endParaRPr>
          </a:p>
          <a:p>
            <a:r>
              <a:rPr lang="en-US" sz="1800" b="1" dirty="0" smtClean="0">
                <a:solidFill>
                  <a:srgbClr val="7030A0"/>
                </a:solidFill>
              </a:rPr>
              <a:t>Microsoft Access </a:t>
            </a:r>
            <a:r>
              <a:rPr lang="en-US" sz="1400" b="1" dirty="0" smtClean="0">
                <a:solidFill>
                  <a:schemeClr val="accent6">
                    <a:lumMod val="60000"/>
                    <a:lumOff val="40000"/>
                  </a:schemeClr>
                </a:solidFill>
              </a:rPr>
              <a:t>(Microsoft)</a:t>
            </a:r>
          </a:p>
          <a:p>
            <a:r>
              <a:rPr lang="en-US" sz="1800" b="1" dirty="0" smtClean="0">
                <a:solidFill>
                  <a:srgbClr val="7030A0"/>
                </a:solidFill>
              </a:rPr>
              <a:t>Microsoft SQL Server </a:t>
            </a:r>
            <a:r>
              <a:rPr lang="en-US" sz="1400" b="1" dirty="0" smtClean="0">
                <a:solidFill>
                  <a:schemeClr val="accent6">
                    <a:lumMod val="60000"/>
                    <a:lumOff val="40000"/>
                  </a:schemeClr>
                </a:solidFill>
              </a:rPr>
              <a:t>(Microsoft)</a:t>
            </a:r>
          </a:p>
          <a:p>
            <a:r>
              <a:rPr lang="en-US" sz="1800" b="1" dirty="0" smtClean="0">
                <a:solidFill>
                  <a:srgbClr val="7030A0"/>
                </a:solidFill>
              </a:rPr>
              <a:t>Oracle Database </a:t>
            </a:r>
            <a:r>
              <a:rPr lang="en-US" sz="1400" b="1" dirty="0" smtClean="0">
                <a:solidFill>
                  <a:schemeClr val="accent6">
                    <a:lumMod val="60000"/>
                    <a:lumOff val="40000"/>
                  </a:schemeClr>
                </a:solidFill>
              </a:rPr>
              <a:t>(Oracle</a:t>
            </a:r>
            <a:r>
              <a:rPr lang="en-US" sz="1400" b="1" dirty="0" smtClean="0">
                <a:solidFill>
                  <a:srgbClr val="7030A0"/>
                </a:solidFill>
              </a:rPr>
              <a:t>, </a:t>
            </a:r>
            <a:r>
              <a:rPr lang="en-US" sz="1400" b="1" dirty="0" smtClean="0">
                <a:solidFill>
                  <a:schemeClr val="accent6">
                    <a:lumMod val="60000"/>
                    <a:lumOff val="40000"/>
                  </a:schemeClr>
                </a:solidFill>
              </a:rPr>
              <a:t>relational database )</a:t>
            </a:r>
          </a:p>
          <a:p>
            <a:r>
              <a:rPr lang="en-US" sz="1800" b="1" dirty="0" err="1" smtClean="0">
                <a:solidFill>
                  <a:srgbClr val="7030A0"/>
                </a:solidFill>
              </a:rPr>
              <a:t>SQLite</a:t>
            </a:r>
            <a:r>
              <a:rPr lang="en-US" sz="1800" b="1" dirty="0" smtClean="0">
                <a:solidFill>
                  <a:srgbClr val="7030A0"/>
                </a:solidFill>
              </a:rPr>
              <a:t> </a:t>
            </a:r>
            <a:r>
              <a:rPr lang="en-US" sz="1400" b="1" dirty="0" smtClean="0">
                <a:solidFill>
                  <a:schemeClr val="accent6">
                    <a:lumMod val="60000"/>
                    <a:lumOff val="40000"/>
                  </a:schemeClr>
                </a:solidFill>
              </a:rPr>
              <a:t>(open-source)</a:t>
            </a:r>
          </a:p>
          <a:p>
            <a:r>
              <a:rPr lang="en-US" sz="1800" b="1" dirty="0" err="1" smtClean="0">
                <a:solidFill>
                  <a:srgbClr val="7030A0"/>
                </a:solidFill>
              </a:rPr>
              <a:t>PostgreSQL</a:t>
            </a:r>
            <a:r>
              <a:rPr lang="en-US" sz="1800" b="1" dirty="0" smtClean="0">
                <a:solidFill>
                  <a:srgbClr val="7030A0"/>
                </a:solidFill>
              </a:rPr>
              <a:t> </a:t>
            </a:r>
            <a:r>
              <a:rPr lang="en-US" sz="1400" b="1" dirty="0" smtClean="0">
                <a:solidFill>
                  <a:schemeClr val="accent6">
                    <a:lumMod val="60000"/>
                    <a:lumOff val="40000"/>
                  </a:schemeClr>
                </a:solidFill>
              </a:rPr>
              <a:t>(open source object-relational database system</a:t>
            </a:r>
            <a:r>
              <a:rPr lang="en-US" sz="1400" dirty="0" smtClean="0"/>
              <a:t> </a:t>
            </a:r>
            <a:r>
              <a:rPr lang="en-US" sz="1400" b="1" dirty="0" smtClean="0">
                <a:solidFill>
                  <a:schemeClr val="accent6">
                    <a:lumMod val="60000"/>
                    <a:lumOff val="40000"/>
                  </a:schemeClr>
                </a:solidFill>
              </a:rPr>
              <a:t>)</a:t>
            </a:r>
          </a:p>
          <a:p>
            <a:r>
              <a:rPr lang="en-US" sz="1800" b="1" dirty="0" err="1" smtClean="0">
                <a:solidFill>
                  <a:srgbClr val="7030A0"/>
                </a:solidFill>
              </a:rPr>
              <a:t>MongoDB</a:t>
            </a:r>
            <a:r>
              <a:rPr lang="en-US" sz="1800" b="1" dirty="0" smtClean="0">
                <a:solidFill>
                  <a:srgbClr val="7030A0"/>
                </a:solidFill>
              </a:rPr>
              <a:t> </a:t>
            </a:r>
            <a:r>
              <a:rPr lang="en-US" sz="1400" b="1" dirty="0" smtClean="0">
                <a:solidFill>
                  <a:schemeClr val="accent6">
                    <a:lumMod val="60000"/>
                    <a:lumOff val="40000"/>
                  </a:schemeClr>
                </a:solidFill>
              </a:rPr>
              <a:t>(</a:t>
            </a:r>
            <a:r>
              <a:rPr lang="en-US" sz="1400" b="1" dirty="0" err="1" smtClean="0">
                <a:solidFill>
                  <a:schemeClr val="accent6">
                    <a:lumMod val="60000"/>
                    <a:lumOff val="40000"/>
                  </a:schemeClr>
                </a:solidFill>
              </a:rPr>
              <a:t>NoSQL</a:t>
            </a:r>
            <a:r>
              <a:rPr lang="en-US" sz="1400" b="1" dirty="0" smtClean="0">
                <a:solidFill>
                  <a:schemeClr val="accent6">
                    <a:lumMod val="60000"/>
                    <a:lumOff val="40000"/>
                  </a:schemeClr>
                </a:solidFill>
              </a:rPr>
              <a:t>)</a:t>
            </a:r>
          </a:p>
          <a:p>
            <a:r>
              <a:rPr lang="en-US" sz="1800" b="1" dirty="0" err="1" smtClean="0">
                <a:solidFill>
                  <a:srgbClr val="7030A0"/>
                </a:solidFill>
              </a:rPr>
              <a:t>MariaDB</a:t>
            </a:r>
            <a:r>
              <a:rPr lang="en-US" sz="1800" b="1" dirty="0" smtClean="0">
                <a:solidFill>
                  <a:srgbClr val="7030A0"/>
                </a:solidFill>
              </a:rPr>
              <a:t> </a:t>
            </a:r>
            <a:r>
              <a:rPr lang="en-US" sz="1400" b="1" dirty="0" smtClean="0">
                <a:solidFill>
                  <a:srgbClr val="70AD47">
                    <a:lumMod val="60000"/>
                    <a:lumOff val="40000"/>
                  </a:srgbClr>
                </a:solidFill>
              </a:rPr>
              <a:t>(</a:t>
            </a:r>
            <a:r>
              <a:rPr lang="en-US" sz="1400" b="1" dirty="0" smtClean="0">
                <a:solidFill>
                  <a:schemeClr val="accent6">
                    <a:lumMod val="60000"/>
                    <a:lumOff val="40000"/>
                  </a:schemeClr>
                </a:solidFill>
              </a:rPr>
              <a:t>open source relational database </a:t>
            </a:r>
            <a:r>
              <a:rPr lang="en-US" sz="1400" b="1" dirty="0" smtClean="0">
                <a:solidFill>
                  <a:srgbClr val="70AD47">
                    <a:lumMod val="60000"/>
                    <a:lumOff val="40000"/>
                  </a:srgbClr>
                </a:solidFill>
              </a:rPr>
              <a:t>)</a:t>
            </a:r>
            <a:endParaRPr lang="en-US" sz="1800" b="1" dirty="0" smtClean="0">
              <a:solidFill>
                <a:srgbClr val="7030A0"/>
              </a:solidFill>
            </a:endParaRPr>
          </a:p>
          <a:p>
            <a:r>
              <a:rPr lang="en-US" sz="1800" b="1" dirty="0" smtClean="0">
                <a:solidFill>
                  <a:srgbClr val="7030A0"/>
                </a:solidFill>
              </a:rPr>
              <a:t>Firebase </a:t>
            </a:r>
            <a:r>
              <a:rPr lang="en-US" sz="1400" b="1" dirty="0" smtClean="0">
                <a:solidFill>
                  <a:schemeClr val="accent6">
                    <a:lumMod val="60000"/>
                    <a:lumOff val="40000"/>
                  </a:schemeClr>
                </a:solidFill>
              </a:rPr>
              <a:t>(Google, </a:t>
            </a:r>
            <a:r>
              <a:rPr lang="en-US" sz="1400" b="1" dirty="0" err="1" smtClean="0">
                <a:solidFill>
                  <a:schemeClr val="accent6">
                    <a:lumMod val="60000"/>
                    <a:lumOff val="40000"/>
                  </a:schemeClr>
                </a:solidFill>
              </a:rPr>
              <a:t>NoSQL</a:t>
            </a:r>
            <a:r>
              <a:rPr lang="en-US" sz="1400" b="1" dirty="0" smtClean="0">
                <a:solidFill>
                  <a:schemeClr val="accent6">
                    <a:lumMod val="60000"/>
                    <a:lumOff val="40000"/>
                  </a:schemeClr>
                </a:solidFill>
              </a:rPr>
              <a:t>)</a:t>
            </a:r>
          </a:p>
          <a:p>
            <a:r>
              <a:rPr lang="en-US" sz="1800" b="1" dirty="0" err="1" smtClean="0">
                <a:solidFill>
                  <a:srgbClr val="7030A0"/>
                </a:solidFill>
              </a:rPr>
              <a:t>CouchDB</a:t>
            </a:r>
            <a:r>
              <a:rPr lang="en-US" sz="1800" b="1" dirty="0" smtClean="0">
                <a:solidFill>
                  <a:srgbClr val="7030A0"/>
                </a:solidFill>
              </a:rPr>
              <a:t>, </a:t>
            </a:r>
            <a:r>
              <a:rPr lang="en-US" sz="1800" b="1" dirty="0" err="1" smtClean="0">
                <a:solidFill>
                  <a:srgbClr val="7030A0"/>
                </a:solidFill>
              </a:rPr>
              <a:t>CouchBase</a:t>
            </a:r>
            <a:r>
              <a:rPr lang="en-US" sz="1800" b="1" dirty="0" smtClean="0">
                <a:solidFill>
                  <a:srgbClr val="7030A0"/>
                </a:solidFill>
              </a:rPr>
              <a:t>, Cassandra, </a:t>
            </a:r>
            <a:r>
              <a:rPr lang="en-US" sz="1800" b="1" dirty="0" err="1" smtClean="0">
                <a:solidFill>
                  <a:srgbClr val="7030A0"/>
                </a:solidFill>
              </a:rPr>
              <a:t>HBase</a:t>
            </a:r>
            <a:r>
              <a:rPr lang="en-US" sz="1800" b="1" dirty="0" smtClean="0">
                <a:solidFill>
                  <a:srgbClr val="7030A0"/>
                </a:solidFill>
              </a:rPr>
              <a:t>, </a:t>
            </a:r>
            <a:r>
              <a:rPr lang="en-US" sz="1800" b="1" dirty="0" err="1" smtClean="0">
                <a:solidFill>
                  <a:srgbClr val="7030A0"/>
                </a:solidFill>
              </a:rPr>
              <a:t>Redis</a:t>
            </a:r>
            <a:r>
              <a:rPr lang="en-US" sz="1800" b="1" dirty="0" smtClean="0">
                <a:solidFill>
                  <a:srgbClr val="7030A0"/>
                </a:solidFill>
              </a:rPr>
              <a:t>, </a:t>
            </a:r>
            <a:r>
              <a:rPr lang="en-US" sz="1800" b="1" dirty="0" err="1" smtClean="0">
                <a:solidFill>
                  <a:srgbClr val="7030A0"/>
                </a:solidFill>
              </a:rPr>
              <a:t>Riak</a:t>
            </a:r>
            <a:r>
              <a:rPr lang="en-US" sz="1800" b="1" dirty="0" smtClean="0">
                <a:solidFill>
                  <a:srgbClr val="7030A0"/>
                </a:solidFill>
              </a:rPr>
              <a:t>, Neo4J</a:t>
            </a:r>
            <a:r>
              <a:rPr lang="en-US" sz="1800" dirty="0" smtClean="0"/>
              <a:t> </a:t>
            </a:r>
            <a:r>
              <a:rPr lang="en-US" sz="1800" b="1" dirty="0" smtClean="0">
                <a:solidFill>
                  <a:schemeClr val="accent6">
                    <a:lumMod val="60000"/>
                    <a:lumOff val="40000"/>
                  </a:schemeClr>
                </a:solidFill>
              </a:rPr>
              <a:t> </a:t>
            </a:r>
            <a:r>
              <a:rPr lang="en-US" sz="1400" b="1" dirty="0" smtClean="0">
                <a:solidFill>
                  <a:schemeClr val="accent6">
                    <a:lumMod val="60000"/>
                    <a:lumOff val="40000"/>
                  </a:schemeClr>
                </a:solidFill>
              </a:rPr>
              <a:t>(</a:t>
            </a:r>
            <a:r>
              <a:rPr lang="en-US" sz="1400" b="1" dirty="0" err="1" smtClean="0">
                <a:solidFill>
                  <a:schemeClr val="accent6">
                    <a:lumMod val="60000"/>
                    <a:lumOff val="40000"/>
                  </a:schemeClr>
                </a:solidFill>
              </a:rPr>
              <a:t>NoSQL</a:t>
            </a:r>
            <a:r>
              <a:rPr lang="en-US" sz="1400" b="1" dirty="0" smtClean="0">
                <a:solidFill>
                  <a:schemeClr val="accent6">
                    <a:lumMod val="60000"/>
                    <a:lumOff val="40000"/>
                  </a:schemeClr>
                </a:solidFill>
              </a:rPr>
              <a:t>)</a:t>
            </a: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 </a:t>
            </a:r>
            <a:r>
              <a:rPr lang="en-US" dirty="0" err="1" smtClean="0">
                <a:solidFill>
                  <a:prstClr val="black">
                    <a:tint val="75000"/>
                  </a:prstClr>
                </a:solidFill>
              </a:rPr>
              <a:t>Mamatha</a:t>
            </a:r>
            <a:r>
              <a:rPr lang="en-US" dirty="0" smtClean="0">
                <a:solidFill>
                  <a:prstClr val="black">
                    <a:tint val="75000"/>
                  </a:prstClr>
                </a:solidFill>
              </a:rPr>
              <a:t> </a:t>
            </a:r>
            <a:r>
              <a:rPr lang="en-US" dirty="0" err="1" smtClean="0">
                <a:solidFill>
                  <a:prstClr val="black">
                    <a:tint val="75000"/>
                  </a:prstClr>
                </a:solidFill>
              </a:rPr>
              <a:t>Jajur</a:t>
            </a:r>
            <a:r>
              <a:rPr lang="en-US" dirty="0" smtClean="0">
                <a:solidFill>
                  <a:prstClr val="black">
                    <a:tint val="75000"/>
                  </a:prstClr>
                </a:solidFill>
              </a:rPr>
              <a:t>, RNSIT</a:t>
            </a:r>
            <a:endParaRPr lang="en-US" dirty="0">
              <a:solidFill>
                <a:prstClr val="black">
                  <a:tint val="75000"/>
                </a:prst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Database Systems </a:t>
            </a:r>
            <a:endParaRPr lang="en-US" dirty="0"/>
          </a:p>
        </p:txBody>
      </p:sp>
      <p:sp>
        <p:nvSpPr>
          <p:cNvPr id="3" name="Content Placeholder 2"/>
          <p:cNvSpPr>
            <a:spLocks noGrp="1"/>
          </p:cNvSpPr>
          <p:nvPr>
            <p:ph idx="1"/>
          </p:nvPr>
        </p:nvSpPr>
        <p:spPr>
          <a:xfrm>
            <a:off x="533400" y="1524000"/>
            <a:ext cx="8229600" cy="5029200"/>
          </a:xfrm>
        </p:spPr>
        <p:txBody>
          <a:bodyPr>
            <a:normAutofit/>
          </a:bodyPr>
          <a:lstStyle/>
          <a:p>
            <a:pPr>
              <a:defRPr/>
            </a:pPr>
            <a:r>
              <a:rPr lang="en-US" sz="1800" dirty="0" smtClean="0"/>
              <a:t>In the early days, database applications were built directly on top of file systems</a:t>
            </a:r>
          </a:p>
          <a:p>
            <a:pPr algn="just">
              <a:defRPr/>
            </a:pPr>
            <a:r>
              <a:rPr lang="en-US" sz="1800" b="1" dirty="0" smtClean="0"/>
              <a:t>Drawbacks of using file systems to store data</a:t>
            </a:r>
            <a:r>
              <a:rPr lang="en-US" sz="1800" dirty="0" smtClean="0"/>
              <a:t>:</a:t>
            </a:r>
          </a:p>
          <a:p>
            <a:pPr lvl="1" algn="just">
              <a:defRPr/>
            </a:pPr>
            <a:r>
              <a:rPr lang="en-US" sz="1800" b="1" dirty="0" smtClean="0"/>
              <a:t>Data redundancy and inconsistency</a:t>
            </a:r>
          </a:p>
          <a:p>
            <a:pPr lvl="2" algn="just">
              <a:defRPr/>
            </a:pPr>
            <a:r>
              <a:rPr lang="en-US" sz="1800" dirty="0" smtClean="0"/>
              <a:t>Multiple file formats, duplication of information in different files</a:t>
            </a:r>
          </a:p>
          <a:p>
            <a:pPr lvl="1" algn="just">
              <a:defRPr/>
            </a:pPr>
            <a:r>
              <a:rPr lang="en-US" sz="1800" b="1" dirty="0" smtClean="0"/>
              <a:t>Difficulty in accessing data </a:t>
            </a:r>
          </a:p>
          <a:p>
            <a:pPr lvl="2" algn="just">
              <a:defRPr/>
            </a:pPr>
            <a:r>
              <a:rPr lang="en-US" sz="1800" dirty="0" smtClean="0"/>
              <a:t>Need to write a new program to carry out each new task</a:t>
            </a:r>
          </a:p>
          <a:p>
            <a:pPr lvl="1" algn="just">
              <a:defRPr/>
            </a:pPr>
            <a:r>
              <a:rPr lang="en-US" sz="1800" b="1" dirty="0" smtClean="0"/>
              <a:t>Data isolation </a:t>
            </a:r>
            <a:r>
              <a:rPr lang="en-US" sz="1800" dirty="0" smtClean="0"/>
              <a:t>— multiple files and formats</a:t>
            </a:r>
          </a:p>
          <a:p>
            <a:pPr lvl="1" algn="just">
              <a:defRPr/>
            </a:pPr>
            <a:r>
              <a:rPr lang="en-US" sz="1800" b="1" dirty="0" smtClean="0"/>
              <a:t>Integrity problems</a:t>
            </a:r>
          </a:p>
          <a:p>
            <a:pPr lvl="2" algn="just">
              <a:defRPr/>
            </a:pPr>
            <a:r>
              <a:rPr lang="en-US" sz="1800" dirty="0" smtClean="0"/>
              <a:t>Hard to add new constraints or change existing ones</a:t>
            </a:r>
            <a:endParaRPr lang="en-US" sz="1800" dirty="0"/>
          </a:p>
        </p:txBody>
      </p:sp>
      <p:sp>
        <p:nvSpPr>
          <p:cNvPr id="4" name="Footer Placeholder 3"/>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Database Systems (contd..)</a:t>
            </a:r>
            <a:endParaRPr lang="en-US" dirty="0"/>
          </a:p>
        </p:txBody>
      </p:sp>
      <p:sp>
        <p:nvSpPr>
          <p:cNvPr id="3" name="Content Placeholder 2"/>
          <p:cNvSpPr>
            <a:spLocks noGrp="1"/>
          </p:cNvSpPr>
          <p:nvPr>
            <p:ph idx="1"/>
          </p:nvPr>
        </p:nvSpPr>
        <p:spPr>
          <a:xfrm>
            <a:off x="533400" y="1600200"/>
            <a:ext cx="8305800" cy="4953000"/>
          </a:xfrm>
        </p:spPr>
        <p:txBody>
          <a:bodyPr>
            <a:normAutofit/>
          </a:bodyPr>
          <a:lstStyle/>
          <a:p>
            <a:pPr lvl="1" algn="just">
              <a:lnSpc>
                <a:spcPct val="90000"/>
              </a:lnSpc>
              <a:defRPr/>
            </a:pPr>
            <a:r>
              <a:rPr lang="en-US" sz="1800" b="1" dirty="0" smtClean="0"/>
              <a:t>Atomicity of updates</a:t>
            </a:r>
          </a:p>
          <a:p>
            <a:pPr lvl="2" algn="just">
              <a:lnSpc>
                <a:spcPct val="90000"/>
              </a:lnSpc>
              <a:defRPr/>
            </a:pPr>
            <a:r>
              <a:rPr lang="en-US" sz="1800" dirty="0">
                <a:ea typeface="+mn-ea"/>
                <a:cs typeface="+mn-cs"/>
              </a:rPr>
              <a:t>Failures may leave database in an inconsistent state with partial updates carried out</a:t>
            </a:r>
          </a:p>
          <a:p>
            <a:pPr lvl="2" algn="just">
              <a:lnSpc>
                <a:spcPct val="90000"/>
              </a:lnSpc>
              <a:defRPr/>
            </a:pPr>
            <a:r>
              <a:rPr lang="en-US" sz="1800" dirty="0">
                <a:ea typeface="+mn-ea"/>
                <a:cs typeface="+mn-cs"/>
              </a:rPr>
              <a:t>Example: Transfer of funds from one account to another should either complete or not happen at all</a:t>
            </a:r>
          </a:p>
          <a:p>
            <a:pPr lvl="1" algn="just">
              <a:lnSpc>
                <a:spcPct val="90000"/>
              </a:lnSpc>
              <a:defRPr/>
            </a:pPr>
            <a:r>
              <a:rPr lang="en-US" sz="1800" b="1" dirty="0" smtClean="0"/>
              <a:t>Concurrent access by multiple users</a:t>
            </a:r>
          </a:p>
          <a:p>
            <a:pPr lvl="2" algn="just">
              <a:defRPr/>
            </a:pPr>
            <a:r>
              <a:rPr lang="en-US" sz="1800" dirty="0">
                <a:ea typeface="+mn-ea"/>
                <a:cs typeface="+mn-cs"/>
              </a:rPr>
              <a:t>Concurrent </a:t>
            </a:r>
            <a:r>
              <a:rPr lang="en-US" sz="1800" dirty="0" smtClean="0">
                <a:ea typeface="+mn-ea"/>
                <a:cs typeface="+mn-cs"/>
              </a:rPr>
              <a:t>accesses </a:t>
            </a:r>
            <a:r>
              <a:rPr lang="en-US" sz="1800" dirty="0">
                <a:ea typeface="+mn-ea"/>
                <a:cs typeface="+mn-cs"/>
              </a:rPr>
              <a:t>needed for performance</a:t>
            </a:r>
          </a:p>
          <a:p>
            <a:pPr lvl="2" algn="just">
              <a:defRPr/>
            </a:pPr>
            <a:r>
              <a:rPr lang="en-US" sz="1800" dirty="0" smtClean="0">
                <a:ea typeface="+mn-ea"/>
                <a:cs typeface="+mn-cs"/>
              </a:rPr>
              <a:t>Uncontrolled concurrent </a:t>
            </a:r>
            <a:r>
              <a:rPr lang="en-US" sz="1800" dirty="0">
                <a:ea typeface="+mn-ea"/>
                <a:cs typeface="+mn-cs"/>
              </a:rPr>
              <a:t>accesses can lead to inconsistencies</a:t>
            </a:r>
          </a:p>
          <a:p>
            <a:pPr lvl="3" algn="just">
              <a:lnSpc>
                <a:spcPct val="90000"/>
              </a:lnSpc>
              <a:defRPr/>
            </a:pPr>
            <a:r>
              <a:rPr lang="en-US" sz="1800" dirty="0" smtClean="0"/>
              <a:t>Example: Two people reading a balance and updating it at the same time</a:t>
            </a:r>
          </a:p>
          <a:p>
            <a:pPr lvl="1" algn="just">
              <a:lnSpc>
                <a:spcPct val="90000"/>
              </a:lnSpc>
              <a:defRPr/>
            </a:pPr>
            <a:r>
              <a:rPr lang="en-US" sz="1800" b="1" dirty="0" smtClean="0"/>
              <a:t>Security problems</a:t>
            </a:r>
          </a:p>
          <a:p>
            <a:pPr lvl="2" algn="just">
              <a:lnSpc>
                <a:spcPct val="90000"/>
              </a:lnSpc>
              <a:defRPr/>
            </a:pPr>
            <a:r>
              <a:rPr lang="en-US" sz="1800" dirty="0" smtClean="0"/>
              <a:t>Hard to provide user access to some, but not all, data</a:t>
            </a:r>
          </a:p>
          <a:p>
            <a:pPr marL="0" indent="0" algn="just">
              <a:lnSpc>
                <a:spcPct val="90000"/>
              </a:lnSpc>
              <a:buFontTx/>
              <a:buNone/>
              <a:defRPr/>
            </a:pPr>
            <a:endParaRPr lang="en-US" sz="2000" dirty="0" smtClean="0">
              <a:solidFill>
                <a:srgbClr val="FF0000"/>
              </a:solidFill>
            </a:endParaRPr>
          </a:p>
          <a:p>
            <a:pPr algn="just">
              <a:buNone/>
              <a:defRPr/>
            </a:pPr>
            <a:endParaRPr lang="en-US" sz="2000" dirty="0"/>
          </a:p>
        </p:txBody>
      </p:sp>
      <p:sp>
        <p:nvSpPr>
          <p:cNvPr id="4" name="Footer Placeholder 3"/>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2" name="Rectangle 4"/>
          <p:cNvSpPr>
            <a:spLocks noGrp="1" noChangeArrowheads="1"/>
          </p:cNvSpPr>
          <p:nvPr>
            <p:ph type="title"/>
          </p:nvPr>
        </p:nvSpPr>
        <p:spPr/>
        <p:txBody>
          <a:bodyPr>
            <a:normAutofit/>
          </a:bodyPr>
          <a:lstStyle/>
          <a:p>
            <a:r>
              <a:rPr lang="en-US" sz="3200" dirty="0"/>
              <a:t>Example of a Database</a:t>
            </a:r>
            <a:br>
              <a:rPr lang="en-US" sz="3200" dirty="0"/>
            </a:br>
            <a:r>
              <a:rPr lang="en-US" sz="3200" dirty="0"/>
              <a:t>(with a Conceptual Data Model)</a:t>
            </a:r>
          </a:p>
        </p:txBody>
      </p:sp>
      <p:sp>
        <p:nvSpPr>
          <p:cNvPr id="585733" name="Rectangle 5"/>
          <p:cNvSpPr>
            <a:spLocks noGrp="1" noChangeArrowheads="1"/>
          </p:cNvSpPr>
          <p:nvPr>
            <p:ph type="body" idx="1"/>
          </p:nvPr>
        </p:nvSpPr>
        <p:spPr>
          <a:xfrm>
            <a:off x="628650" y="1676400"/>
            <a:ext cx="7886700" cy="4800599"/>
          </a:xfrm>
        </p:spPr>
        <p:txBody>
          <a:bodyPr>
            <a:normAutofit fontScale="92500" lnSpcReduction="20000"/>
          </a:bodyPr>
          <a:lstStyle/>
          <a:p>
            <a:r>
              <a:rPr lang="en-US" sz="1700" b="1" dirty="0"/>
              <a:t>Mini-world for the example:</a:t>
            </a:r>
          </a:p>
          <a:p>
            <a:pPr lvl="1"/>
            <a:r>
              <a:rPr lang="en-US" sz="1700" dirty="0"/>
              <a:t>Part of a UNIVERSITY environment.</a:t>
            </a:r>
          </a:p>
          <a:p>
            <a:r>
              <a:rPr lang="en-US" sz="1700" b="1" dirty="0"/>
              <a:t>Some mini-world </a:t>
            </a:r>
            <a:r>
              <a:rPr lang="en-US" sz="1700" b="1" i="1" dirty="0"/>
              <a:t>entities</a:t>
            </a:r>
            <a:r>
              <a:rPr lang="en-US" sz="1700" b="1" dirty="0"/>
              <a:t>:</a:t>
            </a:r>
          </a:p>
          <a:p>
            <a:pPr lvl="1"/>
            <a:r>
              <a:rPr lang="en-US" sz="1700" dirty="0"/>
              <a:t>STUDENTs</a:t>
            </a:r>
          </a:p>
          <a:p>
            <a:pPr lvl="1"/>
            <a:r>
              <a:rPr lang="en-US" sz="1700" dirty="0"/>
              <a:t>COURSEs</a:t>
            </a:r>
          </a:p>
          <a:p>
            <a:pPr lvl="1"/>
            <a:r>
              <a:rPr lang="en-US" sz="1700" dirty="0"/>
              <a:t>SECTIONs (of COURSEs)</a:t>
            </a:r>
          </a:p>
          <a:p>
            <a:pPr lvl="1"/>
            <a:r>
              <a:rPr lang="en-US" sz="1700" dirty="0"/>
              <a:t>(academic) DEPARTMENTs</a:t>
            </a:r>
          </a:p>
          <a:p>
            <a:pPr lvl="1"/>
            <a:r>
              <a:rPr lang="en-US" sz="1700" dirty="0" smtClean="0"/>
              <a:t>INSTRUCTORs</a:t>
            </a:r>
          </a:p>
          <a:p>
            <a:pPr lvl="1"/>
            <a:endParaRPr lang="en-US" sz="1700" dirty="0" smtClean="0"/>
          </a:p>
          <a:p>
            <a:r>
              <a:rPr lang="en-US" sz="1700" dirty="0" smtClean="0"/>
              <a:t>Some mini-world relationships:</a:t>
            </a:r>
          </a:p>
          <a:p>
            <a:pPr lvl="1"/>
            <a:r>
              <a:rPr lang="en-US" sz="1700" dirty="0" smtClean="0"/>
              <a:t>SECTIONs are of specific COURSEs</a:t>
            </a:r>
          </a:p>
          <a:p>
            <a:pPr lvl="1"/>
            <a:r>
              <a:rPr lang="en-US" sz="1700" dirty="0" smtClean="0"/>
              <a:t>STUDENTs take SECTIONs</a:t>
            </a:r>
          </a:p>
          <a:p>
            <a:pPr lvl="1"/>
            <a:r>
              <a:rPr lang="en-US" sz="1700" dirty="0" smtClean="0"/>
              <a:t>COURSEs have  prerequisite COURSEs</a:t>
            </a:r>
          </a:p>
          <a:p>
            <a:pPr lvl="1"/>
            <a:r>
              <a:rPr lang="en-US" sz="1700" dirty="0" smtClean="0"/>
              <a:t>INSTRUCTORs teach  SECTIONs</a:t>
            </a:r>
          </a:p>
          <a:p>
            <a:pPr lvl="1"/>
            <a:r>
              <a:rPr lang="en-US" sz="1700" dirty="0" smtClean="0"/>
              <a:t>COURSEs are offered by  DEPARTMENTs</a:t>
            </a:r>
          </a:p>
          <a:p>
            <a:pPr lvl="1"/>
            <a:r>
              <a:rPr lang="en-US" sz="1700" dirty="0" smtClean="0"/>
              <a:t>STUDENTs major in  DEPARTMENTs</a:t>
            </a:r>
          </a:p>
          <a:p>
            <a:pPr lvl="1">
              <a:buNone/>
            </a:pPr>
            <a:endParaRPr lang="en-US" sz="1800" dirty="0"/>
          </a:p>
          <a:p>
            <a:pPr>
              <a:lnSpc>
                <a:spcPct val="120000"/>
              </a:lnSpc>
            </a:pPr>
            <a:r>
              <a:rPr lang="en-US" sz="1500" dirty="0" smtClean="0"/>
              <a:t>Note: The above entities and relationships are typically expressed in a conceptual data model, such as the ENTITY-RELATIONSHIP data model (see Chapters 3, 4)</a:t>
            </a:r>
          </a:p>
          <a:p>
            <a:endParaRPr lang="en-US" dirty="0"/>
          </a:p>
          <a:p>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t>Text Books</a:t>
            </a:r>
            <a:endParaRPr lang="en-US" sz="2400" b="1" dirty="0"/>
          </a:p>
        </p:txBody>
      </p:sp>
      <p:sp>
        <p:nvSpPr>
          <p:cNvPr id="3" name="Content Placeholder 2"/>
          <p:cNvSpPr>
            <a:spLocks noGrp="1"/>
          </p:cNvSpPr>
          <p:nvPr>
            <p:ph idx="1"/>
          </p:nvPr>
        </p:nvSpPr>
        <p:spPr>
          <a:xfrm>
            <a:off x="628650" y="2438400"/>
            <a:ext cx="7886700" cy="3738563"/>
          </a:xfrm>
        </p:spPr>
        <p:txBody>
          <a:bodyPr>
            <a:normAutofit/>
          </a:bodyPr>
          <a:lstStyle/>
          <a:p>
            <a:r>
              <a:rPr lang="en-US" sz="1800" dirty="0" smtClean="0">
                <a:latin typeface="+mn-lt"/>
              </a:rPr>
              <a:t>Fundamentals of Database Systems, </a:t>
            </a:r>
            <a:r>
              <a:rPr lang="en-US" sz="1800" dirty="0" err="1" smtClean="0">
                <a:latin typeface="+mn-lt"/>
              </a:rPr>
              <a:t>Ramez</a:t>
            </a:r>
            <a:r>
              <a:rPr lang="en-US" sz="1800" dirty="0" smtClean="0">
                <a:latin typeface="+mn-lt"/>
              </a:rPr>
              <a:t> </a:t>
            </a:r>
            <a:r>
              <a:rPr lang="en-US" sz="1800" dirty="0" err="1" smtClean="0">
                <a:latin typeface="+mn-lt"/>
              </a:rPr>
              <a:t>Elmasri</a:t>
            </a:r>
            <a:r>
              <a:rPr lang="en-US" sz="1800" dirty="0" smtClean="0">
                <a:latin typeface="+mn-lt"/>
              </a:rPr>
              <a:t> and </a:t>
            </a:r>
            <a:r>
              <a:rPr lang="en-US" sz="1800" dirty="0" err="1" smtClean="0">
                <a:latin typeface="+mn-lt"/>
              </a:rPr>
              <a:t>Shamkant</a:t>
            </a:r>
            <a:r>
              <a:rPr lang="en-US" sz="1800" dirty="0" smtClean="0">
                <a:latin typeface="+mn-lt"/>
              </a:rPr>
              <a:t> B. </a:t>
            </a:r>
            <a:r>
              <a:rPr lang="en-US" sz="1800" dirty="0" err="1" smtClean="0">
                <a:latin typeface="+mn-lt"/>
              </a:rPr>
              <a:t>Navathe</a:t>
            </a:r>
            <a:r>
              <a:rPr lang="en-US" sz="1800" dirty="0" smtClean="0">
                <a:latin typeface="+mn-lt"/>
              </a:rPr>
              <a:t>, 7th Edition, 2017, Pearson.</a:t>
            </a:r>
          </a:p>
          <a:p>
            <a:r>
              <a:rPr lang="en-US" sz="1800" dirty="0" smtClean="0">
                <a:latin typeface="+mn-lt"/>
              </a:rPr>
              <a:t>Database management systems, </a:t>
            </a:r>
            <a:r>
              <a:rPr lang="en-US" sz="1800" dirty="0" err="1" smtClean="0">
                <a:latin typeface="+mn-lt"/>
              </a:rPr>
              <a:t>Ramakrishnan</a:t>
            </a:r>
            <a:r>
              <a:rPr lang="en-US" sz="1800" dirty="0" smtClean="0">
                <a:latin typeface="+mn-lt"/>
              </a:rPr>
              <a:t>, and </a:t>
            </a:r>
            <a:r>
              <a:rPr lang="en-US" sz="1800" dirty="0" err="1" smtClean="0">
                <a:latin typeface="+mn-lt"/>
              </a:rPr>
              <a:t>Gehrke</a:t>
            </a:r>
            <a:r>
              <a:rPr lang="en-US" sz="1800" dirty="0" smtClean="0">
                <a:latin typeface="+mn-lt"/>
              </a:rPr>
              <a:t>, 3rd Edition, 2014, McGraw Hill</a:t>
            </a:r>
          </a:p>
          <a:p>
            <a:pPr>
              <a:buNone/>
            </a:pPr>
            <a:r>
              <a:rPr lang="en-US" sz="1800" dirty="0" smtClean="0">
                <a:latin typeface="+mn-lt"/>
              </a:rPr>
              <a:t> </a:t>
            </a:r>
            <a:r>
              <a:rPr lang="en-US" sz="1800" b="1" dirty="0" smtClean="0">
                <a:latin typeface="+mn-lt"/>
              </a:rPr>
              <a:t>Reference Books:</a:t>
            </a:r>
            <a:endParaRPr lang="en-US" sz="1800" dirty="0" smtClean="0">
              <a:latin typeface="+mn-lt"/>
            </a:endParaRPr>
          </a:p>
          <a:p>
            <a:pPr algn="just"/>
            <a:r>
              <a:rPr lang="en-US" sz="1800" dirty="0" err="1" smtClean="0">
                <a:latin typeface="+mn-lt"/>
              </a:rPr>
              <a:t>Silberschatz</a:t>
            </a:r>
            <a:r>
              <a:rPr lang="en-US" sz="1800" dirty="0" smtClean="0">
                <a:latin typeface="+mn-lt"/>
              </a:rPr>
              <a:t> </a:t>
            </a:r>
            <a:r>
              <a:rPr lang="en-US" sz="1800" dirty="0" err="1" smtClean="0">
                <a:latin typeface="+mn-lt"/>
              </a:rPr>
              <a:t>Korth</a:t>
            </a:r>
            <a:r>
              <a:rPr lang="en-US" sz="1800" dirty="0" smtClean="0">
                <a:latin typeface="+mn-lt"/>
              </a:rPr>
              <a:t> and </a:t>
            </a:r>
            <a:r>
              <a:rPr lang="en-US" sz="1800" dirty="0" err="1" smtClean="0">
                <a:latin typeface="+mn-lt"/>
              </a:rPr>
              <a:t>Sudharshan</a:t>
            </a:r>
            <a:r>
              <a:rPr lang="en-US" sz="1800" dirty="0" smtClean="0">
                <a:latin typeface="+mn-lt"/>
              </a:rPr>
              <a:t>, Database System Concepts, 6th Edition, Mc- </a:t>
            </a:r>
            <a:r>
              <a:rPr lang="en-US" sz="1800" dirty="0" err="1" smtClean="0">
                <a:latin typeface="+mn-lt"/>
              </a:rPr>
              <a:t>GrawHill</a:t>
            </a:r>
            <a:r>
              <a:rPr lang="en-US" sz="1800" dirty="0" smtClean="0">
                <a:latin typeface="+mn-lt"/>
              </a:rPr>
              <a:t>, 2013.</a:t>
            </a:r>
          </a:p>
          <a:p>
            <a:pPr algn="just"/>
            <a:r>
              <a:rPr lang="en-US" sz="1800" dirty="0" smtClean="0">
                <a:latin typeface="+mn-lt"/>
              </a:rPr>
              <a:t>Coronel, Morris, and Rob, Database Principles Fundamentals of Design, Implementation and Management, </a:t>
            </a:r>
            <a:r>
              <a:rPr lang="en-US" sz="1800" dirty="0" err="1" smtClean="0">
                <a:latin typeface="+mn-lt"/>
              </a:rPr>
              <a:t>Cengage</a:t>
            </a:r>
            <a:r>
              <a:rPr lang="en-US" sz="1800" dirty="0" smtClean="0">
                <a:latin typeface="+mn-lt"/>
              </a:rPr>
              <a:t> Learning 2012.</a:t>
            </a:r>
          </a:p>
          <a:p>
            <a:pPr algn="just"/>
            <a:endParaRPr lang="en-US" sz="1800" dirty="0">
              <a:latin typeface="+mn-lt"/>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53250" name="AutoShape 2" descr="https://images-eu.ssl-images-amazon.com/images/I/51ckhyraxXL._SY264_BO1,204,203,200_QL40_FMwebp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2" name="AutoShape 4" descr="https://images-eu.ssl-images-amazon.com/images/I/51ckhyraxXL._SY264_BO1,204,203,200_QL40_FMwebp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53" name="Picture 5"/>
          <p:cNvPicPr>
            <a:picLocks noChangeAspect="1" noChangeArrowheads="1"/>
          </p:cNvPicPr>
          <p:nvPr/>
        </p:nvPicPr>
        <p:blipFill>
          <a:blip r:embed="rId2" cstate="print"/>
          <a:srcRect/>
          <a:stretch>
            <a:fillRect/>
          </a:stretch>
        </p:blipFill>
        <p:spPr bwMode="auto">
          <a:xfrm>
            <a:off x="6477000" y="0"/>
            <a:ext cx="2403662" cy="2286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628650" y="365127"/>
            <a:ext cx="7886700" cy="701674"/>
          </a:xfrm>
        </p:spPr>
        <p:txBody>
          <a:bodyPr/>
          <a:lstStyle/>
          <a:p>
            <a:r>
              <a:rPr lang="en-US" dirty="0"/>
              <a:t>Example of a simple database</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1026" name="Picture 2"/>
          <p:cNvPicPr>
            <a:picLocks noChangeAspect="1" noChangeArrowheads="1"/>
          </p:cNvPicPr>
          <p:nvPr/>
        </p:nvPicPr>
        <p:blipFill>
          <a:blip r:embed="rId2" cstate="print"/>
          <a:srcRect/>
          <a:stretch>
            <a:fillRect/>
          </a:stretch>
        </p:blipFill>
        <p:spPr bwMode="auto">
          <a:xfrm>
            <a:off x="685800" y="1143000"/>
            <a:ext cx="7848600" cy="5715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1447801"/>
            <a:ext cx="7769556" cy="1214435"/>
          </a:xfrm>
          <a:prstGeom prst="rect">
            <a:avLst/>
          </a:prstGeom>
        </p:spPr>
        <p:txBody>
          <a:bodyPr vert="horz" wrap="square" lIns="0" tIns="120650" rIns="0" bIns="0" rtlCol="0">
            <a:spAutoFit/>
          </a:bodyPr>
          <a:lstStyle/>
          <a:p>
            <a:pPr marL="332740" indent="-320040">
              <a:lnSpc>
                <a:spcPct val="100000"/>
              </a:lnSpc>
              <a:spcBef>
                <a:spcPts val="950"/>
              </a:spcBef>
              <a:buClr>
                <a:srgbClr val="DD8046"/>
              </a:buClr>
              <a:buSzPct val="60416"/>
              <a:buFont typeface="Wingdings"/>
              <a:buChar char=""/>
              <a:tabLst>
                <a:tab pos="332105" algn="l"/>
                <a:tab pos="332740" algn="l"/>
              </a:tabLst>
            </a:pPr>
            <a:r>
              <a:rPr lang="en-US" b="1" u="sng" dirty="0" smtClean="0">
                <a:latin typeface="Paleteno roman"/>
              </a:rPr>
              <a:t>Self-describing nature of a database system:</a:t>
            </a:r>
          </a:p>
          <a:p>
            <a:pPr marL="652145" marR="5080" indent="-274320" algn="just">
              <a:lnSpc>
                <a:spcPct val="100000"/>
              </a:lnSpc>
              <a:spcBef>
                <a:spcPts val="635"/>
              </a:spcBef>
            </a:pPr>
            <a:r>
              <a:rPr lang="en-US" sz="1600" dirty="0" smtClean="0">
                <a:latin typeface="Paleteno roman"/>
              </a:rPr>
              <a:t>	A DBMS catalog stores the description of the database. The description  is called </a:t>
            </a:r>
            <a:r>
              <a:rPr lang="en-US" sz="1600" b="1" dirty="0" smtClean="0">
                <a:latin typeface="Paleteno roman"/>
              </a:rPr>
              <a:t>meta-data</a:t>
            </a:r>
            <a:r>
              <a:rPr lang="en-US" sz="1600" dirty="0" smtClean="0">
                <a:latin typeface="Paleteno roman"/>
              </a:rPr>
              <a:t>. This allows the DBMS software to work with  different databases.</a:t>
            </a:r>
            <a:endParaRPr lang="en-US" sz="1600" dirty="0">
              <a:latin typeface="Paleteno roman"/>
            </a:endParaRPr>
          </a:p>
        </p:txBody>
      </p:sp>
      <p:sp>
        <p:nvSpPr>
          <p:cNvPr id="4" name="object 4"/>
          <p:cNvSpPr txBox="1">
            <a:spLocks noGrp="1"/>
          </p:cNvSpPr>
          <p:nvPr>
            <p:ph type="ftr" sz="quarter" idx="4294967295"/>
          </p:nvPr>
        </p:nvSpPr>
        <p:spPr>
          <a:xfrm>
            <a:off x="1028496" y="6327830"/>
            <a:ext cx="4920615" cy="219709"/>
          </a:xfrm>
          <a:prstGeom prst="rect">
            <a:avLst/>
          </a:prstGeom>
        </p:spPr>
        <p:txBody>
          <a:bodyPr vert="horz" wrap="square" lIns="0" tIns="0" rIns="0" bIns="0" rtlCol="0">
            <a:spAutoFit/>
          </a:bodyPr>
          <a:lstStyle/>
          <a:p>
            <a:pPr marL="12700">
              <a:lnSpc>
                <a:spcPts val="1580"/>
              </a:lnSpc>
            </a:pPr>
            <a:r>
              <a:rPr lang="en-US" spc="-130" smtClean="0"/>
              <a:t>S Mamatha Jajur, RNSIT</a:t>
            </a:r>
            <a:endParaRPr spc="-130" dirty="0"/>
          </a:p>
        </p:txBody>
      </p:sp>
      <p:sp>
        <p:nvSpPr>
          <p:cNvPr id="3" name="object 3"/>
          <p:cNvSpPr txBox="1">
            <a:spLocks noGrp="1"/>
          </p:cNvSpPr>
          <p:nvPr>
            <p:ph type="title"/>
          </p:nvPr>
        </p:nvSpPr>
        <p:spPr>
          <a:xfrm>
            <a:off x="691387" y="233616"/>
            <a:ext cx="7747634" cy="1121461"/>
          </a:xfrm>
          <a:prstGeom prst="rect">
            <a:avLst/>
          </a:prstGeom>
        </p:spPr>
        <p:txBody>
          <a:bodyPr vert="horz" wrap="square" lIns="0" tIns="13335" rIns="0" bIns="0" rtlCol="0">
            <a:spAutoFit/>
          </a:bodyPr>
          <a:lstStyle/>
          <a:p>
            <a:pPr marL="12700">
              <a:lnSpc>
                <a:spcPct val="100000"/>
              </a:lnSpc>
              <a:spcBef>
                <a:spcPts val="105"/>
              </a:spcBef>
            </a:pPr>
            <a:r>
              <a:rPr sz="3600" spc="-155" dirty="0"/>
              <a:t>Main</a:t>
            </a:r>
            <a:r>
              <a:rPr sz="3600" dirty="0"/>
              <a:t> </a:t>
            </a:r>
            <a:r>
              <a:rPr sz="3600" spc="-195" dirty="0"/>
              <a:t>Characteristics</a:t>
            </a:r>
            <a:r>
              <a:rPr sz="3600" spc="-30" dirty="0"/>
              <a:t> </a:t>
            </a:r>
            <a:r>
              <a:rPr sz="3600" dirty="0"/>
              <a:t>of</a:t>
            </a:r>
            <a:r>
              <a:rPr sz="3600" spc="120" dirty="0"/>
              <a:t> </a:t>
            </a:r>
            <a:r>
              <a:rPr sz="3600" spc="-195" dirty="0"/>
              <a:t>the</a:t>
            </a:r>
            <a:r>
              <a:rPr sz="3600" spc="25" dirty="0"/>
              <a:t> </a:t>
            </a:r>
            <a:r>
              <a:rPr sz="3600" spc="-145" dirty="0"/>
              <a:t>Database</a:t>
            </a:r>
            <a:r>
              <a:rPr sz="3600" spc="10" dirty="0"/>
              <a:t> </a:t>
            </a:r>
            <a:r>
              <a:rPr sz="3600" spc="-135" dirty="0"/>
              <a:t>Approach</a:t>
            </a:r>
            <a:endParaRPr sz="3600" dirty="0"/>
          </a:p>
        </p:txBody>
      </p:sp>
      <p:pic>
        <p:nvPicPr>
          <p:cNvPr id="5" name="object 2"/>
          <p:cNvPicPr/>
          <p:nvPr/>
        </p:nvPicPr>
        <p:blipFill>
          <a:blip r:embed="rId2" cstate="print"/>
          <a:stretch>
            <a:fillRect/>
          </a:stretch>
        </p:blipFill>
        <p:spPr>
          <a:xfrm>
            <a:off x="838200" y="2743200"/>
            <a:ext cx="6400800" cy="39624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387" y="685800"/>
            <a:ext cx="5102860" cy="289823"/>
          </a:xfrm>
          <a:prstGeom prst="rect">
            <a:avLst/>
          </a:prstGeom>
        </p:spPr>
        <p:txBody>
          <a:bodyPr vert="horz" wrap="square" lIns="0" tIns="12700" rIns="0" bIns="0" rtlCol="0">
            <a:spAutoFit/>
          </a:bodyPr>
          <a:lstStyle/>
          <a:p>
            <a:pPr marL="332740" indent="-320675">
              <a:lnSpc>
                <a:spcPct val="100000"/>
              </a:lnSpc>
              <a:spcBef>
                <a:spcPts val="100"/>
              </a:spcBef>
              <a:buClr>
                <a:srgbClr val="DD8046"/>
              </a:buClr>
              <a:buSzPct val="60416"/>
              <a:buFont typeface="Wingdings"/>
              <a:buChar char=""/>
              <a:tabLst>
                <a:tab pos="332740" algn="l"/>
                <a:tab pos="333375" algn="l"/>
              </a:tabLst>
            </a:pPr>
            <a:r>
              <a:rPr b="1" u="sng" dirty="0">
                <a:uFill>
                  <a:solidFill>
                    <a:srgbClr val="000000"/>
                  </a:solidFill>
                </a:uFill>
                <a:latin typeface="Paleteno roman"/>
                <a:cs typeface="Microsoft Sans Serif"/>
              </a:rPr>
              <a:t>Insulation between programs and data:</a:t>
            </a:r>
            <a:endParaRPr b="1" u="sng" dirty="0">
              <a:latin typeface="Paleteno roman"/>
              <a:cs typeface="Microsoft Sans Serif"/>
            </a:endParaRPr>
          </a:p>
        </p:txBody>
      </p:sp>
      <p:sp>
        <p:nvSpPr>
          <p:cNvPr id="5" name="object 5"/>
          <p:cNvSpPr txBox="1">
            <a:spLocks noGrp="1"/>
          </p:cNvSpPr>
          <p:nvPr>
            <p:ph type="ftr" sz="quarter" idx="4294967295"/>
          </p:nvPr>
        </p:nvSpPr>
        <p:spPr>
          <a:xfrm>
            <a:off x="3124200" y="6477000"/>
            <a:ext cx="2781504" cy="208006"/>
          </a:xfrm>
          <a:prstGeom prst="rect">
            <a:avLst/>
          </a:prstGeom>
        </p:spPr>
        <p:txBody>
          <a:bodyPr vert="horz" wrap="square" lIns="0" tIns="0" rIns="0" bIns="0" rtlCol="0">
            <a:spAutoFit/>
          </a:bodyPr>
          <a:lstStyle/>
          <a:p>
            <a:pPr marL="12700">
              <a:lnSpc>
                <a:spcPts val="1580"/>
              </a:lnSpc>
            </a:pPr>
            <a:r>
              <a:rPr lang="en-US" sz="1400" spc="-130" smtClean="0"/>
              <a:t>S Mamatha Jajur, RNSIT</a:t>
            </a:r>
            <a:endParaRPr sz="1400" spc="-130" dirty="0"/>
          </a:p>
        </p:txBody>
      </p:sp>
      <p:sp>
        <p:nvSpPr>
          <p:cNvPr id="4" name="object 4"/>
          <p:cNvSpPr txBox="1"/>
          <p:nvPr/>
        </p:nvSpPr>
        <p:spPr>
          <a:xfrm>
            <a:off x="1057452" y="1371600"/>
            <a:ext cx="7634605" cy="4970591"/>
          </a:xfrm>
          <a:prstGeom prst="rect">
            <a:avLst/>
          </a:prstGeom>
        </p:spPr>
        <p:txBody>
          <a:bodyPr vert="horz" wrap="square" lIns="0" tIns="53340" rIns="0" bIns="0" rtlCol="0">
            <a:spAutoFit/>
          </a:bodyPr>
          <a:lstStyle/>
          <a:p>
            <a:pPr marL="560705" marR="5080" indent="-228600" algn="just">
              <a:lnSpc>
                <a:spcPts val="2480"/>
              </a:lnSpc>
              <a:spcBef>
                <a:spcPts val="420"/>
              </a:spcBef>
              <a:buClr>
                <a:srgbClr val="DD8046"/>
              </a:buClr>
              <a:buSzPct val="73913"/>
              <a:tabLst>
                <a:tab pos="561340" algn="l"/>
              </a:tabLst>
            </a:pPr>
            <a:r>
              <a:rPr lang="en-US" sz="1600" b="1" dirty="0" smtClean="0">
                <a:solidFill>
                  <a:srgbClr val="000000"/>
                </a:solidFill>
                <a:latin typeface="Paleteno roman"/>
                <a:cs typeface="Arial"/>
              </a:rPr>
              <a:t>Program – data independence</a:t>
            </a:r>
            <a:endParaRPr lang="en-US" sz="1600" dirty="0" smtClean="0">
              <a:latin typeface="Paleteno roman"/>
              <a:cs typeface="Microsoft Sans Serif"/>
            </a:endParaRPr>
          </a:p>
          <a:p>
            <a:pPr marL="560705" marR="5080" indent="-228600" algn="just">
              <a:lnSpc>
                <a:spcPts val="2480"/>
              </a:lnSpc>
              <a:spcBef>
                <a:spcPts val="420"/>
              </a:spcBef>
              <a:buClr>
                <a:srgbClr val="DD8046"/>
              </a:buClr>
              <a:buSzPct val="73913"/>
              <a:tabLst>
                <a:tab pos="561340" algn="l"/>
              </a:tabLst>
            </a:pPr>
            <a:r>
              <a:rPr lang="en-US" sz="1600" dirty="0" smtClean="0">
                <a:latin typeface="Paleteno roman"/>
                <a:cs typeface="Microsoft Sans Serif"/>
              </a:rPr>
              <a:t>	</a:t>
            </a:r>
            <a:r>
              <a:rPr sz="1600" dirty="0" smtClean="0">
                <a:latin typeface="Paleteno roman"/>
                <a:cs typeface="Microsoft Sans Serif"/>
              </a:rPr>
              <a:t>Allows </a:t>
            </a:r>
            <a:r>
              <a:rPr sz="1600" dirty="0">
                <a:latin typeface="Paleteno roman"/>
                <a:cs typeface="Microsoft Sans Serif"/>
              </a:rPr>
              <a:t>changing data storage structures and operations  without having to change the DBMS access programs.</a:t>
            </a:r>
          </a:p>
          <a:p>
            <a:pPr marL="12700">
              <a:lnSpc>
                <a:spcPct val="100000"/>
              </a:lnSpc>
              <a:spcBef>
                <a:spcPts val="229"/>
              </a:spcBef>
            </a:pPr>
            <a:r>
              <a:rPr sz="1600" dirty="0" smtClean="0">
                <a:solidFill>
                  <a:srgbClr val="93B6D2"/>
                </a:solidFill>
                <a:latin typeface="Paleteno roman"/>
                <a:cs typeface="Microsoft Sans Serif"/>
              </a:rPr>
              <a:t>🞑</a:t>
            </a:r>
            <a:r>
              <a:rPr sz="1600" b="1" dirty="0" smtClean="0">
                <a:latin typeface="Paleteno roman"/>
                <a:cs typeface="Arial"/>
              </a:rPr>
              <a:t>Program </a:t>
            </a:r>
            <a:r>
              <a:rPr sz="1600" b="1" dirty="0">
                <a:latin typeface="Paleteno roman"/>
                <a:cs typeface="Arial"/>
              </a:rPr>
              <a:t>– operation </a:t>
            </a:r>
            <a:r>
              <a:rPr sz="1600" b="1" dirty="0" smtClean="0">
                <a:latin typeface="Paleteno roman"/>
                <a:cs typeface="Arial"/>
              </a:rPr>
              <a:t>independence</a:t>
            </a:r>
            <a:endParaRPr sz="1600" dirty="0" smtClean="0">
              <a:latin typeface="Paleteno roman"/>
              <a:cs typeface="Arial"/>
            </a:endParaRPr>
          </a:p>
          <a:p>
            <a:pPr marL="560705" marR="6350" indent="-228600" algn="just">
              <a:lnSpc>
                <a:spcPts val="2480"/>
              </a:lnSpc>
              <a:spcBef>
                <a:spcPts val="560"/>
              </a:spcBef>
              <a:buClr>
                <a:srgbClr val="DD8046"/>
              </a:buClr>
              <a:buSzPct val="73913"/>
              <a:tabLst>
                <a:tab pos="561340" algn="l"/>
              </a:tabLst>
            </a:pPr>
            <a:r>
              <a:rPr lang="en-US" sz="1600" dirty="0" smtClean="0">
                <a:latin typeface="Paleteno roman"/>
                <a:cs typeface="Microsoft Sans Serif"/>
              </a:rPr>
              <a:t>	</a:t>
            </a:r>
            <a:r>
              <a:rPr sz="1600" dirty="0" smtClean="0">
                <a:latin typeface="Paleteno roman"/>
                <a:cs typeface="Microsoft Sans Serif"/>
              </a:rPr>
              <a:t>User application programs can operate on the data by  invoking operations through their names and parameters  regardless how operations are implemented.</a:t>
            </a:r>
          </a:p>
          <a:p>
            <a:pPr marL="12700">
              <a:lnSpc>
                <a:spcPct val="100000"/>
              </a:lnSpc>
              <a:spcBef>
                <a:spcPts val="325"/>
              </a:spcBef>
            </a:pPr>
            <a:r>
              <a:rPr sz="1600" dirty="0" smtClean="0">
                <a:solidFill>
                  <a:srgbClr val="93B6D2"/>
                </a:solidFill>
                <a:latin typeface="Paleteno roman"/>
                <a:cs typeface="Microsoft Sans Serif"/>
              </a:rPr>
              <a:t>🞑</a:t>
            </a:r>
            <a:r>
              <a:rPr sz="1600" b="1" dirty="0" smtClean="0">
                <a:uFill>
                  <a:solidFill>
                    <a:srgbClr val="000000"/>
                  </a:solidFill>
                </a:uFill>
                <a:latin typeface="Paleteno roman"/>
                <a:cs typeface="Arial"/>
              </a:rPr>
              <a:t>Data </a:t>
            </a:r>
            <a:r>
              <a:rPr sz="1600" b="1" dirty="0">
                <a:uFill>
                  <a:solidFill>
                    <a:srgbClr val="000000"/>
                  </a:solidFill>
                </a:uFill>
                <a:latin typeface="Paleteno roman"/>
                <a:cs typeface="Arial"/>
              </a:rPr>
              <a:t>Abstraction:</a:t>
            </a:r>
            <a:endParaRPr sz="1600" dirty="0">
              <a:latin typeface="Paleteno roman"/>
              <a:cs typeface="Arial"/>
            </a:endParaRPr>
          </a:p>
          <a:p>
            <a:pPr marL="560705" marR="8890" indent="-228600" algn="just">
              <a:lnSpc>
                <a:spcPts val="1620"/>
              </a:lnSpc>
              <a:spcBef>
                <a:spcPts val="565"/>
              </a:spcBef>
              <a:buClr>
                <a:srgbClr val="DD8046"/>
              </a:buClr>
              <a:buSzPct val="73333"/>
              <a:buFont typeface="Wingdings"/>
              <a:buChar char=""/>
              <a:tabLst>
                <a:tab pos="561340" algn="l"/>
              </a:tabLst>
            </a:pPr>
            <a:r>
              <a:rPr sz="1600" dirty="0">
                <a:latin typeface="Paleteno roman"/>
                <a:cs typeface="Microsoft Sans Serif"/>
              </a:rPr>
              <a:t>The characteristics that allows program – data independence and program – operation  independence is called </a:t>
            </a:r>
            <a:r>
              <a:rPr sz="1600" b="1" dirty="0">
                <a:latin typeface="Paleteno roman"/>
                <a:cs typeface="Microsoft Sans Serif"/>
              </a:rPr>
              <a:t>data abstraction</a:t>
            </a:r>
            <a:r>
              <a:rPr sz="1600" dirty="0">
                <a:latin typeface="Paleteno roman"/>
                <a:cs typeface="Microsoft Sans Serif"/>
              </a:rPr>
              <a:t>.</a:t>
            </a:r>
          </a:p>
          <a:p>
            <a:pPr marL="560705" marR="15240" indent="-228600" algn="just">
              <a:lnSpc>
                <a:spcPts val="1620"/>
              </a:lnSpc>
              <a:spcBef>
                <a:spcPts val="505"/>
              </a:spcBef>
              <a:buClr>
                <a:srgbClr val="DD8046"/>
              </a:buClr>
              <a:buSzPct val="73333"/>
              <a:buFont typeface="Wingdings"/>
              <a:buChar char=""/>
              <a:tabLst>
                <a:tab pos="561340" algn="l"/>
              </a:tabLst>
            </a:pPr>
            <a:r>
              <a:rPr sz="1600" dirty="0">
                <a:latin typeface="Paleteno roman"/>
                <a:cs typeface="Microsoft Sans Serif"/>
              </a:rPr>
              <a:t>A </a:t>
            </a:r>
            <a:r>
              <a:rPr sz="1600" b="1" dirty="0">
                <a:latin typeface="Paleteno roman"/>
                <a:cs typeface="Arial"/>
              </a:rPr>
              <a:t>data model </a:t>
            </a:r>
            <a:r>
              <a:rPr sz="1600" dirty="0">
                <a:latin typeface="Paleteno roman"/>
                <a:cs typeface="Microsoft Sans Serif"/>
              </a:rPr>
              <a:t>is used to hide storage details and present the users with a </a:t>
            </a:r>
            <a:r>
              <a:rPr sz="1600" i="1" dirty="0">
                <a:latin typeface="Paleteno roman"/>
                <a:cs typeface="Arial"/>
              </a:rPr>
              <a:t>conceptual view </a:t>
            </a:r>
            <a:r>
              <a:rPr sz="1600" dirty="0">
                <a:latin typeface="Paleteno roman"/>
                <a:cs typeface="Microsoft Sans Serif"/>
              </a:rPr>
              <a:t>of  the database</a:t>
            </a:r>
            <a:r>
              <a:rPr sz="1600" dirty="0" smtClean="0">
                <a:latin typeface="Paleteno roman"/>
                <a:cs typeface="Microsoft Sans Serif"/>
              </a:rPr>
              <a:t>.</a:t>
            </a:r>
            <a:endParaRPr lang="en-US" sz="1600" dirty="0" smtClean="0">
              <a:latin typeface="Paleteno roman"/>
              <a:cs typeface="Microsoft Sans Serif"/>
            </a:endParaRPr>
          </a:p>
          <a:p>
            <a:pPr marL="560705" marR="15240" indent="-228600" algn="just">
              <a:lnSpc>
                <a:spcPts val="1620"/>
              </a:lnSpc>
              <a:spcBef>
                <a:spcPts val="505"/>
              </a:spcBef>
              <a:buClr>
                <a:srgbClr val="DD8046"/>
              </a:buClr>
              <a:buSzPct val="73333"/>
              <a:buFont typeface="Wingdings"/>
              <a:buChar char=""/>
              <a:tabLst>
                <a:tab pos="561340" algn="l"/>
              </a:tabLst>
            </a:pPr>
            <a:endParaRPr lang="en-US" sz="1600" dirty="0" smtClean="0">
              <a:latin typeface="Paleteno roman"/>
              <a:cs typeface="Microsoft Sans Serif"/>
            </a:endParaRPr>
          </a:p>
          <a:p>
            <a:pPr marL="560705" marR="15240" indent="-228600" algn="just">
              <a:lnSpc>
                <a:spcPts val="1620"/>
              </a:lnSpc>
              <a:spcBef>
                <a:spcPts val="505"/>
              </a:spcBef>
              <a:buClr>
                <a:srgbClr val="DD8046"/>
              </a:buClr>
              <a:buSzPct val="73333"/>
              <a:buFont typeface="Wingdings"/>
              <a:buChar char=""/>
              <a:tabLst>
                <a:tab pos="561340" algn="l"/>
              </a:tabLst>
            </a:pPr>
            <a:endParaRPr lang="en-US" sz="1600" dirty="0" smtClean="0">
              <a:latin typeface="Paleteno roman"/>
              <a:cs typeface="Microsoft Sans Serif"/>
            </a:endParaRPr>
          </a:p>
          <a:p>
            <a:pPr marL="560705" marR="15240" indent="-228600" algn="just">
              <a:lnSpc>
                <a:spcPts val="1620"/>
              </a:lnSpc>
              <a:spcBef>
                <a:spcPts val="505"/>
              </a:spcBef>
              <a:buClr>
                <a:srgbClr val="DD8046"/>
              </a:buClr>
              <a:buSzPct val="73333"/>
              <a:buFont typeface="Wingdings"/>
              <a:buChar char=""/>
              <a:tabLst>
                <a:tab pos="561340" algn="l"/>
              </a:tabLst>
            </a:pPr>
            <a:endParaRPr lang="en-US" sz="1600" dirty="0" smtClean="0">
              <a:latin typeface="Paleteno roman"/>
              <a:cs typeface="Microsoft Sans Serif"/>
            </a:endParaRPr>
          </a:p>
          <a:p>
            <a:pPr marL="560705" marR="15240" indent="-228600" algn="just">
              <a:lnSpc>
                <a:spcPts val="1620"/>
              </a:lnSpc>
              <a:spcBef>
                <a:spcPts val="505"/>
              </a:spcBef>
              <a:buClr>
                <a:srgbClr val="DD8046"/>
              </a:buClr>
              <a:buSzPct val="73333"/>
              <a:buFont typeface="Wingdings"/>
              <a:buChar char=""/>
              <a:tabLst>
                <a:tab pos="561340" algn="l"/>
              </a:tabLst>
            </a:pPr>
            <a:endParaRPr lang="en-US" sz="1600" dirty="0" smtClean="0">
              <a:latin typeface="Paleteno roman"/>
              <a:cs typeface="Microsoft Sans Serif"/>
            </a:endParaRPr>
          </a:p>
          <a:p>
            <a:pPr marL="560705" marR="15240" indent="-228600" algn="just">
              <a:lnSpc>
                <a:spcPts val="1620"/>
              </a:lnSpc>
              <a:spcBef>
                <a:spcPts val="505"/>
              </a:spcBef>
              <a:buClr>
                <a:srgbClr val="DD8046"/>
              </a:buClr>
              <a:buSzPct val="73333"/>
              <a:buFont typeface="Wingdings"/>
              <a:buChar char=""/>
              <a:tabLst>
                <a:tab pos="561340" algn="l"/>
              </a:tabLst>
            </a:pPr>
            <a:endParaRPr sz="1600" dirty="0">
              <a:latin typeface="Paleteno roman"/>
              <a:cs typeface="Microsoft Sans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447800"/>
            <a:ext cx="7696200" cy="968214"/>
          </a:xfrm>
          <a:prstGeom prst="rect">
            <a:avLst/>
          </a:prstGeom>
        </p:spPr>
        <p:txBody>
          <a:bodyPr vert="horz" wrap="square" lIns="0" tIns="120650" rIns="0" bIns="0" rtlCol="0">
            <a:spAutoFit/>
          </a:bodyPr>
          <a:lstStyle/>
          <a:p>
            <a:pPr marL="332740" indent="-320040">
              <a:lnSpc>
                <a:spcPct val="100000"/>
              </a:lnSpc>
              <a:spcBef>
                <a:spcPts val="950"/>
              </a:spcBef>
              <a:buClr>
                <a:srgbClr val="DD8046"/>
              </a:buClr>
              <a:buSzPct val="60416"/>
              <a:buFont typeface="Wingdings"/>
              <a:buChar char=""/>
              <a:tabLst>
                <a:tab pos="332105" algn="l"/>
                <a:tab pos="332740" algn="l"/>
              </a:tabLst>
            </a:pPr>
            <a:r>
              <a:rPr b="1" u="sng" dirty="0">
                <a:uFill>
                  <a:solidFill>
                    <a:srgbClr val="000000"/>
                  </a:solidFill>
                </a:uFill>
                <a:latin typeface="Paleteno roman"/>
                <a:cs typeface="Microsoft Sans Serif"/>
              </a:rPr>
              <a:t>Support of multiple views of the data:</a:t>
            </a:r>
            <a:endParaRPr b="1" u="sng" dirty="0">
              <a:latin typeface="Paleteno roman"/>
              <a:cs typeface="Microsoft Sans Serif"/>
            </a:endParaRPr>
          </a:p>
          <a:p>
            <a:pPr marL="378460">
              <a:lnSpc>
                <a:spcPct val="100000"/>
              </a:lnSpc>
              <a:spcBef>
                <a:spcPts val="635"/>
              </a:spcBef>
              <a:tabLst>
                <a:tab pos="652145" algn="l"/>
              </a:tabLst>
            </a:pPr>
            <a:r>
              <a:rPr lang="en-US" sz="1600" dirty="0" smtClean="0">
                <a:latin typeface="Paleteno roman"/>
                <a:cs typeface="Microsoft Sans Serif"/>
              </a:rPr>
              <a:t>	</a:t>
            </a:r>
            <a:r>
              <a:rPr sz="1600" dirty="0" smtClean="0">
                <a:latin typeface="Paleteno roman"/>
                <a:cs typeface="Microsoft Sans Serif"/>
              </a:rPr>
              <a:t>Each </a:t>
            </a:r>
            <a:r>
              <a:rPr sz="1600" dirty="0">
                <a:latin typeface="Paleteno roman"/>
                <a:cs typeface="Microsoft Sans Serif"/>
              </a:rPr>
              <a:t>user may see a different view of the database, which describes</a:t>
            </a:r>
          </a:p>
          <a:p>
            <a:pPr marL="652145">
              <a:lnSpc>
                <a:spcPct val="100000"/>
              </a:lnSpc>
            </a:pPr>
            <a:r>
              <a:rPr sz="1600" i="1" dirty="0">
                <a:latin typeface="Paleteno roman"/>
                <a:cs typeface="Arial"/>
              </a:rPr>
              <a:t>only </a:t>
            </a:r>
            <a:r>
              <a:rPr sz="1600" dirty="0">
                <a:latin typeface="Paleteno roman"/>
                <a:cs typeface="Microsoft Sans Serif"/>
              </a:rPr>
              <a:t>the data of interest to that user.</a:t>
            </a:r>
          </a:p>
        </p:txBody>
      </p:sp>
      <p:sp>
        <p:nvSpPr>
          <p:cNvPr id="3" name="object 3"/>
          <p:cNvSpPr txBox="1">
            <a:spLocks noGrp="1"/>
          </p:cNvSpPr>
          <p:nvPr>
            <p:ph type="title"/>
          </p:nvPr>
        </p:nvSpPr>
        <p:spPr>
          <a:xfrm>
            <a:off x="691387" y="444449"/>
            <a:ext cx="7747634" cy="514350"/>
          </a:xfrm>
          <a:prstGeom prst="rect">
            <a:avLst/>
          </a:prstGeom>
        </p:spPr>
        <p:txBody>
          <a:bodyPr vert="horz" wrap="square" lIns="0" tIns="13335" rIns="0" bIns="0" rtlCol="0">
            <a:spAutoFit/>
          </a:bodyPr>
          <a:lstStyle/>
          <a:p>
            <a:pPr marL="12700">
              <a:lnSpc>
                <a:spcPct val="100000"/>
              </a:lnSpc>
              <a:spcBef>
                <a:spcPts val="105"/>
              </a:spcBef>
            </a:pPr>
            <a:r>
              <a:rPr sz="3200" spc="-155" dirty="0"/>
              <a:t>Main</a:t>
            </a:r>
            <a:r>
              <a:rPr sz="3200" dirty="0"/>
              <a:t> </a:t>
            </a:r>
            <a:r>
              <a:rPr sz="3200" spc="-195" dirty="0"/>
              <a:t>Characteristics</a:t>
            </a:r>
            <a:r>
              <a:rPr sz="3200" spc="-30" dirty="0"/>
              <a:t> </a:t>
            </a:r>
            <a:r>
              <a:rPr sz="3200" dirty="0"/>
              <a:t>of</a:t>
            </a:r>
            <a:r>
              <a:rPr sz="3200" spc="120" dirty="0"/>
              <a:t> </a:t>
            </a:r>
            <a:r>
              <a:rPr sz="3200" spc="-195" dirty="0"/>
              <a:t>the</a:t>
            </a:r>
            <a:r>
              <a:rPr sz="3200" spc="25" dirty="0"/>
              <a:t> </a:t>
            </a:r>
            <a:r>
              <a:rPr sz="3200" spc="-145" dirty="0"/>
              <a:t>Database</a:t>
            </a:r>
            <a:r>
              <a:rPr sz="3200" spc="10" dirty="0"/>
              <a:t> </a:t>
            </a:r>
            <a:r>
              <a:rPr sz="3200" spc="-135" dirty="0"/>
              <a:t>Approach</a:t>
            </a:r>
            <a:endParaRPr sz="3200"/>
          </a:p>
        </p:txBody>
      </p:sp>
      <p:pic>
        <p:nvPicPr>
          <p:cNvPr id="4" name="object 4"/>
          <p:cNvPicPr/>
          <p:nvPr/>
        </p:nvPicPr>
        <p:blipFill>
          <a:blip r:embed="rId2" cstate="print"/>
          <a:stretch>
            <a:fillRect/>
          </a:stretch>
        </p:blipFill>
        <p:spPr>
          <a:xfrm>
            <a:off x="833437" y="3171730"/>
            <a:ext cx="7515225" cy="2907671"/>
          </a:xfrm>
          <a:prstGeom prst="rect">
            <a:avLst/>
          </a:prstGeom>
        </p:spPr>
      </p:pic>
      <p:sp>
        <p:nvSpPr>
          <p:cNvPr id="5" name="object 5"/>
          <p:cNvSpPr txBox="1">
            <a:spLocks noGrp="1"/>
          </p:cNvSpPr>
          <p:nvPr>
            <p:ph type="ftr" sz="quarter" idx="4294967295"/>
          </p:nvPr>
        </p:nvSpPr>
        <p:spPr>
          <a:xfrm>
            <a:off x="1028496" y="6327830"/>
            <a:ext cx="4920615" cy="219709"/>
          </a:xfrm>
          <a:prstGeom prst="rect">
            <a:avLst/>
          </a:prstGeom>
        </p:spPr>
        <p:txBody>
          <a:bodyPr vert="horz" wrap="square" lIns="0" tIns="0" rIns="0" bIns="0" rtlCol="0">
            <a:spAutoFit/>
          </a:bodyPr>
          <a:lstStyle/>
          <a:p>
            <a:pPr marL="12700">
              <a:lnSpc>
                <a:spcPts val="1580"/>
              </a:lnSpc>
            </a:pPr>
            <a:r>
              <a:rPr lang="en-US" spc="-130" smtClean="0"/>
              <a:t>S Mamatha Jajur, RNSIT</a:t>
            </a:r>
            <a:endParaRPr spc="-13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1295401"/>
            <a:ext cx="7466965" cy="2445541"/>
          </a:xfrm>
          <a:prstGeom prst="rect">
            <a:avLst/>
          </a:prstGeom>
        </p:spPr>
        <p:txBody>
          <a:bodyPr vert="horz" wrap="square" lIns="0" tIns="120650" rIns="0" bIns="0" rtlCol="0">
            <a:spAutoFit/>
          </a:bodyPr>
          <a:lstStyle/>
          <a:p>
            <a:pPr marL="332740" indent="-320040">
              <a:lnSpc>
                <a:spcPct val="100000"/>
              </a:lnSpc>
              <a:spcBef>
                <a:spcPts val="950"/>
              </a:spcBef>
              <a:buClr>
                <a:srgbClr val="DD8046"/>
              </a:buClr>
              <a:buSzPct val="60416"/>
              <a:buFont typeface="Wingdings"/>
              <a:buChar char=""/>
              <a:tabLst>
                <a:tab pos="332105" algn="l"/>
                <a:tab pos="332740" algn="l"/>
              </a:tabLst>
            </a:pPr>
            <a:r>
              <a:rPr b="1" u="sng" dirty="0">
                <a:uFill>
                  <a:solidFill>
                    <a:srgbClr val="000000"/>
                  </a:solidFill>
                </a:uFill>
                <a:latin typeface="Paleteno roman"/>
                <a:cs typeface="Microsoft Sans Serif"/>
              </a:rPr>
              <a:t>Sharing of data and multiuser transaction processing :</a:t>
            </a:r>
            <a:endParaRPr b="1" u="sng" dirty="0">
              <a:latin typeface="Paleteno roman"/>
              <a:cs typeface="Microsoft Sans Serif"/>
            </a:endParaRPr>
          </a:p>
          <a:p>
            <a:pPr marL="378460">
              <a:lnSpc>
                <a:spcPct val="100000"/>
              </a:lnSpc>
              <a:spcBef>
                <a:spcPts val="635"/>
              </a:spcBef>
              <a:tabLst>
                <a:tab pos="652145" algn="l"/>
              </a:tabLst>
            </a:pPr>
            <a:r>
              <a:rPr sz="1600" dirty="0">
                <a:solidFill>
                  <a:srgbClr val="93B6D2"/>
                </a:solidFill>
                <a:latin typeface="Paleteno roman"/>
                <a:cs typeface="Microsoft Sans Serif"/>
              </a:rPr>
              <a:t>	</a:t>
            </a:r>
            <a:r>
              <a:rPr sz="1600" dirty="0">
                <a:latin typeface="Paleteno roman"/>
                <a:cs typeface="Microsoft Sans Serif"/>
              </a:rPr>
              <a:t>Allowing a set of concurrent users to retrieve and to update the database.</a:t>
            </a:r>
          </a:p>
          <a:p>
            <a:pPr marL="652145" marR="218440">
              <a:lnSpc>
                <a:spcPct val="100000"/>
              </a:lnSpc>
            </a:pPr>
            <a:r>
              <a:rPr sz="1600" dirty="0">
                <a:latin typeface="Paleteno roman"/>
                <a:cs typeface="Microsoft Sans Serif"/>
              </a:rPr>
              <a:t>Concurrency control within the DBMS guarantees that each </a:t>
            </a:r>
            <a:r>
              <a:rPr sz="1600" b="1" dirty="0">
                <a:latin typeface="Paleteno roman"/>
                <a:cs typeface="Arial"/>
              </a:rPr>
              <a:t>transaction </a:t>
            </a:r>
            <a:r>
              <a:rPr sz="1600" dirty="0">
                <a:latin typeface="Paleteno roman"/>
                <a:cs typeface="Microsoft Sans Serif"/>
              </a:rPr>
              <a:t>is  correctly executed or completely aborted.</a:t>
            </a:r>
          </a:p>
          <a:p>
            <a:pPr>
              <a:lnSpc>
                <a:spcPct val="100000"/>
              </a:lnSpc>
            </a:pPr>
            <a:endParaRPr sz="1600" dirty="0">
              <a:latin typeface="Paleteno roman"/>
              <a:cs typeface="Microsoft Sans Serif"/>
            </a:endParaRPr>
          </a:p>
          <a:p>
            <a:pPr>
              <a:lnSpc>
                <a:spcPct val="100000"/>
              </a:lnSpc>
              <a:spcBef>
                <a:spcPts val="20"/>
              </a:spcBef>
            </a:pPr>
            <a:endParaRPr sz="1600" dirty="0">
              <a:latin typeface="Paleteno roman"/>
              <a:cs typeface="Microsoft Sans Serif"/>
            </a:endParaRPr>
          </a:p>
          <a:p>
            <a:pPr marL="652145" marR="871219" indent="-274320">
              <a:lnSpc>
                <a:spcPct val="100000"/>
              </a:lnSpc>
              <a:tabLst>
                <a:tab pos="652145" algn="l"/>
              </a:tabLst>
            </a:pPr>
            <a:r>
              <a:rPr lang="en-US" sz="1600" dirty="0" smtClean="0">
                <a:latin typeface="Paleteno roman"/>
                <a:cs typeface="Microsoft Sans Serif"/>
              </a:rPr>
              <a:t>	</a:t>
            </a:r>
          </a:p>
          <a:p>
            <a:pPr marL="652145" marR="871219" indent="-274320">
              <a:lnSpc>
                <a:spcPct val="100000"/>
              </a:lnSpc>
              <a:tabLst>
                <a:tab pos="652145" algn="l"/>
              </a:tabLst>
            </a:pPr>
            <a:endParaRPr lang="en-US" sz="1600" dirty="0" smtClean="0">
              <a:latin typeface="Paleteno roman"/>
              <a:cs typeface="Microsoft Sans Serif"/>
            </a:endParaRPr>
          </a:p>
          <a:p>
            <a:pPr marL="652145" marR="871219" indent="-274320">
              <a:lnSpc>
                <a:spcPct val="100000"/>
              </a:lnSpc>
              <a:tabLst>
                <a:tab pos="652145" algn="l"/>
              </a:tabLst>
            </a:pPr>
            <a:endParaRPr sz="1600" dirty="0">
              <a:latin typeface="Paleteno roman"/>
              <a:cs typeface="Microsoft Sans Serif"/>
            </a:endParaRP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sz="1200" dirty="0"/>
          </a:p>
        </p:txBody>
      </p:sp>
      <p:sp>
        <p:nvSpPr>
          <p:cNvPr id="3" name="object 3"/>
          <p:cNvSpPr txBox="1">
            <a:spLocks noGrp="1"/>
          </p:cNvSpPr>
          <p:nvPr>
            <p:ph type="title"/>
          </p:nvPr>
        </p:nvSpPr>
        <p:spPr>
          <a:xfrm>
            <a:off x="691387" y="444449"/>
            <a:ext cx="7747634" cy="514350"/>
          </a:xfrm>
          <a:prstGeom prst="rect">
            <a:avLst/>
          </a:prstGeom>
        </p:spPr>
        <p:txBody>
          <a:bodyPr vert="horz" wrap="square" lIns="0" tIns="13335" rIns="0" bIns="0" rtlCol="0">
            <a:spAutoFit/>
          </a:bodyPr>
          <a:lstStyle/>
          <a:p>
            <a:pPr marL="12700">
              <a:lnSpc>
                <a:spcPct val="100000"/>
              </a:lnSpc>
              <a:spcBef>
                <a:spcPts val="105"/>
              </a:spcBef>
            </a:pPr>
            <a:r>
              <a:rPr lang="en-US" sz="3200" dirty="0" smtClean="0"/>
              <a:t> </a:t>
            </a:r>
            <a:endParaRPr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1" y="1612138"/>
            <a:ext cx="7620000" cy="2570575"/>
          </a:xfrm>
          <a:prstGeom prst="rect">
            <a:avLst/>
          </a:prstGeom>
        </p:spPr>
        <p:txBody>
          <a:bodyPr vert="horz" wrap="square" lIns="0" tIns="13335" rIns="0" bIns="0" rtlCol="0">
            <a:spAutoFit/>
          </a:bodyPr>
          <a:lstStyle/>
          <a:p>
            <a:pPr marL="12700" marR="5080" algn="just">
              <a:lnSpc>
                <a:spcPct val="100000"/>
              </a:lnSpc>
              <a:spcBef>
                <a:spcPts val="105"/>
              </a:spcBef>
            </a:pPr>
            <a:r>
              <a:rPr dirty="0">
                <a:latin typeface="Paleteno roman"/>
                <a:cs typeface="Microsoft Sans Serif"/>
              </a:rPr>
              <a:t>Users may be divided into those who actually use  and control the content (called “Actors on the  Scene”) and those who enable the database to be  developed and the DBMS software to be designed  and implemented (called “Workers Behind the  Scene</a:t>
            </a:r>
            <a:r>
              <a:rPr dirty="0" smtClean="0">
                <a:latin typeface="Paleteno roman"/>
                <a:cs typeface="Microsoft Sans Serif"/>
              </a:rPr>
              <a:t>”).</a:t>
            </a:r>
            <a:endParaRPr lang="en-US" dirty="0" smtClean="0">
              <a:latin typeface="Paleteno roman"/>
              <a:cs typeface="Microsoft Sans Serif"/>
            </a:endParaRPr>
          </a:p>
          <a:p>
            <a:pPr marL="12700" marR="5080" algn="just">
              <a:lnSpc>
                <a:spcPct val="100000"/>
              </a:lnSpc>
              <a:spcBef>
                <a:spcPts val="105"/>
              </a:spcBef>
            </a:pPr>
            <a:endParaRPr lang="en-US" dirty="0" smtClean="0">
              <a:latin typeface="Paleteno roman"/>
              <a:cs typeface="Microsoft Sans Serif"/>
            </a:endParaRPr>
          </a:p>
          <a:p>
            <a:pPr marL="12700" marR="5080" algn="just">
              <a:lnSpc>
                <a:spcPct val="100000"/>
              </a:lnSpc>
              <a:spcBef>
                <a:spcPts val="105"/>
              </a:spcBef>
            </a:pPr>
            <a:endParaRPr lang="en-US" dirty="0" smtClean="0">
              <a:latin typeface="Paleteno roman"/>
              <a:cs typeface="Microsoft Sans Serif"/>
            </a:endParaRPr>
          </a:p>
          <a:p>
            <a:pPr marL="12700" marR="5080" algn="just">
              <a:lnSpc>
                <a:spcPct val="100000"/>
              </a:lnSpc>
              <a:spcBef>
                <a:spcPts val="105"/>
              </a:spcBef>
            </a:pPr>
            <a:endParaRPr lang="en-US" dirty="0" smtClean="0">
              <a:latin typeface="Paleteno roman"/>
              <a:cs typeface="Microsoft Sans Serif"/>
            </a:endParaRPr>
          </a:p>
          <a:p>
            <a:pPr marL="12700" marR="5080" algn="just">
              <a:lnSpc>
                <a:spcPct val="100000"/>
              </a:lnSpc>
              <a:spcBef>
                <a:spcPts val="105"/>
              </a:spcBef>
            </a:pPr>
            <a:endParaRPr lang="en-US" dirty="0" smtClean="0">
              <a:latin typeface="Paleteno roman"/>
              <a:cs typeface="Microsoft Sans Serif"/>
            </a:endParaRPr>
          </a:p>
          <a:p>
            <a:pPr marL="12700" marR="5080" algn="just">
              <a:lnSpc>
                <a:spcPct val="100000"/>
              </a:lnSpc>
              <a:spcBef>
                <a:spcPts val="105"/>
              </a:spcBef>
            </a:pPr>
            <a:endParaRPr dirty="0">
              <a:latin typeface="Paleteno roman"/>
              <a:cs typeface="Microsoft Sans Serif"/>
            </a:endParaRP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sz="1200" dirty="0"/>
          </a:p>
        </p:txBody>
      </p:sp>
      <p:sp>
        <p:nvSpPr>
          <p:cNvPr id="3" name="object 3"/>
          <p:cNvSpPr txBox="1">
            <a:spLocks noGrp="1"/>
          </p:cNvSpPr>
          <p:nvPr>
            <p:ph type="title"/>
          </p:nvPr>
        </p:nvSpPr>
        <p:spPr>
          <a:xfrm>
            <a:off x="691387" y="343865"/>
            <a:ext cx="3543300" cy="697230"/>
          </a:xfrm>
          <a:prstGeom prst="rect">
            <a:avLst/>
          </a:prstGeom>
        </p:spPr>
        <p:txBody>
          <a:bodyPr vert="horz" wrap="square" lIns="0" tIns="13335" rIns="0" bIns="0" rtlCol="0">
            <a:spAutoFit/>
          </a:bodyPr>
          <a:lstStyle/>
          <a:p>
            <a:pPr marL="12700">
              <a:lnSpc>
                <a:spcPct val="100000"/>
              </a:lnSpc>
              <a:spcBef>
                <a:spcPts val="105"/>
              </a:spcBef>
            </a:pPr>
            <a:r>
              <a:rPr sz="4400" spc="-204" dirty="0"/>
              <a:t>Database</a:t>
            </a:r>
            <a:r>
              <a:rPr sz="4400" spc="-40" dirty="0"/>
              <a:t> </a:t>
            </a:r>
            <a:r>
              <a:rPr sz="4400" spc="-445" dirty="0"/>
              <a:t>Users</a:t>
            </a:r>
            <a:endParaRPr sz="4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1295400"/>
            <a:ext cx="7805420" cy="4278992"/>
          </a:xfrm>
          <a:prstGeom prst="rect">
            <a:avLst/>
          </a:prstGeom>
        </p:spPr>
        <p:txBody>
          <a:bodyPr vert="horz" wrap="square" lIns="0" tIns="12065" rIns="0" bIns="0" rtlCol="0">
            <a:spAutoFit/>
          </a:bodyPr>
          <a:lstStyle/>
          <a:p>
            <a:pPr marL="12700">
              <a:lnSpc>
                <a:spcPct val="100000"/>
              </a:lnSpc>
              <a:spcBef>
                <a:spcPts val="95"/>
              </a:spcBef>
            </a:pPr>
            <a:r>
              <a:rPr sz="1600" dirty="0">
                <a:latin typeface="Paleteno roman"/>
                <a:cs typeface="Microsoft Sans Serif"/>
              </a:rPr>
              <a:t>Actors on the scene</a:t>
            </a:r>
          </a:p>
          <a:p>
            <a:pPr marL="378460">
              <a:lnSpc>
                <a:spcPct val="100000"/>
              </a:lnSpc>
              <a:spcBef>
                <a:spcPts val="1620"/>
              </a:spcBef>
            </a:pPr>
            <a:r>
              <a:rPr sz="1600" b="1" dirty="0" smtClean="0">
                <a:latin typeface="Paleteno roman"/>
                <a:cs typeface="Arial"/>
              </a:rPr>
              <a:t>Database </a:t>
            </a:r>
            <a:r>
              <a:rPr sz="1600" b="1" dirty="0">
                <a:latin typeface="Paleteno roman"/>
                <a:cs typeface="Arial"/>
              </a:rPr>
              <a:t>administrators</a:t>
            </a:r>
            <a:endParaRPr sz="1600" dirty="0">
              <a:latin typeface="Paleteno roman"/>
              <a:cs typeface="Arial"/>
            </a:endParaRPr>
          </a:p>
          <a:p>
            <a:pPr marL="926465" marR="6985" indent="-228600" algn="just">
              <a:lnSpc>
                <a:spcPts val="1540"/>
              </a:lnSpc>
              <a:spcBef>
                <a:spcPts val="505"/>
              </a:spcBef>
              <a:buClr>
                <a:srgbClr val="DD8046"/>
              </a:buClr>
              <a:buSzPct val="75000"/>
              <a:buFont typeface="Wingdings"/>
              <a:buChar char=""/>
              <a:tabLst>
                <a:tab pos="927100" algn="l"/>
              </a:tabLst>
            </a:pPr>
            <a:r>
              <a:rPr sz="1600" dirty="0">
                <a:latin typeface="Paleteno roman"/>
                <a:cs typeface="Microsoft Sans Serif"/>
              </a:rPr>
              <a:t>responsible for authorizing access to the database, for co – ordinating and  monitoring its use, acquiring software, and hardware resources, controlling its use and  monitoring efficiency of </a:t>
            </a:r>
            <a:r>
              <a:rPr sz="1600" dirty="0" smtClean="0">
                <a:latin typeface="Paleteno roman"/>
                <a:cs typeface="Microsoft Sans Serif"/>
              </a:rPr>
              <a:t>operations.</a:t>
            </a:r>
          </a:p>
          <a:p>
            <a:pPr marL="378460">
              <a:lnSpc>
                <a:spcPct val="100000"/>
              </a:lnSpc>
              <a:spcBef>
                <a:spcPts val="135"/>
              </a:spcBef>
            </a:pPr>
            <a:r>
              <a:rPr sz="1600" b="1" dirty="0" smtClean="0">
                <a:latin typeface="Paleteno roman"/>
                <a:cs typeface="Arial"/>
              </a:rPr>
              <a:t>Database Designers</a:t>
            </a:r>
            <a:endParaRPr sz="1600" dirty="0" smtClean="0">
              <a:latin typeface="Paleteno roman"/>
              <a:cs typeface="Arial"/>
            </a:endParaRPr>
          </a:p>
          <a:p>
            <a:pPr marL="926465" marR="5080" indent="-228600" algn="just">
              <a:lnSpc>
                <a:spcPts val="1540"/>
              </a:lnSpc>
              <a:spcBef>
                <a:spcPts val="500"/>
              </a:spcBef>
              <a:buClr>
                <a:srgbClr val="DD8046"/>
              </a:buClr>
              <a:buSzPct val="75000"/>
              <a:buFont typeface="Wingdings"/>
              <a:buChar char=""/>
              <a:tabLst>
                <a:tab pos="927100" algn="l"/>
              </a:tabLst>
            </a:pPr>
            <a:r>
              <a:rPr sz="1600" dirty="0" smtClean="0">
                <a:latin typeface="Paleteno roman"/>
                <a:cs typeface="Microsoft Sans Serif"/>
              </a:rPr>
              <a:t>responsible </a:t>
            </a:r>
            <a:r>
              <a:rPr sz="1600" dirty="0">
                <a:latin typeface="Paleteno roman"/>
                <a:cs typeface="Microsoft Sans Serif"/>
              </a:rPr>
              <a:t>to define the content, the structure, the constraints, and functions or  transactions against the database. They must communicate with the end-users and  understand their needs.</a:t>
            </a:r>
          </a:p>
          <a:p>
            <a:pPr marL="378460">
              <a:lnSpc>
                <a:spcPct val="100000"/>
              </a:lnSpc>
              <a:spcBef>
                <a:spcPts val="135"/>
              </a:spcBef>
            </a:pPr>
            <a:r>
              <a:rPr sz="1600" b="1" dirty="0" smtClean="0">
                <a:latin typeface="Paleteno roman"/>
                <a:cs typeface="Arial"/>
              </a:rPr>
              <a:t>End-users</a:t>
            </a:r>
            <a:endParaRPr sz="1600" dirty="0">
              <a:latin typeface="Paleteno roman"/>
              <a:cs typeface="Arial"/>
            </a:endParaRPr>
          </a:p>
          <a:p>
            <a:pPr marL="926465" marR="6350" indent="-228600" algn="just">
              <a:lnSpc>
                <a:spcPts val="1540"/>
              </a:lnSpc>
              <a:spcBef>
                <a:spcPts val="490"/>
              </a:spcBef>
              <a:buClr>
                <a:srgbClr val="DD8046"/>
              </a:buClr>
              <a:buSzPct val="75000"/>
              <a:buFont typeface="Wingdings"/>
              <a:buChar char=""/>
              <a:tabLst>
                <a:tab pos="927100" algn="l"/>
              </a:tabLst>
            </a:pPr>
            <a:r>
              <a:rPr sz="1600" dirty="0">
                <a:latin typeface="Paleteno roman"/>
                <a:cs typeface="Microsoft Sans Serif"/>
              </a:rPr>
              <a:t>they use the data for queries, reports and some of them actually update the  database content.</a:t>
            </a:r>
          </a:p>
          <a:p>
            <a:pPr marL="378460">
              <a:lnSpc>
                <a:spcPct val="100000"/>
              </a:lnSpc>
              <a:spcBef>
                <a:spcPts val="140"/>
              </a:spcBef>
            </a:pPr>
            <a:r>
              <a:rPr sz="1600" b="1" dirty="0" smtClean="0">
                <a:latin typeface="Paleteno roman"/>
                <a:cs typeface="Arial"/>
              </a:rPr>
              <a:t>System </a:t>
            </a:r>
            <a:r>
              <a:rPr sz="1600" b="1" dirty="0">
                <a:latin typeface="Paleteno roman"/>
                <a:cs typeface="Arial"/>
              </a:rPr>
              <a:t>Analysts and Application Programmers(Software Engineers)</a:t>
            </a:r>
            <a:endParaRPr sz="1600" dirty="0">
              <a:latin typeface="Paleteno roman"/>
              <a:cs typeface="Arial"/>
            </a:endParaRPr>
          </a:p>
          <a:p>
            <a:pPr marL="926465" marR="5080" indent="-228600" algn="just">
              <a:lnSpc>
                <a:spcPts val="1440"/>
              </a:lnSpc>
              <a:spcBef>
                <a:spcPts val="505"/>
              </a:spcBef>
              <a:buClr>
                <a:srgbClr val="DD8046"/>
              </a:buClr>
              <a:buSzPct val="73333"/>
              <a:buFont typeface="Wingdings"/>
              <a:buChar char=""/>
              <a:tabLst>
                <a:tab pos="927100" algn="l"/>
              </a:tabLst>
            </a:pPr>
            <a:r>
              <a:rPr sz="1600" dirty="0">
                <a:latin typeface="Paleteno roman"/>
                <a:cs typeface="Microsoft Sans Serif"/>
              </a:rPr>
              <a:t>System Analyst determine the requirements of end users, especially Naïve and parametric  end users and develop specifications for canned transactions that meet these requirements.</a:t>
            </a:r>
          </a:p>
          <a:p>
            <a:pPr marL="926465" marR="5715" indent="-228600" algn="just">
              <a:lnSpc>
                <a:spcPct val="80000"/>
              </a:lnSpc>
              <a:spcBef>
                <a:spcPts val="520"/>
              </a:spcBef>
              <a:buClr>
                <a:srgbClr val="DD8046"/>
              </a:buClr>
              <a:buSzPct val="73333"/>
              <a:buFont typeface="Wingdings"/>
              <a:buChar char=""/>
              <a:tabLst>
                <a:tab pos="927100" algn="l"/>
              </a:tabLst>
            </a:pPr>
            <a:r>
              <a:rPr sz="1600" dirty="0">
                <a:latin typeface="Paleteno roman"/>
                <a:cs typeface="Microsoft Sans Serif"/>
              </a:rPr>
              <a:t>Application Programmers implement these specifications as programs, then they test,  debug, document and maintain these canned transactions.</a:t>
            </a: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sz="1200" dirty="0"/>
          </a:p>
        </p:txBody>
      </p:sp>
      <p:sp>
        <p:nvSpPr>
          <p:cNvPr id="3" name="object 3"/>
          <p:cNvSpPr txBox="1">
            <a:spLocks noGrp="1"/>
          </p:cNvSpPr>
          <p:nvPr>
            <p:ph type="title"/>
          </p:nvPr>
        </p:nvSpPr>
        <p:spPr>
          <a:xfrm>
            <a:off x="691387" y="343865"/>
            <a:ext cx="3543300" cy="697230"/>
          </a:xfrm>
          <a:prstGeom prst="rect">
            <a:avLst/>
          </a:prstGeom>
        </p:spPr>
        <p:txBody>
          <a:bodyPr vert="horz" wrap="square" lIns="0" tIns="13335" rIns="0" bIns="0" rtlCol="0">
            <a:spAutoFit/>
          </a:bodyPr>
          <a:lstStyle/>
          <a:p>
            <a:pPr marL="12700">
              <a:lnSpc>
                <a:spcPct val="100000"/>
              </a:lnSpc>
              <a:spcBef>
                <a:spcPts val="105"/>
              </a:spcBef>
            </a:pPr>
            <a:r>
              <a:rPr sz="4400" spc="-204" dirty="0"/>
              <a:t>Database</a:t>
            </a:r>
            <a:r>
              <a:rPr sz="4400" spc="-40" dirty="0"/>
              <a:t> </a:t>
            </a:r>
            <a:r>
              <a:rPr sz="4400" spc="-445" dirty="0"/>
              <a:t>Users</a:t>
            </a:r>
            <a:endParaRPr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smtClean="0"/>
              <a:t>Database Administrator (DBA)</a:t>
            </a:r>
            <a:endParaRPr lang="en-US" sz="3600" dirty="0"/>
          </a:p>
        </p:txBody>
      </p:sp>
      <p:sp>
        <p:nvSpPr>
          <p:cNvPr id="3" name="Content Placeholder 2"/>
          <p:cNvSpPr>
            <a:spLocks noGrp="1"/>
          </p:cNvSpPr>
          <p:nvPr>
            <p:ph idx="1"/>
          </p:nvPr>
        </p:nvSpPr>
        <p:spPr>
          <a:xfrm>
            <a:off x="533400" y="1752600"/>
            <a:ext cx="8305800" cy="4572000"/>
          </a:xfrm>
        </p:spPr>
        <p:txBody>
          <a:bodyPr>
            <a:normAutofit/>
          </a:bodyPr>
          <a:lstStyle/>
          <a:p>
            <a:pPr algn="just">
              <a:defRPr/>
            </a:pPr>
            <a:r>
              <a:rPr lang="en-US" sz="1600" b="1" dirty="0" smtClean="0"/>
              <a:t>Coordinates all the activities of the database system</a:t>
            </a:r>
          </a:p>
          <a:p>
            <a:pPr lvl="1" algn="just">
              <a:defRPr/>
            </a:pPr>
            <a:r>
              <a:rPr lang="en-US" sz="1600" dirty="0" smtClean="0"/>
              <a:t>has good understanding of the enterprise’s information resources and needs.</a:t>
            </a:r>
          </a:p>
          <a:p>
            <a:pPr algn="just">
              <a:defRPr/>
            </a:pPr>
            <a:r>
              <a:rPr lang="en-US" sz="1600" b="1" dirty="0" smtClean="0"/>
              <a:t>Responsible for Managing the resources </a:t>
            </a:r>
          </a:p>
          <a:p>
            <a:pPr lvl="1" algn="just">
              <a:defRPr/>
            </a:pPr>
            <a:r>
              <a:rPr lang="en-US" sz="1600" dirty="0" smtClean="0"/>
              <a:t>Database (primary)</a:t>
            </a:r>
          </a:p>
          <a:p>
            <a:pPr lvl="1" algn="just">
              <a:defRPr/>
            </a:pPr>
            <a:r>
              <a:rPr lang="en-US" sz="1600" dirty="0" smtClean="0"/>
              <a:t>DBMS (secondary)</a:t>
            </a:r>
          </a:p>
          <a:p>
            <a:pPr algn="just">
              <a:defRPr/>
            </a:pPr>
            <a:r>
              <a:rPr lang="en-US" sz="1600" b="1" dirty="0" smtClean="0"/>
              <a:t>DBA's duties include:</a:t>
            </a:r>
          </a:p>
          <a:p>
            <a:pPr lvl="1" algn="just">
              <a:defRPr/>
            </a:pPr>
            <a:r>
              <a:rPr lang="en-US" sz="1600" dirty="0" smtClean="0"/>
              <a:t>Storage structure and access method definition</a:t>
            </a:r>
          </a:p>
          <a:p>
            <a:pPr lvl="1" algn="just">
              <a:defRPr/>
            </a:pPr>
            <a:r>
              <a:rPr lang="en-US" sz="1600" dirty="0" smtClean="0"/>
              <a:t>Schema and physical organization modification</a:t>
            </a:r>
          </a:p>
          <a:p>
            <a:pPr lvl="1" algn="just">
              <a:defRPr/>
            </a:pPr>
            <a:r>
              <a:rPr lang="en-US" sz="1600" dirty="0" smtClean="0"/>
              <a:t>Granting users authority to access the database</a:t>
            </a:r>
          </a:p>
          <a:p>
            <a:pPr lvl="1" algn="just">
              <a:defRPr/>
            </a:pPr>
            <a:r>
              <a:rPr lang="en-US" sz="1600" dirty="0" smtClean="0"/>
              <a:t>Backing up data</a:t>
            </a:r>
          </a:p>
          <a:p>
            <a:pPr lvl="1" algn="just">
              <a:defRPr/>
            </a:pPr>
            <a:r>
              <a:rPr lang="en-US" sz="1600" dirty="0" smtClean="0"/>
              <a:t>Monitoring performance and responding to changes in requirements</a:t>
            </a:r>
          </a:p>
          <a:p>
            <a:pPr lvl="2" algn="just">
              <a:defRPr/>
            </a:pPr>
            <a:r>
              <a:rPr lang="en-US" sz="1600" dirty="0" smtClean="0"/>
              <a:t>Database tuning</a:t>
            </a:r>
          </a:p>
          <a:p>
            <a:pPr algn="just">
              <a:defRPr/>
            </a:pPr>
            <a:endParaRPr lang="en-US" sz="1600" dirty="0"/>
          </a:p>
        </p:txBody>
      </p:sp>
      <p:sp>
        <p:nvSpPr>
          <p:cNvPr id="4" name="Footer Placeholder 3"/>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153400" cy="762000"/>
          </a:xfrm>
        </p:spPr>
        <p:txBody>
          <a:bodyPr>
            <a:normAutofit/>
          </a:bodyPr>
          <a:lstStyle/>
          <a:p>
            <a:pPr>
              <a:defRPr/>
            </a:pPr>
            <a:r>
              <a:rPr lang="en-US" sz="3600" b="1" dirty="0" smtClean="0"/>
              <a:t>End Users</a:t>
            </a:r>
            <a:endParaRPr lang="en-US" sz="3600" dirty="0"/>
          </a:p>
        </p:txBody>
      </p:sp>
      <p:sp>
        <p:nvSpPr>
          <p:cNvPr id="3" name="Content Placeholder 2"/>
          <p:cNvSpPr>
            <a:spLocks noGrp="1"/>
          </p:cNvSpPr>
          <p:nvPr>
            <p:ph idx="1"/>
          </p:nvPr>
        </p:nvSpPr>
        <p:spPr>
          <a:xfrm>
            <a:off x="533400" y="1219200"/>
            <a:ext cx="8001000" cy="4876800"/>
          </a:xfrm>
        </p:spPr>
        <p:txBody>
          <a:bodyPr>
            <a:normAutofit/>
          </a:bodyPr>
          <a:lstStyle/>
          <a:p>
            <a:pPr lvl="1" algn="just">
              <a:defRPr/>
            </a:pPr>
            <a:r>
              <a:rPr lang="en-US" sz="1600" b="1" dirty="0" smtClean="0"/>
              <a:t>Casual Users</a:t>
            </a:r>
          </a:p>
          <a:p>
            <a:pPr lvl="2" algn="just">
              <a:defRPr/>
            </a:pPr>
            <a:r>
              <a:rPr lang="en-US" sz="1600" dirty="0" smtClean="0"/>
              <a:t>uses </a:t>
            </a:r>
            <a:r>
              <a:rPr lang="en-US" sz="1600" dirty="0"/>
              <a:t>a sophisticated database query language to specify their requests and are typically middle or high level managers</a:t>
            </a:r>
          </a:p>
          <a:p>
            <a:pPr lvl="1" algn="just">
              <a:defRPr/>
            </a:pPr>
            <a:r>
              <a:rPr lang="en-US" sz="1600" b="1" dirty="0" smtClean="0"/>
              <a:t>Sophisticated Users</a:t>
            </a:r>
          </a:p>
          <a:p>
            <a:pPr lvl="2" algn="just">
              <a:defRPr/>
            </a:pPr>
            <a:r>
              <a:rPr lang="en-US" sz="1600" dirty="0" smtClean="0"/>
              <a:t>form requests in a database query language. Scientists/Engineers</a:t>
            </a:r>
          </a:p>
          <a:p>
            <a:pPr lvl="1" algn="just">
              <a:defRPr/>
            </a:pPr>
            <a:r>
              <a:rPr lang="en-US" sz="1600" b="1" dirty="0" smtClean="0"/>
              <a:t>Specialized Users</a:t>
            </a:r>
            <a:r>
              <a:rPr lang="en-US" sz="1600" dirty="0" smtClean="0"/>
              <a:t> </a:t>
            </a:r>
          </a:p>
          <a:p>
            <a:pPr lvl="2" algn="just">
              <a:defRPr/>
            </a:pPr>
            <a:r>
              <a:rPr lang="en-US" sz="1600" dirty="0" smtClean="0"/>
              <a:t>write specialized database applications that do not fit into the traditional data processing framework</a:t>
            </a:r>
          </a:p>
          <a:p>
            <a:pPr lvl="1" algn="just">
              <a:defRPr/>
            </a:pPr>
            <a:r>
              <a:rPr lang="en-US" sz="1600" b="1" dirty="0" smtClean="0"/>
              <a:t>Naïve or Parametric Users</a:t>
            </a:r>
            <a:r>
              <a:rPr lang="en-US" sz="1600" dirty="0" smtClean="0"/>
              <a:t> </a:t>
            </a:r>
          </a:p>
          <a:p>
            <a:pPr lvl="2" algn="just">
              <a:defRPr/>
            </a:pPr>
            <a:r>
              <a:rPr lang="en-US" sz="1600" dirty="0" smtClean="0"/>
              <a:t>invoke one of the permanent application programs that have been written previously. Example: people accessing database over the web, bank tellers, clerical staff</a:t>
            </a:r>
          </a:p>
          <a:p>
            <a:pPr lvl="1" algn="just">
              <a:defRPr/>
            </a:pPr>
            <a:r>
              <a:rPr lang="en-US" sz="1600" b="1" dirty="0" smtClean="0"/>
              <a:t>Standalone  Users </a:t>
            </a:r>
          </a:p>
          <a:p>
            <a:pPr lvl="2" algn="just">
              <a:defRPr/>
            </a:pPr>
            <a:r>
              <a:rPr lang="en-US" sz="1600" dirty="0"/>
              <a:t>w</a:t>
            </a:r>
            <a:r>
              <a:rPr lang="en-US" sz="1600" dirty="0" smtClean="0"/>
              <a:t>ho </a:t>
            </a:r>
            <a:r>
              <a:rPr lang="en-US" sz="1600" dirty="0"/>
              <a:t>maintain personal databases by using ready made program packages that provide easy to use menu or GUI based </a:t>
            </a:r>
            <a:r>
              <a:rPr lang="en-US" sz="1600" dirty="0" smtClean="0"/>
              <a:t>interfaces</a:t>
            </a:r>
          </a:p>
        </p:txBody>
      </p:sp>
      <p:sp>
        <p:nvSpPr>
          <p:cNvPr id="4" name="Footer Placeholder 3"/>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844" y="1988641"/>
            <a:ext cx="5026660" cy="320601"/>
          </a:xfrm>
          <a:prstGeom prst="rect">
            <a:avLst/>
          </a:prstGeom>
        </p:spPr>
        <p:txBody>
          <a:bodyPr vert="horz" wrap="square" lIns="0" tIns="12700" rIns="0" bIns="0" rtlCol="0">
            <a:spAutoFit/>
          </a:bodyPr>
          <a:lstStyle/>
          <a:p>
            <a:pPr marL="332740" indent="-320040">
              <a:lnSpc>
                <a:spcPct val="100000"/>
              </a:lnSpc>
              <a:spcBef>
                <a:spcPts val="100"/>
              </a:spcBef>
              <a:buClr>
                <a:srgbClr val="DD8046"/>
              </a:buClr>
              <a:buSzPct val="59722"/>
              <a:buFont typeface="Wingdings"/>
              <a:buChar char=""/>
              <a:tabLst>
                <a:tab pos="332740" algn="l"/>
              </a:tabLst>
            </a:pPr>
            <a:r>
              <a:rPr sz="2000" dirty="0">
                <a:latin typeface="Paleteno roman"/>
                <a:cs typeface="Microsoft Sans Serif"/>
              </a:rPr>
              <a:t>Workers behind the scene</a:t>
            </a:r>
          </a:p>
        </p:txBody>
      </p:sp>
      <p:sp>
        <p:nvSpPr>
          <p:cNvPr id="5" name="object 5"/>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sz="1200" dirty="0"/>
          </a:p>
        </p:txBody>
      </p:sp>
      <p:sp>
        <p:nvSpPr>
          <p:cNvPr id="3" name="object 3"/>
          <p:cNvSpPr txBox="1"/>
          <p:nvPr/>
        </p:nvSpPr>
        <p:spPr>
          <a:xfrm>
            <a:off x="1447800" y="2438401"/>
            <a:ext cx="6172200" cy="1166345"/>
          </a:xfrm>
          <a:prstGeom prst="rect">
            <a:avLst/>
          </a:prstGeom>
        </p:spPr>
        <p:txBody>
          <a:bodyPr vert="horz" wrap="square" lIns="0" tIns="88265" rIns="0" bIns="0" rtlCol="0">
            <a:spAutoFit/>
          </a:bodyPr>
          <a:lstStyle/>
          <a:p>
            <a:pPr marL="12700">
              <a:lnSpc>
                <a:spcPct val="100000"/>
              </a:lnSpc>
              <a:spcBef>
                <a:spcPts val="695"/>
              </a:spcBef>
            </a:pPr>
            <a:r>
              <a:rPr sz="1400" spc="-150" dirty="0">
                <a:solidFill>
                  <a:srgbClr val="93B6D2"/>
                </a:solidFill>
                <a:latin typeface="Microsoft Sans Serif"/>
                <a:cs typeface="Microsoft Sans Serif"/>
              </a:rPr>
              <a:t>🞑 </a:t>
            </a:r>
            <a:r>
              <a:rPr sz="1400" spc="160" dirty="0">
                <a:solidFill>
                  <a:srgbClr val="93B6D2"/>
                </a:solidFill>
                <a:latin typeface="Microsoft Sans Serif"/>
                <a:cs typeface="Microsoft Sans Serif"/>
              </a:rPr>
              <a:t> </a:t>
            </a:r>
            <a:r>
              <a:rPr sz="2000" spc="-295" dirty="0">
                <a:latin typeface="Microsoft Sans Serif"/>
                <a:cs typeface="Microsoft Sans Serif"/>
              </a:rPr>
              <a:t>D</a:t>
            </a:r>
            <a:r>
              <a:rPr sz="2000" spc="-270" dirty="0">
                <a:latin typeface="Microsoft Sans Serif"/>
                <a:cs typeface="Microsoft Sans Serif"/>
              </a:rPr>
              <a:t>B</a:t>
            </a:r>
            <a:r>
              <a:rPr sz="2000" spc="-229" dirty="0">
                <a:latin typeface="Microsoft Sans Serif"/>
                <a:cs typeface="Microsoft Sans Serif"/>
              </a:rPr>
              <a:t>MS</a:t>
            </a:r>
            <a:r>
              <a:rPr sz="2000" spc="-5" dirty="0">
                <a:latin typeface="Microsoft Sans Serif"/>
                <a:cs typeface="Microsoft Sans Serif"/>
              </a:rPr>
              <a:t> </a:t>
            </a:r>
            <a:r>
              <a:rPr sz="2000" spc="-190" dirty="0">
                <a:latin typeface="Microsoft Sans Serif"/>
                <a:cs typeface="Microsoft Sans Serif"/>
              </a:rPr>
              <a:t>S</a:t>
            </a:r>
            <a:r>
              <a:rPr sz="2000" spc="-135" dirty="0">
                <a:latin typeface="Microsoft Sans Serif"/>
                <a:cs typeface="Microsoft Sans Serif"/>
              </a:rPr>
              <a:t>yst</a:t>
            </a:r>
            <a:r>
              <a:rPr sz="2000" spc="-185" dirty="0">
                <a:latin typeface="Microsoft Sans Serif"/>
                <a:cs typeface="Microsoft Sans Serif"/>
              </a:rPr>
              <a:t>e</a:t>
            </a:r>
            <a:r>
              <a:rPr sz="2000" spc="-330" dirty="0">
                <a:latin typeface="Microsoft Sans Serif"/>
                <a:cs typeface="Microsoft Sans Serif"/>
              </a:rPr>
              <a:t>m</a:t>
            </a:r>
            <a:r>
              <a:rPr sz="2000" spc="-15" dirty="0">
                <a:latin typeface="Microsoft Sans Serif"/>
                <a:cs typeface="Microsoft Sans Serif"/>
              </a:rPr>
              <a:t> </a:t>
            </a:r>
            <a:r>
              <a:rPr sz="2000" spc="-195" dirty="0">
                <a:latin typeface="Microsoft Sans Serif"/>
                <a:cs typeface="Microsoft Sans Serif"/>
              </a:rPr>
              <a:t>D</a:t>
            </a:r>
            <a:r>
              <a:rPr sz="2000" spc="-145" dirty="0">
                <a:latin typeface="Microsoft Sans Serif"/>
                <a:cs typeface="Microsoft Sans Serif"/>
              </a:rPr>
              <a:t>e</a:t>
            </a:r>
            <a:r>
              <a:rPr sz="2000" spc="-240" dirty="0">
                <a:latin typeface="Microsoft Sans Serif"/>
                <a:cs typeface="Microsoft Sans Serif"/>
              </a:rPr>
              <a:t>s</a:t>
            </a:r>
            <a:r>
              <a:rPr sz="2000" spc="-105" dirty="0">
                <a:latin typeface="Microsoft Sans Serif"/>
                <a:cs typeface="Microsoft Sans Serif"/>
              </a:rPr>
              <a:t>i</a:t>
            </a:r>
            <a:r>
              <a:rPr sz="2000" spc="-90" dirty="0">
                <a:latin typeface="Microsoft Sans Serif"/>
                <a:cs typeface="Microsoft Sans Serif"/>
              </a:rPr>
              <a:t>gner</a:t>
            </a:r>
            <a:r>
              <a:rPr sz="2000" spc="-335" dirty="0">
                <a:latin typeface="Microsoft Sans Serif"/>
                <a:cs typeface="Microsoft Sans Serif"/>
              </a:rPr>
              <a:t>s</a:t>
            </a:r>
            <a:r>
              <a:rPr sz="2000" spc="-35" dirty="0">
                <a:latin typeface="Microsoft Sans Serif"/>
                <a:cs typeface="Microsoft Sans Serif"/>
              </a:rPr>
              <a:t> </a:t>
            </a:r>
            <a:r>
              <a:rPr sz="2000" spc="-90" dirty="0">
                <a:latin typeface="Microsoft Sans Serif"/>
                <a:cs typeface="Microsoft Sans Serif"/>
              </a:rPr>
              <a:t>an</a:t>
            </a:r>
            <a:r>
              <a:rPr sz="2000" spc="-85" dirty="0">
                <a:latin typeface="Microsoft Sans Serif"/>
                <a:cs typeface="Microsoft Sans Serif"/>
              </a:rPr>
              <a:t>d</a:t>
            </a:r>
            <a:r>
              <a:rPr sz="2000" spc="5" dirty="0">
                <a:latin typeface="Microsoft Sans Serif"/>
                <a:cs typeface="Microsoft Sans Serif"/>
              </a:rPr>
              <a:t> </a:t>
            </a:r>
            <a:r>
              <a:rPr sz="2000" spc="-120" dirty="0">
                <a:latin typeface="Microsoft Sans Serif"/>
                <a:cs typeface="Microsoft Sans Serif"/>
              </a:rPr>
              <a:t>Impl</a:t>
            </a:r>
            <a:r>
              <a:rPr sz="2000" spc="-130" dirty="0">
                <a:latin typeface="Microsoft Sans Serif"/>
                <a:cs typeface="Microsoft Sans Serif"/>
              </a:rPr>
              <a:t>e</a:t>
            </a:r>
            <a:r>
              <a:rPr sz="2000" spc="-145" dirty="0">
                <a:latin typeface="Microsoft Sans Serif"/>
                <a:cs typeface="Microsoft Sans Serif"/>
              </a:rPr>
              <a:t>mente</a:t>
            </a:r>
            <a:r>
              <a:rPr sz="2000" spc="-85" dirty="0">
                <a:latin typeface="Microsoft Sans Serif"/>
                <a:cs typeface="Microsoft Sans Serif"/>
              </a:rPr>
              <a:t>r</a:t>
            </a:r>
            <a:r>
              <a:rPr sz="2000" spc="-335" dirty="0">
                <a:latin typeface="Microsoft Sans Serif"/>
                <a:cs typeface="Microsoft Sans Serif"/>
              </a:rPr>
              <a:t>s</a:t>
            </a:r>
            <a:endParaRPr sz="2000" dirty="0">
              <a:latin typeface="Microsoft Sans Serif"/>
              <a:cs typeface="Microsoft Sans Serif"/>
            </a:endParaRPr>
          </a:p>
          <a:p>
            <a:pPr marL="12700">
              <a:lnSpc>
                <a:spcPct val="100000"/>
              </a:lnSpc>
              <a:spcBef>
                <a:spcPts val="605"/>
              </a:spcBef>
            </a:pPr>
            <a:r>
              <a:rPr sz="1400" spc="-150" dirty="0">
                <a:solidFill>
                  <a:srgbClr val="93B6D2"/>
                </a:solidFill>
                <a:latin typeface="Microsoft Sans Serif"/>
                <a:cs typeface="Microsoft Sans Serif"/>
              </a:rPr>
              <a:t>🞑 </a:t>
            </a:r>
            <a:r>
              <a:rPr sz="1400" spc="160" dirty="0">
                <a:solidFill>
                  <a:srgbClr val="93B6D2"/>
                </a:solidFill>
                <a:latin typeface="Microsoft Sans Serif"/>
                <a:cs typeface="Microsoft Sans Serif"/>
              </a:rPr>
              <a:t> </a:t>
            </a:r>
            <a:r>
              <a:rPr sz="2000" spc="-505" dirty="0">
                <a:latin typeface="Microsoft Sans Serif"/>
                <a:cs typeface="Microsoft Sans Serif"/>
              </a:rPr>
              <a:t>T</a:t>
            </a:r>
            <a:r>
              <a:rPr sz="2000" spc="-110" dirty="0">
                <a:latin typeface="Microsoft Sans Serif"/>
                <a:cs typeface="Microsoft Sans Serif"/>
              </a:rPr>
              <a:t>o</a:t>
            </a:r>
            <a:r>
              <a:rPr sz="2000" spc="-105" dirty="0">
                <a:latin typeface="Microsoft Sans Serif"/>
                <a:cs typeface="Microsoft Sans Serif"/>
              </a:rPr>
              <a:t>o</a:t>
            </a:r>
            <a:r>
              <a:rPr sz="2000" spc="-20" dirty="0">
                <a:latin typeface="Microsoft Sans Serif"/>
                <a:cs typeface="Microsoft Sans Serif"/>
              </a:rPr>
              <a:t>l</a:t>
            </a:r>
            <a:r>
              <a:rPr sz="2000" spc="-10" dirty="0">
                <a:latin typeface="Microsoft Sans Serif"/>
                <a:cs typeface="Microsoft Sans Serif"/>
              </a:rPr>
              <a:t> </a:t>
            </a:r>
            <a:r>
              <a:rPr sz="2000" spc="-170" dirty="0">
                <a:latin typeface="Microsoft Sans Serif"/>
                <a:cs typeface="Microsoft Sans Serif"/>
              </a:rPr>
              <a:t>Dev</a:t>
            </a:r>
            <a:r>
              <a:rPr sz="2000" spc="-90" dirty="0">
                <a:latin typeface="Microsoft Sans Serif"/>
                <a:cs typeface="Microsoft Sans Serif"/>
              </a:rPr>
              <a:t>e</a:t>
            </a:r>
            <a:r>
              <a:rPr sz="2000" spc="-35" dirty="0">
                <a:latin typeface="Microsoft Sans Serif"/>
                <a:cs typeface="Microsoft Sans Serif"/>
              </a:rPr>
              <a:t>l</a:t>
            </a:r>
            <a:r>
              <a:rPr sz="2000" spc="-75" dirty="0">
                <a:latin typeface="Microsoft Sans Serif"/>
                <a:cs typeface="Microsoft Sans Serif"/>
              </a:rPr>
              <a:t>ope</a:t>
            </a:r>
            <a:r>
              <a:rPr sz="2000" spc="-10" dirty="0">
                <a:latin typeface="Microsoft Sans Serif"/>
                <a:cs typeface="Microsoft Sans Serif"/>
              </a:rPr>
              <a:t>r</a:t>
            </a:r>
            <a:r>
              <a:rPr sz="2000" spc="-335" dirty="0">
                <a:latin typeface="Microsoft Sans Serif"/>
                <a:cs typeface="Microsoft Sans Serif"/>
              </a:rPr>
              <a:t>s</a:t>
            </a:r>
            <a:endParaRPr sz="2000" dirty="0">
              <a:latin typeface="Microsoft Sans Serif"/>
              <a:cs typeface="Microsoft Sans Serif"/>
            </a:endParaRPr>
          </a:p>
          <a:p>
            <a:pPr marL="12700">
              <a:lnSpc>
                <a:spcPct val="100000"/>
              </a:lnSpc>
              <a:spcBef>
                <a:spcPts val="600"/>
              </a:spcBef>
            </a:pPr>
            <a:r>
              <a:rPr sz="1400" spc="-45" dirty="0">
                <a:solidFill>
                  <a:srgbClr val="93B6D2"/>
                </a:solidFill>
                <a:latin typeface="Microsoft Sans Serif"/>
                <a:cs typeface="Microsoft Sans Serif"/>
              </a:rPr>
              <a:t>🞑</a:t>
            </a:r>
            <a:r>
              <a:rPr sz="1400" spc="210" dirty="0">
                <a:solidFill>
                  <a:srgbClr val="93B6D2"/>
                </a:solidFill>
                <a:latin typeface="Microsoft Sans Serif"/>
                <a:cs typeface="Microsoft Sans Serif"/>
              </a:rPr>
              <a:t> </a:t>
            </a:r>
            <a:r>
              <a:rPr sz="2000" spc="-70" dirty="0">
                <a:latin typeface="Microsoft Sans Serif"/>
                <a:cs typeface="Microsoft Sans Serif"/>
              </a:rPr>
              <a:t>Operators</a:t>
            </a:r>
            <a:r>
              <a:rPr sz="2000" spc="-25" dirty="0">
                <a:latin typeface="Microsoft Sans Serif"/>
                <a:cs typeface="Microsoft Sans Serif"/>
              </a:rPr>
              <a:t> </a:t>
            </a:r>
            <a:r>
              <a:rPr sz="2000" spc="-90" dirty="0">
                <a:latin typeface="Microsoft Sans Serif"/>
                <a:cs typeface="Microsoft Sans Serif"/>
              </a:rPr>
              <a:t>and</a:t>
            </a:r>
            <a:r>
              <a:rPr sz="2000" spc="5" dirty="0">
                <a:latin typeface="Microsoft Sans Serif"/>
                <a:cs typeface="Microsoft Sans Serif"/>
              </a:rPr>
              <a:t> </a:t>
            </a:r>
            <a:r>
              <a:rPr sz="2000" spc="-125" dirty="0">
                <a:latin typeface="Microsoft Sans Serif"/>
                <a:cs typeface="Microsoft Sans Serif"/>
              </a:rPr>
              <a:t>Maintenance</a:t>
            </a:r>
            <a:r>
              <a:rPr sz="2000" spc="-15" dirty="0">
                <a:latin typeface="Microsoft Sans Serif"/>
                <a:cs typeface="Microsoft Sans Serif"/>
              </a:rPr>
              <a:t> </a:t>
            </a:r>
            <a:r>
              <a:rPr sz="2000" spc="-180" dirty="0">
                <a:latin typeface="Microsoft Sans Serif"/>
                <a:cs typeface="Microsoft Sans Serif"/>
              </a:rPr>
              <a:t>Personnel</a:t>
            </a:r>
            <a:endParaRPr sz="2000" dirty="0">
              <a:latin typeface="Microsoft Sans Serif"/>
              <a:cs typeface="Microsoft Sans Serif"/>
            </a:endParaRPr>
          </a:p>
        </p:txBody>
      </p:sp>
      <p:sp>
        <p:nvSpPr>
          <p:cNvPr id="4" name="object 4"/>
          <p:cNvSpPr txBox="1">
            <a:spLocks noGrp="1"/>
          </p:cNvSpPr>
          <p:nvPr>
            <p:ph type="title"/>
          </p:nvPr>
        </p:nvSpPr>
        <p:spPr>
          <a:xfrm>
            <a:off x="691387" y="343865"/>
            <a:ext cx="3543300" cy="697230"/>
          </a:xfrm>
          <a:prstGeom prst="rect">
            <a:avLst/>
          </a:prstGeom>
        </p:spPr>
        <p:txBody>
          <a:bodyPr vert="horz" wrap="square" lIns="0" tIns="13335" rIns="0" bIns="0" rtlCol="0">
            <a:spAutoFit/>
          </a:bodyPr>
          <a:lstStyle/>
          <a:p>
            <a:pPr marL="12700">
              <a:lnSpc>
                <a:spcPct val="100000"/>
              </a:lnSpc>
              <a:spcBef>
                <a:spcPts val="105"/>
              </a:spcBef>
            </a:pPr>
            <a:r>
              <a:rPr sz="4400" spc="-204" dirty="0"/>
              <a:t>Database</a:t>
            </a:r>
            <a:r>
              <a:rPr sz="4400" spc="-40" dirty="0"/>
              <a:t> </a:t>
            </a:r>
            <a:r>
              <a:rPr sz="4400" spc="-445" dirty="0"/>
              <a:t>Users</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5" name="Title 4"/>
          <p:cNvSpPr>
            <a:spLocks noGrp="1"/>
          </p:cNvSpPr>
          <p:nvPr>
            <p:ph type="title"/>
          </p:nvPr>
        </p:nvSpPr>
        <p:spPr>
          <a:xfrm>
            <a:off x="628650" y="365127"/>
            <a:ext cx="7886700" cy="92074"/>
          </a:xfrm>
        </p:spPr>
        <p:txBody>
          <a:bodyPr>
            <a:normAutofit fontScale="90000"/>
          </a:bodyPr>
          <a:lstStyle/>
          <a:p>
            <a:r>
              <a:rPr lang="en-US" dirty="0" smtClean="0"/>
              <a:t> </a:t>
            </a:r>
            <a:endParaRPr lang="en-US" dirty="0"/>
          </a:p>
        </p:txBody>
      </p:sp>
      <p:sp>
        <p:nvSpPr>
          <p:cNvPr id="6" name="Title 1"/>
          <p:cNvSpPr>
            <a:spLocks noGrp="1"/>
          </p:cNvSpPr>
          <p:nvPr>
            <p:ph idx="1"/>
          </p:nvPr>
        </p:nvSpPr>
        <p:spPr>
          <a:xfrm>
            <a:off x="628650" y="990600"/>
            <a:ext cx="7886700" cy="5186363"/>
          </a:xfrm>
        </p:spPr>
        <p:txBody>
          <a:bodyPr>
            <a:noAutofit/>
          </a:bodyPr>
          <a:lstStyle/>
          <a:p>
            <a:pPr algn="just"/>
            <a:r>
              <a:rPr lang="en-US" sz="1600" b="1" dirty="0" smtClean="0">
                <a:latin typeface="+mn-lt"/>
              </a:rPr>
              <a:t>Module – 1</a:t>
            </a:r>
            <a:r>
              <a:rPr lang="en-US" sz="1600" dirty="0" smtClean="0">
                <a:latin typeface="+mn-lt"/>
              </a:rPr>
              <a:t> </a:t>
            </a:r>
          </a:p>
          <a:p>
            <a:pPr algn="just">
              <a:lnSpc>
                <a:spcPct val="100000"/>
              </a:lnSpc>
              <a:buNone/>
            </a:pPr>
            <a:r>
              <a:rPr lang="en-US" sz="1600" dirty="0" smtClean="0">
                <a:latin typeface="+mn-lt"/>
              </a:rPr>
              <a:t>    </a:t>
            </a:r>
            <a:r>
              <a:rPr lang="en-US" sz="1600" b="1" dirty="0" smtClean="0">
                <a:latin typeface="+mn-lt"/>
              </a:rPr>
              <a:t>Introduction to Databases:</a:t>
            </a:r>
            <a:r>
              <a:rPr lang="en-US" sz="1600" dirty="0" smtClean="0">
                <a:latin typeface="+mn-lt"/>
              </a:rPr>
              <a:t> Introduction, Characteristics of database approach, Advantages of using the DBMS approach, History of database applications. Overview of Database Languages and Architectures: Data Models, Schemas, and Instances. Three schema architecture and data independence, database languages, and interfaces, The Database System environment. </a:t>
            </a:r>
            <a:r>
              <a:rPr lang="en-US" sz="1600" b="1" dirty="0" smtClean="0">
                <a:latin typeface="+mn-lt"/>
              </a:rPr>
              <a:t>Conceptual Data </a:t>
            </a:r>
            <a:r>
              <a:rPr lang="en-US" sz="1600" b="1" dirty="0" err="1" smtClean="0">
                <a:latin typeface="+mn-lt"/>
              </a:rPr>
              <a:t>Modelling</a:t>
            </a:r>
            <a:r>
              <a:rPr lang="en-US" sz="1600" b="1" dirty="0" smtClean="0">
                <a:latin typeface="+mn-lt"/>
              </a:rPr>
              <a:t> using Entities and Relationships</a:t>
            </a:r>
            <a:r>
              <a:rPr lang="en-US" sz="1600" dirty="0" smtClean="0">
                <a:latin typeface="+mn-lt"/>
              </a:rPr>
              <a:t>: Entity types, Entity sets, attributes, roles, and structural constraints, Weak entity types, ER diagrams, examples, Specialization and Generalization.</a:t>
            </a:r>
          </a:p>
          <a:p>
            <a:pPr algn="just">
              <a:lnSpc>
                <a:spcPct val="100000"/>
              </a:lnSpc>
            </a:pPr>
            <a:r>
              <a:rPr lang="en-US" sz="1600" dirty="0" smtClean="0">
                <a:latin typeface="+mn-lt"/>
              </a:rPr>
              <a:t> </a:t>
            </a:r>
            <a:r>
              <a:rPr lang="en-US" sz="1600" b="1" dirty="0" smtClean="0">
                <a:latin typeface="+mn-lt"/>
              </a:rPr>
              <a:t>Module – 2</a:t>
            </a:r>
          </a:p>
          <a:p>
            <a:pPr algn="just">
              <a:lnSpc>
                <a:spcPct val="100000"/>
              </a:lnSpc>
              <a:buNone/>
            </a:pPr>
            <a:r>
              <a:rPr lang="en-US" sz="1600" b="1" dirty="0" smtClean="0">
                <a:latin typeface="+mn-lt"/>
              </a:rPr>
              <a:t>     Relational Model: </a:t>
            </a:r>
            <a:r>
              <a:rPr lang="en-US" sz="1600" dirty="0" smtClean="0">
                <a:latin typeface="+mn-lt"/>
              </a:rPr>
              <a:t>Relational Model Concepts, Relational Model Constraints and relational database schemas, Update operations, transactions, and dealing with constraint violations. </a:t>
            </a:r>
            <a:r>
              <a:rPr lang="en-US" sz="1600" b="1" dirty="0" smtClean="0">
                <a:latin typeface="+mn-lt"/>
              </a:rPr>
              <a:t>Relational Algebra: </a:t>
            </a:r>
            <a:r>
              <a:rPr lang="en-US" sz="1600" dirty="0" smtClean="0">
                <a:latin typeface="+mn-lt"/>
              </a:rPr>
              <a:t>Unary and Binary relational operations, additional relational operations (aggregate, grouping, etc.) Examples of Queries in relational algebra. Mapping </a:t>
            </a:r>
            <a:r>
              <a:rPr lang="en-US" sz="1600" b="1" dirty="0" smtClean="0">
                <a:latin typeface="+mn-lt"/>
              </a:rPr>
              <a:t>Conceptual Design into a Logical Design:  </a:t>
            </a:r>
            <a:r>
              <a:rPr lang="en-US" sz="1600" dirty="0" smtClean="0">
                <a:latin typeface="+mn-lt"/>
              </a:rPr>
              <a:t>Relational Database Design using ER-to-Relational mapping. </a:t>
            </a:r>
            <a:r>
              <a:rPr lang="en-US" sz="1600" b="1" dirty="0" smtClean="0">
                <a:latin typeface="+mn-lt"/>
              </a:rPr>
              <a:t>SQL: </a:t>
            </a:r>
            <a:r>
              <a:rPr lang="en-US" sz="1600" dirty="0" smtClean="0">
                <a:latin typeface="+mn-lt"/>
              </a:rPr>
              <a:t>SQL data definition and data types, specifying constraints in SQL, retrieval queries in SQL, INSERT, DELETE, and UPDATE statements in SQL, Additional features of SQL.</a:t>
            </a:r>
          </a:p>
          <a:p>
            <a:pPr algn="just"/>
            <a:endParaRPr lang="en-US" sz="1600"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9844" y="1683512"/>
            <a:ext cx="7787005" cy="5668860"/>
          </a:xfrm>
          <a:prstGeom prst="rect">
            <a:avLst/>
          </a:prstGeom>
        </p:spPr>
        <p:txBody>
          <a:bodyPr vert="horz" wrap="square" lIns="0" tIns="13335" rIns="0" bIns="0" rtlCol="0">
            <a:spAutoFit/>
          </a:bodyPr>
          <a:lstStyle/>
          <a:p>
            <a:pPr marL="332740" indent="-320040">
              <a:lnSpc>
                <a:spcPct val="100000"/>
              </a:lnSpc>
              <a:spcBef>
                <a:spcPts val="105"/>
              </a:spcBef>
              <a:buClr>
                <a:srgbClr val="DD8046"/>
              </a:buClr>
              <a:buSzPct val="59615"/>
              <a:buFont typeface="Wingdings"/>
              <a:buChar char=""/>
              <a:tabLst>
                <a:tab pos="332105" algn="l"/>
                <a:tab pos="332740" algn="l"/>
              </a:tabLst>
            </a:pPr>
            <a:r>
              <a:rPr lang="en-US" b="1" dirty="0" smtClean="0"/>
              <a:t>Controlling Redundancy</a:t>
            </a:r>
          </a:p>
          <a:p>
            <a:pPr marL="332740" indent="-320040">
              <a:lnSpc>
                <a:spcPct val="100000"/>
              </a:lnSpc>
              <a:spcBef>
                <a:spcPts val="105"/>
              </a:spcBef>
              <a:buClr>
                <a:srgbClr val="DD8046"/>
              </a:buClr>
              <a:buSzPct val="59615"/>
              <a:buFont typeface="Wingdings"/>
              <a:buChar char=""/>
              <a:tabLst>
                <a:tab pos="332105" algn="l"/>
                <a:tab pos="332740" algn="l"/>
              </a:tabLst>
            </a:pPr>
            <a:endParaRPr lang="en-US" b="1" dirty="0" smtClean="0"/>
          </a:p>
          <a:p>
            <a:pPr marL="332740" indent="-320040">
              <a:lnSpc>
                <a:spcPct val="100000"/>
              </a:lnSpc>
              <a:spcBef>
                <a:spcPts val="105"/>
              </a:spcBef>
              <a:buClr>
                <a:srgbClr val="DD8046"/>
              </a:buClr>
              <a:buSzPct val="59615"/>
              <a:buFont typeface="Wingdings"/>
              <a:buChar char=""/>
              <a:tabLst>
                <a:tab pos="332105" algn="l"/>
                <a:tab pos="332740" algn="l"/>
              </a:tabLst>
            </a:pPr>
            <a:r>
              <a:rPr lang="en-US" b="1" dirty="0" smtClean="0"/>
              <a:t>Restricting Unauthorized Access</a:t>
            </a:r>
          </a:p>
          <a:p>
            <a:pPr marL="332740" indent="-320040">
              <a:lnSpc>
                <a:spcPct val="100000"/>
              </a:lnSpc>
              <a:spcBef>
                <a:spcPts val="105"/>
              </a:spcBef>
              <a:buClr>
                <a:srgbClr val="DD8046"/>
              </a:buClr>
              <a:buSzPct val="59615"/>
              <a:buFont typeface="Wingdings"/>
              <a:buChar char=""/>
              <a:tabLst>
                <a:tab pos="332105" algn="l"/>
                <a:tab pos="332740" algn="l"/>
              </a:tabLst>
            </a:pPr>
            <a:endParaRPr lang="en-US" b="1" dirty="0" smtClean="0"/>
          </a:p>
          <a:p>
            <a:pPr marL="332740" indent="-320040">
              <a:lnSpc>
                <a:spcPct val="100000"/>
              </a:lnSpc>
              <a:spcBef>
                <a:spcPts val="105"/>
              </a:spcBef>
              <a:buClr>
                <a:srgbClr val="DD8046"/>
              </a:buClr>
              <a:buSzPct val="59615"/>
              <a:buFont typeface="Wingdings"/>
              <a:buChar char=""/>
              <a:tabLst>
                <a:tab pos="332105" algn="l"/>
                <a:tab pos="332740" algn="l"/>
              </a:tabLst>
            </a:pPr>
            <a:r>
              <a:rPr lang="en-US" b="1" dirty="0" smtClean="0"/>
              <a:t>Providing Persistent Storage for Program Objects</a:t>
            </a:r>
          </a:p>
          <a:p>
            <a:pPr marL="332740" indent="-320040">
              <a:lnSpc>
                <a:spcPct val="100000"/>
              </a:lnSpc>
              <a:spcBef>
                <a:spcPts val="105"/>
              </a:spcBef>
              <a:buClr>
                <a:srgbClr val="DD8046"/>
              </a:buClr>
              <a:buSzPct val="59615"/>
              <a:buFont typeface="Wingdings"/>
              <a:buChar char=""/>
              <a:tabLst>
                <a:tab pos="332105" algn="l"/>
                <a:tab pos="332740" algn="l"/>
              </a:tabLst>
            </a:pPr>
            <a:endParaRPr lang="en-US" dirty="0" smtClean="0">
              <a:latin typeface="Paleteno roman"/>
              <a:cs typeface="Microsoft Sans Serif"/>
            </a:endParaRPr>
          </a:p>
          <a:p>
            <a:pPr marL="332740" indent="-320040">
              <a:lnSpc>
                <a:spcPct val="100000"/>
              </a:lnSpc>
              <a:spcBef>
                <a:spcPts val="105"/>
              </a:spcBef>
              <a:buClr>
                <a:srgbClr val="DD8046"/>
              </a:buClr>
              <a:buSzPct val="59615"/>
              <a:buFont typeface="Wingdings"/>
              <a:buChar char=""/>
              <a:tabLst>
                <a:tab pos="332105" algn="l"/>
                <a:tab pos="332740" algn="l"/>
              </a:tabLst>
            </a:pPr>
            <a:r>
              <a:rPr lang="en-US" b="1" dirty="0" smtClean="0"/>
              <a:t>Providing backup and recovery services.</a:t>
            </a:r>
          </a:p>
          <a:p>
            <a:pPr>
              <a:lnSpc>
                <a:spcPct val="100000"/>
              </a:lnSpc>
              <a:spcBef>
                <a:spcPts val="50"/>
              </a:spcBef>
              <a:buClr>
                <a:srgbClr val="DD8046"/>
              </a:buClr>
              <a:buFont typeface="Wingdings"/>
              <a:buChar char=""/>
            </a:pPr>
            <a:endParaRPr lang="en-US" b="1" dirty="0" smtClean="0"/>
          </a:p>
          <a:p>
            <a:pPr marL="332740" indent="-320040">
              <a:lnSpc>
                <a:spcPct val="100000"/>
              </a:lnSpc>
              <a:buClr>
                <a:srgbClr val="DD8046"/>
              </a:buClr>
              <a:buSzPct val="59615"/>
              <a:buFont typeface="Wingdings"/>
              <a:buChar char=""/>
              <a:tabLst>
                <a:tab pos="332105" algn="l"/>
                <a:tab pos="332740" algn="l"/>
              </a:tabLst>
            </a:pPr>
            <a:r>
              <a:rPr lang="en-US" b="1" dirty="0" smtClean="0"/>
              <a:t>Providing multiple interfaces to different classes of users.</a:t>
            </a:r>
          </a:p>
          <a:p>
            <a:pPr>
              <a:lnSpc>
                <a:spcPct val="100000"/>
              </a:lnSpc>
              <a:spcBef>
                <a:spcPts val="50"/>
              </a:spcBef>
              <a:buClr>
                <a:srgbClr val="DD8046"/>
              </a:buClr>
              <a:buFont typeface="Wingdings"/>
              <a:buChar char=""/>
            </a:pPr>
            <a:endParaRPr lang="en-US" b="1" dirty="0" smtClean="0"/>
          </a:p>
          <a:p>
            <a:pPr marL="332740" indent="-320040">
              <a:lnSpc>
                <a:spcPct val="100000"/>
              </a:lnSpc>
              <a:spcBef>
                <a:spcPts val="5"/>
              </a:spcBef>
              <a:buClr>
                <a:srgbClr val="DD8046"/>
              </a:buClr>
              <a:buSzPct val="59615"/>
              <a:buFont typeface="Wingdings"/>
              <a:buChar char=""/>
              <a:tabLst>
                <a:tab pos="332105" algn="l"/>
                <a:tab pos="332740" algn="l"/>
              </a:tabLst>
            </a:pPr>
            <a:r>
              <a:rPr lang="en-US" b="1" dirty="0" smtClean="0"/>
              <a:t>Representing complex relationships among data.</a:t>
            </a:r>
          </a:p>
          <a:p>
            <a:pPr>
              <a:lnSpc>
                <a:spcPct val="100000"/>
              </a:lnSpc>
              <a:spcBef>
                <a:spcPts val="40"/>
              </a:spcBef>
              <a:buClr>
                <a:srgbClr val="DD8046"/>
              </a:buClr>
              <a:buFont typeface="Wingdings"/>
              <a:buChar char=""/>
            </a:pPr>
            <a:endParaRPr lang="en-US" b="1" dirty="0" smtClean="0"/>
          </a:p>
          <a:p>
            <a:pPr marL="332740" indent="-320040">
              <a:lnSpc>
                <a:spcPct val="100000"/>
              </a:lnSpc>
              <a:buClr>
                <a:srgbClr val="DD8046"/>
              </a:buClr>
              <a:buSzPct val="59615"/>
              <a:buFont typeface="Wingdings"/>
              <a:buChar char=""/>
              <a:tabLst>
                <a:tab pos="332105" algn="l"/>
                <a:tab pos="332740" algn="l"/>
              </a:tabLst>
            </a:pPr>
            <a:r>
              <a:rPr lang="en-US" b="1" dirty="0" smtClean="0"/>
              <a:t>Enforcing integrity constraints on the database.</a:t>
            </a:r>
          </a:p>
          <a:p>
            <a:pPr>
              <a:lnSpc>
                <a:spcPct val="100000"/>
              </a:lnSpc>
              <a:spcBef>
                <a:spcPts val="50"/>
              </a:spcBef>
              <a:buClr>
                <a:srgbClr val="DD8046"/>
              </a:buClr>
              <a:buFont typeface="Wingdings"/>
              <a:buChar char=""/>
            </a:pPr>
            <a:endParaRPr lang="en-US" b="1" dirty="0" smtClean="0"/>
          </a:p>
          <a:p>
            <a:pPr marL="332740" indent="-320040">
              <a:lnSpc>
                <a:spcPct val="100000"/>
              </a:lnSpc>
              <a:buClr>
                <a:srgbClr val="DD8046"/>
              </a:buClr>
              <a:buSzPct val="59615"/>
              <a:buFont typeface="Wingdings"/>
              <a:buChar char=""/>
              <a:tabLst>
                <a:tab pos="332105" algn="l"/>
                <a:tab pos="332740" algn="l"/>
              </a:tabLst>
            </a:pPr>
            <a:r>
              <a:rPr lang="en-US" b="1" dirty="0" smtClean="0"/>
              <a:t>Permitting </a:t>
            </a:r>
            <a:r>
              <a:rPr lang="en-US" b="1" dirty="0" err="1" smtClean="0"/>
              <a:t>Inferencing</a:t>
            </a:r>
            <a:r>
              <a:rPr lang="en-US" b="1" dirty="0" smtClean="0"/>
              <a:t> and Actions using rules</a:t>
            </a:r>
          </a:p>
          <a:p>
            <a:pPr marL="332740" indent="-320040">
              <a:lnSpc>
                <a:spcPct val="100000"/>
              </a:lnSpc>
              <a:buClr>
                <a:srgbClr val="DD8046"/>
              </a:buClr>
              <a:buSzPct val="59615"/>
              <a:buFont typeface="Wingdings"/>
              <a:buChar char=""/>
              <a:tabLst>
                <a:tab pos="332105" algn="l"/>
                <a:tab pos="332740" algn="l"/>
              </a:tabLst>
            </a:pPr>
            <a:endParaRPr lang="en-US" dirty="0" smtClean="0">
              <a:latin typeface="Paleteno roman"/>
              <a:cs typeface="Microsoft Sans Serif"/>
            </a:endParaRPr>
          </a:p>
          <a:p>
            <a:pPr marL="332740" indent="-320040">
              <a:lnSpc>
                <a:spcPct val="100000"/>
              </a:lnSpc>
              <a:buClr>
                <a:srgbClr val="DD8046"/>
              </a:buClr>
              <a:buSzPct val="59615"/>
              <a:buFont typeface="Wingdings"/>
              <a:buChar char=""/>
              <a:tabLst>
                <a:tab pos="332105" algn="l"/>
                <a:tab pos="332740" algn="l"/>
              </a:tabLst>
            </a:pPr>
            <a:endParaRPr lang="en-US" dirty="0" smtClean="0">
              <a:latin typeface="Paleteno roman"/>
              <a:cs typeface="Microsoft Sans Serif"/>
            </a:endParaRPr>
          </a:p>
          <a:p>
            <a:pPr marL="332740" indent="-320040">
              <a:lnSpc>
                <a:spcPct val="100000"/>
              </a:lnSpc>
              <a:buClr>
                <a:srgbClr val="DD8046"/>
              </a:buClr>
              <a:buSzPct val="59615"/>
              <a:buFont typeface="Wingdings"/>
              <a:buChar char=""/>
              <a:tabLst>
                <a:tab pos="332105" algn="l"/>
                <a:tab pos="332740" algn="l"/>
              </a:tabLst>
            </a:pPr>
            <a:endParaRPr lang="en-US" dirty="0" smtClean="0">
              <a:latin typeface="Paleteno roman"/>
              <a:cs typeface="Microsoft Sans Serif"/>
            </a:endParaRPr>
          </a:p>
          <a:p>
            <a:pPr marL="332740" indent="-320040">
              <a:lnSpc>
                <a:spcPct val="100000"/>
              </a:lnSpc>
              <a:buClr>
                <a:srgbClr val="DD8046"/>
              </a:buClr>
              <a:buSzPct val="59615"/>
              <a:buFont typeface="Wingdings"/>
              <a:buChar char=""/>
              <a:tabLst>
                <a:tab pos="332105" algn="l"/>
                <a:tab pos="332740" algn="l"/>
              </a:tabLst>
            </a:pPr>
            <a:endParaRPr lang="en-US" dirty="0" smtClean="0">
              <a:latin typeface="Paleteno roman"/>
              <a:cs typeface="Microsoft Sans Serif"/>
            </a:endParaRPr>
          </a:p>
          <a:p>
            <a:pPr marL="332740" indent="-320040">
              <a:lnSpc>
                <a:spcPct val="100000"/>
              </a:lnSpc>
              <a:buClr>
                <a:srgbClr val="DD8046"/>
              </a:buClr>
              <a:buSzPct val="59615"/>
              <a:buFont typeface="Wingdings"/>
              <a:buChar char=""/>
              <a:tabLst>
                <a:tab pos="332105" algn="l"/>
                <a:tab pos="332740" algn="l"/>
              </a:tabLst>
            </a:pPr>
            <a:endParaRPr dirty="0">
              <a:latin typeface="Paleteno roman"/>
              <a:cs typeface="Microsoft Sans Serif"/>
            </a:endParaRP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sz="1200" dirty="0"/>
          </a:p>
        </p:txBody>
      </p:sp>
      <p:sp>
        <p:nvSpPr>
          <p:cNvPr id="3" name="object 3"/>
          <p:cNvSpPr txBox="1">
            <a:spLocks noGrp="1"/>
          </p:cNvSpPr>
          <p:nvPr>
            <p:ph type="title"/>
          </p:nvPr>
        </p:nvSpPr>
        <p:spPr>
          <a:xfrm>
            <a:off x="691386" y="326599"/>
            <a:ext cx="7995413" cy="1120178"/>
          </a:xfrm>
          <a:prstGeom prst="rect">
            <a:avLst/>
          </a:prstGeom>
        </p:spPr>
        <p:txBody>
          <a:bodyPr vert="horz" wrap="square" lIns="0" tIns="12065" rIns="0" bIns="0" rtlCol="0">
            <a:spAutoFit/>
          </a:bodyPr>
          <a:lstStyle/>
          <a:p>
            <a:pPr marL="12700">
              <a:lnSpc>
                <a:spcPct val="100000"/>
              </a:lnSpc>
              <a:spcBef>
                <a:spcPts val="95"/>
              </a:spcBef>
            </a:pPr>
            <a:r>
              <a:rPr sz="3600" spc="-105" dirty="0"/>
              <a:t>A</a:t>
            </a:r>
            <a:r>
              <a:rPr sz="3600" spc="-85" dirty="0"/>
              <a:t>d</a:t>
            </a:r>
            <a:r>
              <a:rPr sz="3600" spc="-235" dirty="0"/>
              <a:t>v</a:t>
            </a:r>
            <a:r>
              <a:rPr sz="3600" spc="-90" dirty="0"/>
              <a:t>ant</a:t>
            </a:r>
            <a:r>
              <a:rPr sz="3600" spc="-105" dirty="0"/>
              <a:t>a</a:t>
            </a:r>
            <a:r>
              <a:rPr sz="3600" spc="-70" dirty="0"/>
              <a:t>g</a:t>
            </a:r>
            <a:r>
              <a:rPr sz="3600" spc="-315" dirty="0"/>
              <a:t>es</a:t>
            </a:r>
            <a:r>
              <a:rPr sz="3600" spc="35" dirty="0"/>
              <a:t> </a:t>
            </a:r>
            <a:r>
              <a:rPr sz="3600" spc="-150" dirty="0"/>
              <a:t>o</a:t>
            </a:r>
            <a:r>
              <a:rPr sz="3600" spc="150" dirty="0"/>
              <a:t>f</a:t>
            </a:r>
            <a:r>
              <a:rPr sz="3600" spc="114" dirty="0"/>
              <a:t> </a:t>
            </a:r>
            <a:r>
              <a:rPr sz="3600" spc="-235" dirty="0"/>
              <a:t>Using</a:t>
            </a:r>
            <a:r>
              <a:rPr sz="3600" spc="35" dirty="0"/>
              <a:t> </a:t>
            </a:r>
            <a:r>
              <a:rPr sz="3600" spc="-170" dirty="0"/>
              <a:t>the</a:t>
            </a:r>
            <a:r>
              <a:rPr sz="3600" spc="35" dirty="0"/>
              <a:t> </a:t>
            </a:r>
            <a:r>
              <a:rPr sz="3600" spc="-330" dirty="0"/>
              <a:t>D</a:t>
            </a:r>
            <a:r>
              <a:rPr sz="3600" spc="-15" dirty="0"/>
              <a:t>atab</a:t>
            </a:r>
            <a:r>
              <a:rPr sz="3600" spc="-10" dirty="0"/>
              <a:t>a</a:t>
            </a:r>
            <a:r>
              <a:rPr sz="3600" spc="-315" dirty="0"/>
              <a:t>se</a:t>
            </a:r>
            <a:r>
              <a:rPr sz="3600" spc="35" dirty="0"/>
              <a:t> </a:t>
            </a:r>
            <a:r>
              <a:rPr sz="3600" spc="-175" dirty="0" smtClean="0"/>
              <a:t>A</a:t>
            </a:r>
            <a:r>
              <a:rPr sz="3600" spc="-15" dirty="0" smtClean="0"/>
              <a:t>p</a:t>
            </a:r>
            <a:r>
              <a:rPr sz="3600" spc="-10" dirty="0" smtClean="0"/>
              <a:t>p</a:t>
            </a:r>
            <a:r>
              <a:rPr sz="3600" spc="-60" dirty="0" smtClean="0"/>
              <a:t>r</a:t>
            </a:r>
            <a:r>
              <a:rPr sz="3600" spc="-90" dirty="0" smtClean="0"/>
              <a:t>o</a:t>
            </a:r>
            <a:r>
              <a:rPr sz="3600" spc="-80" dirty="0" smtClean="0"/>
              <a:t>a</a:t>
            </a:r>
            <a:r>
              <a:rPr sz="3600" spc="-220" dirty="0" smtClean="0"/>
              <a:t>c</a:t>
            </a:r>
            <a:r>
              <a:rPr sz="3600" spc="-335" dirty="0" smtClean="0"/>
              <a:t>h</a:t>
            </a:r>
            <a:endParaRPr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52041"/>
            <a:ext cx="8150860" cy="4735912"/>
          </a:xfrm>
          <a:prstGeom prst="rect">
            <a:avLst/>
          </a:prstGeom>
        </p:spPr>
        <p:txBody>
          <a:bodyPr vert="horz" wrap="square" lIns="0" tIns="143510" rIns="0" bIns="0" rtlCol="0">
            <a:spAutoFit/>
          </a:bodyPr>
          <a:lstStyle/>
          <a:p>
            <a:pPr marL="332740" indent="-320040" algn="just">
              <a:lnSpc>
                <a:spcPct val="100000"/>
              </a:lnSpc>
              <a:spcBef>
                <a:spcPts val="1130"/>
              </a:spcBef>
              <a:buClr>
                <a:srgbClr val="DD8046"/>
              </a:buClr>
              <a:buSzPct val="58928"/>
              <a:buFont typeface="Wingdings"/>
              <a:buChar char=""/>
              <a:tabLst>
                <a:tab pos="332105" algn="l"/>
                <a:tab pos="332740" algn="l"/>
              </a:tabLst>
            </a:pPr>
            <a:r>
              <a:rPr sz="1600" b="1" dirty="0">
                <a:latin typeface="Paleteno roman"/>
                <a:cs typeface="Arial"/>
              </a:rPr>
              <a:t>Potential for enforcing standards:</a:t>
            </a:r>
            <a:endParaRPr sz="1600" dirty="0">
              <a:latin typeface="Paleteno roman"/>
              <a:cs typeface="Arial"/>
            </a:endParaRPr>
          </a:p>
          <a:p>
            <a:pPr marL="652780" marR="5080" indent="-274955" algn="just">
              <a:lnSpc>
                <a:spcPct val="100000"/>
              </a:lnSpc>
              <a:spcBef>
                <a:spcPts val="665"/>
              </a:spcBef>
              <a:tabLst>
                <a:tab pos="652780" algn="l"/>
              </a:tabLst>
            </a:pPr>
            <a:r>
              <a:rPr lang="en-US" sz="1600" dirty="0" smtClean="0">
                <a:latin typeface="Paleteno roman"/>
                <a:cs typeface="Microsoft Sans Serif"/>
              </a:rPr>
              <a:t>	</a:t>
            </a:r>
            <a:r>
              <a:rPr sz="1600" dirty="0" smtClean="0">
                <a:latin typeface="Paleteno roman"/>
                <a:cs typeface="Microsoft Sans Serif"/>
              </a:rPr>
              <a:t>This </a:t>
            </a:r>
            <a:r>
              <a:rPr sz="1600" dirty="0">
                <a:latin typeface="Paleteno roman"/>
                <a:cs typeface="Microsoft Sans Serif"/>
              </a:rPr>
              <a:t>is very crucial for the success of database applications in large  organizations Standards refer to data item names, display formats, screens,  report structures, meta-data (description of data) etc.</a:t>
            </a:r>
          </a:p>
          <a:p>
            <a:pPr algn="just">
              <a:lnSpc>
                <a:spcPct val="100000"/>
              </a:lnSpc>
            </a:pPr>
            <a:endParaRPr sz="1600" dirty="0">
              <a:latin typeface="Paleteno roman"/>
              <a:cs typeface="Microsoft Sans Serif"/>
            </a:endParaRPr>
          </a:p>
          <a:p>
            <a:pPr marL="332740" indent="-320040" algn="just">
              <a:lnSpc>
                <a:spcPct val="100000"/>
              </a:lnSpc>
              <a:buClr>
                <a:srgbClr val="DD8046"/>
              </a:buClr>
              <a:buSzPct val="58928"/>
              <a:buFont typeface="Wingdings"/>
              <a:buChar char=""/>
              <a:tabLst>
                <a:tab pos="332105" algn="l"/>
                <a:tab pos="332740" algn="l"/>
              </a:tabLst>
            </a:pPr>
            <a:r>
              <a:rPr sz="1600" b="1" dirty="0" smtClean="0">
                <a:latin typeface="Paleteno roman"/>
                <a:cs typeface="Arial"/>
              </a:rPr>
              <a:t>Reduced </a:t>
            </a:r>
            <a:r>
              <a:rPr sz="1600" b="1" dirty="0">
                <a:latin typeface="Paleteno roman"/>
                <a:cs typeface="Arial"/>
              </a:rPr>
              <a:t>application development time:</a:t>
            </a:r>
            <a:endParaRPr sz="1600" dirty="0">
              <a:latin typeface="Paleteno roman"/>
              <a:cs typeface="Arial"/>
            </a:endParaRPr>
          </a:p>
          <a:p>
            <a:pPr marL="378460" algn="just">
              <a:lnSpc>
                <a:spcPct val="100000"/>
              </a:lnSpc>
              <a:spcBef>
                <a:spcPts val="605"/>
              </a:spcBef>
            </a:pPr>
            <a:r>
              <a:rPr lang="en-US" sz="1600" dirty="0" smtClean="0">
                <a:solidFill>
                  <a:srgbClr val="93B6D2"/>
                </a:solidFill>
                <a:latin typeface="Paleteno roman"/>
                <a:cs typeface="Microsoft Sans Serif"/>
              </a:rPr>
              <a:t>    </a:t>
            </a:r>
            <a:r>
              <a:rPr sz="1600" dirty="0" smtClean="0">
                <a:solidFill>
                  <a:srgbClr val="93B6D2"/>
                </a:solidFill>
                <a:latin typeface="Paleteno roman"/>
                <a:cs typeface="Microsoft Sans Serif"/>
              </a:rPr>
              <a:t> </a:t>
            </a:r>
            <a:r>
              <a:rPr sz="1600" dirty="0">
                <a:latin typeface="Paleteno roman"/>
                <a:cs typeface="Microsoft Sans Serif"/>
              </a:rPr>
              <a:t>Incremental time to add each new application is reduced</a:t>
            </a:r>
            <a:r>
              <a:rPr sz="1600" dirty="0" smtClean="0">
                <a:latin typeface="Paleteno roman"/>
                <a:cs typeface="Microsoft Sans Serif"/>
              </a:rPr>
              <a:t>.</a:t>
            </a:r>
            <a:endParaRPr lang="en-US" sz="1600" dirty="0" smtClean="0">
              <a:latin typeface="Paleteno roman"/>
              <a:cs typeface="Microsoft Sans Serif"/>
            </a:endParaRPr>
          </a:p>
          <a:p>
            <a:pPr marL="332740" indent="-320040" algn="just">
              <a:spcBef>
                <a:spcPts val="1130"/>
              </a:spcBef>
              <a:buClr>
                <a:srgbClr val="DD8046"/>
              </a:buClr>
              <a:buSzPct val="58928"/>
              <a:buFont typeface="Wingdings"/>
              <a:buChar char=""/>
              <a:tabLst>
                <a:tab pos="332105" algn="l"/>
                <a:tab pos="332740" algn="l"/>
              </a:tabLst>
            </a:pPr>
            <a:r>
              <a:rPr lang="en-US" sz="1600" b="1" dirty="0" smtClean="0">
                <a:latin typeface="Paleteno roman"/>
                <a:cs typeface="Arial"/>
              </a:rPr>
              <a:t>Flexibility to change data structures:</a:t>
            </a:r>
          </a:p>
          <a:p>
            <a:pPr marL="378460" algn="just">
              <a:lnSpc>
                <a:spcPct val="100000"/>
              </a:lnSpc>
              <a:spcBef>
                <a:spcPts val="605"/>
              </a:spcBef>
            </a:pPr>
            <a:r>
              <a:rPr lang="en-US" sz="1600" dirty="0" smtClean="0">
                <a:latin typeface="Paleteno roman"/>
                <a:cs typeface="Microsoft Sans Serif"/>
              </a:rPr>
              <a:t>	Database structure may evolve as new requirements are defined.</a:t>
            </a:r>
          </a:p>
          <a:p>
            <a:pPr marL="332740" indent="-320040" algn="just">
              <a:lnSpc>
                <a:spcPct val="100000"/>
              </a:lnSpc>
              <a:spcBef>
                <a:spcPts val="1130"/>
              </a:spcBef>
              <a:buClr>
                <a:srgbClr val="DD8046"/>
              </a:buClr>
              <a:buSzPct val="58928"/>
              <a:buFont typeface="Wingdings"/>
              <a:buChar char=""/>
              <a:tabLst>
                <a:tab pos="332105" algn="l"/>
                <a:tab pos="332740" algn="l"/>
              </a:tabLst>
            </a:pPr>
            <a:r>
              <a:rPr lang="en-US" sz="1600" b="1" dirty="0" smtClean="0">
                <a:latin typeface="Paleteno roman"/>
                <a:cs typeface="Arial"/>
              </a:rPr>
              <a:t>Availability of up-to-date information:</a:t>
            </a:r>
          </a:p>
          <a:p>
            <a:pPr marL="378460" algn="just">
              <a:lnSpc>
                <a:spcPct val="100000"/>
              </a:lnSpc>
              <a:spcBef>
                <a:spcPts val="605"/>
              </a:spcBef>
            </a:pPr>
            <a:r>
              <a:rPr lang="en-US" sz="1600" dirty="0" smtClean="0">
                <a:latin typeface="Paleteno roman"/>
                <a:cs typeface="Microsoft Sans Serif"/>
              </a:rPr>
              <a:t>Very important for on-line transaction systems such as airline, hotel, car  reservations.</a:t>
            </a:r>
          </a:p>
          <a:p>
            <a:pPr marL="332740" indent="-320040" algn="just">
              <a:spcBef>
                <a:spcPts val="1130"/>
              </a:spcBef>
              <a:buClr>
                <a:srgbClr val="DD8046"/>
              </a:buClr>
              <a:buSzPct val="58928"/>
              <a:buFont typeface="Wingdings"/>
              <a:buChar char=""/>
              <a:tabLst>
                <a:tab pos="332105" algn="l"/>
                <a:tab pos="332740" algn="l"/>
              </a:tabLst>
            </a:pPr>
            <a:r>
              <a:rPr lang="en-US" sz="1600" b="1" dirty="0" smtClean="0">
                <a:latin typeface="Paleteno roman"/>
                <a:cs typeface="Arial"/>
              </a:rPr>
              <a:t>Economies of scale:</a:t>
            </a:r>
          </a:p>
          <a:p>
            <a:pPr marL="378460" algn="just">
              <a:lnSpc>
                <a:spcPct val="100000"/>
              </a:lnSpc>
              <a:spcBef>
                <a:spcPts val="605"/>
              </a:spcBef>
            </a:pPr>
            <a:r>
              <a:rPr lang="en-US" sz="1600" dirty="0" smtClean="0">
                <a:latin typeface="Paleteno roman"/>
                <a:cs typeface="Microsoft Sans Serif"/>
              </a:rPr>
              <a:t>By consolidating data and applications across departments wasteful overlap of  resources and personnel can be avoided.</a:t>
            </a:r>
          </a:p>
          <a:p>
            <a:pPr marL="378460" algn="just">
              <a:lnSpc>
                <a:spcPct val="100000"/>
              </a:lnSpc>
              <a:spcBef>
                <a:spcPts val="605"/>
              </a:spcBef>
            </a:pPr>
            <a:endParaRPr sz="1600" dirty="0">
              <a:latin typeface="Paleteno roman"/>
              <a:cs typeface="Microsoft Sans Serif"/>
            </a:endParaRP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lang="en-US" sz="1200" dirty="0" smtClean="0"/>
          </a:p>
        </p:txBody>
      </p:sp>
      <p:sp>
        <p:nvSpPr>
          <p:cNvPr id="3" name="object 3"/>
          <p:cNvSpPr txBox="1">
            <a:spLocks noGrp="1"/>
          </p:cNvSpPr>
          <p:nvPr>
            <p:ph type="title"/>
          </p:nvPr>
        </p:nvSpPr>
        <p:spPr>
          <a:xfrm>
            <a:off x="691387" y="272222"/>
            <a:ext cx="8147813" cy="1120820"/>
          </a:xfrm>
          <a:prstGeom prst="rect">
            <a:avLst/>
          </a:prstGeom>
        </p:spPr>
        <p:txBody>
          <a:bodyPr vert="horz" wrap="square" lIns="0" tIns="12700" rIns="0" bIns="0" rtlCol="0">
            <a:spAutoFit/>
          </a:bodyPr>
          <a:lstStyle/>
          <a:p>
            <a:pPr marL="12700" marR="5080">
              <a:lnSpc>
                <a:spcPct val="100000"/>
              </a:lnSpc>
              <a:spcBef>
                <a:spcPts val="100"/>
              </a:spcBef>
              <a:tabLst>
                <a:tab pos="1916430" algn="l"/>
                <a:tab pos="3999865" algn="l"/>
                <a:tab pos="4575810" algn="l"/>
                <a:tab pos="5676900" algn="l"/>
                <a:tab pos="6394450" algn="l"/>
              </a:tabLst>
            </a:pPr>
            <a:r>
              <a:rPr sz="3600" spc="-90" dirty="0"/>
              <a:t>Additional	</a:t>
            </a:r>
            <a:r>
              <a:rPr lang="en-US" sz="3600" spc="-90" dirty="0" smtClean="0"/>
              <a:t> </a:t>
            </a:r>
            <a:r>
              <a:rPr sz="3600" spc="-229" dirty="0" smtClean="0"/>
              <a:t>Imp</a:t>
            </a:r>
            <a:r>
              <a:rPr sz="3600" spc="-110" dirty="0" smtClean="0"/>
              <a:t>l</a:t>
            </a:r>
            <a:r>
              <a:rPr sz="3600" spc="-105" dirty="0" smtClean="0"/>
              <a:t>icat</a:t>
            </a:r>
            <a:r>
              <a:rPr sz="3600" spc="-75" dirty="0" smtClean="0"/>
              <a:t>i</a:t>
            </a:r>
            <a:r>
              <a:rPr sz="3600" spc="-280" dirty="0" smtClean="0"/>
              <a:t>o</a:t>
            </a:r>
            <a:r>
              <a:rPr sz="3600" spc="-275" dirty="0" smtClean="0"/>
              <a:t>n</a:t>
            </a:r>
            <a:r>
              <a:rPr sz="3600" spc="-535" dirty="0" smtClean="0"/>
              <a:t>s</a:t>
            </a:r>
            <a:r>
              <a:rPr lang="en-US" sz="3600" dirty="0" smtClean="0"/>
              <a:t> </a:t>
            </a:r>
            <a:r>
              <a:rPr sz="3600" spc="-5" dirty="0" smtClean="0"/>
              <a:t>o</a:t>
            </a:r>
            <a:r>
              <a:rPr sz="3600" dirty="0" smtClean="0"/>
              <a:t>f</a:t>
            </a:r>
            <a:r>
              <a:rPr lang="en-US" sz="3600" dirty="0" smtClean="0"/>
              <a:t> </a:t>
            </a:r>
            <a:r>
              <a:rPr sz="3600" spc="-320" dirty="0" smtClean="0"/>
              <a:t>Usi</a:t>
            </a:r>
            <a:r>
              <a:rPr sz="3600" spc="-360" dirty="0" smtClean="0"/>
              <a:t>n</a:t>
            </a:r>
            <a:r>
              <a:rPr sz="3600" spc="-15" dirty="0" smtClean="0"/>
              <a:t>g</a:t>
            </a:r>
            <a:r>
              <a:rPr lang="en-US" sz="3600" spc="-15" dirty="0" smtClean="0"/>
              <a:t> </a:t>
            </a:r>
            <a:r>
              <a:rPr sz="3600" spc="-40" dirty="0" smtClean="0"/>
              <a:t>t</a:t>
            </a:r>
            <a:r>
              <a:rPr sz="3600" spc="-280" dirty="0" smtClean="0"/>
              <a:t>he</a:t>
            </a:r>
            <a:r>
              <a:rPr lang="en-US" sz="3600" dirty="0" smtClean="0"/>
              <a:t> </a:t>
            </a:r>
            <a:r>
              <a:rPr sz="3600" spc="-105" dirty="0" smtClean="0"/>
              <a:t>Dat</a:t>
            </a:r>
            <a:r>
              <a:rPr sz="3600" spc="-135" dirty="0" smtClean="0"/>
              <a:t>a</a:t>
            </a:r>
            <a:r>
              <a:rPr sz="3600" spc="-155" dirty="0" smtClean="0"/>
              <a:t>base  </a:t>
            </a:r>
            <a:r>
              <a:rPr sz="3600" spc="-135" dirty="0"/>
              <a:t>Approach</a:t>
            </a:r>
            <a:endParaRPr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775" y="381000"/>
            <a:ext cx="7933055" cy="2665217"/>
          </a:xfrm>
          <a:prstGeom prst="rect">
            <a:avLst/>
          </a:prstGeom>
        </p:spPr>
        <p:txBody>
          <a:bodyPr vert="horz" wrap="square" lIns="0" tIns="12065" rIns="0" bIns="0" rtlCol="0">
            <a:spAutoFit/>
          </a:bodyPr>
          <a:lstStyle/>
          <a:p>
            <a:pPr marL="264160">
              <a:lnSpc>
                <a:spcPct val="100000"/>
              </a:lnSpc>
              <a:spcBef>
                <a:spcPts val="95"/>
              </a:spcBef>
            </a:pPr>
            <a:r>
              <a:rPr sz="3600" spc="-105" dirty="0">
                <a:solidFill>
                  <a:schemeClr val="tx2">
                    <a:lumMod val="50000"/>
                  </a:schemeClr>
                </a:solidFill>
                <a:latin typeface="Arial" pitchFamily="34" charset="0"/>
                <a:cs typeface="Arial" pitchFamily="34" charset="0"/>
              </a:rPr>
              <a:t>Brief</a:t>
            </a:r>
            <a:r>
              <a:rPr sz="3600" spc="95" dirty="0">
                <a:solidFill>
                  <a:schemeClr val="tx2">
                    <a:lumMod val="50000"/>
                  </a:schemeClr>
                </a:solidFill>
                <a:latin typeface="Arial" pitchFamily="34" charset="0"/>
                <a:cs typeface="Arial" pitchFamily="34" charset="0"/>
              </a:rPr>
              <a:t> </a:t>
            </a:r>
            <a:r>
              <a:rPr sz="3600" spc="-145" dirty="0">
                <a:solidFill>
                  <a:schemeClr val="tx2">
                    <a:lumMod val="50000"/>
                  </a:schemeClr>
                </a:solidFill>
                <a:latin typeface="Arial" pitchFamily="34" charset="0"/>
                <a:cs typeface="Arial" pitchFamily="34" charset="0"/>
              </a:rPr>
              <a:t>History</a:t>
            </a:r>
            <a:r>
              <a:rPr sz="3600" spc="35" dirty="0">
                <a:solidFill>
                  <a:schemeClr val="tx2">
                    <a:lumMod val="50000"/>
                  </a:schemeClr>
                </a:solidFill>
                <a:latin typeface="Arial" pitchFamily="34" charset="0"/>
                <a:cs typeface="Arial" pitchFamily="34" charset="0"/>
              </a:rPr>
              <a:t> </a:t>
            </a:r>
            <a:r>
              <a:rPr sz="3600" dirty="0">
                <a:solidFill>
                  <a:schemeClr val="tx2">
                    <a:lumMod val="50000"/>
                  </a:schemeClr>
                </a:solidFill>
                <a:latin typeface="Arial" pitchFamily="34" charset="0"/>
                <a:cs typeface="Arial" pitchFamily="34" charset="0"/>
              </a:rPr>
              <a:t>of</a:t>
            </a:r>
            <a:r>
              <a:rPr sz="3600" spc="110" dirty="0">
                <a:solidFill>
                  <a:schemeClr val="tx2">
                    <a:lumMod val="50000"/>
                  </a:schemeClr>
                </a:solidFill>
                <a:latin typeface="Arial" pitchFamily="34" charset="0"/>
                <a:cs typeface="Arial" pitchFamily="34" charset="0"/>
              </a:rPr>
              <a:t> </a:t>
            </a:r>
            <a:r>
              <a:rPr sz="3600" spc="-130" dirty="0">
                <a:solidFill>
                  <a:schemeClr val="tx2">
                    <a:lumMod val="50000"/>
                  </a:schemeClr>
                </a:solidFill>
                <a:latin typeface="Arial" pitchFamily="34" charset="0"/>
                <a:cs typeface="Arial" pitchFamily="34" charset="0"/>
              </a:rPr>
              <a:t>Database</a:t>
            </a:r>
            <a:r>
              <a:rPr sz="3600" spc="35" dirty="0">
                <a:solidFill>
                  <a:schemeClr val="tx2">
                    <a:lumMod val="50000"/>
                  </a:schemeClr>
                </a:solidFill>
                <a:latin typeface="Arial" pitchFamily="34" charset="0"/>
                <a:cs typeface="Arial" pitchFamily="34" charset="0"/>
              </a:rPr>
              <a:t> </a:t>
            </a:r>
            <a:r>
              <a:rPr sz="3600" spc="-140" dirty="0">
                <a:solidFill>
                  <a:schemeClr val="tx2">
                    <a:lumMod val="50000"/>
                  </a:schemeClr>
                </a:solidFill>
                <a:latin typeface="Arial" pitchFamily="34" charset="0"/>
                <a:cs typeface="Arial" pitchFamily="34" charset="0"/>
              </a:rPr>
              <a:t>Applications</a:t>
            </a:r>
            <a:endParaRPr sz="3600" dirty="0">
              <a:solidFill>
                <a:schemeClr val="tx2">
                  <a:lumMod val="50000"/>
                </a:schemeClr>
              </a:solidFill>
              <a:latin typeface="Arial" pitchFamily="34" charset="0"/>
              <a:cs typeface="Arial" pitchFamily="34" charset="0"/>
            </a:endParaRPr>
          </a:p>
          <a:p>
            <a:pPr>
              <a:lnSpc>
                <a:spcPct val="100000"/>
              </a:lnSpc>
              <a:spcBef>
                <a:spcPts val="40"/>
              </a:spcBef>
            </a:pPr>
            <a:endParaRPr sz="3400" dirty="0">
              <a:latin typeface="Microsoft Sans Serif"/>
              <a:cs typeface="Microsoft Sans Serif"/>
            </a:endParaRPr>
          </a:p>
          <a:p>
            <a:pPr marL="332105" marR="7620" indent="-320040" algn="just">
              <a:lnSpc>
                <a:spcPct val="90000"/>
              </a:lnSpc>
              <a:buClr>
                <a:srgbClr val="DD8046"/>
              </a:buClr>
              <a:buSzPct val="58928"/>
              <a:buFont typeface="Wingdings"/>
              <a:buChar char=""/>
              <a:tabLst>
                <a:tab pos="332740" algn="l"/>
              </a:tabLst>
            </a:pPr>
            <a:r>
              <a:rPr sz="1600" b="1" dirty="0">
                <a:latin typeface="Paleteno roman"/>
                <a:cs typeface="Arial"/>
              </a:rPr>
              <a:t>Early Database Applications: </a:t>
            </a:r>
            <a:r>
              <a:rPr sz="1600" dirty="0">
                <a:latin typeface="Paleteno roman"/>
                <a:cs typeface="Microsoft Sans Serif"/>
              </a:rPr>
              <a:t>The Hierarchical and  Network Models were introduced in mid 1960’s and  dominated during the seventies. A bulk of the  worldwide database processing still occurs using  these models.</a:t>
            </a:r>
          </a:p>
          <a:p>
            <a:pPr>
              <a:lnSpc>
                <a:spcPct val="100000"/>
              </a:lnSpc>
              <a:spcBef>
                <a:spcPts val="15"/>
              </a:spcBef>
              <a:buClr>
                <a:srgbClr val="DD8046"/>
              </a:buClr>
              <a:buFont typeface="Wingdings"/>
              <a:buChar char=""/>
            </a:pPr>
            <a:endParaRPr sz="1600" dirty="0">
              <a:latin typeface="Paleteno roman"/>
              <a:cs typeface="Microsoft Sans Serif"/>
            </a:endParaRPr>
          </a:p>
          <a:p>
            <a:pPr marL="332105" marR="5080" indent="-320040" algn="just">
              <a:lnSpc>
                <a:spcPct val="90000"/>
              </a:lnSpc>
              <a:buClr>
                <a:srgbClr val="DD8046"/>
              </a:buClr>
              <a:buSzPct val="58928"/>
              <a:buFont typeface="Wingdings"/>
              <a:buChar char=""/>
              <a:tabLst>
                <a:tab pos="332740" algn="l"/>
              </a:tabLst>
            </a:pPr>
            <a:r>
              <a:rPr sz="1600" b="1" dirty="0">
                <a:latin typeface="Paleteno roman"/>
                <a:cs typeface="Arial"/>
              </a:rPr>
              <a:t>Relational Model based Systems: </a:t>
            </a:r>
            <a:r>
              <a:rPr sz="1600" dirty="0">
                <a:latin typeface="Paleteno roman"/>
                <a:cs typeface="Microsoft Sans Serif"/>
              </a:rPr>
              <a:t>The model that  was originally introduced in 1970 was heavily  researched and experimented with in IBM and the  universities. Relational DBMS Products emerged in the  1980’s.</a:t>
            </a:r>
          </a:p>
        </p:txBody>
      </p:sp>
      <p:sp>
        <p:nvSpPr>
          <p:cNvPr id="3" name="object 3"/>
          <p:cNvSpPr txBox="1">
            <a:spLocks noGrp="1"/>
          </p:cNvSpPr>
          <p:nvPr>
            <p:ph type="ftr" sz="quarter" idx="4294967295"/>
          </p:nvPr>
        </p:nvSpPr>
        <p:spPr>
          <a:xfrm>
            <a:off x="1028496" y="6327830"/>
            <a:ext cx="4920615" cy="219709"/>
          </a:xfrm>
          <a:prstGeom prst="rect">
            <a:avLst/>
          </a:prstGeom>
        </p:spPr>
        <p:txBody>
          <a:bodyPr vert="horz" wrap="square" lIns="0" tIns="0" rIns="0" bIns="0" rtlCol="0">
            <a:spAutoFit/>
          </a:bodyPr>
          <a:lstStyle/>
          <a:p>
            <a:pPr marL="12700">
              <a:lnSpc>
                <a:spcPts val="1580"/>
              </a:lnSpc>
            </a:pPr>
            <a:r>
              <a:rPr lang="en-US" spc="-130" smtClean="0"/>
              <a:t>S Mamatha Jajur, RNSIT</a:t>
            </a:r>
            <a:endParaRPr spc="-13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63750"/>
            <a:ext cx="8186420" cy="3308213"/>
          </a:xfrm>
          <a:prstGeom prst="rect">
            <a:avLst/>
          </a:prstGeom>
        </p:spPr>
        <p:txBody>
          <a:bodyPr vert="horz" wrap="square" lIns="0" tIns="53975" rIns="0" bIns="0" rtlCol="0">
            <a:spAutoFit/>
          </a:bodyPr>
          <a:lstStyle/>
          <a:p>
            <a:pPr marL="332740" marR="6350" indent="-320040" algn="just">
              <a:lnSpc>
                <a:spcPts val="2590"/>
              </a:lnSpc>
              <a:spcBef>
                <a:spcPts val="425"/>
              </a:spcBef>
              <a:buClr>
                <a:srgbClr val="DD8046"/>
              </a:buClr>
              <a:buSzPct val="60416"/>
              <a:buFont typeface="Wingdings"/>
              <a:buChar char=""/>
              <a:tabLst>
                <a:tab pos="332740" algn="l"/>
              </a:tabLst>
            </a:pPr>
            <a:r>
              <a:rPr sz="1600" b="1" dirty="0">
                <a:latin typeface="Paleteno roman"/>
                <a:cs typeface="Arial"/>
              </a:rPr>
              <a:t>Object-oriented applications: </a:t>
            </a:r>
            <a:r>
              <a:rPr sz="1600" dirty="0">
                <a:latin typeface="Paleteno roman"/>
                <a:cs typeface="Microsoft Sans Serif"/>
              </a:rPr>
              <a:t>OODBMSs were introduced in  late 1980’s and early 1990’s to cater to the need of complex  data processing in CAD and other applications. Their use has not  taken off much.</a:t>
            </a:r>
          </a:p>
          <a:p>
            <a:pPr>
              <a:lnSpc>
                <a:spcPct val="100000"/>
              </a:lnSpc>
              <a:spcBef>
                <a:spcPts val="50"/>
              </a:spcBef>
              <a:buClr>
                <a:srgbClr val="DD8046"/>
              </a:buClr>
              <a:buFont typeface="Wingdings"/>
              <a:buChar char=""/>
            </a:pPr>
            <a:endParaRPr sz="1600" dirty="0">
              <a:latin typeface="Paleteno roman"/>
              <a:cs typeface="Microsoft Sans Serif"/>
            </a:endParaRPr>
          </a:p>
          <a:p>
            <a:pPr marL="332740" marR="5080" indent="-320040" algn="just">
              <a:lnSpc>
                <a:spcPct val="90000"/>
              </a:lnSpc>
              <a:buClr>
                <a:srgbClr val="DD8046"/>
              </a:buClr>
              <a:buSzPct val="60416"/>
              <a:buFont typeface="Wingdings"/>
              <a:buChar char=""/>
              <a:tabLst>
                <a:tab pos="332740" algn="l"/>
              </a:tabLst>
            </a:pPr>
            <a:r>
              <a:rPr sz="1600" b="1" dirty="0">
                <a:latin typeface="Paleteno roman"/>
                <a:cs typeface="Arial"/>
              </a:rPr>
              <a:t>Data on the Web and E-commerce Applications: </a:t>
            </a:r>
            <a:r>
              <a:rPr sz="1600" dirty="0">
                <a:latin typeface="Paleteno roman"/>
                <a:cs typeface="Microsoft Sans Serif"/>
              </a:rPr>
              <a:t>Web contains  data in HTML (Hypertext markup language) with links among  pages. This has given rise to a new set of applications and E-  commerce is using new standards like XML (eXtended Markup  Language</a:t>
            </a:r>
            <a:r>
              <a:rPr sz="1600" dirty="0" smtClean="0">
                <a:latin typeface="Paleteno roman"/>
                <a:cs typeface="Microsoft Sans Serif"/>
              </a:rPr>
              <a:t>).</a:t>
            </a:r>
            <a:endParaRPr lang="en-US" sz="1600" dirty="0" smtClean="0">
              <a:latin typeface="Paleteno roman"/>
              <a:cs typeface="Microsoft Sans Serif"/>
            </a:endParaRPr>
          </a:p>
          <a:p>
            <a:pPr marL="332740" marR="5080" indent="-320040" algn="just">
              <a:lnSpc>
                <a:spcPct val="90000"/>
              </a:lnSpc>
              <a:buClr>
                <a:srgbClr val="DD8046"/>
              </a:buClr>
              <a:buSzPct val="60416"/>
              <a:buFont typeface="Wingdings"/>
              <a:buChar char=""/>
              <a:tabLst>
                <a:tab pos="332740" algn="l"/>
              </a:tabLst>
            </a:pPr>
            <a:endParaRPr lang="en-US" sz="1600" dirty="0" smtClean="0">
              <a:latin typeface="Paleteno roman"/>
              <a:cs typeface="Microsoft Sans Serif"/>
            </a:endParaRPr>
          </a:p>
          <a:p>
            <a:pPr marL="332740" marR="5080" indent="-320040" algn="just">
              <a:lnSpc>
                <a:spcPct val="90000"/>
              </a:lnSpc>
              <a:buClr>
                <a:srgbClr val="DD8046"/>
              </a:buClr>
              <a:buSzPct val="60416"/>
              <a:buFont typeface="Wingdings"/>
              <a:buChar char=""/>
              <a:tabLst>
                <a:tab pos="332740" algn="l"/>
              </a:tabLst>
            </a:pPr>
            <a:endParaRPr lang="en-US" sz="1600" dirty="0" smtClean="0">
              <a:latin typeface="Paleteno roman"/>
              <a:cs typeface="Microsoft Sans Serif"/>
            </a:endParaRPr>
          </a:p>
          <a:p>
            <a:pPr marL="332740" marR="5080" indent="-320040" algn="just">
              <a:lnSpc>
                <a:spcPct val="90000"/>
              </a:lnSpc>
              <a:buClr>
                <a:srgbClr val="DD8046"/>
              </a:buClr>
              <a:buSzPct val="60416"/>
              <a:buFont typeface="Wingdings"/>
              <a:buChar char=""/>
              <a:tabLst>
                <a:tab pos="332740" algn="l"/>
              </a:tabLst>
            </a:pPr>
            <a:endParaRPr lang="en-US" sz="1600" dirty="0" smtClean="0">
              <a:latin typeface="Paleteno roman"/>
              <a:cs typeface="Microsoft Sans Serif"/>
            </a:endParaRPr>
          </a:p>
          <a:p>
            <a:pPr marL="332740" marR="5080" indent="-320040" algn="just">
              <a:lnSpc>
                <a:spcPct val="90000"/>
              </a:lnSpc>
              <a:buClr>
                <a:srgbClr val="DD8046"/>
              </a:buClr>
              <a:buSzPct val="60416"/>
              <a:buFont typeface="Wingdings"/>
              <a:buChar char=""/>
              <a:tabLst>
                <a:tab pos="332740" algn="l"/>
              </a:tabLst>
            </a:pPr>
            <a:endParaRPr lang="en-US" sz="1600" dirty="0" smtClean="0">
              <a:latin typeface="Paleteno roman"/>
              <a:cs typeface="Microsoft Sans Serif"/>
            </a:endParaRPr>
          </a:p>
          <a:p>
            <a:pPr marL="332740" marR="5080" indent="-320040" algn="just">
              <a:lnSpc>
                <a:spcPct val="90000"/>
              </a:lnSpc>
              <a:buClr>
                <a:srgbClr val="DD8046"/>
              </a:buClr>
              <a:buSzPct val="60416"/>
              <a:buFont typeface="Wingdings"/>
              <a:buChar char=""/>
              <a:tabLst>
                <a:tab pos="332740" algn="l"/>
              </a:tabLst>
            </a:pPr>
            <a:endParaRPr sz="1600" dirty="0">
              <a:latin typeface="Paleteno roman"/>
              <a:cs typeface="Microsoft Sans Serif"/>
            </a:endParaRPr>
          </a:p>
        </p:txBody>
      </p:sp>
      <p:sp>
        <p:nvSpPr>
          <p:cNvPr id="4" name="object 4"/>
          <p:cNvSpPr txBox="1">
            <a:spLocks noGrp="1"/>
          </p:cNvSpPr>
          <p:nvPr>
            <p:ph type="ftr" sz="quarter" idx="4294967295"/>
          </p:nvPr>
        </p:nvSpPr>
        <p:spPr>
          <a:xfrm>
            <a:off x="1028496" y="6327830"/>
            <a:ext cx="4920615" cy="219709"/>
          </a:xfrm>
          <a:prstGeom prst="rect">
            <a:avLst/>
          </a:prstGeom>
        </p:spPr>
        <p:txBody>
          <a:bodyPr vert="horz" wrap="square" lIns="0" tIns="0" rIns="0" bIns="0" rtlCol="0">
            <a:spAutoFit/>
          </a:bodyPr>
          <a:lstStyle/>
          <a:p>
            <a:pPr marL="12700">
              <a:lnSpc>
                <a:spcPts val="1580"/>
              </a:lnSpc>
            </a:pPr>
            <a:r>
              <a:rPr lang="en-US" spc="-130" smtClean="0"/>
              <a:t>S Mamatha Jajur, RNSIT</a:t>
            </a:r>
            <a:endParaRPr spc="-130" dirty="0"/>
          </a:p>
        </p:txBody>
      </p:sp>
      <p:sp>
        <p:nvSpPr>
          <p:cNvPr id="3" name="object 3"/>
          <p:cNvSpPr txBox="1">
            <a:spLocks noGrp="1"/>
          </p:cNvSpPr>
          <p:nvPr>
            <p:ph type="title"/>
          </p:nvPr>
        </p:nvSpPr>
        <p:spPr>
          <a:xfrm>
            <a:off x="691387" y="444449"/>
            <a:ext cx="7790180" cy="514350"/>
          </a:xfrm>
          <a:prstGeom prst="rect">
            <a:avLst/>
          </a:prstGeom>
        </p:spPr>
        <p:txBody>
          <a:bodyPr vert="horz" wrap="square" lIns="0" tIns="13335" rIns="0" bIns="0" rtlCol="0">
            <a:spAutoFit/>
          </a:bodyPr>
          <a:lstStyle/>
          <a:p>
            <a:pPr marL="12700">
              <a:lnSpc>
                <a:spcPct val="100000"/>
              </a:lnSpc>
              <a:spcBef>
                <a:spcPts val="105"/>
              </a:spcBef>
            </a:pPr>
            <a:r>
              <a:rPr sz="3200" spc="-215" dirty="0"/>
              <a:t>Hist</a:t>
            </a:r>
            <a:r>
              <a:rPr sz="3200" spc="-275" dirty="0"/>
              <a:t>o</a:t>
            </a:r>
            <a:r>
              <a:rPr sz="3200" spc="-105" dirty="0"/>
              <a:t>ri</a:t>
            </a:r>
            <a:r>
              <a:rPr sz="3200" spc="-180" dirty="0"/>
              <a:t>c</a:t>
            </a:r>
            <a:r>
              <a:rPr sz="3200" spc="-20" dirty="0"/>
              <a:t>al </a:t>
            </a:r>
            <a:r>
              <a:rPr sz="3200" spc="-270" dirty="0"/>
              <a:t>De</a:t>
            </a:r>
            <a:r>
              <a:rPr sz="3200" spc="-265" dirty="0"/>
              <a:t>v</a:t>
            </a:r>
            <a:r>
              <a:rPr sz="3200" spc="-145" dirty="0"/>
              <a:t>e</a:t>
            </a:r>
            <a:r>
              <a:rPr sz="3200" spc="-55" dirty="0"/>
              <a:t>l</a:t>
            </a:r>
            <a:r>
              <a:rPr sz="3200" spc="-235" dirty="0"/>
              <a:t>opm</a:t>
            </a:r>
            <a:r>
              <a:rPr sz="3200" spc="-195" dirty="0"/>
              <a:t>e</a:t>
            </a:r>
            <a:r>
              <a:rPr sz="3200" spc="-200" dirty="0"/>
              <a:t>nt</a:t>
            </a:r>
            <a:r>
              <a:rPr sz="3200" spc="-25" dirty="0"/>
              <a:t> </a:t>
            </a:r>
            <a:r>
              <a:rPr sz="3200" spc="5" dirty="0"/>
              <a:t>o</a:t>
            </a:r>
            <a:r>
              <a:rPr sz="3200" dirty="0"/>
              <a:t>f</a:t>
            </a:r>
            <a:r>
              <a:rPr sz="3200" spc="105" dirty="0"/>
              <a:t> </a:t>
            </a:r>
            <a:r>
              <a:rPr sz="3200" spc="-105" dirty="0"/>
              <a:t>Dat</a:t>
            </a:r>
            <a:r>
              <a:rPr sz="3200" spc="-125" dirty="0"/>
              <a:t>a</a:t>
            </a:r>
            <a:r>
              <a:rPr sz="3200" spc="-185" dirty="0"/>
              <a:t>base</a:t>
            </a:r>
            <a:r>
              <a:rPr sz="3200" spc="10" dirty="0"/>
              <a:t> </a:t>
            </a:r>
            <a:r>
              <a:rPr sz="3200" spc="-810" dirty="0"/>
              <a:t>T</a:t>
            </a:r>
            <a:r>
              <a:rPr sz="3200" spc="-290" dirty="0"/>
              <a:t>e</a:t>
            </a:r>
            <a:r>
              <a:rPr sz="3200" spc="-120" dirty="0"/>
              <a:t>c</a:t>
            </a:r>
            <a:r>
              <a:rPr sz="3200" spc="-310" dirty="0"/>
              <a:t>hn</a:t>
            </a:r>
            <a:r>
              <a:rPr sz="3200" spc="-305" dirty="0"/>
              <a:t>o</a:t>
            </a:r>
            <a:r>
              <a:rPr sz="3200" spc="-65" dirty="0"/>
              <a:t>l</a:t>
            </a:r>
            <a:r>
              <a:rPr sz="3200" spc="-140" dirty="0"/>
              <a:t>o</a:t>
            </a:r>
            <a:r>
              <a:rPr sz="3200" spc="-95" dirty="0"/>
              <a:t>g</a:t>
            </a:r>
            <a:r>
              <a:rPr sz="3200" dirty="0"/>
              <a:t>y</a:t>
            </a:r>
            <a:endParaRPr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219200"/>
            <a:ext cx="8455660" cy="5644493"/>
          </a:xfrm>
          <a:prstGeom prst="rect">
            <a:avLst/>
          </a:prstGeom>
        </p:spPr>
        <p:txBody>
          <a:bodyPr vert="horz" wrap="square" lIns="0" tIns="32384" rIns="0" bIns="0" rtlCol="0">
            <a:spAutoFit/>
          </a:bodyPr>
          <a:lstStyle/>
          <a:p>
            <a:pPr marL="332740" indent="-320040" algn="just">
              <a:spcBef>
                <a:spcPts val="254"/>
              </a:spcBef>
              <a:buClr>
                <a:srgbClr val="DD8046"/>
              </a:buClr>
              <a:buSzPct val="60416"/>
              <a:buFont typeface="Wingdings"/>
              <a:buChar char=""/>
              <a:tabLst>
                <a:tab pos="332105" algn="l"/>
                <a:tab pos="332740" algn="l"/>
              </a:tabLst>
            </a:pPr>
            <a:r>
              <a:rPr sz="1600" b="1" dirty="0">
                <a:latin typeface="Paleteno roman"/>
                <a:cs typeface="Arial"/>
              </a:rPr>
              <a:t>The overhead costs of using a DBMS</a:t>
            </a:r>
            <a:r>
              <a:rPr sz="1600" dirty="0">
                <a:latin typeface="Paleteno roman"/>
                <a:cs typeface="Microsoft Sans Serif"/>
              </a:rPr>
              <a:t>:</a:t>
            </a: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sz="1600" dirty="0" smtClean="0">
                <a:latin typeface="Paleteno roman"/>
                <a:cs typeface="Microsoft Sans Serif"/>
              </a:rPr>
              <a:t>High </a:t>
            </a:r>
            <a:r>
              <a:rPr sz="1600" dirty="0">
                <a:latin typeface="Paleteno roman"/>
                <a:cs typeface="Microsoft Sans Serif"/>
              </a:rPr>
              <a:t>initial investment in hardware, software and training.</a:t>
            </a: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sz="1600" dirty="0" smtClean="0">
                <a:latin typeface="Paleteno roman"/>
                <a:cs typeface="Microsoft Sans Serif"/>
              </a:rPr>
              <a:t>The </a:t>
            </a:r>
            <a:r>
              <a:rPr sz="1600" dirty="0">
                <a:latin typeface="Paleteno roman"/>
                <a:cs typeface="Microsoft Sans Serif"/>
              </a:rPr>
              <a:t>generality that a DBMS provides for defining and processing of data.</a:t>
            </a: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sz="1600" dirty="0" smtClean="0">
                <a:latin typeface="Paleteno roman"/>
                <a:cs typeface="Microsoft Sans Serif"/>
              </a:rPr>
              <a:t>Overhead</a:t>
            </a:r>
            <a:r>
              <a:rPr lang="en-US" sz="1600" dirty="0" smtClean="0">
                <a:latin typeface="Paleteno roman"/>
                <a:cs typeface="Microsoft Sans Serif"/>
              </a:rPr>
              <a:t> </a:t>
            </a:r>
            <a:r>
              <a:rPr sz="1600" dirty="0" smtClean="0">
                <a:latin typeface="Paleteno roman"/>
                <a:cs typeface="Microsoft Sans Serif"/>
              </a:rPr>
              <a:t>for</a:t>
            </a:r>
            <a:r>
              <a:rPr lang="en-US" sz="1600" dirty="0" smtClean="0">
                <a:latin typeface="Paleteno roman"/>
                <a:cs typeface="Microsoft Sans Serif"/>
              </a:rPr>
              <a:t> </a:t>
            </a:r>
            <a:r>
              <a:rPr sz="1600" dirty="0" smtClean="0">
                <a:latin typeface="Paleteno roman"/>
                <a:cs typeface="Microsoft Sans Serif"/>
              </a:rPr>
              <a:t>providing</a:t>
            </a:r>
            <a:r>
              <a:rPr lang="en-US" sz="1600" dirty="0" smtClean="0">
                <a:latin typeface="Paleteno roman"/>
                <a:cs typeface="Microsoft Sans Serif"/>
              </a:rPr>
              <a:t> </a:t>
            </a:r>
            <a:r>
              <a:rPr sz="1600" dirty="0" smtClean="0">
                <a:latin typeface="Paleteno roman"/>
                <a:cs typeface="Microsoft Sans Serif"/>
              </a:rPr>
              <a:t>security,</a:t>
            </a:r>
            <a:r>
              <a:rPr lang="en-US" sz="1600" dirty="0" smtClean="0">
                <a:latin typeface="Paleteno roman"/>
                <a:cs typeface="Microsoft Sans Serif"/>
              </a:rPr>
              <a:t> </a:t>
            </a:r>
            <a:r>
              <a:rPr sz="1600" dirty="0" smtClean="0">
                <a:latin typeface="Paleteno roman"/>
                <a:cs typeface="Microsoft Sans Serif"/>
              </a:rPr>
              <a:t>concurrency</a:t>
            </a:r>
            <a:r>
              <a:rPr lang="en-US" sz="1600" dirty="0" smtClean="0">
                <a:latin typeface="Paleteno roman"/>
                <a:cs typeface="Microsoft Sans Serif"/>
              </a:rPr>
              <a:t> </a:t>
            </a:r>
            <a:r>
              <a:rPr sz="1600" dirty="0" smtClean="0">
                <a:latin typeface="Paleteno roman"/>
                <a:cs typeface="Microsoft Sans Serif"/>
              </a:rPr>
              <a:t>control,</a:t>
            </a:r>
            <a:r>
              <a:rPr lang="en-US" sz="1600" dirty="0" smtClean="0">
                <a:latin typeface="Paleteno roman"/>
                <a:cs typeface="Microsoft Sans Serif"/>
              </a:rPr>
              <a:t> </a:t>
            </a:r>
            <a:r>
              <a:rPr sz="1600" dirty="0" smtClean="0">
                <a:latin typeface="Paleteno roman"/>
                <a:cs typeface="Microsoft Sans Serif"/>
              </a:rPr>
              <a:t>recovery</a:t>
            </a:r>
            <a:r>
              <a:rPr sz="1600" dirty="0">
                <a:latin typeface="Paleteno roman"/>
                <a:cs typeface="Microsoft Sans Serif"/>
              </a:rPr>
              <a:t>,	and  integrity functions.</a:t>
            </a:r>
          </a:p>
          <a:p>
            <a:pPr algn="just">
              <a:spcBef>
                <a:spcPts val="20"/>
              </a:spcBef>
            </a:pPr>
            <a:endParaRPr sz="1600" dirty="0">
              <a:latin typeface="Paleteno roman"/>
              <a:cs typeface="Microsoft Sans Serif"/>
            </a:endParaRPr>
          </a:p>
          <a:p>
            <a:pPr marL="332740" indent="-320040" algn="just">
              <a:buClr>
                <a:srgbClr val="DD8046"/>
              </a:buClr>
              <a:buSzPct val="60416"/>
              <a:buFont typeface="Wingdings"/>
              <a:buChar char=""/>
              <a:tabLst>
                <a:tab pos="332105" algn="l"/>
                <a:tab pos="332740" algn="l"/>
              </a:tabLst>
            </a:pPr>
            <a:r>
              <a:rPr sz="1600" b="1" dirty="0">
                <a:latin typeface="Paleteno roman"/>
                <a:cs typeface="Arial"/>
              </a:rPr>
              <a:t>When a DBMS may be unnecessary:</a:t>
            </a:r>
            <a:endParaRPr sz="1600" dirty="0">
              <a:latin typeface="Paleteno roman"/>
              <a:cs typeface="Arial"/>
            </a:endParaRP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sz="1600" dirty="0" smtClean="0">
                <a:latin typeface="Paleteno roman"/>
                <a:cs typeface="Microsoft Sans Serif"/>
              </a:rPr>
              <a:t>If</a:t>
            </a:r>
            <a:r>
              <a:rPr lang="en-US" sz="1600" dirty="0" smtClean="0">
                <a:latin typeface="Paleteno roman"/>
                <a:cs typeface="Microsoft Sans Serif"/>
              </a:rPr>
              <a:t> </a:t>
            </a:r>
            <a:r>
              <a:rPr sz="1600" dirty="0" smtClean="0">
                <a:latin typeface="Paleteno roman"/>
                <a:cs typeface="Microsoft Sans Serif"/>
              </a:rPr>
              <a:t>the</a:t>
            </a:r>
            <a:r>
              <a:rPr lang="en-US" sz="1600" dirty="0" smtClean="0">
                <a:latin typeface="Paleteno roman"/>
                <a:cs typeface="Microsoft Sans Serif"/>
              </a:rPr>
              <a:t> </a:t>
            </a:r>
            <a:r>
              <a:rPr sz="1600" dirty="0" smtClean="0">
                <a:latin typeface="Paleteno roman"/>
                <a:cs typeface="Microsoft Sans Serif"/>
              </a:rPr>
              <a:t>database</a:t>
            </a:r>
            <a:r>
              <a:rPr lang="en-US" sz="1600" dirty="0" smtClean="0">
                <a:latin typeface="Paleteno roman"/>
                <a:cs typeface="Microsoft Sans Serif"/>
              </a:rPr>
              <a:t> </a:t>
            </a:r>
            <a:r>
              <a:rPr sz="1600" dirty="0" smtClean="0">
                <a:latin typeface="Paleteno roman"/>
                <a:cs typeface="Microsoft Sans Serif"/>
              </a:rPr>
              <a:t>and</a:t>
            </a:r>
            <a:r>
              <a:rPr lang="en-US" sz="1600" dirty="0" smtClean="0">
                <a:latin typeface="Paleteno roman"/>
                <a:cs typeface="Microsoft Sans Serif"/>
              </a:rPr>
              <a:t> </a:t>
            </a:r>
            <a:r>
              <a:rPr sz="1600" dirty="0" smtClean="0">
                <a:latin typeface="Paleteno roman"/>
                <a:cs typeface="Microsoft Sans Serif"/>
              </a:rPr>
              <a:t>applications</a:t>
            </a:r>
            <a:r>
              <a:rPr lang="en-US" sz="1600" dirty="0" smtClean="0">
                <a:latin typeface="Paleteno roman"/>
                <a:cs typeface="Microsoft Sans Serif"/>
              </a:rPr>
              <a:t> </a:t>
            </a:r>
            <a:r>
              <a:rPr sz="1600" dirty="0" smtClean="0">
                <a:latin typeface="Paleteno roman"/>
                <a:cs typeface="Microsoft Sans Serif"/>
              </a:rPr>
              <a:t>are</a:t>
            </a:r>
            <a:r>
              <a:rPr lang="en-US" sz="1600" dirty="0" smtClean="0">
                <a:latin typeface="Paleteno roman"/>
                <a:cs typeface="Microsoft Sans Serif"/>
              </a:rPr>
              <a:t> </a:t>
            </a:r>
            <a:r>
              <a:rPr sz="1600" dirty="0" smtClean="0">
                <a:latin typeface="Paleteno roman"/>
                <a:cs typeface="Microsoft Sans Serif"/>
              </a:rPr>
              <a:t>simple,</a:t>
            </a:r>
            <a:r>
              <a:rPr lang="en-US" sz="1600" dirty="0" smtClean="0">
                <a:latin typeface="Paleteno roman"/>
                <a:cs typeface="Microsoft Sans Serif"/>
              </a:rPr>
              <a:t> </a:t>
            </a:r>
            <a:r>
              <a:rPr sz="1600" dirty="0" smtClean="0">
                <a:latin typeface="Paleteno roman"/>
                <a:cs typeface="Microsoft Sans Serif"/>
              </a:rPr>
              <a:t>well</a:t>
            </a:r>
            <a:r>
              <a:rPr lang="en-US" sz="1600" dirty="0" smtClean="0">
                <a:latin typeface="Paleteno roman"/>
                <a:cs typeface="Microsoft Sans Serif"/>
              </a:rPr>
              <a:t> </a:t>
            </a:r>
            <a:r>
              <a:rPr sz="1600" dirty="0" smtClean="0">
                <a:latin typeface="Paleteno roman"/>
                <a:cs typeface="Microsoft Sans Serif"/>
              </a:rPr>
              <a:t>defined,</a:t>
            </a:r>
            <a:r>
              <a:rPr lang="en-US" sz="1600" dirty="0" smtClean="0">
                <a:latin typeface="Paleteno roman"/>
                <a:cs typeface="Microsoft Sans Serif"/>
              </a:rPr>
              <a:t> </a:t>
            </a:r>
            <a:r>
              <a:rPr sz="1600" dirty="0" smtClean="0">
                <a:latin typeface="Paleteno roman"/>
                <a:cs typeface="Microsoft Sans Serif"/>
              </a:rPr>
              <a:t>and</a:t>
            </a:r>
            <a:r>
              <a:rPr lang="en-US" sz="1600" dirty="0" smtClean="0">
                <a:latin typeface="Paleteno roman"/>
                <a:cs typeface="Microsoft Sans Serif"/>
              </a:rPr>
              <a:t> </a:t>
            </a:r>
            <a:r>
              <a:rPr sz="1600" dirty="0" smtClean="0">
                <a:latin typeface="Paleteno roman"/>
                <a:cs typeface="Microsoft Sans Serif"/>
              </a:rPr>
              <a:t>not  </a:t>
            </a:r>
            <a:r>
              <a:rPr sz="1600" dirty="0">
                <a:latin typeface="Paleteno roman"/>
                <a:cs typeface="Microsoft Sans Serif"/>
              </a:rPr>
              <a:t>expected to change</a:t>
            </a:r>
            <a:r>
              <a:rPr sz="1600" dirty="0" smtClean="0">
                <a:latin typeface="Paleteno roman"/>
                <a:cs typeface="Microsoft Sans Serif"/>
              </a:rPr>
              <a:t>.</a:t>
            </a:r>
            <a:endParaRPr lang="en-US" sz="1600" dirty="0" smtClean="0">
              <a:latin typeface="Paleteno roman"/>
              <a:cs typeface="Microsoft Sans Serif"/>
            </a:endParaRP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sz="1600" dirty="0" smtClean="0">
                <a:latin typeface="Paleteno roman"/>
                <a:cs typeface="Microsoft Sans Serif"/>
              </a:rPr>
              <a:t>If </a:t>
            </a:r>
            <a:r>
              <a:rPr sz="1600" dirty="0">
                <a:latin typeface="Paleteno roman"/>
                <a:cs typeface="Microsoft Sans Serif"/>
              </a:rPr>
              <a:t>there are stringent real-time requirements that may not be met because  of DBMS </a:t>
            </a:r>
            <a:r>
              <a:rPr sz="1600" dirty="0" smtClean="0">
                <a:latin typeface="Paleteno roman"/>
                <a:cs typeface="Microsoft Sans Serif"/>
              </a:rPr>
              <a:t>overhead.</a:t>
            </a:r>
            <a:endParaRPr lang="en-US" sz="1600" dirty="0" smtClean="0">
              <a:latin typeface="Paleteno roman"/>
              <a:cs typeface="Microsoft Sans Serif"/>
            </a:endParaRP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lang="en-US" sz="1600" dirty="0" smtClean="0">
                <a:latin typeface="Paleteno roman"/>
                <a:cs typeface="Microsoft Sans Serif"/>
              </a:rPr>
              <a:t>Embedded systems	with limited storage capacity, where a general purpose DBMS would not fit.</a:t>
            </a: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lang="en-US" sz="1600" dirty="0" smtClean="0">
                <a:latin typeface="Paleteno roman"/>
                <a:cs typeface="Microsoft Sans Serif"/>
              </a:rPr>
              <a:t>If access to data by multiple users is not required.</a:t>
            </a:r>
          </a:p>
          <a:p>
            <a:pPr marL="332740" indent="-320675" algn="just">
              <a:lnSpc>
                <a:spcPct val="100000"/>
              </a:lnSpc>
              <a:spcBef>
                <a:spcPts val="780"/>
              </a:spcBef>
              <a:buClr>
                <a:srgbClr val="DD8046"/>
              </a:buClr>
              <a:buSzPct val="60344"/>
              <a:buFont typeface="Wingdings"/>
              <a:buChar char=""/>
              <a:tabLst>
                <a:tab pos="333375" algn="l"/>
              </a:tabLst>
            </a:pPr>
            <a:r>
              <a:rPr lang="en-US" sz="1600" b="1" dirty="0" smtClean="0">
                <a:latin typeface="Paleteno roman"/>
                <a:cs typeface="Arial"/>
              </a:rPr>
              <a:t>When no DBMS may suffice:</a:t>
            </a:r>
          </a:p>
          <a:p>
            <a:pPr marL="652780" marR="5080" indent="-274955" algn="just">
              <a:lnSpc>
                <a:spcPct val="100000"/>
              </a:lnSpc>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lang="en-US" sz="1600" dirty="0" smtClean="0">
                <a:latin typeface="Paleteno roman"/>
                <a:cs typeface="Microsoft Sans Serif"/>
              </a:rPr>
              <a:t>If the database system is not able to handle the  complexity of data because of modeling limitations</a:t>
            </a:r>
          </a:p>
          <a:p>
            <a:pPr marL="652780" marR="5080" indent="-274955" algn="just">
              <a:lnSpc>
                <a:spcPct val="100000"/>
              </a:lnSpc>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r>
              <a:rPr lang="en-US" sz="1600" dirty="0" smtClean="0">
                <a:latin typeface="Paleteno roman"/>
                <a:cs typeface="Microsoft Sans Serif"/>
              </a:rPr>
              <a:t>If the database users need	 special operations not supported by the DBMS.</a:t>
            </a:r>
          </a:p>
          <a:p>
            <a:pPr marL="652780" marR="5080" indent="-274955" algn="just">
              <a:spcBef>
                <a:spcPts val="615"/>
              </a:spcBef>
              <a:buFont typeface="Arial" pitchFamily="34" charset="0"/>
              <a:buChar char="•"/>
              <a:tabLst>
                <a:tab pos="953135" algn="l"/>
                <a:tab pos="1410335" algn="l"/>
                <a:tab pos="2541270" algn="l"/>
                <a:tab pos="3082290" algn="l"/>
                <a:tab pos="4448175" algn="l"/>
                <a:tab pos="4951095" algn="l"/>
                <a:tab pos="5779135" algn="l"/>
                <a:tab pos="6333490" algn="l"/>
                <a:tab pos="7324725" algn="l"/>
                <a:tab pos="7867015" algn="l"/>
              </a:tabLst>
            </a:pPr>
            <a:endParaRPr lang="en-US" sz="1400" dirty="0" smtClean="0">
              <a:latin typeface="Paleteno roman"/>
              <a:cs typeface="Microsoft Sans Serif"/>
            </a:endParaRPr>
          </a:p>
          <a:p>
            <a:pPr marL="652780" marR="5715" indent="-274955" algn="just">
              <a:spcBef>
                <a:spcPts val="600"/>
              </a:spcBef>
            </a:pPr>
            <a:endParaRPr lang="en-US" sz="1400" dirty="0" smtClean="0">
              <a:latin typeface="Paleteno roman"/>
              <a:cs typeface="Microsoft Sans Serif"/>
            </a:endParaRPr>
          </a:p>
          <a:p>
            <a:pPr marL="652780" marR="5715" indent="-274955" algn="just">
              <a:spcBef>
                <a:spcPts val="600"/>
              </a:spcBef>
            </a:pPr>
            <a:endParaRPr sz="1400" dirty="0">
              <a:latin typeface="Paleteno roman"/>
              <a:cs typeface="Microsoft Sans Serif"/>
            </a:endParaRPr>
          </a:p>
        </p:txBody>
      </p:sp>
      <p:sp>
        <p:nvSpPr>
          <p:cNvPr id="6" name="object 6"/>
          <p:cNvSpPr txBox="1">
            <a:spLocks noGrp="1"/>
          </p:cNvSpPr>
          <p:nvPr>
            <p:ph type="ftr" sz="quarter" idx="4294967295"/>
          </p:nvPr>
        </p:nvSpPr>
        <p:spPr>
          <a:xfrm>
            <a:off x="1219200" y="6477000"/>
            <a:ext cx="4920615" cy="194540"/>
          </a:xfrm>
          <a:prstGeom prst="rect">
            <a:avLst/>
          </a:prstGeom>
        </p:spPr>
        <p:txBody>
          <a:bodyPr vert="horz" wrap="square" lIns="0" tIns="0" rIns="0" bIns="0" rtlCol="0">
            <a:spAutoFit/>
          </a:bodyPr>
          <a:lstStyle/>
          <a:p>
            <a:pPr marL="12700" algn="ctr">
              <a:lnSpc>
                <a:spcPts val="1580"/>
              </a:lnSpc>
            </a:pPr>
            <a:r>
              <a:rPr lang="en-US" sz="1200" smtClean="0"/>
              <a:t>S Mamatha Jajur, RNSIT</a:t>
            </a:r>
            <a:endParaRPr sz="1200" dirty="0"/>
          </a:p>
        </p:txBody>
      </p:sp>
      <p:sp>
        <p:nvSpPr>
          <p:cNvPr id="3" name="object 3"/>
          <p:cNvSpPr txBox="1"/>
          <p:nvPr/>
        </p:nvSpPr>
        <p:spPr>
          <a:xfrm>
            <a:off x="6657593" y="4996383"/>
            <a:ext cx="1911985" cy="331470"/>
          </a:xfrm>
          <a:prstGeom prst="rect">
            <a:avLst/>
          </a:prstGeom>
        </p:spPr>
        <p:txBody>
          <a:bodyPr vert="horz" wrap="square" lIns="0" tIns="13335" rIns="0" bIns="0" rtlCol="0">
            <a:spAutoFit/>
          </a:bodyPr>
          <a:lstStyle/>
          <a:p>
            <a:pPr marL="12700">
              <a:lnSpc>
                <a:spcPct val="100000"/>
              </a:lnSpc>
              <a:spcBef>
                <a:spcPts val="105"/>
              </a:spcBef>
              <a:tabLst>
                <a:tab pos="806450" algn="l"/>
                <a:tab pos="1122045" algn="l"/>
              </a:tabLst>
            </a:pPr>
            <a:endParaRPr sz="2000" dirty="0">
              <a:latin typeface="Microsoft Sans Serif"/>
              <a:cs typeface="Microsoft Sans Serif"/>
            </a:endParaRPr>
          </a:p>
        </p:txBody>
      </p:sp>
      <p:sp>
        <p:nvSpPr>
          <p:cNvPr id="4" name="object 4"/>
          <p:cNvSpPr txBox="1"/>
          <p:nvPr/>
        </p:nvSpPr>
        <p:spPr>
          <a:xfrm>
            <a:off x="749300" y="4996383"/>
            <a:ext cx="5758180" cy="295594"/>
          </a:xfrm>
          <a:prstGeom prst="rect">
            <a:avLst/>
          </a:prstGeom>
        </p:spPr>
        <p:txBody>
          <a:bodyPr vert="horz" wrap="square" lIns="0" tIns="13335" rIns="0" bIns="0" rtlCol="0">
            <a:spAutoFit/>
          </a:bodyPr>
          <a:lstStyle/>
          <a:p>
            <a:pPr marL="12700">
              <a:lnSpc>
                <a:spcPts val="2160"/>
              </a:lnSpc>
              <a:spcBef>
                <a:spcPts val="105"/>
              </a:spcBef>
              <a:tabLst>
                <a:tab pos="1556385" algn="l"/>
                <a:tab pos="2477135" algn="l"/>
                <a:tab pos="3056255" algn="l"/>
                <a:tab pos="3902710" algn="l"/>
                <a:tab pos="4839970" algn="l"/>
              </a:tabLst>
            </a:pPr>
            <a:endParaRPr sz="2000" dirty="0">
              <a:latin typeface="Microsoft Sans Serif"/>
              <a:cs typeface="Microsoft Sans Serif"/>
            </a:endParaRPr>
          </a:p>
        </p:txBody>
      </p:sp>
      <p:sp>
        <p:nvSpPr>
          <p:cNvPr id="5" name="object 5"/>
          <p:cNvSpPr txBox="1">
            <a:spLocks noGrp="1"/>
          </p:cNvSpPr>
          <p:nvPr>
            <p:ph type="title"/>
          </p:nvPr>
        </p:nvSpPr>
        <p:spPr>
          <a:xfrm>
            <a:off x="457200" y="411777"/>
            <a:ext cx="8152080" cy="567463"/>
          </a:xfrm>
          <a:prstGeom prst="rect">
            <a:avLst/>
          </a:prstGeom>
        </p:spPr>
        <p:txBody>
          <a:bodyPr vert="horz" wrap="square" lIns="0" tIns="13335" rIns="0" bIns="0" rtlCol="0">
            <a:spAutoFit/>
          </a:bodyPr>
          <a:lstStyle/>
          <a:p>
            <a:pPr marL="12700">
              <a:lnSpc>
                <a:spcPct val="100000"/>
              </a:lnSpc>
              <a:spcBef>
                <a:spcPts val="105"/>
              </a:spcBef>
            </a:pPr>
            <a:r>
              <a:rPr sz="3600" spc="-260" dirty="0"/>
              <a:t>When</a:t>
            </a:r>
            <a:r>
              <a:rPr sz="3600" spc="30" dirty="0"/>
              <a:t> </a:t>
            </a:r>
            <a:r>
              <a:rPr sz="3600" spc="-265" dirty="0"/>
              <a:t>not</a:t>
            </a:r>
            <a:r>
              <a:rPr sz="3600" spc="45" dirty="0"/>
              <a:t> </a:t>
            </a:r>
            <a:r>
              <a:rPr sz="3600" spc="-140" dirty="0"/>
              <a:t>to</a:t>
            </a:r>
            <a:r>
              <a:rPr sz="3600" spc="25" dirty="0"/>
              <a:t> </a:t>
            </a:r>
            <a:r>
              <a:rPr sz="3600" spc="-500" dirty="0"/>
              <a:t>use</a:t>
            </a:r>
            <a:r>
              <a:rPr sz="3600" spc="45" dirty="0"/>
              <a:t> </a:t>
            </a:r>
            <a:r>
              <a:rPr sz="3600" spc="-20" dirty="0"/>
              <a:t>a</a:t>
            </a:r>
            <a:r>
              <a:rPr sz="3600" spc="45" dirty="0"/>
              <a:t> </a:t>
            </a:r>
            <a:r>
              <a:rPr sz="3600" spc="-565" dirty="0"/>
              <a:t>DBMS</a:t>
            </a:r>
            <a:endParaRPr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schemeClr val="accent1">
                    <a:lumMod val="50000"/>
                  </a:schemeClr>
                </a:solidFill>
                <a:latin typeface="Arial" pitchFamily="34" charset="0"/>
                <a:ea typeface="Calibri"/>
                <a:cs typeface="Arial" pitchFamily="34" charset="0"/>
              </a:rPr>
              <a:t>Overview of Database Languages and Architectures</a:t>
            </a:r>
            <a:endParaRPr lang="en-US" sz="3600" dirty="0">
              <a:solidFill>
                <a:schemeClr val="accent1">
                  <a:lumMod val="50000"/>
                </a:schemeClr>
              </a:solidFill>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387" y="1613661"/>
            <a:ext cx="7995920" cy="5287986"/>
          </a:xfrm>
          <a:prstGeom prst="rect">
            <a:avLst/>
          </a:prstGeom>
        </p:spPr>
        <p:txBody>
          <a:bodyPr vert="horz" wrap="square" lIns="0" tIns="12065" rIns="0" bIns="0" rtlCol="0">
            <a:spAutoFit/>
          </a:bodyPr>
          <a:lstStyle/>
          <a:p>
            <a:pPr marL="332740" marR="5080" indent="-320675" algn="just">
              <a:lnSpc>
                <a:spcPct val="100000"/>
              </a:lnSpc>
              <a:spcBef>
                <a:spcPts val="95"/>
              </a:spcBef>
              <a:buClr>
                <a:srgbClr val="DD8046"/>
              </a:buClr>
              <a:buSzPct val="58928"/>
              <a:buFont typeface="Wingdings"/>
              <a:buChar char=""/>
              <a:tabLst>
                <a:tab pos="333375" algn="l"/>
              </a:tabLst>
            </a:pPr>
            <a:r>
              <a:rPr b="1" dirty="0">
                <a:latin typeface="Paleteno roman"/>
                <a:cs typeface="Arial"/>
              </a:rPr>
              <a:t>Data Model</a:t>
            </a:r>
            <a:r>
              <a:rPr dirty="0">
                <a:latin typeface="Paleteno roman"/>
                <a:cs typeface="Microsoft Sans Serif"/>
              </a:rPr>
              <a:t>: A set of concepts to describe the  </a:t>
            </a:r>
            <a:r>
              <a:rPr i="1" dirty="0">
                <a:latin typeface="Paleteno roman"/>
                <a:cs typeface="Arial"/>
              </a:rPr>
              <a:t>structure </a:t>
            </a:r>
            <a:r>
              <a:rPr dirty="0">
                <a:latin typeface="Paleteno roman"/>
                <a:cs typeface="Microsoft Sans Serif"/>
              </a:rPr>
              <a:t>of a database, and certain </a:t>
            </a:r>
            <a:r>
              <a:rPr i="1" dirty="0">
                <a:latin typeface="Paleteno roman"/>
                <a:cs typeface="Arial"/>
              </a:rPr>
              <a:t>constraints </a:t>
            </a:r>
            <a:r>
              <a:rPr dirty="0" smtClean="0">
                <a:latin typeface="Paleteno roman"/>
                <a:cs typeface="Microsoft Sans Serif"/>
              </a:rPr>
              <a:t>that </a:t>
            </a:r>
            <a:r>
              <a:rPr dirty="0">
                <a:latin typeface="Paleteno roman"/>
                <a:cs typeface="Microsoft Sans Serif"/>
              </a:rPr>
              <a:t>the database should obey</a:t>
            </a:r>
            <a:r>
              <a:rPr dirty="0" smtClean="0">
                <a:latin typeface="Paleteno roman"/>
                <a:cs typeface="Microsoft Sans Serif"/>
              </a:rPr>
              <a:t>.</a:t>
            </a:r>
            <a:endParaRPr lang="en-US" dirty="0" smtClean="0">
              <a:latin typeface="Paleteno roman"/>
              <a:cs typeface="Microsoft Sans Serif"/>
            </a:endParaRPr>
          </a:p>
          <a:p>
            <a:pPr marL="789940" marR="5080" lvl="1" indent="-320675" algn="just">
              <a:spcBef>
                <a:spcPts val="95"/>
              </a:spcBef>
              <a:buClr>
                <a:srgbClr val="DD8046"/>
              </a:buClr>
              <a:buSzPct val="58928"/>
              <a:buFont typeface="Wingdings"/>
              <a:buChar char=""/>
              <a:tabLst>
                <a:tab pos="333375" algn="l"/>
              </a:tabLst>
            </a:pPr>
            <a:r>
              <a:rPr lang="en-US" dirty="0" smtClean="0">
                <a:latin typeface="Paleteno roman"/>
                <a:cs typeface="Microsoft Sans Serif"/>
              </a:rPr>
              <a:t>By structure, we mean the </a:t>
            </a:r>
            <a:r>
              <a:rPr lang="en-US" dirty="0" smtClean="0">
                <a:solidFill>
                  <a:schemeClr val="accent1">
                    <a:lumMod val="75000"/>
                  </a:schemeClr>
                </a:solidFill>
                <a:latin typeface="Paleteno roman"/>
                <a:cs typeface="Microsoft Sans Serif"/>
              </a:rPr>
              <a:t>data types, relationships, and constraints </a:t>
            </a:r>
            <a:r>
              <a:rPr lang="en-US" dirty="0" smtClean="0">
                <a:latin typeface="Paleteno roman"/>
                <a:cs typeface="Microsoft Sans Serif"/>
              </a:rPr>
              <a:t>that should hold for the data</a:t>
            </a:r>
          </a:p>
          <a:p>
            <a:pPr>
              <a:lnSpc>
                <a:spcPct val="100000"/>
              </a:lnSpc>
              <a:spcBef>
                <a:spcPts val="15"/>
              </a:spcBef>
              <a:buClr>
                <a:srgbClr val="DD8046"/>
              </a:buClr>
              <a:buFont typeface="Wingdings"/>
              <a:buChar char=""/>
            </a:pPr>
            <a:endParaRPr dirty="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r>
              <a:rPr b="1" dirty="0">
                <a:latin typeface="Paleteno roman"/>
                <a:cs typeface="Arial"/>
              </a:rPr>
              <a:t>Data Model Operations</a:t>
            </a:r>
            <a:r>
              <a:rPr dirty="0">
                <a:latin typeface="Paleteno roman"/>
                <a:cs typeface="Microsoft Sans Serif"/>
              </a:rPr>
              <a:t>: Operations for specifying  database retrievals and updates by referring to the  concepts of the data model. Operations on the data  model may include </a:t>
            </a:r>
            <a:r>
              <a:rPr i="1" dirty="0">
                <a:latin typeface="Paleteno roman"/>
                <a:cs typeface="Arial"/>
              </a:rPr>
              <a:t>basic operations </a:t>
            </a:r>
            <a:r>
              <a:rPr dirty="0">
                <a:latin typeface="Paleteno roman"/>
                <a:cs typeface="Microsoft Sans Serif"/>
              </a:rPr>
              <a:t>and </a:t>
            </a:r>
            <a:r>
              <a:rPr i="1" dirty="0">
                <a:latin typeface="Paleteno roman"/>
                <a:cs typeface="Arial"/>
              </a:rPr>
              <a:t>user-defined  operations</a:t>
            </a:r>
            <a:r>
              <a:rPr dirty="0" smtClean="0">
                <a:latin typeface="Paleteno roman"/>
                <a:cs typeface="Microsoft Sans Serif"/>
              </a:rPr>
              <a:t>.</a:t>
            </a: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a:p>
            <a:pPr marL="332740" marR="5080" indent="-320675" algn="just">
              <a:lnSpc>
                <a:spcPct val="100000"/>
              </a:lnSpc>
              <a:buClr>
                <a:srgbClr val="DD8046"/>
              </a:buClr>
              <a:buSzPct val="58928"/>
              <a:buFont typeface="Wingdings"/>
              <a:buChar char=""/>
              <a:tabLst>
                <a:tab pos="333375" algn="l"/>
              </a:tabLst>
            </a:pPr>
            <a:endParaRPr lang="en-US" dirty="0" smtClean="0">
              <a:latin typeface="Paleteno roman"/>
              <a:cs typeface="Microsoft Sans Serif"/>
            </a:endParaRPr>
          </a:p>
        </p:txBody>
      </p:sp>
      <p:sp>
        <p:nvSpPr>
          <p:cNvPr id="4" name="object 4"/>
          <p:cNvSpPr txBox="1">
            <a:spLocks noGrp="1"/>
          </p:cNvSpPr>
          <p:nvPr>
            <p:ph type="ftr" sz="quarter" idx="4294967295"/>
          </p:nvPr>
        </p:nvSpPr>
        <p:spPr>
          <a:xfrm>
            <a:off x="1028496" y="6327830"/>
            <a:ext cx="4920615" cy="219709"/>
          </a:xfrm>
          <a:prstGeom prst="rect">
            <a:avLst/>
          </a:prstGeom>
        </p:spPr>
        <p:txBody>
          <a:bodyPr vert="horz" wrap="square" lIns="0" tIns="0" rIns="0" bIns="0" rtlCol="0">
            <a:spAutoFit/>
          </a:bodyPr>
          <a:lstStyle/>
          <a:p>
            <a:pPr marL="12700">
              <a:lnSpc>
                <a:spcPts val="1580"/>
              </a:lnSpc>
            </a:pPr>
            <a:r>
              <a:rPr lang="en-US" spc="-130" smtClean="0"/>
              <a:t>S Mamatha Jajur, RNSIT</a:t>
            </a:r>
            <a:endParaRPr spc="-130" dirty="0"/>
          </a:p>
        </p:txBody>
      </p:sp>
      <p:sp>
        <p:nvSpPr>
          <p:cNvPr id="3" name="object 3"/>
          <p:cNvSpPr txBox="1">
            <a:spLocks noGrp="1"/>
          </p:cNvSpPr>
          <p:nvPr>
            <p:ph type="title"/>
          </p:nvPr>
        </p:nvSpPr>
        <p:spPr>
          <a:xfrm>
            <a:off x="691386" y="560275"/>
            <a:ext cx="8224013" cy="629018"/>
          </a:xfrm>
          <a:prstGeom prst="rect">
            <a:avLst/>
          </a:prstGeom>
        </p:spPr>
        <p:txBody>
          <a:bodyPr vert="horz" wrap="square" lIns="0" tIns="13335" rIns="0" bIns="0" rtlCol="0">
            <a:spAutoFit/>
          </a:bodyPr>
          <a:lstStyle/>
          <a:p>
            <a:pPr marL="12700">
              <a:lnSpc>
                <a:spcPct val="100000"/>
              </a:lnSpc>
              <a:spcBef>
                <a:spcPts val="105"/>
              </a:spcBef>
            </a:pPr>
            <a:r>
              <a:rPr sz="4000" spc="-145" dirty="0"/>
              <a:t>Data</a:t>
            </a:r>
            <a:r>
              <a:rPr sz="4000" spc="-55" dirty="0"/>
              <a:t> </a:t>
            </a:r>
            <a:r>
              <a:rPr sz="4000" spc="-260" dirty="0"/>
              <a:t>Models</a:t>
            </a:r>
            <a:endParaRPr sz="4000" dirty="0"/>
          </a:p>
        </p:txBody>
      </p:sp>
      <p:pic>
        <p:nvPicPr>
          <p:cNvPr id="1026" name="Picture 2"/>
          <p:cNvPicPr>
            <a:picLocks noChangeAspect="1" noChangeArrowheads="1"/>
          </p:cNvPicPr>
          <p:nvPr/>
        </p:nvPicPr>
        <p:blipFill>
          <a:blip r:embed="rId2" cstate="print"/>
          <a:srcRect/>
          <a:stretch>
            <a:fillRect/>
          </a:stretch>
        </p:blipFill>
        <p:spPr bwMode="auto">
          <a:xfrm>
            <a:off x="1219199" y="3886200"/>
            <a:ext cx="6098557" cy="2286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1387" y="1482453"/>
            <a:ext cx="7601584" cy="3835665"/>
          </a:xfrm>
          <a:prstGeom prst="rect">
            <a:avLst/>
          </a:prstGeom>
        </p:spPr>
        <p:txBody>
          <a:bodyPr vert="horz" wrap="square" lIns="0" tIns="100330" rIns="0" bIns="0" rtlCol="0">
            <a:spAutoFit/>
          </a:bodyPr>
          <a:lstStyle/>
          <a:p>
            <a:pPr marL="332740" indent="-320675">
              <a:lnSpc>
                <a:spcPct val="100000"/>
              </a:lnSpc>
              <a:spcBef>
                <a:spcPts val="790"/>
              </a:spcBef>
              <a:buClr>
                <a:srgbClr val="DD8046"/>
              </a:buClr>
              <a:buSzPct val="58928"/>
              <a:buFont typeface="Wingdings"/>
              <a:buChar char=""/>
              <a:tabLst>
                <a:tab pos="332740" algn="l"/>
                <a:tab pos="333375" algn="l"/>
              </a:tabLst>
            </a:pPr>
            <a:r>
              <a:rPr sz="2400" b="1" spc="-229" dirty="0">
                <a:latin typeface="Paleteno roman"/>
                <a:cs typeface="Arial"/>
              </a:rPr>
              <a:t>Conceptual</a:t>
            </a:r>
            <a:r>
              <a:rPr sz="2400" b="1" spc="-35" dirty="0">
                <a:latin typeface="Paleteno roman"/>
                <a:cs typeface="Arial"/>
              </a:rPr>
              <a:t> </a:t>
            </a:r>
            <a:r>
              <a:rPr sz="2400" b="1" spc="-155" dirty="0">
                <a:latin typeface="Paleteno roman"/>
                <a:cs typeface="Microsoft Sans Serif"/>
              </a:rPr>
              <a:t>(</a:t>
            </a:r>
            <a:r>
              <a:rPr sz="2400" b="1" spc="-155" dirty="0">
                <a:latin typeface="Paleteno roman"/>
                <a:cs typeface="Arial"/>
              </a:rPr>
              <a:t>high-level</a:t>
            </a:r>
            <a:r>
              <a:rPr sz="2400" b="1" spc="-155" dirty="0">
                <a:latin typeface="Paleteno roman"/>
                <a:cs typeface="Microsoft Sans Serif"/>
              </a:rPr>
              <a:t>,</a:t>
            </a:r>
            <a:r>
              <a:rPr sz="2400" b="1" spc="-5" dirty="0">
                <a:latin typeface="Paleteno roman"/>
                <a:cs typeface="Microsoft Sans Serif"/>
              </a:rPr>
              <a:t> </a:t>
            </a:r>
            <a:r>
              <a:rPr sz="2400" b="1" spc="-225" dirty="0">
                <a:latin typeface="Paleteno roman"/>
                <a:cs typeface="Arial"/>
              </a:rPr>
              <a:t>semantic</a:t>
            </a:r>
            <a:r>
              <a:rPr sz="2400" b="1" spc="-225" dirty="0">
                <a:latin typeface="Paleteno roman"/>
                <a:cs typeface="Microsoft Sans Serif"/>
              </a:rPr>
              <a:t>)</a:t>
            </a:r>
            <a:r>
              <a:rPr sz="2400" b="1" spc="10" dirty="0">
                <a:latin typeface="Paleteno roman"/>
                <a:cs typeface="Microsoft Sans Serif"/>
              </a:rPr>
              <a:t> </a:t>
            </a:r>
            <a:r>
              <a:rPr sz="2400" b="1" spc="-15" dirty="0">
                <a:latin typeface="Paleteno roman"/>
                <a:cs typeface="Microsoft Sans Serif"/>
              </a:rPr>
              <a:t>data</a:t>
            </a:r>
            <a:r>
              <a:rPr sz="2400" b="1" spc="50" dirty="0">
                <a:latin typeface="Paleteno roman"/>
                <a:cs typeface="Microsoft Sans Serif"/>
              </a:rPr>
              <a:t> </a:t>
            </a:r>
            <a:r>
              <a:rPr sz="2400" b="1" spc="-215" dirty="0">
                <a:latin typeface="Paleteno roman"/>
                <a:cs typeface="Microsoft Sans Serif"/>
              </a:rPr>
              <a:t>models</a:t>
            </a:r>
            <a:endParaRPr sz="2400" b="1" dirty="0">
              <a:latin typeface="Paleteno roman"/>
              <a:cs typeface="Microsoft Sans Serif"/>
            </a:endParaRPr>
          </a:p>
          <a:p>
            <a:pPr marL="378460">
              <a:lnSpc>
                <a:spcPts val="2050"/>
              </a:lnSpc>
              <a:spcBef>
                <a:spcPts val="455"/>
              </a:spcBef>
              <a:tabLst>
                <a:tab pos="652780" algn="l"/>
              </a:tabLst>
            </a:pPr>
            <a:r>
              <a:rPr sz="1250" spc="-40" dirty="0">
                <a:solidFill>
                  <a:srgbClr val="93B6D2"/>
                </a:solidFill>
                <a:latin typeface="Paleteno roman"/>
                <a:cs typeface="Microsoft Sans Serif"/>
              </a:rPr>
              <a:t>🞑	</a:t>
            </a:r>
            <a:r>
              <a:rPr sz="1800" spc="-95" dirty="0">
                <a:latin typeface="Paleteno roman"/>
                <a:cs typeface="Microsoft Sans Serif"/>
              </a:rPr>
              <a:t>Provide</a:t>
            </a:r>
            <a:r>
              <a:rPr sz="1800" dirty="0">
                <a:latin typeface="Paleteno roman"/>
                <a:cs typeface="Microsoft Sans Serif"/>
              </a:rPr>
              <a:t> </a:t>
            </a:r>
            <a:r>
              <a:rPr sz="1800" spc="-145" dirty="0">
                <a:latin typeface="Paleteno roman"/>
                <a:cs typeface="Microsoft Sans Serif"/>
              </a:rPr>
              <a:t>concepts</a:t>
            </a:r>
            <a:r>
              <a:rPr sz="1800" spc="-5" dirty="0">
                <a:latin typeface="Paleteno roman"/>
                <a:cs typeface="Microsoft Sans Serif"/>
              </a:rPr>
              <a:t> </a:t>
            </a:r>
            <a:r>
              <a:rPr sz="1800" spc="-65" dirty="0">
                <a:latin typeface="Paleteno roman"/>
                <a:cs typeface="Microsoft Sans Serif"/>
              </a:rPr>
              <a:t>that</a:t>
            </a:r>
            <a:r>
              <a:rPr sz="1800" spc="10" dirty="0">
                <a:latin typeface="Paleteno roman"/>
                <a:cs typeface="Microsoft Sans Serif"/>
              </a:rPr>
              <a:t> </a:t>
            </a:r>
            <a:r>
              <a:rPr sz="1800" spc="-40" dirty="0">
                <a:latin typeface="Paleteno roman"/>
                <a:cs typeface="Microsoft Sans Serif"/>
              </a:rPr>
              <a:t>are</a:t>
            </a:r>
            <a:r>
              <a:rPr sz="1800" spc="25" dirty="0">
                <a:latin typeface="Paleteno roman"/>
                <a:cs typeface="Microsoft Sans Serif"/>
              </a:rPr>
              <a:t> </a:t>
            </a:r>
            <a:r>
              <a:rPr sz="1800" spc="-145" dirty="0">
                <a:latin typeface="Paleteno roman"/>
                <a:cs typeface="Microsoft Sans Serif"/>
              </a:rPr>
              <a:t>close</a:t>
            </a:r>
            <a:r>
              <a:rPr sz="1800" spc="20" dirty="0">
                <a:latin typeface="Paleteno roman"/>
                <a:cs typeface="Microsoft Sans Serif"/>
              </a:rPr>
              <a:t> </a:t>
            </a:r>
            <a:r>
              <a:rPr sz="1800" spc="-60" dirty="0">
                <a:latin typeface="Paleteno roman"/>
                <a:cs typeface="Microsoft Sans Serif"/>
              </a:rPr>
              <a:t>to</a:t>
            </a:r>
            <a:r>
              <a:rPr sz="1800" spc="20" dirty="0">
                <a:latin typeface="Paleteno roman"/>
                <a:cs typeface="Microsoft Sans Serif"/>
              </a:rPr>
              <a:t> </a:t>
            </a:r>
            <a:r>
              <a:rPr sz="1800" spc="-110" dirty="0">
                <a:latin typeface="Paleteno roman"/>
                <a:cs typeface="Microsoft Sans Serif"/>
              </a:rPr>
              <a:t>the</a:t>
            </a:r>
            <a:r>
              <a:rPr sz="1800" spc="20" dirty="0">
                <a:latin typeface="Paleteno roman"/>
                <a:cs typeface="Microsoft Sans Serif"/>
              </a:rPr>
              <a:t> </a:t>
            </a:r>
            <a:r>
              <a:rPr sz="1800" spc="-75" dirty="0">
                <a:latin typeface="Paleteno roman"/>
                <a:cs typeface="Microsoft Sans Serif"/>
              </a:rPr>
              <a:t>way</a:t>
            </a:r>
            <a:r>
              <a:rPr sz="1800" spc="20" dirty="0">
                <a:latin typeface="Paleteno roman"/>
                <a:cs typeface="Microsoft Sans Serif"/>
              </a:rPr>
              <a:t> </a:t>
            </a:r>
            <a:r>
              <a:rPr sz="1800" spc="-145" dirty="0">
                <a:latin typeface="Paleteno roman"/>
                <a:cs typeface="Microsoft Sans Serif"/>
              </a:rPr>
              <a:t>many</a:t>
            </a:r>
            <a:r>
              <a:rPr sz="1800" spc="5" dirty="0">
                <a:latin typeface="Paleteno roman"/>
                <a:cs typeface="Microsoft Sans Serif"/>
              </a:rPr>
              <a:t> </a:t>
            </a:r>
            <a:r>
              <a:rPr sz="1800" spc="-185" dirty="0">
                <a:latin typeface="Paleteno roman"/>
                <a:cs typeface="Microsoft Sans Serif"/>
              </a:rPr>
              <a:t>users</a:t>
            </a:r>
            <a:r>
              <a:rPr sz="1800" spc="-25" dirty="0">
                <a:latin typeface="Paleteno roman"/>
                <a:cs typeface="Microsoft Sans Serif"/>
              </a:rPr>
              <a:t> </a:t>
            </a:r>
            <a:r>
              <a:rPr sz="1800" i="1" spc="-135" dirty="0">
                <a:latin typeface="Paleteno roman"/>
                <a:cs typeface="Arial"/>
              </a:rPr>
              <a:t>perceive</a:t>
            </a:r>
            <a:r>
              <a:rPr sz="1800" i="1" spc="-30" dirty="0">
                <a:latin typeface="Paleteno roman"/>
                <a:cs typeface="Arial"/>
              </a:rPr>
              <a:t> </a:t>
            </a:r>
            <a:r>
              <a:rPr sz="1800" spc="-30" dirty="0">
                <a:latin typeface="Paleteno roman"/>
                <a:cs typeface="Microsoft Sans Serif"/>
              </a:rPr>
              <a:t>data.</a:t>
            </a:r>
            <a:r>
              <a:rPr sz="1800" spc="5" dirty="0">
                <a:latin typeface="Paleteno roman"/>
                <a:cs typeface="Microsoft Sans Serif"/>
              </a:rPr>
              <a:t> </a:t>
            </a:r>
            <a:r>
              <a:rPr sz="1800" spc="-130" dirty="0">
                <a:latin typeface="Paleteno roman"/>
                <a:cs typeface="Microsoft Sans Serif"/>
              </a:rPr>
              <a:t>(Also</a:t>
            </a:r>
            <a:endParaRPr sz="1800" dirty="0">
              <a:latin typeface="Paleteno roman"/>
              <a:cs typeface="Microsoft Sans Serif"/>
            </a:endParaRPr>
          </a:p>
          <a:p>
            <a:pPr marL="652780">
              <a:lnSpc>
                <a:spcPts val="2050"/>
              </a:lnSpc>
            </a:pPr>
            <a:r>
              <a:rPr sz="1800" spc="-65" dirty="0">
                <a:latin typeface="Paleteno roman"/>
                <a:cs typeface="Microsoft Sans Serif"/>
              </a:rPr>
              <a:t>called</a:t>
            </a:r>
            <a:r>
              <a:rPr sz="1800" spc="-10" dirty="0">
                <a:latin typeface="Paleteno roman"/>
                <a:cs typeface="Microsoft Sans Serif"/>
              </a:rPr>
              <a:t> </a:t>
            </a:r>
            <a:r>
              <a:rPr sz="1800" b="1" spc="-114" dirty="0">
                <a:latin typeface="Paleteno roman"/>
                <a:cs typeface="Arial"/>
              </a:rPr>
              <a:t>entity-based</a:t>
            </a:r>
            <a:r>
              <a:rPr sz="1800" b="1" spc="-20" dirty="0">
                <a:latin typeface="Paleteno roman"/>
                <a:cs typeface="Arial"/>
              </a:rPr>
              <a:t> </a:t>
            </a:r>
            <a:r>
              <a:rPr sz="1800" spc="-55" dirty="0">
                <a:latin typeface="Paleteno roman"/>
                <a:cs typeface="Microsoft Sans Serif"/>
              </a:rPr>
              <a:t>or</a:t>
            </a:r>
            <a:r>
              <a:rPr sz="1800" spc="-20" dirty="0">
                <a:latin typeface="Paleteno roman"/>
                <a:cs typeface="Microsoft Sans Serif"/>
              </a:rPr>
              <a:t> </a:t>
            </a:r>
            <a:r>
              <a:rPr sz="1800" b="1" spc="-135" dirty="0">
                <a:latin typeface="Paleteno roman"/>
                <a:cs typeface="Arial"/>
              </a:rPr>
              <a:t>object-based</a:t>
            </a:r>
            <a:r>
              <a:rPr sz="1800" b="1" spc="-65" dirty="0">
                <a:latin typeface="Paleteno roman"/>
                <a:cs typeface="Arial"/>
              </a:rPr>
              <a:t> </a:t>
            </a:r>
            <a:r>
              <a:rPr sz="1800" spc="-10" dirty="0">
                <a:latin typeface="Paleteno roman"/>
                <a:cs typeface="Microsoft Sans Serif"/>
              </a:rPr>
              <a:t>data</a:t>
            </a:r>
            <a:r>
              <a:rPr sz="1800" spc="10" dirty="0">
                <a:latin typeface="Paleteno roman"/>
                <a:cs typeface="Microsoft Sans Serif"/>
              </a:rPr>
              <a:t> </a:t>
            </a:r>
            <a:r>
              <a:rPr sz="1800" spc="-135" dirty="0">
                <a:latin typeface="Paleteno roman"/>
                <a:cs typeface="Microsoft Sans Serif"/>
              </a:rPr>
              <a:t>models.)</a:t>
            </a:r>
            <a:endParaRPr sz="1800" dirty="0">
              <a:latin typeface="Paleteno roman"/>
              <a:cs typeface="Microsoft Sans Serif"/>
            </a:endParaRPr>
          </a:p>
          <a:p>
            <a:pPr>
              <a:lnSpc>
                <a:spcPct val="100000"/>
              </a:lnSpc>
            </a:pPr>
            <a:endParaRPr sz="1900" dirty="0">
              <a:latin typeface="Paleteno roman"/>
              <a:cs typeface="Microsoft Sans Serif"/>
            </a:endParaRPr>
          </a:p>
          <a:p>
            <a:pPr>
              <a:lnSpc>
                <a:spcPct val="100000"/>
              </a:lnSpc>
              <a:spcBef>
                <a:spcPts val="5"/>
              </a:spcBef>
            </a:pPr>
            <a:endParaRPr sz="1650" dirty="0">
              <a:latin typeface="Paleteno roman"/>
              <a:cs typeface="Microsoft Sans Serif"/>
            </a:endParaRPr>
          </a:p>
          <a:p>
            <a:pPr marL="332740" indent="-320675">
              <a:lnSpc>
                <a:spcPct val="100000"/>
              </a:lnSpc>
              <a:spcBef>
                <a:spcPts val="5"/>
              </a:spcBef>
              <a:buClr>
                <a:srgbClr val="DD8046"/>
              </a:buClr>
              <a:buSzPct val="58928"/>
              <a:buFont typeface="Wingdings"/>
              <a:buChar char=""/>
              <a:tabLst>
                <a:tab pos="332740" algn="l"/>
                <a:tab pos="333375" algn="l"/>
              </a:tabLst>
            </a:pPr>
            <a:r>
              <a:rPr sz="2400" b="1" spc="-320" dirty="0">
                <a:latin typeface="Paleteno roman"/>
                <a:cs typeface="Arial"/>
              </a:rPr>
              <a:t>P</a:t>
            </a:r>
            <a:r>
              <a:rPr sz="2400" b="1" spc="-345" dirty="0">
                <a:latin typeface="Paleteno roman"/>
                <a:cs typeface="Arial"/>
              </a:rPr>
              <a:t>h</a:t>
            </a:r>
            <a:r>
              <a:rPr sz="2400" b="1" spc="-195" dirty="0">
                <a:latin typeface="Paleteno roman"/>
                <a:cs typeface="Arial"/>
              </a:rPr>
              <a:t>ysic</a:t>
            </a:r>
            <a:r>
              <a:rPr sz="2400" b="1" spc="-220" dirty="0">
                <a:latin typeface="Paleteno roman"/>
                <a:cs typeface="Arial"/>
              </a:rPr>
              <a:t>a</a:t>
            </a:r>
            <a:r>
              <a:rPr sz="2400" b="1" spc="-55" dirty="0">
                <a:latin typeface="Paleteno roman"/>
                <a:cs typeface="Arial"/>
              </a:rPr>
              <a:t>l</a:t>
            </a:r>
            <a:r>
              <a:rPr sz="2400" b="1" spc="-35" dirty="0">
                <a:latin typeface="Paleteno roman"/>
                <a:cs typeface="Arial"/>
              </a:rPr>
              <a:t> </a:t>
            </a:r>
            <a:r>
              <a:rPr sz="2400" spc="-180" dirty="0">
                <a:latin typeface="Paleteno roman"/>
                <a:cs typeface="Microsoft Sans Serif"/>
              </a:rPr>
              <a:t>(</a:t>
            </a:r>
            <a:r>
              <a:rPr sz="2400" b="1" spc="-90" dirty="0">
                <a:latin typeface="Paleteno roman"/>
                <a:cs typeface="Arial"/>
              </a:rPr>
              <a:t>l</a:t>
            </a:r>
            <a:r>
              <a:rPr sz="2400" b="1" spc="-245" dirty="0">
                <a:latin typeface="Paleteno roman"/>
                <a:cs typeface="Arial"/>
              </a:rPr>
              <a:t>o</a:t>
            </a:r>
            <a:r>
              <a:rPr sz="2400" b="1" spc="40" dirty="0">
                <a:latin typeface="Paleteno roman"/>
                <a:cs typeface="Arial"/>
              </a:rPr>
              <a:t>w</a:t>
            </a:r>
            <a:r>
              <a:rPr sz="2400" b="1" spc="-60" dirty="0">
                <a:latin typeface="Paleteno roman"/>
                <a:cs typeface="Arial"/>
              </a:rPr>
              <a:t>-</a:t>
            </a:r>
            <a:r>
              <a:rPr sz="2400" b="1" spc="-90" dirty="0">
                <a:latin typeface="Paleteno roman"/>
                <a:cs typeface="Arial"/>
              </a:rPr>
              <a:t>l</a:t>
            </a:r>
            <a:r>
              <a:rPr sz="2400" b="1" spc="-229" dirty="0">
                <a:latin typeface="Paleteno roman"/>
                <a:cs typeface="Arial"/>
              </a:rPr>
              <a:t>e</a:t>
            </a:r>
            <a:r>
              <a:rPr sz="2400" b="1" spc="-95" dirty="0">
                <a:latin typeface="Paleteno roman"/>
                <a:cs typeface="Arial"/>
              </a:rPr>
              <a:t>v</a:t>
            </a:r>
            <a:r>
              <a:rPr sz="2400" b="1" spc="-180" dirty="0">
                <a:latin typeface="Paleteno roman"/>
                <a:cs typeface="Arial"/>
              </a:rPr>
              <a:t>e</a:t>
            </a:r>
            <a:r>
              <a:rPr sz="2400" b="1" spc="-85" dirty="0">
                <a:latin typeface="Paleteno roman"/>
                <a:cs typeface="Arial"/>
              </a:rPr>
              <a:t>l</a:t>
            </a:r>
            <a:r>
              <a:rPr sz="2400" spc="-165" dirty="0">
                <a:latin typeface="Paleteno roman"/>
                <a:cs typeface="Microsoft Sans Serif"/>
              </a:rPr>
              <a:t>,</a:t>
            </a:r>
            <a:r>
              <a:rPr sz="2400" spc="-5" dirty="0">
                <a:latin typeface="Paleteno roman"/>
                <a:cs typeface="Microsoft Sans Serif"/>
              </a:rPr>
              <a:t> </a:t>
            </a:r>
            <a:r>
              <a:rPr sz="2400" b="1" spc="-90" dirty="0">
                <a:latin typeface="Paleteno roman"/>
                <a:cs typeface="Arial"/>
              </a:rPr>
              <a:t>i</a:t>
            </a:r>
            <a:r>
              <a:rPr sz="2400" b="1" spc="-190" dirty="0">
                <a:latin typeface="Paleteno roman"/>
                <a:cs typeface="Arial"/>
              </a:rPr>
              <a:t>n</a:t>
            </a:r>
            <a:r>
              <a:rPr sz="2400" b="1" spc="-160" dirty="0">
                <a:latin typeface="Paleteno roman"/>
                <a:cs typeface="Arial"/>
              </a:rPr>
              <a:t>t</a:t>
            </a:r>
            <a:r>
              <a:rPr sz="2400" b="1" spc="-265" dirty="0">
                <a:latin typeface="Paleteno roman"/>
                <a:cs typeface="Arial"/>
              </a:rPr>
              <a:t>e</a:t>
            </a:r>
            <a:r>
              <a:rPr sz="2400" b="1" spc="-190" dirty="0">
                <a:latin typeface="Paleteno roman"/>
                <a:cs typeface="Arial"/>
              </a:rPr>
              <a:t>r</a:t>
            </a:r>
            <a:r>
              <a:rPr sz="2400" b="1" spc="-150" dirty="0">
                <a:latin typeface="Paleteno roman"/>
                <a:cs typeface="Arial"/>
              </a:rPr>
              <a:t>na</a:t>
            </a:r>
            <a:r>
              <a:rPr sz="2400" b="1" spc="-60" dirty="0">
                <a:latin typeface="Paleteno roman"/>
                <a:cs typeface="Arial"/>
              </a:rPr>
              <a:t>l</a:t>
            </a:r>
            <a:r>
              <a:rPr sz="2400" spc="-175" dirty="0">
                <a:latin typeface="Paleteno roman"/>
                <a:cs typeface="Microsoft Sans Serif"/>
              </a:rPr>
              <a:t>)</a:t>
            </a:r>
            <a:r>
              <a:rPr sz="2400" spc="10" dirty="0">
                <a:latin typeface="Paleteno roman"/>
                <a:cs typeface="Microsoft Sans Serif"/>
              </a:rPr>
              <a:t> </a:t>
            </a:r>
            <a:r>
              <a:rPr sz="2400" spc="-15" dirty="0">
                <a:latin typeface="Paleteno roman"/>
                <a:cs typeface="Microsoft Sans Serif"/>
              </a:rPr>
              <a:t>d</a:t>
            </a:r>
            <a:r>
              <a:rPr sz="2400" spc="-5" dirty="0">
                <a:latin typeface="Paleteno roman"/>
                <a:cs typeface="Microsoft Sans Serif"/>
              </a:rPr>
              <a:t>a</a:t>
            </a:r>
            <a:r>
              <a:rPr sz="2400" spc="-20" dirty="0">
                <a:latin typeface="Paleteno roman"/>
                <a:cs typeface="Microsoft Sans Serif"/>
              </a:rPr>
              <a:t>ta</a:t>
            </a:r>
            <a:r>
              <a:rPr sz="2400" spc="50" dirty="0">
                <a:latin typeface="Paleteno roman"/>
                <a:cs typeface="Microsoft Sans Serif"/>
              </a:rPr>
              <a:t> </a:t>
            </a:r>
            <a:r>
              <a:rPr sz="2400" spc="-229" dirty="0">
                <a:latin typeface="Paleteno roman"/>
                <a:cs typeface="Microsoft Sans Serif"/>
              </a:rPr>
              <a:t>mo</a:t>
            </a:r>
            <a:r>
              <a:rPr sz="2400" spc="-175" dirty="0">
                <a:latin typeface="Paleteno roman"/>
                <a:cs typeface="Microsoft Sans Serif"/>
              </a:rPr>
              <a:t>d</a:t>
            </a:r>
            <a:r>
              <a:rPr sz="2400" spc="-155" dirty="0">
                <a:latin typeface="Paleteno roman"/>
                <a:cs typeface="Microsoft Sans Serif"/>
              </a:rPr>
              <a:t>e</a:t>
            </a:r>
            <a:r>
              <a:rPr sz="2400" spc="-254" dirty="0">
                <a:latin typeface="Paleteno roman"/>
                <a:cs typeface="Microsoft Sans Serif"/>
              </a:rPr>
              <a:t>ls</a:t>
            </a:r>
            <a:endParaRPr sz="2400" dirty="0">
              <a:latin typeface="Paleteno roman"/>
              <a:cs typeface="Microsoft Sans Serif"/>
            </a:endParaRPr>
          </a:p>
          <a:p>
            <a:pPr marL="378460">
              <a:lnSpc>
                <a:spcPct val="100000"/>
              </a:lnSpc>
              <a:spcBef>
                <a:spcPts val="434"/>
              </a:spcBef>
              <a:tabLst>
                <a:tab pos="652780" algn="l"/>
              </a:tabLst>
            </a:pPr>
            <a:r>
              <a:rPr sz="1250" spc="-40" dirty="0">
                <a:solidFill>
                  <a:srgbClr val="93B6D2"/>
                </a:solidFill>
                <a:latin typeface="Paleteno roman"/>
                <a:cs typeface="Microsoft Sans Serif"/>
              </a:rPr>
              <a:t>🞑	</a:t>
            </a:r>
            <a:r>
              <a:rPr sz="1800" spc="-95" dirty="0">
                <a:latin typeface="Paleteno roman"/>
                <a:cs typeface="Microsoft Sans Serif"/>
              </a:rPr>
              <a:t>Provide</a:t>
            </a:r>
            <a:r>
              <a:rPr sz="1800" dirty="0">
                <a:latin typeface="Paleteno roman"/>
                <a:cs typeface="Microsoft Sans Serif"/>
              </a:rPr>
              <a:t> </a:t>
            </a:r>
            <a:r>
              <a:rPr sz="1800" spc="-145" dirty="0">
                <a:latin typeface="Paleteno roman"/>
                <a:cs typeface="Microsoft Sans Serif"/>
              </a:rPr>
              <a:t>concepts</a:t>
            </a:r>
            <a:r>
              <a:rPr sz="1800" spc="-5" dirty="0">
                <a:latin typeface="Paleteno roman"/>
                <a:cs typeface="Microsoft Sans Serif"/>
              </a:rPr>
              <a:t> </a:t>
            </a:r>
            <a:r>
              <a:rPr sz="1800" spc="-65" dirty="0">
                <a:latin typeface="Paleteno roman"/>
                <a:cs typeface="Microsoft Sans Serif"/>
              </a:rPr>
              <a:t>that</a:t>
            </a:r>
            <a:r>
              <a:rPr sz="1800" spc="10" dirty="0">
                <a:latin typeface="Paleteno roman"/>
                <a:cs typeface="Microsoft Sans Serif"/>
              </a:rPr>
              <a:t> </a:t>
            </a:r>
            <a:r>
              <a:rPr sz="1800" spc="-95" dirty="0">
                <a:latin typeface="Paleteno roman"/>
                <a:cs typeface="Microsoft Sans Serif"/>
              </a:rPr>
              <a:t>describe</a:t>
            </a:r>
            <a:r>
              <a:rPr sz="1800" spc="-5" dirty="0">
                <a:latin typeface="Paleteno roman"/>
                <a:cs typeface="Microsoft Sans Serif"/>
              </a:rPr>
              <a:t> </a:t>
            </a:r>
            <a:r>
              <a:rPr sz="1800" spc="-65" dirty="0">
                <a:latin typeface="Paleteno roman"/>
                <a:cs typeface="Microsoft Sans Serif"/>
              </a:rPr>
              <a:t>details</a:t>
            </a:r>
            <a:r>
              <a:rPr sz="1800" spc="15" dirty="0">
                <a:latin typeface="Paleteno roman"/>
                <a:cs typeface="Microsoft Sans Serif"/>
              </a:rPr>
              <a:t> </a:t>
            </a:r>
            <a:r>
              <a:rPr sz="1800" dirty="0">
                <a:latin typeface="Paleteno roman"/>
                <a:cs typeface="Microsoft Sans Serif"/>
              </a:rPr>
              <a:t>of</a:t>
            </a:r>
            <a:r>
              <a:rPr sz="1800" spc="75" dirty="0">
                <a:latin typeface="Paleteno roman"/>
                <a:cs typeface="Microsoft Sans Serif"/>
              </a:rPr>
              <a:t> </a:t>
            </a:r>
            <a:r>
              <a:rPr sz="1800" spc="-155" dirty="0">
                <a:latin typeface="Paleteno roman"/>
                <a:cs typeface="Microsoft Sans Serif"/>
              </a:rPr>
              <a:t>how</a:t>
            </a:r>
            <a:r>
              <a:rPr sz="1800" spc="20" dirty="0">
                <a:latin typeface="Paleteno roman"/>
                <a:cs typeface="Microsoft Sans Serif"/>
              </a:rPr>
              <a:t> </a:t>
            </a:r>
            <a:r>
              <a:rPr sz="1800" spc="-10" dirty="0">
                <a:latin typeface="Paleteno roman"/>
                <a:cs typeface="Microsoft Sans Serif"/>
              </a:rPr>
              <a:t>data</a:t>
            </a:r>
            <a:r>
              <a:rPr sz="1800" dirty="0">
                <a:latin typeface="Paleteno roman"/>
                <a:cs typeface="Microsoft Sans Serif"/>
              </a:rPr>
              <a:t> </a:t>
            </a:r>
            <a:r>
              <a:rPr sz="1800" spc="-160" dirty="0">
                <a:latin typeface="Paleteno roman"/>
                <a:cs typeface="Microsoft Sans Serif"/>
              </a:rPr>
              <a:t>is</a:t>
            </a:r>
            <a:r>
              <a:rPr sz="1800" spc="25" dirty="0">
                <a:latin typeface="Paleteno roman"/>
                <a:cs typeface="Microsoft Sans Serif"/>
              </a:rPr>
              <a:t> </a:t>
            </a:r>
            <a:r>
              <a:rPr sz="1800" spc="-90" dirty="0">
                <a:latin typeface="Paleteno roman"/>
                <a:cs typeface="Microsoft Sans Serif"/>
              </a:rPr>
              <a:t>stored</a:t>
            </a:r>
            <a:r>
              <a:rPr sz="1800" spc="25" dirty="0">
                <a:latin typeface="Paleteno roman"/>
                <a:cs typeface="Microsoft Sans Serif"/>
              </a:rPr>
              <a:t> </a:t>
            </a:r>
            <a:r>
              <a:rPr sz="1800" spc="-120" dirty="0">
                <a:latin typeface="Paleteno roman"/>
                <a:cs typeface="Microsoft Sans Serif"/>
              </a:rPr>
              <a:t>in</a:t>
            </a:r>
            <a:r>
              <a:rPr sz="1800" spc="20" dirty="0">
                <a:latin typeface="Paleteno roman"/>
                <a:cs typeface="Microsoft Sans Serif"/>
              </a:rPr>
              <a:t> </a:t>
            </a:r>
            <a:r>
              <a:rPr sz="1800" spc="-110" dirty="0">
                <a:latin typeface="Paleteno roman"/>
                <a:cs typeface="Microsoft Sans Serif"/>
              </a:rPr>
              <a:t>the</a:t>
            </a:r>
            <a:r>
              <a:rPr sz="1800" spc="15" dirty="0">
                <a:latin typeface="Paleteno roman"/>
                <a:cs typeface="Microsoft Sans Serif"/>
              </a:rPr>
              <a:t> </a:t>
            </a:r>
            <a:r>
              <a:rPr sz="1800" spc="-130" dirty="0">
                <a:latin typeface="Paleteno roman"/>
                <a:cs typeface="Microsoft Sans Serif"/>
              </a:rPr>
              <a:t>computer.</a:t>
            </a:r>
            <a:endParaRPr sz="1800" dirty="0">
              <a:latin typeface="Paleteno roman"/>
              <a:cs typeface="Microsoft Sans Serif"/>
            </a:endParaRPr>
          </a:p>
          <a:p>
            <a:pPr>
              <a:lnSpc>
                <a:spcPct val="100000"/>
              </a:lnSpc>
            </a:pPr>
            <a:endParaRPr sz="1900" dirty="0">
              <a:latin typeface="Paleteno roman"/>
              <a:cs typeface="Microsoft Sans Serif"/>
            </a:endParaRPr>
          </a:p>
          <a:p>
            <a:pPr>
              <a:lnSpc>
                <a:spcPct val="100000"/>
              </a:lnSpc>
              <a:spcBef>
                <a:spcPts val="10"/>
              </a:spcBef>
            </a:pPr>
            <a:endParaRPr sz="1650" dirty="0">
              <a:latin typeface="Paleteno roman"/>
              <a:cs typeface="Microsoft Sans Serif"/>
            </a:endParaRPr>
          </a:p>
          <a:p>
            <a:pPr marL="332740" indent="-320675">
              <a:lnSpc>
                <a:spcPct val="100000"/>
              </a:lnSpc>
              <a:buClr>
                <a:srgbClr val="DD8046"/>
              </a:buClr>
              <a:buSzPct val="58928"/>
              <a:buFont typeface="Wingdings"/>
              <a:buChar char=""/>
              <a:tabLst>
                <a:tab pos="332740" algn="l"/>
                <a:tab pos="333375" algn="l"/>
              </a:tabLst>
            </a:pPr>
            <a:r>
              <a:rPr sz="2400" b="1" spc="-180" dirty="0">
                <a:latin typeface="Paleteno roman"/>
                <a:cs typeface="Arial"/>
              </a:rPr>
              <a:t>Implementation</a:t>
            </a:r>
            <a:r>
              <a:rPr sz="2400" b="1" spc="-40" dirty="0">
                <a:latin typeface="Paleteno roman"/>
                <a:cs typeface="Arial"/>
              </a:rPr>
              <a:t> </a:t>
            </a:r>
            <a:r>
              <a:rPr sz="2400" spc="-180" dirty="0">
                <a:latin typeface="Paleteno roman"/>
                <a:cs typeface="Microsoft Sans Serif"/>
              </a:rPr>
              <a:t>(</a:t>
            </a:r>
            <a:r>
              <a:rPr sz="2400" b="1" spc="-180" dirty="0">
                <a:latin typeface="Paleteno roman"/>
                <a:cs typeface="Arial"/>
              </a:rPr>
              <a:t>representational</a:t>
            </a:r>
            <a:r>
              <a:rPr sz="2400" spc="-180" dirty="0">
                <a:latin typeface="Paleteno roman"/>
                <a:cs typeface="Microsoft Sans Serif"/>
              </a:rPr>
              <a:t>)</a:t>
            </a:r>
            <a:r>
              <a:rPr sz="2400" spc="-10" dirty="0">
                <a:latin typeface="Paleteno roman"/>
                <a:cs typeface="Microsoft Sans Serif"/>
              </a:rPr>
              <a:t> </a:t>
            </a:r>
            <a:r>
              <a:rPr sz="2400" spc="-15" dirty="0">
                <a:latin typeface="Paleteno roman"/>
                <a:cs typeface="Microsoft Sans Serif"/>
              </a:rPr>
              <a:t>data</a:t>
            </a:r>
            <a:r>
              <a:rPr sz="2400" spc="60" dirty="0">
                <a:latin typeface="Paleteno roman"/>
                <a:cs typeface="Microsoft Sans Serif"/>
              </a:rPr>
              <a:t> </a:t>
            </a:r>
            <a:r>
              <a:rPr sz="2400" spc="-215" dirty="0">
                <a:latin typeface="Paleteno roman"/>
                <a:cs typeface="Microsoft Sans Serif"/>
              </a:rPr>
              <a:t>models</a:t>
            </a:r>
            <a:endParaRPr sz="2400" dirty="0">
              <a:latin typeface="Paleteno roman"/>
              <a:cs typeface="Microsoft Sans Serif"/>
            </a:endParaRPr>
          </a:p>
          <a:p>
            <a:pPr marL="378460">
              <a:lnSpc>
                <a:spcPts val="2055"/>
              </a:lnSpc>
              <a:spcBef>
                <a:spcPts val="450"/>
              </a:spcBef>
              <a:tabLst>
                <a:tab pos="652780" algn="l"/>
              </a:tabLst>
            </a:pPr>
            <a:r>
              <a:rPr sz="1250" spc="-40" dirty="0">
                <a:solidFill>
                  <a:srgbClr val="93B6D2"/>
                </a:solidFill>
                <a:latin typeface="Paleteno roman"/>
                <a:cs typeface="Microsoft Sans Serif"/>
              </a:rPr>
              <a:t>🞑	</a:t>
            </a:r>
            <a:r>
              <a:rPr sz="1800" spc="-100" dirty="0">
                <a:latin typeface="Paleteno roman"/>
                <a:cs typeface="Microsoft Sans Serif"/>
              </a:rPr>
              <a:t>Provide</a:t>
            </a:r>
            <a:r>
              <a:rPr sz="1800" spc="5" dirty="0">
                <a:latin typeface="Paleteno roman"/>
                <a:cs typeface="Microsoft Sans Serif"/>
              </a:rPr>
              <a:t> </a:t>
            </a:r>
            <a:r>
              <a:rPr sz="1800" spc="-145" dirty="0">
                <a:latin typeface="Paleteno roman"/>
                <a:cs typeface="Microsoft Sans Serif"/>
              </a:rPr>
              <a:t>concepts</a:t>
            </a:r>
            <a:r>
              <a:rPr sz="1800" spc="5" dirty="0">
                <a:latin typeface="Paleteno roman"/>
                <a:cs typeface="Microsoft Sans Serif"/>
              </a:rPr>
              <a:t> </a:t>
            </a:r>
            <a:r>
              <a:rPr sz="1800" spc="-65" dirty="0">
                <a:latin typeface="Paleteno roman"/>
                <a:cs typeface="Microsoft Sans Serif"/>
              </a:rPr>
              <a:t>that</a:t>
            </a:r>
            <a:r>
              <a:rPr sz="1800" spc="15" dirty="0">
                <a:latin typeface="Paleteno roman"/>
                <a:cs typeface="Microsoft Sans Serif"/>
              </a:rPr>
              <a:t> </a:t>
            </a:r>
            <a:r>
              <a:rPr sz="1800" spc="10" dirty="0">
                <a:latin typeface="Paleteno roman"/>
                <a:cs typeface="Microsoft Sans Serif"/>
              </a:rPr>
              <a:t>fall</a:t>
            </a:r>
            <a:r>
              <a:rPr sz="1800" spc="25" dirty="0">
                <a:latin typeface="Paleteno roman"/>
                <a:cs typeface="Microsoft Sans Serif"/>
              </a:rPr>
              <a:t> </a:t>
            </a:r>
            <a:r>
              <a:rPr sz="1800" spc="-100" dirty="0">
                <a:latin typeface="Paleteno roman"/>
                <a:cs typeface="Microsoft Sans Serif"/>
              </a:rPr>
              <a:t>between</a:t>
            </a:r>
            <a:r>
              <a:rPr sz="1800" spc="15" dirty="0">
                <a:latin typeface="Paleteno roman"/>
                <a:cs typeface="Microsoft Sans Serif"/>
              </a:rPr>
              <a:t> </a:t>
            </a:r>
            <a:r>
              <a:rPr sz="1800" spc="-110" dirty="0">
                <a:latin typeface="Paleteno roman"/>
                <a:cs typeface="Microsoft Sans Serif"/>
              </a:rPr>
              <a:t>the</a:t>
            </a:r>
            <a:r>
              <a:rPr sz="1800" spc="20" dirty="0">
                <a:latin typeface="Paleteno roman"/>
                <a:cs typeface="Microsoft Sans Serif"/>
              </a:rPr>
              <a:t> </a:t>
            </a:r>
            <a:r>
              <a:rPr sz="1800" spc="-75" dirty="0">
                <a:latin typeface="Paleteno roman"/>
                <a:cs typeface="Microsoft Sans Serif"/>
              </a:rPr>
              <a:t>above</a:t>
            </a:r>
            <a:r>
              <a:rPr sz="1800" spc="10" dirty="0">
                <a:latin typeface="Paleteno roman"/>
                <a:cs typeface="Microsoft Sans Serif"/>
              </a:rPr>
              <a:t> </a:t>
            </a:r>
            <a:r>
              <a:rPr sz="1800" spc="-100" dirty="0">
                <a:latin typeface="Paleteno roman"/>
                <a:cs typeface="Microsoft Sans Serif"/>
              </a:rPr>
              <a:t>two,</a:t>
            </a:r>
            <a:r>
              <a:rPr sz="1800" spc="20" dirty="0">
                <a:latin typeface="Paleteno roman"/>
                <a:cs typeface="Microsoft Sans Serif"/>
              </a:rPr>
              <a:t> </a:t>
            </a:r>
            <a:r>
              <a:rPr sz="1800" spc="-80" dirty="0">
                <a:latin typeface="Paleteno roman"/>
                <a:cs typeface="Microsoft Sans Serif"/>
              </a:rPr>
              <a:t>balancing</a:t>
            </a:r>
            <a:r>
              <a:rPr sz="1800" spc="-10" dirty="0">
                <a:latin typeface="Paleteno roman"/>
                <a:cs typeface="Microsoft Sans Serif"/>
              </a:rPr>
              <a:t> </a:t>
            </a:r>
            <a:r>
              <a:rPr sz="1800" spc="-155" dirty="0">
                <a:latin typeface="Paleteno roman"/>
                <a:cs typeface="Microsoft Sans Serif"/>
              </a:rPr>
              <a:t>user</a:t>
            </a:r>
            <a:r>
              <a:rPr sz="1800" spc="30" dirty="0">
                <a:latin typeface="Paleteno roman"/>
                <a:cs typeface="Microsoft Sans Serif"/>
              </a:rPr>
              <a:t> </a:t>
            </a:r>
            <a:r>
              <a:rPr sz="1800" spc="-135" dirty="0">
                <a:latin typeface="Paleteno roman"/>
                <a:cs typeface="Microsoft Sans Serif"/>
              </a:rPr>
              <a:t>views</a:t>
            </a:r>
            <a:r>
              <a:rPr sz="1800" spc="20" dirty="0">
                <a:latin typeface="Paleteno roman"/>
                <a:cs typeface="Microsoft Sans Serif"/>
              </a:rPr>
              <a:t> </a:t>
            </a:r>
            <a:r>
              <a:rPr sz="1800" spc="-85" dirty="0">
                <a:latin typeface="Paleteno roman"/>
                <a:cs typeface="Microsoft Sans Serif"/>
              </a:rPr>
              <a:t>with</a:t>
            </a:r>
            <a:endParaRPr sz="1800" dirty="0">
              <a:latin typeface="Paleteno roman"/>
              <a:cs typeface="Microsoft Sans Serif"/>
            </a:endParaRPr>
          </a:p>
          <a:p>
            <a:pPr marL="652780">
              <a:lnSpc>
                <a:spcPts val="2055"/>
              </a:lnSpc>
            </a:pPr>
            <a:r>
              <a:rPr sz="1800" spc="-200" dirty="0">
                <a:latin typeface="Paleteno roman"/>
                <a:cs typeface="Microsoft Sans Serif"/>
              </a:rPr>
              <a:t>some</a:t>
            </a:r>
            <a:r>
              <a:rPr sz="1800" spc="15" dirty="0">
                <a:latin typeface="Paleteno roman"/>
                <a:cs typeface="Microsoft Sans Serif"/>
              </a:rPr>
              <a:t> </a:t>
            </a:r>
            <a:r>
              <a:rPr sz="1800" spc="-170" dirty="0">
                <a:latin typeface="Paleteno roman"/>
                <a:cs typeface="Microsoft Sans Serif"/>
              </a:rPr>
              <a:t>comp</a:t>
            </a:r>
            <a:r>
              <a:rPr sz="1800" spc="-150" dirty="0">
                <a:latin typeface="Paleteno roman"/>
                <a:cs typeface="Microsoft Sans Serif"/>
              </a:rPr>
              <a:t>u</a:t>
            </a:r>
            <a:r>
              <a:rPr sz="1800" spc="-40" dirty="0">
                <a:latin typeface="Paleteno roman"/>
                <a:cs typeface="Microsoft Sans Serif"/>
              </a:rPr>
              <a:t>ter</a:t>
            </a:r>
            <a:r>
              <a:rPr sz="1800" spc="-10" dirty="0">
                <a:latin typeface="Paleteno roman"/>
                <a:cs typeface="Microsoft Sans Serif"/>
              </a:rPr>
              <a:t> </a:t>
            </a:r>
            <a:r>
              <a:rPr sz="1800" spc="-110" dirty="0">
                <a:latin typeface="Paleteno roman"/>
                <a:cs typeface="Microsoft Sans Serif"/>
              </a:rPr>
              <a:t>sto</a:t>
            </a:r>
            <a:r>
              <a:rPr sz="1800" spc="-95" dirty="0">
                <a:latin typeface="Paleteno roman"/>
                <a:cs typeface="Microsoft Sans Serif"/>
              </a:rPr>
              <a:t>r</a:t>
            </a:r>
            <a:r>
              <a:rPr sz="1800" spc="-10" dirty="0">
                <a:latin typeface="Paleteno roman"/>
                <a:cs typeface="Microsoft Sans Serif"/>
              </a:rPr>
              <a:t>a</a:t>
            </a:r>
            <a:r>
              <a:rPr sz="1800" spc="-40" dirty="0">
                <a:latin typeface="Paleteno roman"/>
                <a:cs typeface="Microsoft Sans Serif"/>
              </a:rPr>
              <a:t>g</a:t>
            </a:r>
            <a:r>
              <a:rPr sz="1800" spc="-100" dirty="0">
                <a:latin typeface="Paleteno roman"/>
                <a:cs typeface="Microsoft Sans Serif"/>
              </a:rPr>
              <a:t>e</a:t>
            </a:r>
            <a:r>
              <a:rPr sz="1800" dirty="0">
                <a:latin typeface="Paleteno roman"/>
                <a:cs typeface="Microsoft Sans Serif"/>
              </a:rPr>
              <a:t> </a:t>
            </a:r>
            <a:r>
              <a:rPr sz="1800" spc="-50" dirty="0">
                <a:latin typeface="Paleteno roman"/>
                <a:cs typeface="Microsoft Sans Serif"/>
              </a:rPr>
              <a:t>de</a:t>
            </a:r>
            <a:r>
              <a:rPr sz="1800" spc="-20" dirty="0">
                <a:latin typeface="Paleteno roman"/>
                <a:cs typeface="Microsoft Sans Serif"/>
              </a:rPr>
              <a:t>t</a:t>
            </a:r>
            <a:r>
              <a:rPr sz="1800" spc="-15" dirty="0">
                <a:latin typeface="Paleteno roman"/>
                <a:cs typeface="Microsoft Sans Serif"/>
              </a:rPr>
              <a:t>ail</a:t>
            </a:r>
            <a:r>
              <a:rPr sz="1800" spc="-315" dirty="0">
                <a:latin typeface="Paleteno roman"/>
                <a:cs typeface="Microsoft Sans Serif"/>
              </a:rPr>
              <a:t>s</a:t>
            </a:r>
            <a:r>
              <a:rPr sz="1800" spc="-105" dirty="0">
                <a:latin typeface="Paleteno roman"/>
                <a:cs typeface="Microsoft Sans Serif"/>
              </a:rPr>
              <a:t>.</a:t>
            </a:r>
            <a:endParaRPr sz="1800" dirty="0">
              <a:latin typeface="Paleteno roman"/>
              <a:cs typeface="Microsoft Sans Serif"/>
            </a:endParaRP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dirty="0" smtClean="0"/>
              <a:t>S Mamatha Jajur, RNSIT</a:t>
            </a:r>
            <a:endParaRPr sz="1200" dirty="0"/>
          </a:p>
        </p:txBody>
      </p:sp>
      <p:sp>
        <p:nvSpPr>
          <p:cNvPr id="3" name="object 3"/>
          <p:cNvSpPr txBox="1">
            <a:spLocks noGrp="1"/>
          </p:cNvSpPr>
          <p:nvPr>
            <p:ph type="title"/>
          </p:nvPr>
        </p:nvSpPr>
        <p:spPr>
          <a:xfrm>
            <a:off x="691387" y="343865"/>
            <a:ext cx="6035675" cy="697230"/>
          </a:xfrm>
          <a:prstGeom prst="rect">
            <a:avLst/>
          </a:prstGeom>
        </p:spPr>
        <p:txBody>
          <a:bodyPr vert="horz" wrap="square" lIns="0" tIns="13335" rIns="0" bIns="0" rtlCol="0">
            <a:spAutoFit/>
          </a:bodyPr>
          <a:lstStyle/>
          <a:p>
            <a:pPr marL="12700">
              <a:lnSpc>
                <a:spcPct val="100000"/>
              </a:lnSpc>
              <a:spcBef>
                <a:spcPts val="105"/>
              </a:spcBef>
            </a:pPr>
            <a:r>
              <a:rPr sz="4400" spc="-210" dirty="0"/>
              <a:t>Categories</a:t>
            </a:r>
            <a:r>
              <a:rPr sz="4400" spc="-5" dirty="0"/>
              <a:t> </a:t>
            </a:r>
            <a:r>
              <a:rPr sz="4400" dirty="0"/>
              <a:t>of</a:t>
            </a:r>
            <a:r>
              <a:rPr sz="4400" spc="145" dirty="0"/>
              <a:t> </a:t>
            </a:r>
            <a:r>
              <a:rPr sz="4400" spc="-25" dirty="0"/>
              <a:t>data</a:t>
            </a:r>
            <a:r>
              <a:rPr sz="4400" spc="25" dirty="0"/>
              <a:t> </a:t>
            </a:r>
            <a:r>
              <a:rPr sz="4400" spc="-335" dirty="0"/>
              <a:t>models</a:t>
            </a:r>
            <a:endParaRPr sz="4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05800" cy="762000"/>
          </a:xfrm>
        </p:spPr>
        <p:txBody>
          <a:bodyPr>
            <a:normAutofit/>
          </a:bodyPr>
          <a:lstStyle/>
          <a:p>
            <a:pPr>
              <a:defRPr/>
            </a:pPr>
            <a:r>
              <a:rPr lang="en-US" sz="4000" dirty="0" smtClean="0"/>
              <a:t>Categories</a:t>
            </a:r>
            <a:endParaRPr lang="en-US" sz="4000" dirty="0"/>
          </a:p>
        </p:txBody>
      </p:sp>
      <p:sp>
        <p:nvSpPr>
          <p:cNvPr id="4" name="Footer Placeholder 3"/>
          <p:cNvSpPr>
            <a:spLocks noGrp="1"/>
          </p:cNvSpPr>
          <p:nvPr>
            <p:ph type="ftr" sz="quarter" idx="10"/>
          </p:nvPr>
        </p:nvSpPr>
        <p:spPr/>
        <p:txBody>
          <a:bodyPr/>
          <a:lstStyle/>
          <a:p>
            <a:pPr>
              <a:defRPr/>
            </a:pPr>
            <a:r>
              <a:rPr lang="en-US" smtClean="0">
                <a:solidFill>
                  <a:schemeClr val="tx1"/>
                </a:solidFill>
              </a:rPr>
              <a:t>S Mamatha Jajur, RNSIT</a:t>
            </a:r>
            <a:endParaRPr lang="en-US" dirty="0" smtClean="0">
              <a:solidFill>
                <a:schemeClr val="tx1"/>
              </a:solidFill>
            </a:endParaRPr>
          </a:p>
        </p:txBody>
      </p:sp>
      <p:sp>
        <p:nvSpPr>
          <p:cNvPr id="5" name="Content Placeholder 5"/>
          <p:cNvSpPr>
            <a:spLocks noGrp="1"/>
          </p:cNvSpPr>
          <p:nvPr>
            <p:ph idx="1"/>
          </p:nvPr>
        </p:nvSpPr>
        <p:spPr>
          <a:xfrm>
            <a:off x="533400" y="1143000"/>
            <a:ext cx="8077200" cy="5181600"/>
          </a:xfrm>
        </p:spPr>
        <p:txBody>
          <a:bodyPr>
            <a:normAutofit/>
          </a:bodyPr>
          <a:lstStyle/>
          <a:p>
            <a:pPr>
              <a:buClr>
                <a:schemeClr val="folHlink"/>
              </a:buClr>
              <a:buFont typeface="Arial" pitchFamily="34" charset="0"/>
              <a:buChar char="•"/>
              <a:defRPr/>
            </a:pPr>
            <a:r>
              <a:rPr lang="en-US" sz="1800" b="1" i="1" dirty="0"/>
              <a:t>High </a:t>
            </a:r>
            <a:r>
              <a:rPr lang="en-US" sz="1800" b="1" i="1" dirty="0" smtClean="0"/>
              <a:t>level / Conceptual data model</a:t>
            </a:r>
            <a:r>
              <a:rPr lang="en-US" sz="1800" b="1" dirty="0" smtClean="0"/>
              <a:t>: </a:t>
            </a:r>
            <a:r>
              <a:rPr lang="en-US" sz="1800" dirty="0"/>
              <a:t>from the user perspective</a:t>
            </a:r>
          </a:p>
          <a:p>
            <a:pPr lvl="1">
              <a:buClr>
                <a:schemeClr val="folHlink"/>
              </a:buClr>
              <a:buFont typeface="Arial" pitchFamily="34" charset="0"/>
              <a:buChar char="•"/>
              <a:defRPr/>
            </a:pPr>
            <a:r>
              <a:rPr lang="en-US" sz="1800" dirty="0"/>
              <a:t>For end user/customer</a:t>
            </a:r>
          </a:p>
          <a:p>
            <a:pPr lvl="1">
              <a:buClr>
                <a:schemeClr val="folHlink"/>
              </a:buClr>
              <a:buFont typeface="Arial" pitchFamily="34" charset="0"/>
              <a:buChar char="•"/>
              <a:defRPr/>
            </a:pPr>
            <a:r>
              <a:rPr lang="en-US" sz="1800" dirty="0"/>
              <a:t>Entity, attribute, relationships</a:t>
            </a:r>
          </a:p>
          <a:p>
            <a:pPr lvl="1">
              <a:buClr>
                <a:schemeClr val="folHlink"/>
              </a:buClr>
              <a:defRPr/>
            </a:pPr>
            <a:r>
              <a:rPr lang="en-US" sz="1800" dirty="0" smtClean="0"/>
              <a:t>Entity –Relationship models </a:t>
            </a:r>
            <a:endParaRPr lang="en-US" sz="1800" dirty="0"/>
          </a:p>
          <a:p>
            <a:pPr>
              <a:buClr>
                <a:schemeClr val="folHlink"/>
              </a:buClr>
              <a:buFont typeface="Arial" pitchFamily="34" charset="0"/>
              <a:buChar char="•"/>
              <a:defRPr/>
            </a:pPr>
            <a:r>
              <a:rPr lang="en-US" sz="1800" b="1" i="1" dirty="0"/>
              <a:t>Low level</a:t>
            </a:r>
            <a:r>
              <a:rPr lang="en-US" sz="1800" b="1" dirty="0"/>
              <a:t>: </a:t>
            </a:r>
            <a:r>
              <a:rPr lang="en-US" sz="1800" dirty="0"/>
              <a:t>how data stored in computer</a:t>
            </a:r>
          </a:p>
          <a:p>
            <a:pPr lvl="1">
              <a:buClr>
                <a:schemeClr val="folHlink"/>
              </a:buClr>
              <a:buFont typeface="Arial" pitchFamily="34" charset="0"/>
              <a:buChar char="•"/>
              <a:defRPr/>
            </a:pPr>
            <a:r>
              <a:rPr lang="en-US" sz="1800" dirty="0"/>
              <a:t>For computer specialists/DBMS implementer</a:t>
            </a:r>
          </a:p>
          <a:p>
            <a:pPr lvl="1">
              <a:buClr>
                <a:schemeClr val="folHlink"/>
              </a:buClr>
              <a:buFont typeface="Arial" pitchFamily="34" charset="0"/>
              <a:buChar char="•"/>
              <a:defRPr/>
            </a:pPr>
            <a:r>
              <a:rPr lang="en-US" sz="1800" i="1" dirty="0"/>
              <a:t>Physical data model</a:t>
            </a:r>
          </a:p>
          <a:p>
            <a:pPr lvl="1">
              <a:buClr>
                <a:schemeClr val="folHlink"/>
              </a:buClr>
              <a:buFont typeface="Arial" pitchFamily="34" charset="0"/>
              <a:buChar char="•"/>
              <a:defRPr/>
            </a:pPr>
            <a:r>
              <a:rPr lang="en-US" sz="1800" dirty="0"/>
              <a:t>Record formats, record orderings, access paths</a:t>
            </a:r>
          </a:p>
          <a:p>
            <a:pPr>
              <a:buClr>
                <a:schemeClr val="folHlink"/>
              </a:buClr>
              <a:buFont typeface="Arial" pitchFamily="34" charset="0"/>
              <a:buChar char="•"/>
              <a:defRPr/>
            </a:pPr>
            <a:r>
              <a:rPr lang="en-US" sz="1800" b="1" i="1" dirty="0" smtClean="0"/>
              <a:t>Representational</a:t>
            </a:r>
            <a:r>
              <a:rPr lang="en-US" sz="1800" b="1" dirty="0" smtClean="0"/>
              <a:t> (</a:t>
            </a:r>
            <a:r>
              <a:rPr lang="en-US" sz="1800" b="1" i="1" dirty="0" smtClean="0"/>
              <a:t>implementation</a:t>
            </a:r>
            <a:r>
              <a:rPr lang="en-US" sz="1800" b="1" dirty="0" smtClean="0"/>
              <a:t>) model</a:t>
            </a:r>
          </a:p>
          <a:p>
            <a:pPr lvl="1">
              <a:buClr>
                <a:schemeClr val="folHlink"/>
              </a:buClr>
              <a:buFont typeface="Arial" pitchFamily="34" charset="0"/>
              <a:buChar char="•"/>
              <a:defRPr/>
            </a:pPr>
            <a:r>
              <a:rPr lang="en-US" sz="1800" dirty="0" smtClean="0"/>
              <a:t>Meant for end user</a:t>
            </a:r>
          </a:p>
          <a:p>
            <a:pPr lvl="1">
              <a:buClr>
                <a:schemeClr val="folHlink"/>
              </a:buClr>
              <a:buFont typeface="Arial" pitchFamily="34" charset="0"/>
              <a:buChar char="•"/>
              <a:defRPr/>
            </a:pPr>
            <a:r>
              <a:rPr lang="en-US" sz="1800" dirty="0" smtClean="0"/>
              <a:t>With some of the data organizational information</a:t>
            </a:r>
          </a:p>
          <a:p>
            <a:pPr lvl="1">
              <a:buClr>
                <a:schemeClr val="folHlink"/>
              </a:buClr>
              <a:buFont typeface="Arial" pitchFamily="34" charset="0"/>
              <a:buChar char="•"/>
              <a:defRPr/>
            </a:pPr>
            <a:r>
              <a:rPr lang="en-US" sz="1800" dirty="0" smtClean="0"/>
              <a:t>Can be implemented directly in a computer</a:t>
            </a:r>
          </a:p>
          <a:p>
            <a:pPr lvl="1">
              <a:buClr>
                <a:schemeClr val="folHlink"/>
              </a:buClr>
              <a:buFont typeface="Arial" pitchFamily="34" charset="0"/>
              <a:buChar char="•"/>
              <a:defRPr/>
            </a:pPr>
            <a:r>
              <a:rPr lang="en-US" sz="1800" dirty="0" smtClean="0"/>
              <a:t>E.g. </a:t>
            </a:r>
            <a:r>
              <a:rPr lang="en-US" sz="1800" i="1" dirty="0" smtClean="0"/>
              <a:t>Relational data model</a:t>
            </a:r>
            <a:endParaRPr lang="en-US" sz="1800" dirty="0" smtClean="0"/>
          </a:p>
          <a:p>
            <a:pPr lvl="2">
              <a:buClr>
                <a:schemeClr val="folHlink"/>
              </a:buClr>
              <a:buFont typeface="Arial" pitchFamily="34" charset="0"/>
              <a:buChar char="•"/>
              <a:defRPr/>
            </a:pPr>
            <a:r>
              <a:rPr lang="en-US" sz="1800" dirty="0" smtClean="0"/>
              <a:t>Network data model</a:t>
            </a:r>
          </a:p>
          <a:p>
            <a:pPr lvl="2">
              <a:buClr>
                <a:schemeClr val="folHlink"/>
              </a:buClr>
              <a:buFont typeface="Arial" pitchFamily="34" charset="0"/>
              <a:buChar char="•"/>
              <a:defRPr/>
            </a:pPr>
            <a:r>
              <a:rPr lang="en-US" sz="1800" dirty="0" smtClean="0"/>
              <a:t>Hierarchical data model</a:t>
            </a:r>
          </a:p>
          <a:p>
            <a:pPr>
              <a:defRPr/>
            </a:pPr>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ooter Placeholder 4"/>
          <p:cNvSpPr>
            <a:spLocks noGrp="1"/>
          </p:cNvSpPr>
          <p:nvPr>
            <p:ph type="ftr" sz="quarter" idx="10"/>
          </p:nvPr>
        </p:nvSpPr>
        <p:spPr/>
        <p:txBody>
          <a:bodyPr/>
          <a:lstStyle/>
          <a:p>
            <a:pPr>
              <a:defRPr/>
            </a:pPr>
            <a:r>
              <a:rPr lang="en-US" smtClean="0"/>
              <a:t>S Mamatha Jajur, RNSIT</a:t>
            </a:r>
            <a:endParaRPr lang="en-US" dirty="0"/>
          </a:p>
        </p:txBody>
      </p:sp>
      <p:grpSp>
        <p:nvGrpSpPr>
          <p:cNvPr id="2" name="Group 2"/>
          <p:cNvGrpSpPr>
            <a:grpSpLocks/>
          </p:cNvGrpSpPr>
          <p:nvPr/>
        </p:nvGrpSpPr>
        <p:grpSpPr bwMode="auto">
          <a:xfrm>
            <a:off x="457200" y="1524000"/>
            <a:ext cx="2895600" cy="1981200"/>
            <a:chOff x="2928" y="864"/>
            <a:chExt cx="2400" cy="1440"/>
          </a:xfrm>
        </p:grpSpPr>
        <p:sp>
          <p:nvSpPr>
            <p:cNvPr id="50218" name="Rectangle 3"/>
            <p:cNvSpPr>
              <a:spLocks noChangeArrowheads="1"/>
            </p:cNvSpPr>
            <p:nvPr/>
          </p:nvSpPr>
          <p:spPr bwMode="auto">
            <a:xfrm>
              <a:off x="3648" y="864"/>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19" name="Rectangle 4"/>
            <p:cNvSpPr>
              <a:spLocks noChangeArrowheads="1"/>
            </p:cNvSpPr>
            <p:nvPr/>
          </p:nvSpPr>
          <p:spPr bwMode="auto">
            <a:xfrm>
              <a:off x="4368" y="1248"/>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0" name="Rectangle 5"/>
            <p:cNvSpPr>
              <a:spLocks noChangeArrowheads="1"/>
            </p:cNvSpPr>
            <p:nvPr/>
          </p:nvSpPr>
          <p:spPr bwMode="auto">
            <a:xfrm>
              <a:off x="2928" y="1248"/>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1" name="Rectangle 6"/>
            <p:cNvSpPr>
              <a:spLocks noChangeArrowheads="1"/>
            </p:cNvSpPr>
            <p:nvPr/>
          </p:nvSpPr>
          <p:spPr bwMode="auto">
            <a:xfrm>
              <a:off x="2928" y="1632"/>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2" name="Rectangle 7"/>
            <p:cNvSpPr>
              <a:spLocks noChangeArrowheads="1"/>
            </p:cNvSpPr>
            <p:nvPr/>
          </p:nvSpPr>
          <p:spPr bwMode="auto">
            <a:xfrm>
              <a:off x="4368" y="1632"/>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3" name="Rectangle 8"/>
            <p:cNvSpPr>
              <a:spLocks noChangeArrowheads="1"/>
            </p:cNvSpPr>
            <p:nvPr/>
          </p:nvSpPr>
          <p:spPr bwMode="auto">
            <a:xfrm>
              <a:off x="2928" y="1968"/>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4" name="Rectangle 9"/>
            <p:cNvSpPr>
              <a:spLocks noChangeArrowheads="1"/>
            </p:cNvSpPr>
            <p:nvPr/>
          </p:nvSpPr>
          <p:spPr bwMode="auto">
            <a:xfrm>
              <a:off x="3936" y="2112"/>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5" name="Rectangle 10"/>
            <p:cNvSpPr>
              <a:spLocks noChangeArrowheads="1"/>
            </p:cNvSpPr>
            <p:nvPr/>
          </p:nvSpPr>
          <p:spPr bwMode="auto">
            <a:xfrm>
              <a:off x="4752" y="2112"/>
              <a:ext cx="576" cy="192"/>
            </a:xfrm>
            <a:prstGeom prst="rect">
              <a:avLst/>
            </a:prstGeom>
            <a:noFill/>
            <a:ln w="9525">
              <a:solidFill>
                <a:schemeClr val="tx1"/>
              </a:solidFill>
              <a:miter lim="800000"/>
              <a:headEnd/>
              <a:tailEnd/>
            </a:ln>
          </p:spPr>
          <p:txBody>
            <a:bodyPr wrap="none" anchor="ctr"/>
            <a:lstStyle/>
            <a:p>
              <a:pPr algn="ctr"/>
              <a:endParaRPr lang="en-US" altLang="en-US"/>
            </a:p>
          </p:txBody>
        </p:sp>
        <p:sp>
          <p:nvSpPr>
            <p:cNvPr id="50226" name="Line 11"/>
            <p:cNvSpPr>
              <a:spLocks noChangeShapeType="1"/>
            </p:cNvSpPr>
            <p:nvPr/>
          </p:nvSpPr>
          <p:spPr bwMode="auto">
            <a:xfrm>
              <a:off x="3936" y="1056"/>
              <a:ext cx="0" cy="96"/>
            </a:xfrm>
            <a:prstGeom prst="line">
              <a:avLst/>
            </a:prstGeom>
            <a:noFill/>
            <a:ln w="9525">
              <a:solidFill>
                <a:schemeClr val="tx1"/>
              </a:solidFill>
              <a:round/>
              <a:headEnd/>
              <a:tailEnd/>
            </a:ln>
          </p:spPr>
          <p:txBody>
            <a:bodyPr wrap="none" anchor="ctr"/>
            <a:lstStyle/>
            <a:p>
              <a:endParaRPr lang="en-US"/>
            </a:p>
          </p:txBody>
        </p:sp>
        <p:sp>
          <p:nvSpPr>
            <p:cNvPr id="50227" name="Line 12"/>
            <p:cNvSpPr>
              <a:spLocks noChangeShapeType="1"/>
            </p:cNvSpPr>
            <p:nvPr/>
          </p:nvSpPr>
          <p:spPr bwMode="auto">
            <a:xfrm flipH="1">
              <a:off x="3168" y="1152"/>
              <a:ext cx="1536" cy="0"/>
            </a:xfrm>
            <a:prstGeom prst="line">
              <a:avLst/>
            </a:prstGeom>
            <a:noFill/>
            <a:ln w="9525">
              <a:solidFill>
                <a:schemeClr val="tx1"/>
              </a:solidFill>
              <a:round/>
              <a:headEnd/>
              <a:tailEnd/>
            </a:ln>
          </p:spPr>
          <p:txBody>
            <a:bodyPr wrap="none" anchor="ctr"/>
            <a:lstStyle/>
            <a:p>
              <a:endParaRPr lang="en-US"/>
            </a:p>
          </p:txBody>
        </p:sp>
        <p:sp>
          <p:nvSpPr>
            <p:cNvPr id="50228" name="Line 13"/>
            <p:cNvSpPr>
              <a:spLocks noChangeShapeType="1"/>
            </p:cNvSpPr>
            <p:nvPr/>
          </p:nvSpPr>
          <p:spPr bwMode="auto">
            <a:xfrm>
              <a:off x="3168" y="1152"/>
              <a:ext cx="0" cy="96"/>
            </a:xfrm>
            <a:prstGeom prst="line">
              <a:avLst/>
            </a:prstGeom>
            <a:noFill/>
            <a:ln w="9525">
              <a:solidFill>
                <a:schemeClr val="tx1"/>
              </a:solidFill>
              <a:round/>
              <a:headEnd/>
              <a:tailEnd/>
            </a:ln>
          </p:spPr>
          <p:txBody>
            <a:bodyPr wrap="none" anchor="ctr"/>
            <a:lstStyle/>
            <a:p>
              <a:endParaRPr lang="en-US"/>
            </a:p>
          </p:txBody>
        </p:sp>
        <p:sp>
          <p:nvSpPr>
            <p:cNvPr id="50229" name="Line 14"/>
            <p:cNvSpPr>
              <a:spLocks noChangeShapeType="1"/>
            </p:cNvSpPr>
            <p:nvPr/>
          </p:nvSpPr>
          <p:spPr bwMode="auto">
            <a:xfrm flipH="1">
              <a:off x="4704" y="1152"/>
              <a:ext cx="0" cy="96"/>
            </a:xfrm>
            <a:prstGeom prst="line">
              <a:avLst/>
            </a:prstGeom>
            <a:noFill/>
            <a:ln w="9525">
              <a:solidFill>
                <a:schemeClr val="tx1"/>
              </a:solidFill>
              <a:round/>
              <a:headEnd/>
              <a:tailEnd/>
            </a:ln>
          </p:spPr>
          <p:txBody>
            <a:bodyPr wrap="none" anchor="ctr"/>
            <a:lstStyle/>
            <a:p>
              <a:endParaRPr lang="en-US"/>
            </a:p>
          </p:txBody>
        </p:sp>
        <p:sp>
          <p:nvSpPr>
            <p:cNvPr id="50230" name="Line 15"/>
            <p:cNvSpPr>
              <a:spLocks noChangeShapeType="1"/>
            </p:cNvSpPr>
            <p:nvPr/>
          </p:nvSpPr>
          <p:spPr bwMode="auto">
            <a:xfrm>
              <a:off x="4704" y="1440"/>
              <a:ext cx="0" cy="192"/>
            </a:xfrm>
            <a:prstGeom prst="line">
              <a:avLst/>
            </a:prstGeom>
            <a:noFill/>
            <a:ln w="9525">
              <a:solidFill>
                <a:schemeClr val="tx1"/>
              </a:solidFill>
              <a:round/>
              <a:headEnd/>
              <a:tailEnd/>
            </a:ln>
          </p:spPr>
          <p:txBody>
            <a:bodyPr wrap="none" anchor="ctr"/>
            <a:lstStyle/>
            <a:p>
              <a:endParaRPr lang="en-US"/>
            </a:p>
          </p:txBody>
        </p:sp>
        <p:sp>
          <p:nvSpPr>
            <p:cNvPr id="50231" name="Line 16"/>
            <p:cNvSpPr>
              <a:spLocks noChangeShapeType="1"/>
            </p:cNvSpPr>
            <p:nvPr/>
          </p:nvSpPr>
          <p:spPr bwMode="auto">
            <a:xfrm>
              <a:off x="3168" y="1440"/>
              <a:ext cx="0" cy="192"/>
            </a:xfrm>
            <a:prstGeom prst="line">
              <a:avLst/>
            </a:prstGeom>
            <a:noFill/>
            <a:ln w="9525">
              <a:solidFill>
                <a:schemeClr val="tx1"/>
              </a:solidFill>
              <a:round/>
              <a:headEnd/>
              <a:tailEnd/>
            </a:ln>
          </p:spPr>
          <p:txBody>
            <a:bodyPr wrap="none" anchor="ctr"/>
            <a:lstStyle/>
            <a:p>
              <a:endParaRPr lang="en-US"/>
            </a:p>
          </p:txBody>
        </p:sp>
        <p:sp>
          <p:nvSpPr>
            <p:cNvPr id="50232" name="Line 17"/>
            <p:cNvSpPr>
              <a:spLocks noChangeShapeType="1"/>
            </p:cNvSpPr>
            <p:nvPr/>
          </p:nvSpPr>
          <p:spPr bwMode="auto">
            <a:xfrm>
              <a:off x="3168" y="1824"/>
              <a:ext cx="0" cy="144"/>
            </a:xfrm>
            <a:prstGeom prst="line">
              <a:avLst/>
            </a:prstGeom>
            <a:noFill/>
            <a:ln w="9525">
              <a:solidFill>
                <a:schemeClr val="tx1"/>
              </a:solidFill>
              <a:round/>
              <a:headEnd/>
              <a:tailEnd/>
            </a:ln>
          </p:spPr>
          <p:txBody>
            <a:bodyPr wrap="none" anchor="ctr"/>
            <a:lstStyle/>
            <a:p>
              <a:endParaRPr lang="en-US"/>
            </a:p>
          </p:txBody>
        </p:sp>
        <p:sp>
          <p:nvSpPr>
            <p:cNvPr id="50233" name="Line 18"/>
            <p:cNvSpPr>
              <a:spLocks noChangeShapeType="1"/>
            </p:cNvSpPr>
            <p:nvPr/>
          </p:nvSpPr>
          <p:spPr bwMode="auto">
            <a:xfrm>
              <a:off x="4704" y="1824"/>
              <a:ext cx="0" cy="96"/>
            </a:xfrm>
            <a:prstGeom prst="line">
              <a:avLst/>
            </a:prstGeom>
            <a:noFill/>
            <a:ln w="9525">
              <a:solidFill>
                <a:schemeClr val="tx1"/>
              </a:solidFill>
              <a:round/>
              <a:headEnd/>
              <a:tailEnd/>
            </a:ln>
          </p:spPr>
          <p:txBody>
            <a:bodyPr wrap="none" anchor="ctr"/>
            <a:lstStyle/>
            <a:p>
              <a:endParaRPr lang="en-US"/>
            </a:p>
          </p:txBody>
        </p:sp>
        <p:sp>
          <p:nvSpPr>
            <p:cNvPr id="50234" name="Line 19"/>
            <p:cNvSpPr>
              <a:spLocks noChangeShapeType="1"/>
            </p:cNvSpPr>
            <p:nvPr/>
          </p:nvSpPr>
          <p:spPr bwMode="auto">
            <a:xfrm>
              <a:off x="4272" y="1920"/>
              <a:ext cx="768" cy="0"/>
            </a:xfrm>
            <a:prstGeom prst="line">
              <a:avLst/>
            </a:prstGeom>
            <a:noFill/>
            <a:ln w="9525">
              <a:solidFill>
                <a:schemeClr val="tx1"/>
              </a:solidFill>
              <a:round/>
              <a:headEnd/>
              <a:tailEnd/>
            </a:ln>
          </p:spPr>
          <p:txBody>
            <a:bodyPr wrap="none" anchor="ctr"/>
            <a:lstStyle/>
            <a:p>
              <a:endParaRPr lang="en-US"/>
            </a:p>
          </p:txBody>
        </p:sp>
        <p:sp>
          <p:nvSpPr>
            <p:cNvPr id="50235" name="Line 20"/>
            <p:cNvSpPr>
              <a:spLocks noChangeShapeType="1"/>
            </p:cNvSpPr>
            <p:nvPr/>
          </p:nvSpPr>
          <p:spPr bwMode="auto">
            <a:xfrm>
              <a:off x="5040" y="1920"/>
              <a:ext cx="0" cy="192"/>
            </a:xfrm>
            <a:prstGeom prst="line">
              <a:avLst/>
            </a:prstGeom>
            <a:noFill/>
            <a:ln w="9525">
              <a:solidFill>
                <a:schemeClr val="tx1"/>
              </a:solidFill>
              <a:round/>
              <a:headEnd/>
              <a:tailEnd/>
            </a:ln>
          </p:spPr>
          <p:txBody>
            <a:bodyPr wrap="none" anchor="ctr"/>
            <a:lstStyle/>
            <a:p>
              <a:endParaRPr lang="en-US"/>
            </a:p>
          </p:txBody>
        </p:sp>
        <p:sp>
          <p:nvSpPr>
            <p:cNvPr id="50236" name="Line 21"/>
            <p:cNvSpPr>
              <a:spLocks noChangeShapeType="1"/>
            </p:cNvSpPr>
            <p:nvPr/>
          </p:nvSpPr>
          <p:spPr bwMode="auto">
            <a:xfrm>
              <a:off x="4272" y="1920"/>
              <a:ext cx="0" cy="192"/>
            </a:xfrm>
            <a:prstGeom prst="line">
              <a:avLst/>
            </a:prstGeom>
            <a:noFill/>
            <a:ln w="9525">
              <a:solidFill>
                <a:schemeClr val="tx1"/>
              </a:solidFill>
              <a:round/>
              <a:headEnd/>
              <a:tailEnd/>
            </a:ln>
          </p:spPr>
          <p:txBody>
            <a:bodyPr wrap="none" anchor="ctr"/>
            <a:lstStyle/>
            <a:p>
              <a:endParaRPr lang="en-US"/>
            </a:p>
          </p:txBody>
        </p:sp>
      </p:grpSp>
      <p:grpSp>
        <p:nvGrpSpPr>
          <p:cNvPr id="3" name="Group 22"/>
          <p:cNvGrpSpPr>
            <a:grpSpLocks/>
          </p:cNvGrpSpPr>
          <p:nvPr/>
        </p:nvGrpSpPr>
        <p:grpSpPr bwMode="auto">
          <a:xfrm>
            <a:off x="4876800" y="1600200"/>
            <a:ext cx="3276600" cy="1143000"/>
            <a:chOff x="1296" y="1392"/>
            <a:chExt cx="2544" cy="816"/>
          </a:xfrm>
        </p:grpSpPr>
        <p:sp>
          <p:nvSpPr>
            <p:cNvPr id="50206" name="Oval 23"/>
            <p:cNvSpPr>
              <a:spLocks noChangeArrowheads="1"/>
            </p:cNvSpPr>
            <p:nvPr/>
          </p:nvSpPr>
          <p:spPr bwMode="auto">
            <a:xfrm>
              <a:off x="2915" y="1478"/>
              <a:ext cx="727" cy="644"/>
            </a:xfrm>
            <a:prstGeom prst="ellipse">
              <a:avLst/>
            </a:prstGeom>
            <a:solidFill>
              <a:schemeClr val="bg1"/>
            </a:solidFill>
            <a:ln w="9525">
              <a:solidFill>
                <a:schemeClr val="tx1"/>
              </a:solidFill>
              <a:round/>
              <a:headEnd/>
              <a:tailEnd/>
            </a:ln>
          </p:spPr>
          <p:txBody>
            <a:bodyPr wrap="none" anchor="ctr"/>
            <a:lstStyle/>
            <a:p>
              <a:pPr algn="ctr"/>
              <a:endParaRPr lang="en-US" altLang="en-US"/>
            </a:p>
          </p:txBody>
        </p:sp>
        <p:sp>
          <p:nvSpPr>
            <p:cNvPr id="50207" name="Oval 24"/>
            <p:cNvSpPr>
              <a:spLocks noChangeArrowheads="1"/>
            </p:cNvSpPr>
            <p:nvPr/>
          </p:nvSpPr>
          <p:spPr bwMode="auto">
            <a:xfrm>
              <a:off x="1494" y="1478"/>
              <a:ext cx="760" cy="558"/>
            </a:xfrm>
            <a:prstGeom prst="ellipse">
              <a:avLst/>
            </a:prstGeom>
            <a:noFill/>
            <a:ln w="9525">
              <a:solidFill>
                <a:schemeClr val="tx1"/>
              </a:solidFill>
              <a:round/>
              <a:headEnd/>
              <a:tailEnd/>
            </a:ln>
          </p:spPr>
          <p:txBody>
            <a:bodyPr wrap="none" anchor="ctr"/>
            <a:lstStyle/>
            <a:p>
              <a:pPr algn="ctr"/>
              <a:endParaRPr lang="en-US" altLang="en-US"/>
            </a:p>
          </p:txBody>
        </p:sp>
        <p:sp>
          <p:nvSpPr>
            <p:cNvPr id="50208" name="Rectangle 25"/>
            <p:cNvSpPr>
              <a:spLocks noChangeArrowheads="1"/>
            </p:cNvSpPr>
            <p:nvPr/>
          </p:nvSpPr>
          <p:spPr bwMode="auto">
            <a:xfrm>
              <a:off x="1692" y="1392"/>
              <a:ext cx="364" cy="172"/>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09" name="Rectangle 26"/>
            <p:cNvSpPr>
              <a:spLocks noChangeArrowheads="1"/>
            </p:cNvSpPr>
            <p:nvPr/>
          </p:nvSpPr>
          <p:spPr bwMode="auto">
            <a:xfrm>
              <a:off x="1296" y="1736"/>
              <a:ext cx="363" cy="171"/>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0" name="Rectangle 27"/>
            <p:cNvSpPr>
              <a:spLocks noChangeArrowheads="1"/>
            </p:cNvSpPr>
            <p:nvPr/>
          </p:nvSpPr>
          <p:spPr bwMode="auto">
            <a:xfrm>
              <a:off x="2056" y="1736"/>
              <a:ext cx="363" cy="171"/>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1" name="Rectangle 28"/>
            <p:cNvSpPr>
              <a:spLocks noChangeArrowheads="1"/>
            </p:cNvSpPr>
            <p:nvPr/>
          </p:nvSpPr>
          <p:spPr bwMode="auto">
            <a:xfrm>
              <a:off x="1692" y="1993"/>
              <a:ext cx="364" cy="172"/>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2" name="Rectangle 29"/>
            <p:cNvSpPr>
              <a:spLocks noChangeArrowheads="1"/>
            </p:cNvSpPr>
            <p:nvPr/>
          </p:nvSpPr>
          <p:spPr bwMode="auto">
            <a:xfrm>
              <a:off x="3080" y="1392"/>
              <a:ext cx="364" cy="172"/>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3" name="Rectangle 30"/>
            <p:cNvSpPr>
              <a:spLocks noChangeArrowheads="1"/>
            </p:cNvSpPr>
            <p:nvPr/>
          </p:nvSpPr>
          <p:spPr bwMode="auto">
            <a:xfrm>
              <a:off x="2684" y="1736"/>
              <a:ext cx="363" cy="171"/>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4" name="Rectangle 31"/>
            <p:cNvSpPr>
              <a:spLocks noChangeArrowheads="1"/>
            </p:cNvSpPr>
            <p:nvPr/>
          </p:nvSpPr>
          <p:spPr bwMode="auto">
            <a:xfrm>
              <a:off x="3477" y="1779"/>
              <a:ext cx="363" cy="171"/>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5" name="Rectangle 32"/>
            <p:cNvSpPr>
              <a:spLocks noChangeArrowheads="1"/>
            </p:cNvSpPr>
            <p:nvPr/>
          </p:nvSpPr>
          <p:spPr bwMode="auto">
            <a:xfrm>
              <a:off x="3080" y="2036"/>
              <a:ext cx="364" cy="172"/>
            </a:xfrm>
            <a:prstGeom prst="rect">
              <a:avLst/>
            </a:prstGeom>
            <a:solidFill>
              <a:schemeClr val="bg1"/>
            </a:solidFill>
            <a:ln w="9525">
              <a:solidFill>
                <a:schemeClr val="tx1"/>
              </a:solidFill>
              <a:miter lim="800000"/>
              <a:headEnd/>
              <a:tailEnd/>
            </a:ln>
          </p:spPr>
          <p:txBody>
            <a:bodyPr wrap="none" anchor="ctr"/>
            <a:lstStyle/>
            <a:p>
              <a:pPr algn="ctr"/>
              <a:endParaRPr lang="en-US" altLang="en-US"/>
            </a:p>
          </p:txBody>
        </p:sp>
        <p:sp>
          <p:nvSpPr>
            <p:cNvPr id="50216" name="Arc 33"/>
            <p:cNvSpPr>
              <a:spLocks/>
            </p:cNvSpPr>
            <p:nvPr/>
          </p:nvSpPr>
          <p:spPr bwMode="auto">
            <a:xfrm flipH="1">
              <a:off x="2254" y="1435"/>
              <a:ext cx="364" cy="2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en-US"/>
            </a:p>
          </p:txBody>
        </p:sp>
        <p:sp>
          <p:nvSpPr>
            <p:cNvPr id="50217" name="Arc 34"/>
            <p:cNvSpPr>
              <a:spLocks/>
            </p:cNvSpPr>
            <p:nvPr/>
          </p:nvSpPr>
          <p:spPr bwMode="auto">
            <a:xfrm>
              <a:off x="2618" y="1435"/>
              <a:ext cx="330" cy="301"/>
            </a:xfrm>
            <a:custGeom>
              <a:avLst/>
              <a:gdLst>
                <a:gd name="T0" fmla="*/ 0 w 21600"/>
                <a:gd name="T1" fmla="*/ 0 h 31064"/>
                <a:gd name="T2" fmla="*/ 0 w 21600"/>
                <a:gd name="T3" fmla="*/ 0 h 31064"/>
                <a:gd name="T4" fmla="*/ 0 w 21600"/>
                <a:gd name="T5" fmla="*/ 0 h 31064"/>
                <a:gd name="T6" fmla="*/ 0 60000 65536"/>
                <a:gd name="T7" fmla="*/ 0 60000 65536"/>
                <a:gd name="T8" fmla="*/ 0 60000 65536"/>
                <a:gd name="T9" fmla="*/ 0 w 21600"/>
                <a:gd name="T10" fmla="*/ 0 h 31064"/>
                <a:gd name="T11" fmla="*/ 21600 w 21600"/>
                <a:gd name="T12" fmla="*/ 31064 h 31064"/>
              </a:gdLst>
              <a:ahLst/>
              <a:cxnLst>
                <a:cxn ang="T6">
                  <a:pos x="T0" y="T1"/>
                </a:cxn>
                <a:cxn ang="T7">
                  <a:pos x="T2" y="T3"/>
                </a:cxn>
                <a:cxn ang="T8">
                  <a:pos x="T4" y="T5"/>
                </a:cxn>
              </a:cxnLst>
              <a:rect l="T9" t="T10" r="T11" b="T12"/>
              <a:pathLst>
                <a:path w="21600" h="31064" fill="none" extrusionOk="0">
                  <a:moveTo>
                    <a:pt x="2905" y="0"/>
                  </a:moveTo>
                  <a:cubicBezTo>
                    <a:pt x="13614" y="1454"/>
                    <a:pt x="21600" y="10597"/>
                    <a:pt x="21600" y="21404"/>
                  </a:cubicBezTo>
                  <a:cubicBezTo>
                    <a:pt x="21600" y="24757"/>
                    <a:pt x="20819" y="28064"/>
                    <a:pt x="19319" y="31063"/>
                  </a:cubicBezTo>
                </a:path>
                <a:path w="21600" h="31064" stroke="0" extrusionOk="0">
                  <a:moveTo>
                    <a:pt x="2905" y="0"/>
                  </a:moveTo>
                  <a:cubicBezTo>
                    <a:pt x="13614" y="1454"/>
                    <a:pt x="21600" y="10597"/>
                    <a:pt x="21600" y="21404"/>
                  </a:cubicBezTo>
                  <a:cubicBezTo>
                    <a:pt x="21600" y="24757"/>
                    <a:pt x="20819" y="28064"/>
                    <a:pt x="19319" y="31063"/>
                  </a:cubicBezTo>
                  <a:lnTo>
                    <a:pt x="0" y="21404"/>
                  </a:lnTo>
                  <a:lnTo>
                    <a:pt x="2905" y="0"/>
                  </a:lnTo>
                  <a:close/>
                </a:path>
              </a:pathLst>
            </a:custGeom>
            <a:noFill/>
            <a:ln w="9525">
              <a:solidFill>
                <a:schemeClr val="tx1"/>
              </a:solidFill>
              <a:round/>
              <a:headEnd/>
              <a:tailEnd/>
            </a:ln>
          </p:spPr>
          <p:txBody>
            <a:bodyPr wrap="none" anchor="ctr"/>
            <a:lstStyle/>
            <a:p>
              <a:endParaRPr lang="en-US"/>
            </a:p>
          </p:txBody>
        </p:sp>
      </p:grpSp>
      <p:sp>
        <p:nvSpPr>
          <p:cNvPr id="50181" name="Rectangle 35"/>
          <p:cNvSpPr>
            <a:spLocks noChangeArrowheads="1"/>
          </p:cNvSpPr>
          <p:nvPr/>
        </p:nvSpPr>
        <p:spPr bwMode="auto">
          <a:xfrm>
            <a:off x="2438400" y="1371600"/>
            <a:ext cx="2743200" cy="366713"/>
          </a:xfrm>
          <a:prstGeom prst="rect">
            <a:avLst/>
          </a:prstGeom>
          <a:noFill/>
          <a:ln w="12700" cap="sq">
            <a:noFill/>
            <a:miter lim="800000"/>
            <a:headEnd type="none" w="sm" len="sm"/>
            <a:tailEnd type="none" w="sm" len="sm"/>
          </a:ln>
        </p:spPr>
        <p:txBody>
          <a:bodyPr>
            <a:spAutoFit/>
          </a:bodyPr>
          <a:lstStyle/>
          <a:p>
            <a:r>
              <a:rPr lang="en-US" altLang="en-US" sz="1800" b="1">
                <a:solidFill>
                  <a:schemeClr val="accent2"/>
                </a:solidFill>
              </a:rPr>
              <a:t>HIERARCHICAL</a:t>
            </a:r>
          </a:p>
        </p:txBody>
      </p:sp>
      <p:sp>
        <p:nvSpPr>
          <p:cNvPr id="50182" name="Rectangle 36"/>
          <p:cNvSpPr>
            <a:spLocks noChangeArrowheads="1"/>
          </p:cNvSpPr>
          <p:nvPr/>
        </p:nvSpPr>
        <p:spPr bwMode="auto">
          <a:xfrm>
            <a:off x="7145338" y="1252538"/>
            <a:ext cx="1600200" cy="366712"/>
          </a:xfrm>
          <a:prstGeom prst="rect">
            <a:avLst/>
          </a:prstGeom>
          <a:noFill/>
          <a:ln w="12700" cap="sq">
            <a:noFill/>
            <a:miter lim="800000"/>
            <a:headEnd type="none" w="sm" len="sm"/>
            <a:tailEnd type="none" w="sm" len="sm"/>
          </a:ln>
        </p:spPr>
        <p:txBody>
          <a:bodyPr>
            <a:spAutoFit/>
          </a:bodyPr>
          <a:lstStyle/>
          <a:p>
            <a:r>
              <a:rPr lang="en-US" altLang="en-US" sz="1800" b="1">
                <a:solidFill>
                  <a:schemeClr val="accent2"/>
                </a:solidFill>
              </a:rPr>
              <a:t>NETWORK</a:t>
            </a:r>
          </a:p>
        </p:txBody>
      </p:sp>
      <p:sp>
        <p:nvSpPr>
          <p:cNvPr id="50183" name="Rectangle 37"/>
          <p:cNvSpPr>
            <a:spLocks noChangeArrowheads="1"/>
          </p:cNvSpPr>
          <p:nvPr/>
        </p:nvSpPr>
        <p:spPr bwMode="auto">
          <a:xfrm>
            <a:off x="1143000" y="4738688"/>
            <a:ext cx="1719263" cy="368300"/>
          </a:xfrm>
          <a:prstGeom prst="rect">
            <a:avLst/>
          </a:prstGeom>
          <a:noFill/>
          <a:ln w="12700" cap="sq">
            <a:noFill/>
            <a:miter lim="800000"/>
            <a:headEnd type="none" w="sm" len="sm"/>
            <a:tailEnd type="none" w="sm" len="sm"/>
          </a:ln>
        </p:spPr>
        <p:txBody>
          <a:bodyPr wrap="none">
            <a:spAutoFit/>
          </a:bodyPr>
          <a:lstStyle/>
          <a:p>
            <a:r>
              <a:rPr lang="en-US" altLang="en-US" sz="1800" b="1">
                <a:solidFill>
                  <a:schemeClr val="accent2"/>
                </a:solidFill>
              </a:rPr>
              <a:t>RELATIONAL</a:t>
            </a:r>
          </a:p>
        </p:txBody>
      </p:sp>
      <p:grpSp>
        <p:nvGrpSpPr>
          <p:cNvPr id="4" name="Group 38"/>
          <p:cNvGrpSpPr>
            <a:grpSpLocks/>
          </p:cNvGrpSpPr>
          <p:nvPr/>
        </p:nvGrpSpPr>
        <p:grpSpPr bwMode="auto">
          <a:xfrm>
            <a:off x="2971800" y="4038600"/>
            <a:ext cx="5264150" cy="1447800"/>
            <a:chOff x="2204" y="3264"/>
            <a:chExt cx="3316" cy="912"/>
          </a:xfrm>
        </p:grpSpPr>
        <p:grpSp>
          <p:nvGrpSpPr>
            <p:cNvPr id="5" name="Group 39"/>
            <p:cNvGrpSpPr>
              <a:grpSpLocks/>
            </p:cNvGrpSpPr>
            <p:nvPr/>
          </p:nvGrpSpPr>
          <p:grpSpPr bwMode="auto">
            <a:xfrm>
              <a:off x="2592" y="3360"/>
              <a:ext cx="2304" cy="816"/>
              <a:chOff x="1824" y="3312"/>
              <a:chExt cx="2208" cy="672"/>
            </a:xfrm>
          </p:grpSpPr>
          <p:sp>
            <p:nvSpPr>
              <p:cNvPr id="50194" name="Rectangle 40"/>
              <p:cNvSpPr>
                <a:spLocks noChangeArrowheads="1"/>
              </p:cNvSpPr>
              <p:nvPr/>
            </p:nvSpPr>
            <p:spPr bwMode="auto">
              <a:xfrm>
                <a:off x="2016" y="3456"/>
                <a:ext cx="1776" cy="528"/>
              </a:xfrm>
              <a:prstGeom prst="rect">
                <a:avLst/>
              </a:prstGeom>
              <a:noFill/>
              <a:ln w="9525">
                <a:solidFill>
                  <a:schemeClr val="tx1"/>
                </a:solidFill>
                <a:miter lim="800000"/>
                <a:headEnd/>
                <a:tailEnd/>
              </a:ln>
            </p:spPr>
            <p:txBody>
              <a:bodyPr wrap="none" anchor="ctr"/>
              <a:lstStyle/>
              <a:p>
                <a:pPr algn="ctr"/>
                <a:endParaRPr lang="en-US" altLang="en-US"/>
              </a:p>
            </p:txBody>
          </p:sp>
          <p:sp>
            <p:nvSpPr>
              <p:cNvPr id="50195" name="Line 41"/>
              <p:cNvSpPr>
                <a:spLocks noChangeShapeType="1"/>
              </p:cNvSpPr>
              <p:nvPr/>
            </p:nvSpPr>
            <p:spPr bwMode="auto">
              <a:xfrm>
                <a:off x="2016" y="3792"/>
                <a:ext cx="1776" cy="0"/>
              </a:xfrm>
              <a:prstGeom prst="line">
                <a:avLst/>
              </a:prstGeom>
              <a:noFill/>
              <a:ln w="9525">
                <a:solidFill>
                  <a:schemeClr val="tx1"/>
                </a:solidFill>
                <a:round/>
                <a:headEnd/>
                <a:tailEnd/>
              </a:ln>
            </p:spPr>
            <p:txBody>
              <a:bodyPr wrap="none" anchor="ctr"/>
              <a:lstStyle/>
              <a:p>
                <a:endParaRPr lang="en-US"/>
              </a:p>
            </p:txBody>
          </p:sp>
          <p:sp>
            <p:nvSpPr>
              <p:cNvPr id="50196" name="Line 42"/>
              <p:cNvSpPr>
                <a:spLocks noChangeShapeType="1"/>
              </p:cNvSpPr>
              <p:nvPr/>
            </p:nvSpPr>
            <p:spPr bwMode="auto">
              <a:xfrm>
                <a:off x="2352" y="3456"/>
                <a:ext cx="0" cy="528"/>
              </a:xfrm>
              <a:prstGeom prst="line">
                <a:avLst/>
              </a:prstGeom>
              <a:noFill/>
              <a:ln w="9525">
                <a:solidFill>
                  <a:schemeClr val="tx1"/>
                </a:solidFill>
                <a:round/>
                <a:headEnd/>
                <a:tailEnd/>
              </a:ln>
            </p:spPr>
            <p:txBody>
              <a:bodyPr wrap="none" anchor="ctr"/>
              <a:lstStyle/>
              <a:p>
                <a:endParaRPr lang="en-US"/>
              </a:p>
            </p:txBody>
          </p:sp>
          <p:sp>
            <p:nvSpPr>
              <p:cNvPr id="50197" name="Line 43"/>
              <p:cNvSpPr>
                <a:spLocks noChangeShapeType="1"/>
              </p:cNvSpPr>
              <p:nvPr/>
            </p:nvSpPr>
            <p:spPr bwMode="auto">
              <a:xfrm>
                <a:off x="2832" y="3456"/>
                <a:ext cx="0" cy="528"/>
              </a:xfrm>
              <a:prstGeom prst="line">
                <a:avLst/>
              </a:prstGeom>
              <a:noFill/>
              <a:ln w="9525">
                <a:solidFill>
                  <a:schemeClr val="tx1"/>
                </a:solidFill>
                <a:round/>
                <a:headEnd/>
                <a:tailEnd/>
              </a:ln>
            </p:spPr>
            <p:txBody>
              <a:bodyPr wrap="none" anchor="ctr"/>
              <a:lstStyle/>
              <a:p>
                <a:endParaRPr lang="en-US"/>
              </a:p>
            </p:txBody>
          </p:sp>
          <p:sp>
            <p:nvSpPr>
              <p:cNvPr id="50198" name="Line 44"/>
              <p:cNvSpPr>
                <a:spLocks noChangeShapeType="1"/>
              </p:cNvSpPr>
              <p:nvPr/>
            </p:nvSpPr>
            <p:spPr bwMode="auto">
              <a:xfrm>
                <a:off x="3216" y="3456"/>
                <a:ext cx="0" cy="528"/>
              </a:xfrm>
              <a:prstGeom prst="line">
                <a:avLst/>
              </a:prstGeom>
              <a:noFill/>
              <a:ln w="9525">
                <a:solidFill>
                  <a:schemeClr val="tx1"/>
                </a:solidFill>
                <a:round/>
                <a:headEnd/>
                <a:tailEnd/>
              </a:ln>
            </p:spPr>
            <p:txBody>
              <a:bodyPr wrap="none" anchor="ctr"/>
              <a:lstStyle/>
              <a:p>
                <a:endParaRPr lang="en-US"/>
              </a:p>
            </p:txBody>
          </p:sp>
          <p:sp>
            <p:nvSpPr>
              <p:cNvPr id="50199" name="Line 45"/>
              <p:cNvSpPr>
                <a:spLocks noChangeShapeType="1"/>
              </p:cNvSpPr>
              <p:nvPr/>
            </p:nvSpPr>
            <p:spPr bwMode="auto">
              <a:xfrm>
                <a:off x="2016" y="3600"/>
                <a:ext cx="1776" cy="0"/>
              </a:xfrm>
              <a:prstGeom prst="line">
                <a:avLst/>
              </a:prstGeom>
              <a:noFill/>
              <a:ln w="9525">
                <a:solidFill>
                  <a:schemeClr val="tx1"/>
                </a:solidFill>
                <a:round/>
                <a:headEnd/>
                <a:tailEnd/>
              </a:ln>
            </p:spPr>
            <p:txBody>
              <a:bodyPr wrap="none" anchor="ctr"/>
              <a:lstStyle/>
              <a:p>
                <a:endParaRPr lang="en-US"/>
              </a:p>
            </p:txBody>
          </p:sp>
          <p:sp>
            <p:nvSpPr>
              <p:cNvPr id="50200" name="Line 46"/>
              <p:cNvSpPr>
                <a:spLocks noChangeShapeType="1"/>
              </p:cNvSpPr>
              <p:nvPr/>
            </p:nvSpPr>
            <p:spPr bwMode="auto">
              <a:xfrm>
                <a:off x="3840" y="3504"/>
                <a:ext cx="192" cy="0"/>
              </a:xfrm>
              <a:prstGeom prst="line">
                <a:avLst/>
              </a:prstGeom>
              <a:noFill/>
              <a:ln w="9525">
                <a:solidFill>
                  <a:schemeClr val="tx1"/>
                </a:solidFill>
                <a:round/>
                <a:headEnd type="triangle" w="med" len="med"/>
                <a:tailEnd/>
              </a:ln>
            </p:spPr>
            <p:txBody>
              <a:bodyPr wrap="none" anchor="ctr"/>
              <a:lstStyle/>
              <a:p>
                <a:endParaRPr lang="en-US"/>
              </a:p>
            </p:txBody>
          </p:sp>
          <p:sp>
            <p:nvSpPr>
              <p:cNvPr id="50201" name="Line 47"/>
              <p:cNvSpPr>
                <a:spLocks noChangeShapeType="1"/>
              </p:cNvSpPr>
              <p:nvPr/>
            </p:nvSpPr>
            <p:spPr bwMode="auto">
              <a:xfrm>
                <a:off x="4032" y="3504"/>
                <a:ext cx="0" cy="336"/>
              </a:xfrm>
              <a:prstGeom prst="line">
                <a:avLst/>
              </a:prstGeom>
              <a:noFill/>
              <a:ln w="9525">
                <a:solidFill>
                  <a:schemeClr val="tx1"/>
                </a:solidFill>
                <a:round/>
                <a:headEnd/>
                <a:tailEnd/>
              </a:ln>
            </p:spPr>
            <p:txBody>
              <a:bodyPr wrap="none" anchor="ctr"/>
              <a:lstStyle/>
              <a:p>
                <a:endParaRPr lang="en-US"/>
              </a:p>
            </p:txBody>
          </p:sp>
          <p:sp>
            <p:nvSpPr>
              <p:cNvPr id="50202" name="Line 48"/>
              <p:cNvSpPr>
                <a:spLocks noChangeShapeType="1"/>
              </p:cNvSpPr>
              <p:nvPr/>
            </p:nvSpPr>
            <p:spPr bwMode="auto">
              <a:xfrm flipH="1">
                <a:off x="3840" y="3840"/>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50203" name="Line 49"/>
              <p:cNvSpPr>
                <a:spLocks noChangeShapeType="1"/>
              </p:cNvSpPr>
              <p:nvPr/>
            </p:nvSpPr>
            <p:spPr bwMode="auto">
              <a:xfrm>
                <a:off x="3176" y="3312"/>
                <a:ext cx="232" cy="0"/>
              </a:xfrm>
              <a:prstGeom prst="line">
                <a:avLst/>
              </a:prstGeom>
              <a:noFill/>
              <a:ln w="9525">
                <a:solidFill>
                  <a:schemeClr val="tx1"/>
                </a:solidFill>
                <a:round/>
                <a:headEnd/>
                <a:tailEnd/>
              </a:ln>
            </p:spPr>
            <p:txBody>
              <a:bodyPr wrap="none" anchor="ctr"/>
              <a:lstStyle/>
              <a:p>
                <a:endParaRPr lang="en-US"/>
              </a:p>
            </p:txBody>
          </p:sp>
          <p:sp>
            <p:nvSpPr>
              <p:cNvPr id="50204" name="Line 50"/>
              <p:cNvSpPr>
                <a:spLocks noChangeShapeType="1"/>
              </p:cNvSpPr>
              <p:nvPr/>
            </p:nvSpPr>
            <p:spPr bwMode="auto">
              <a:xfrm>
                <a:off x="3396" y="3312"/>
                <a:ext cx="0" cy="144"/>
              </a:xfrm>
              <a:prstGeom prst="line">
                <a:avLst/>
              </a:prstGeom>
              <a:noFill/>
              <a:ln w="9525">
                <a:solidFill>
                  <a:schemeClr val="tx1"/>
                </a:solidFill>
                <a:round/>
                <a:headEnd/>
                <a:tailEnd type="triangle" w="med" len="med"/>
              </a:ln>
            </p:spPr>
            <p:txBody>
              <a:bodyPr wrap="none" anchor="ctr"/>
              <a:lstStyle/>
              <a:p>
                <a:endParaRPr lang="en-US"/>
              </a:p>
            </p:txBody>
          </p:sp>
          <p:sp>
            <p:nvSpPr>
              <p:cNvPr id="50205" name="Line 51"/>
              <p:cNvSpPr>
                <a:spLocks noChangeShapeType="1"/>
              </p:cNvSpPr>
              <p:nvPr/>
            </p:nvSpPr>
            <p:spPr bwMode="auto">
              <a:xfrm>
                <a:off x="1824" y="3696"/>
                <a:ext cx="192" cy="0"/>
              </a:xfrm>
              <a:prstGeom prst="line">
                <a:avLst/>
              </a:prstGeom>
              <a:noFill/>
              <a:ln w="9525">
                <a:solidFill>
                  <a:schemeClr val="tx1"/>
                </a:solidFill>
                <a:round/>
                <a:headEnd/>
                <a:tailEnd type="triangle" w="med" len="med"/>
              </a:ln>
            </p:spPr>
            <p:txBody>
              <a:bodyPr wrap="none" anchor="ctr"/>
              <a:lstStyle/>
              <a:p>
                <a:endParaRPr lang="en-US"/>
              </a:p>
            </p:txBody>
          </p:sp>
        </p:grpSp>
        <p:sp>
          <p:nvSpPr>
            <p:cNvPr id="50190" name="Rectangle 52"/>
            <p:cNvSpPr>
              <a:spLocks noChangeArrowheads="1"/>
            </p:cNvSpPr>
            <p:nvPr/>
          </p:nvSpPr>
          <p:spPr bwMode="auto">
            <a:xfrm>
              <a:off x="5094" y="3696"/>
              <a:ext cx="426" cy="173"/>
            </a:xfrm>
            <a:prstGeom prst="rect">
              <a:avLst/>
            </a:prstGeom>
            <a:noFill/>
            <a:ln w="12700" cap="sq">
              <a:noFill/>
              <a:miter lim="800000"/>
              <a:headEnd type="none" w="sm" len="sm"/>
              <a:tailEnd type="none" w="sm" len="sm"/>
            </a:ln>
          </p:spPr>
          <p:txBody>
            <a:bodyPr wrap="none">
              <a:spAutoFit/>
            </a:bodyPr>
            <a:lstStyle/>
            <a:p>
              <a:r>
                <a:rPr lang="en-US" altLang="en-US" sz="1200"/>
                <a:t>TABLE</a:t>
              </a:r>
            </a:p>
          </p:txBody>
        </p:sp>
        <p:sp>
          <p:nvSpPr>
            <p:cNvPr id="50191" name="Rectangle 53"/>
            <p:cNvSpPr>
              <a:spLocks noChangeArrowheads="1"/>
            </p:cNvSpPr>
            <p:nvPr/>
          </p:nvSpPr>
          <p:spPr bwMode="auto">
            <a:xfrm>
              <a:off x="2204" y="3744"/>
              <a:ext cx="340" cy="173"/>
            </a:xfrm>
            <a:prstGeom prst="rect">
              <a:avLst/>
            </a:prstGeom>
            <a:noFill/>
            <a:ln w="12700" cap="sq">
              <a:noFill/>
              <a:miter lim="800000"/>
              <a:headEnd type="none" w="sm" len="sm"/>
              <a:tailEnd type="none" w="sm" len="sm"/>
            </a:ln>
          </p:spPr>
          <p:txBody>
            <a:bodyPr wrap="none">
              <a:spAutoFit/>
            </a:bodyPr>
            <a:lstStyle/>
            <a:p>
              <a:r>
                <a:rPr lang="en-US" altLang="en-US" sz="1200"/>
                <a:t>ROW</a:t>
              </a:r>
            </a:p>
          </p:txBody>
        </p:sp>
        <p:sp>
          <p:nvSpPr>
            <p:cNvPr id="50192" name="Rectangle 54"/>
            <p:cNvSpPr>
              <a:spLocks noChangeArrowheads="1"/>
            </p:cNvSpPr>
            <p:nvPr/>
          </p:nvSpPr>
          <p:spPr bwMode="auto">
            <a:xfrm>
              <a:off x="3453" y="3264"/>
              <a:ext cx="531" cy="173"/>
            </a:xfrm>
            <a:prstGeom prst="rect">
              <a:avLst/>
            </a:prstGeom>
            <a:noFill/>
            <a:ln w="12700" cap="sq">
              <a:noFill/>
              <a:miter lim="800000"/>
              <a:headEnd type="none" w="sm" len="sm"/>
              <a:tailEnd type="none" w="sm" len="sm"/>
            </a:ln>
          </p:spPr>
          <p:txBody>
            <a:bodyPr wrap="none">
              <a:spAutoFit/>
            </a:bodyPr>
            <a:lstStyle/>
            <a:p>
              <a:r>
                <a:rPr lang="en-US" altLang="en-US" sz="1200"/>
                <a:t>COLUMN</a:t>
              </a:r>
            </a:p>
          </p:txBody>
        </p:sp>
        <p:sp>
          <p:nvSpPr>
            <p:cNvPr id="50193" name="Rectangle 55"/>
            <p:cNvSpPr>
              <a:spLocks noChangeArrowheads="1"/>
            </p:cNvSpPr>
            <p:nvPr/>
          </p:nvSpPr>
          <p:spPr bwMode="auto">
            <a:xfrm>
              <a:off x="3216" y="3763"/>
              <a:ext cx="441" cy="173"/>
            </a:xfrm>
            <a:prstGeom prst="rect">
              <a:avLst/>
            </a:prstGeom>
            <a:noFill/>
            <a:ln w="12700" cap="sq">
              <a:noFill/>
              <a:miter lim="800000"/>
              <a:headEnd type="none" w="sm" len="sm"/>
              <a:tailEnd type="none" w="sm" len="sm"/>
            </a:ln>
          </p:spPr>
          <p:txBody>
            <a:bodyPr wrap="none">
              <a:spAutoFit/>
            </a:bodyPr>
            <a:lstStyle/>
            <a:p>
              <a:r>
                <a:rPr lang="en-US" altLang="en-US" sz="1200"/>
                <a:t>VALUE</a:t>
              </a:r>
            </a:p>
          </p:txBody>
        </p:sp>
      </p:grpSp>
      <p:sp>
        <p:nvSpPr>
          <p:cNvPr id="1040440" name="Rectangle 56"/>
          <p:cNvSpPr>
            <a:spLocks noGrp="1" noChangeArrowheads="1"/>
          </p:cNvSpPr>
          <p:nvPr>
            <p:ph type="title"/>
          </p:nvPr>
        </p:nvSpPr>
        <p:spPr/>
        <p:txBody>
          <a:bodyPr/>
          <a:lstStyle/>
          <a:p>
            <a:pPr>
              <a:defRPr/>
            </a:pPr>
            <a:r>
              <a:rPr lang="en-US" sz="2800" dirty="0" smtClean="0">
                <a:solidFill>
                  <a:schemeClr val="tx1"/>
                </a:solidFill>
              </a:rPr>
              <a:t>Types of </a:t>
            </a:r>
            <a:r>
              <a:rPr lang="en-US" sz="2800" i="1" dirty="0">
                <a:solidFill>
                  <a:schemeClr val="tx1"/>
                </a:solidFill>
              </a:rPr>
              <a:t>Representational</a:t>
            </a:r>
            <a:r>
              <a:rPr lang="en-US" sz="2800" dirty="0">
                <a:solidFill>
                  <a:schemeClr val="tx1"/>
                </a:solidFill>
              </a:rPr>
              <a:t> </a:t>
            </a:r>
            <a:r>
              <a:rPr lang="en-US" sz="2800" dirty="0" smtClean="0">
                <a:solidFill>
                  <a:schemeClr val="tx1"/>
                </a:solidFill>
              </a:rPr>
              <a:t>(</a:t>
            </a:r>
            <a:r>
              <a:rPr lang="en-US" sz="2800" i="1" dirty="0" smtClean="0">
                <a:solidFill>
                  <a:schemeClr val="tx1"/>
                </a:solidFill>
              </a:rPr>
              <a:t>Implementational</a:t>
            </a:r>
            <a:r>
              <a:rPr lang="en-US" sz="2800" dirty="0" smtClean="0">
                <a:solidFill>
                  <a:schemeClr val="tx1"/>
                </a:solidFill>
              </a:rPr>
              <a:t>) Database Models</a:t>
            </a:r>
            <a:endParaRPr lang="en-US" dirty="0" smtClean="0">
              <a:solidFill>
                <a:schemeClr val="tx1"/>
              </a:solidFill>
            </a:endParaRPr>
          </a:p>
        </p:txBody>
      </p:sp>
      <p:sp>
        <p:nvSpPr>
          <p:cNvPr id="50186" name="Rectangle 1"/>
          <p:cNvSpPr>
            <a:spLocks noChangeArrowheads="1"/>
          </p:cNvSpPr>
          <p:nvPr/>
        </p:nvSpPr>
        <p:spPr bwMode="auto">
          <a:xfrm>
            <a:off x="4656138" y="2882900"/>
            <a:ext cx="4271962" cy="584200"/>
          </a:xfrm>
          <a:prstGeom prst="rect">
            <a:avLst/>
          </a:prstGeom>
          <a:noFill/>
          <a:ln w="9525">
            <a:noFill/>
            <a:miter lim="800000"/>
            <a:headEnd/>
            <a:tailEnd/>
          </a:ln>
        </p:spPr>
        <p:txBody>
          <a:bodyPr>
            <a:spAutoFit/>
          </a:bodyPr>
          <a:lstStyle/>
          <a:p>
            <a:pPr algn="ctr"/>
            <a:r>
              <a:rPr lang="en-US" altLang="en-US" sz="1600" b="1">
                <a:solidFill>
                  <a:srgbClr val="FF0000"/>
                </a:solidFill>
              </a:rPr>
              <a:t>Integrated Data Store</a:t>
            </a:r>
            <a:r>
              <a:rPr lang="en-US" altLang="en-US" sz="1600">
                <a:solidFill>
                  <a:srgbClr val="FF0000"/>
                </a:solidFill>
              </a:rPr>
              <a:t> (</a:t>
            </a:r>
            <a:r>
              <a:rPr lang="en-US" altLang="en-US" sz="1600" b="1">
                <a:solidFill>
                  <a:srgbClr val="FF0000"/>
                </a:solidFill>
              </a:rPr>
              <a:t>IDS</a:t>
            </a:r>
            <a:r>
              <a:rPr lang="en-US" altLang="en-US" sz="1600">
                <a:solidFill>
                  <a:srgbClr val="FF0000"/>
                </a:solidFill>
              </a:rPr>
              <a:t>) by GE (1960s)  (Honeywell Info Systems)</a:t>
            </a:r>
          </a:p>
        </p:txBody>
      </p:sp>
      <p:sp>
        <p:nvSpPr>
          <p:cNvPr id="50187" name="Rectangle 2"/>
          <p:cNvSpPr>
            <a:spLocks noChangeArrowheads="1"/>
          </p:cNvSpPr>
          <p:nvPr/>
        </p:nvSpPr>
        <p:spPr bwMode="auto">
          <a:xfrm>
            <a:off x="33338" y="3709988"/>
            <a:ext cx="3554412" cy="584200"/>
          </a:xfrm>
          <a:prstGeom prst="rect">
            <a:avLst/>
          </a:prstGeom>
          <a:noFill/>
          <a:ln w="9525">
            <a:noFill/>
            <a:miter lim="800000"/>
            <a:headEnd/>
            <a:tailEnd/>
          </a:ln>
        </p:spPr>
        <p:txBody>
          <a:bodyPr>
            <a:spAutoFit/>
          </a:bodyPr>
          <a:lstStyle/>
          <a:p>
            <a:pPr algn="ctr"/>
            <a:r>
              <a:rPr lang="en-US" altLang="en-US" sz="1600" b="1">
                <a:solidFill>
                  <a:srgbClr val="FF0000"/>
                </a:solidFill>
              </a:rPr>
              <a:t>Information Management System (IMS) </a:t>
            </a:r>
            <a:r>
              <a:rPr lang="en-US" altLang="en-US" sz="1600">
                <a:solidFill>
                  <a:srgbClr val="FF0000"/>
                </a:solidFill>
              </a:rPr>
              <a:t>from IBM (1966)</a:t>
            </a:r>
          </a:p>
        </p:txBody>
      </p:sp>
      <p:sp>
        <p:nvSpPr>
          <p:cNvPr id="50188" name="Rectangle 3"/>
          <p:cNvSpPr>
            <a:spLocks noChangeArrowheads="1"/>
          </p:cNvSpPr>
          <p:nvPr/>
        </p:nvSpPr>
        <p:spPr bwMode="auto">
          <a:xfrm>
            <a:off x="4238625" y="5791200"/>
            <a:ext cx="2295525" cy="338138"/>
          </a:xfrm>
          <a:prstGeom prst="rect">
            <a:avLst/>
          </a:prstGeom>
          <a:noFill/>
          <a:ln w="9525">
            <a:noFill/>
            <a:miter lim="800000"/>
            <a:headEnd/>
            <a:tailEnd/>
          </a:ln>
        </p:spPr>
        <p:txBody>
          <a:bodyPr wrap="none">
            <a:spAutoFit/>
          </a:bodyPr>
          <a:lstStyle/>
          <a:p>
            <a:pPr algn="ctr"/>
            <a:r>
              <a:rPr lang="en-US" altLang="en-US" sz="1600" b="1">
                <a:solidFill>
                  <a:srgbClr val="FF0000"/>
                </a:solidFill>
              </a:rPr>
              <a:t>Oracle, Sybase, MySQL</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2444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1066800"/>
            <a:ext cx="7886700" cy="5110163"/>
          </a:xfrm>
        </p:spPr>
        <p:txBody>
          <a:bodyPr>
            <a:normAutofit/>
          </a:bodyPr>
          <a:lstStyle/>
          <a:p>
            <a:pPr algn="just"/>
            <a:r>
              <a:rPr lang="en-US" sz="1600" b="1" dirty="0" smtClean="0">
                <a:latin typeface="+mn-lt"/>
              </a:rPr>
              <a:t>Module – 3</a:t>
            </a:r>
          </a:p>
          <a:p>
            <a:pPr algn="just">
              <a:buNone/>
            </a:pPr>
            <a:r>
              <a:rPr lang="en-US" sz="1600" dirty="0" smtClean="0">
                <a:latin typeface="+mn-lt"/>
              </a:rPr>
              <a:t>	</a:t>
            </a:r>
            <a:r>
              <a:rPr lang="en-US" sz="1600" b="1" dirty="0" smtClean="0">
                <a:latin typeface="+mn-lt"/>
              </a:rPr>
              <a:t>SQL :</a:t>
            </a:r>
            <a:r>
              <a:rPr lang="en-US" sz="1600" dirty="0" smtClean="0">
                <a:latin typeface="+mn-lt"/>
              </a:rPr>
              <a:t> Advances Queries: More complex SQL retrieval queries, Specifying constraints as assertions and action triggers, Views in SQL, Schema change statements in SQL.  	 </a:t>
            </a:r>
            <a:r>
              <a:rPr lang="en-US" sz="1600" b="1" dirty="0" smtClean="0">
                <a:latin typeface="+mn-lt"/>
              </a:rPr>
              <a:t>Database Application Development:</a:t>
            </a:r>
            <a:r>
              <a:rPr lang="en-US" sz="1600" dirty="0" smtClean="0">
                <a:latin typeface="+mn-lt"/>
              </a:rPr>
              <a:t> Accessing databases from applications, An introduction to JDBC, JDBC classes and interfaces, SQLJ, Stored procedures, Case study: The internet Bookshop. Internet Applications: The three-Tier application architecture, The presentation layer, The Middle Tier</a:t>
            </a:r>
          </a:p>
          <a:p>
            <a:pPr algn="just"/>
            <a:r>
              <a:rPr lang="en-US" sz="1600" b="1" dirty="0" smtClean="0">
                <a:latin typeface="+mn-lt"/>
              </a:rPr>
              <a:t>Module – 4</a:t>
            </a:r>
          </a:p>
          <a:p>
            <a:pPr algn="just">
              <a:buNone/>
            </a:pPr>
            <a:r>
              <a:rPr lang="en-US" sz="1600" dirty="0" smtClean="0">
                <a:latin typeface="+mn-lt"/>
              </a:rPr>
              <a:t>	</a:t>
            </a:r>
            <a:r>
              <a:rPr lang="en-US" sz="1600" b="1" dirty="0" smtClean="0">
                <a:latin typeface="+mn-lt"/>
              </a:rPr>
              <a:t>Normalization: </a:t>
            </a:r>
            <a:r>
              <a:rPr lang="en-US" sz="1600" dirty="0" smtClean="0">
                <a:latin typeface="+mn-lt"/>
              </a:rPr>
              <a:t>Database Design Theory – Introduction to Normalization using Functional and </a:t>
            </a:r>
            <a:r>
              <a:rPr lang="en-US" sz="1600" dirty="0" err="1" smtClean="0">
                <a:latin typeface="+mn-lt"/>
              </a:rPr>
              <a:t>Multivalued</a:t>
            </a:r>
            <a:r>
              <a:rPr lang="en-US" sz="1600" dirty="0" smtClean="0">
                <a:latin typeface="+mn-lt"/>
              </a:rPr>
              <a:t> Dependencies: Informal design guidelines for relation schema, Functional Dependencies, Normal Forms based on </a:t>
            </a:r>
            <a:r>
              <a:rPr lang="en-US" sz="1600" dirty="0" err="1" smtClean="0">
                <a:latin typeface="+mn-lt"/>
              </a:rPr>
              <a:t>PrimaryKeys</a:t>
            </a:r>
            <a:r>
              <a:rPr lang="en-US" sz="1600" dirty="0" smtClean="0">
                <a:latin typeface="+mn-lt"/>
              </a:rPr>
              <a:t>, Second and Third Normal Forms, Boyce-</a:t>
            </a:r>
            <a:r>
              <a:rPr lang="en-US" sz="1600" dirty="0" err="1" smtClean="0">
                <a:latin typeface="+mn-lt"/>
              </a:rPr>
              <a:t>Codd</a:t>
            </a:r>
            <a:r>
              <a:rPr lang="en-US" sz="1600" dirty="0" smtClean="0">
                <a:latin typeface="+mn-lt"/>
              </a:rPr>
              <a:t> Normal Form, </a:t>
            </a:r>
            <a:r>
              <a:rPr lang="en-US" sz="1600" dirty="0" err="1" smtClean="0">
                <a:latin typeface="+mn-lt"/>
              </a:rPr>
              <a:t>Multivalued</a:t>
            </a:r>
            <a:r>
              <a:rPr lang="en-US" sz="1600" dirty="0" smtClean="0">
                <a:latin typeface="+mn-lt"/>
              </a:rPr>
              <a:t> Dependency and Fourth Normal Form, Join Dependencies and Fifth Normal Form. Normalization Algorithms: Inference Rules, Equivalence, and Minimal Cover, Properties of Relational Decompositions, Algorithms for Relational Database Schema Design, Nulls, Dangling tuples, and alternate Relational Designs, Further discussion of </a:t>
            </a:r>
            <a:r>
              <a:rPr lang="en-US" sz="1600" dirty="0" err="1" smtClean="0">
                <a:latin typeface="+mn-lt"/>
              </a:rPr>
              <a:t>Multivalued</a:t>
            </a:r>
            <a:r>
              <a:rPr lang="en-US" sz="1600" dirty="0" smtClean="0">
                <a:latin typeface="+mn-lt"/>
              </a:rPr>
              <a:t> dependencies and 4NF, Other dependencies and Normal Forms</a:t>
            </a:r>
          </a:p>
          <a:p>
            <a:endParaRPr lang="en-US" sz="16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140" y="1447800"/>
            <a:ext cx="8020684" cy="5096908"/>
          </a:xfrm>
          <a:prstGeom prst="rect">
            <a:avLst/>
          </a:prstGeom>
        </p:spPr>
        <p:txBody>
          <a:bodyPr vert="horz" wrap="square" lIns="0" tIns="13335" rIns="0" bIns="0" rtlCol="0">
            <a:spAutoFit/>
          </a:bodyPr>
          <a:lstStyle/>
          <a:p>
            <a:pPr marL="332740" indent="-320040">
              <a:lnSpc>
                <a:spcPts val="3115"/>
              </a:lnSpc>
              <a:spcBef>
                <a:spcPts val="105"/>
              </a:spcBef>
              <a:buClr>
                <a:srgbClr val="DD8046"/>
              </a:buClr>
              <a:buSzPct val="59615"/>
              <a:buFont typeface="Wingdings"/>
              <a:buChar char=""/>
              <a:tabLst>
                <a:tab pos="332105" algn="l"/>
                <a:tab pos="332740" algn="l"/>
              </a:tabLst>
            </a:pPr>
            <a:r>
              <a:rPr sz="2400" b="1" spc="-170" dirty="0">
                <a:latin typeface="Arial"/>
                <a:cs typeface="Arial"/>
              </a:rPr>
              <a:t>D</a:t>
            </a:r>
            <a:r>
              <a:rPr sz="2400" b="1" spc="-80" dirty="0">
                <a:latin typeface="Arial"/>
                <a:cs typeface="Arial"/>
              </a:rPr>
              <a:t>a</a:t>
            </a:r>
            <a:r>
              <a:rPr sz="2400" b="1" spc="-180" dirty="0">
                <a:latin typeface="Arial"/>
                <a:cs typeface="Arial"/>
              </a:rPr>
              <a:t>tabase</a:t>
            </a:r>
            <a:r>
              <a:rPr sz="2400" b="1" spc="-55" dirty="0">
                <a:latin typeface="Arial"/>
                <a:cs typeface="Arial"/>
              </a:rPr>
              <a:t> </a:t>
            </a:r>
            <a:r>
              <a:rPr sz="2400" b="1" spc="-275" dirty="0">
                <a:latin typeface="Arial"/>
                <a:cs typeface="Arial"/>
              </a:rPr>
              <a:t>Schema</a:t>
            </a:r>
            <a:endParaRPr sz="2400" dirty="0">
              <a:latin typeface="Arial"/>
              <a:cs typeface="Arial"/>
            </a:endParaRPr>
          </a:p>
          <a:p>
            <a:pPr marL="378460" algn="just">
              <a:lnSpc>
                <a:spcPts val="1730"/>
              </a:lnSpc>
              <a:tabLst>
                <a:tab pos="652780" algn="l"/>
              </a:tabLst>
            </a:pPr>
            <a:r>
              <a:rPr sz="1150" spc="-30" dirty="0">
                <a:solidFill>
                  <a:srgbClr val="93B6D2"/>
                </a:solidFill>
                <a:latin typeface="Microsoft Sans Serif"/>
                <a:cs typeface="Microsoft Sans Serif"/>
              </a:rPr>
              <a:t>🞑</a:t>
            </a:r>
            <a:r>
              <a:rPr sz="1150" dirty="0">
                <a:solidFill>
                  <a:srgbClr val="93B6D2"/>
                </a:solidFill>
                <a:latin typeface="Microsoft Sans Serif"/>
                <a:cs typeface="Microsoft Sans Serif"/>
              </a:rPr>
              <a:t>	</a:t>
            </a:r>
            <a:r>
              <a:rPr lang="en-US" sz="1700" dirty="0" smtClean="0">
                <a:latin typeface="Microsoft Sans Serif"/>
                <a:cs typeface="Microsoft Sans Serif"/>
              </a:rPr>
              <a:t>The description of a database. Includes descriptions of the database structure and the constraints that should hold on the database.</a:t>
            </a:r>
          </a:p>
          <a:p>
            <a:pPr>
              <a:lnSpc>
                <a:spcPct val="100000"/>
              </a:lnSpc>
              <a:spcBef>
                <a:spcPts val="35"/>
              </a:spcBef>
            </a:pPr>
            <a:endParaRPr sz="2300" dirty="0">
              <a:latin typeface="Microsoft Sans Serif"/>
              <a:cs typeface="Microsoft Sans Serif"/>
            </a:endParaRPr>
          </a:p>
          <a:p>
            <a:pPr marL="332740" indent="-320040">
              <a:lnSpc>
                <a:spcPts val="3115"/>
              </a:lnSpc>
              <a:spcBef>
                <a:spcPts val="105"/>
              </a:spcBef>
              <a:buClr>
                <a:srgbClr val="DD8046"/>
              </a:buClr>
              <a:buSzPct val="59615"/>
              <a:buFont typeface="Wingdings"/>
              <a:buChar char=""/>
              <a:tabLst>
                <a:tab pos="332105" algn="l"/>
                <a:tab pos="332740" algn="l"/>
              </a:tabLst>
            </a:pPr>
            <a:r>
              <a:rPr sz="2400" b="1" spc="-170" dirty="0">
                <a:latin typeface="Arial"/>
                <a:cs typeface="Arial"/>
              </a:rPr>
              <a:t>Schema Diagram</a:t>
            </a:r>
          </a:p>
          <a:p>
            <a:pPr marL="378460">
              <a:lnSpc>
                <a:spcPct val="100000"/>
              </a:lnSpc>
              <a:tabLst>
                <a:tab pos="652780" algn="l"/>
              </a:tabLst>
            </a:pPr>
            <a:r>
              <a:rPr sz="1150" spc="-30" dirty="0">
                <a:solidFill>
                  <a:srgbClr val="93B6D2"/>
                </a:solidFill>
                <a:latin typeface="Microsoft Sans Serif"/>
                <a:cs typeface="Microsoft Sans Serif"/>
              </a:rPr>
              <a:t>🞑	</a:t>
            </a:r>
            <a:r>
              <a:rPr lang="en-US" sz="1700" dirty="0" smtClean="0">
                <a:latin typeface="Microsoft Sans Serif"/>
                <a:cs typeface="Microsoft Sans Serif"/>
              </a:rPr>
              <a:t>A diagrammatic display of (some aspects of) a database schema.</a:t>
            </a:r>
          </a:p>
          <a:p>
            <a:pPr>
              <a:lnSpc>
                <a:spcPct val="100000"/>
              </a:lnSpc>
              <a:spcBef>
                <a:spcPts val="40"/>
              </a:spcBef>
            </a:pPr>
            <a:endParaRPr sz="2300" dirty="0">
              <a:latin typeface="Microsoft Sans Serif"/>
              <a:cs typeface="Microsoft Sans Serif"/>
            </a:endParaRPr>
          </a:p>
          <a:p>
            <a:pPr marL="332740" indent="-320040">
              <a:lnSpc>
                <a:spcPts val="3115"/>
              </a:lnSpc>
              <a:spcBef>
                <a:spcPts val="105"/>
              </a:spcBef>
              <a:buClr>
                <a:srgbClr val="DD8046"/>
              </a:buClr>
              <a:buSzPct val="59615"/>
              <a:buFont typeface="Wingdings"/>
              <a:buChar char=""/>
              <a:tabLst>
                <a:tab pos="332105" algn="l"/>
                <a:tab pos="332740" algn="l"/>
              </a:tabLst>
            </a:pPr>
            <a:r>
              <a:rPr sz="2400" b="1" spc="-170" dirty="0">
                <a:latin typeface="Arial"/>
                <a:cs typeface="Arial"/>
              </a:rPr>
              <a:t>Schema Construct</a:t>
            </a:r>
          </a:p>
          <a:p>
            <a:pPr marL="378460">
              <a:lnSpc>
                <a:spcPct val="100000"/>
              </a:lnSpc>
              <a:tabLst>
                <a:tab pos="652780" algn="l"/>
              </a:tabLst>
            </a:pPr>
            <a:r>
              <a:rPr sz="1150" spc="-30" dirty="0">
                <a:solidFill>
                  <a:srgbClr val="93B6D2"/>
                </a:solidFill>
                <a:latin typeface="Microsoft Sans Serif"/>
                <a:cs typeface="Microsoft Sans Serif"/>
              </a:rPr>
              <a:t>🞑	</a:t>
            </a:r>
            <a:r>
              <a:rPr lang="en-US" sz="1700" dirty="0" smtClean="0">
                <a:latin typeface="Microsoft Sans Serif"/>
                <a:cs typeface="Microsoft Sans Serif"/>
              </a:rPr>
              <a:t>A component of the schema or an object within the schema, e.g., STUDENT, 	COURSE.</a:t>
            </a:r>
          </a:p>
          <a:p>
            <a:pPr marL="332740" indent="-320040">
              <a:lnSpc>
                <a:spcPts val="3115"/>
              </a:lnSpc>
              <a:spcBef>
                <a:spcPts val="105"/>
              </a:spcBef>
              <a:buClr>
                <a:srgbClr val="DD8046"/>
              </a:buClr>
              <a:buSzPct val="59615"/>
              <a:buFont typeface="Wingdings"/>
              <a:buChar char=""/>
              <a:tabLst>
                <a:tab pos="332105" algn="l"/>
                <a:tab pos="332740" algn="l"/>
              </a:tabLst>
            </a:pPr>
            <a:r>
              <a:rPr sz="2400" b="1" spc="-170" dirty="0" smtClean="0">
                <a:latin typeface="Arial"/>
                <a:cs typeface="Arial"/>
              </a:rPr>
              <a:t>Database </a:t>
            </a:r>
            <a:r>
              <a:rPr sz="2400" b="1" spc="-170" dirty="0">
                <a:latin typeface="Arial"/>
                <a:cs typeface="Arial"/>
              </a:rPr>
              <a:t>State</a:t>
            </a:r>
          </a:p>
          <a:p>
            <a:pPr marL="378460">
              <a:lnSpc>
                <a:spcPts val="1730"/>
              </a:lnSpc>
              <a:tabLst>
                <a:tab pos="652780" algn="l"/>
              </a:tabLst>
            </a:pPr>
            <a:r>
              <a:rPr sz="1150" spc="-30" dirty="0">
                <a:solidFill>
                  <a:srgbClr val="93B6D2"/>
                </a:solidFill>
                <a:latin typeface="Microsoft Sans Serif"/>
                <a:cs typeface="Microsoft Sans Serif"/>
              </a:rPr>
              <a:t>🞑	</a:t>
            </a:r>
            <a:r>
              <a:rPr lang="en-US" sz="1700" dirty="0" smtClean="0">
                <a:latin typeface="Microsoft Sans Serif"/>
                <a:cs typeface="Microsoft Sans Serif"/>
              </a:rPr>
              <a:t>The actual data stored in a database at a particular moment in time. Also called snapshot or instance or occurrence.</a:t>
            </a:r>
          </a:p>
          <a:p>
            <a:pPr marL="378460">
              <a:lnSpc>
                <a:spcPts val="1730"/>
              </a:lnSpc>
              <a:tabLst>
                <a:tab pos="652780" algn="l"/>
              </a:tabLst>
            </a:pPr>
            <a:endParaRPr lang="en-US" sz="1700" dirty="0" smtClean="0">
              <a:latin typeface="Microsoft Sans Serif"/>
              <a:cs typeface="Microsoft Sans Serif"/>
            </a:endParaRPr>
          </a:p>
          <a:p>
            <a:pPr marL="378460">
              <a:lnSpc>
                <a:spcPts val="1730"/>
              </a:lnSpc>
              <a:tabLst>
                <a:tab pos="652780" algn="l"/>
              </a:tabLst>
            </a:pPr>
            <a:endParaRPr lang="en-US" sz="1700" dirty="0" smtClean="0">
              <a:latin typeface="Microsoft Sans Serif"/>
              <a:cs typeface="Microsoft Sans Serif"/>
            </a:endParaRPr>
          </a:p>
          <a:p>
            <a:pPr marL="378460">
              <a:lnSpc>
                <a:spcPts val="1730"/>
              </a:lnSpc>
              <a:tabLst>
                <a:tab pos="652780" algn="l"/>
              </a:tabLst>
            </a:pPr>
            <a:endParaRPr lang="en-US" sz="1700" dirty="0" smtClean="0">
              <a:latin typeface="Microsoft Sans Serif"/>
              <a:cs typeface="Microsoft Sans Serif"/>
            </a:endParaRPr>
          </a:p>
          <a:p>
            <a:pPr marL="378460">
              <a:lnSpc>
                <a:spcPts val="1730"/>
              </a:lnSpc>
              <a:tabLst>
                <a:tab pos="652780" algn="l"/>
              </a:tabLst>
            </a:pPr>
            <a:endParaRPr lang="en-US" sz="1700" dirty="0" smtClean="0">
              <a:latin typeface="Microsoft Sans Serif"/>
              <a:cs typeface="Microsoft Sans Serif"/>
            </a:endParaRPr>
          </a:p>
          <a:p>
            <a:pPr marL="378460">
              <a:lnSpc>
                <a:spcPts val="1730"/>
              </a:lnSpc>
              <a:tabLst>
                <a:tab pos="652780" algn="l"/>
              </a:tabLst>
            </a:pPr>
            <a:endParaRPr lang="en-US" sz="1700" dirty="0">
              <a:latin typeface="Microsoft Sans Serif"/>
              <a:cs typeface="Microsoft Sans Serif"/>
            </a:endParaRP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dirty="0" smtClean="0"/>
              <a:t>S Mamatha Jajur, RNSIT</a:t>
            </a:r>
            <a:endParaRPr lang="en-US" sz="1200" dirty="0"/>
          </a:p>
        </p:txBody>
      </p:sp>
      <p:sp>
        <p:nvSpPr>
          <p:cNvPr id="3" name="object 3"/>
          <p:cNvSpPr txBox="1">
            <a:spLocks noGrp="1"/>
          </p:cNvSpPr>
          <p:nvPr>
            <p:ph type="title"/>
          </p:nvPr>
        </p:nvSpPr>
        <p:spPr>
          <a:xfrm>
            <a:off x="764844" y="529161"/>
            <a:ext cx="7312356" cy="443070"/>
          </a:xfrm>
          <a:prstGeom prst="rect">
            <a:avLst/>
          </a:prstGeom>
        </p:spPr>
        <p:txBody>
          <a:bodyPr vert="horz" wrap="square" lIns="0" tIns="12065" rIns="0" bIns="0" rtlCol="0">
            <a:spAutoFit/>
          </a:bodyPr>
          <a:lstStyle/>
          <a:p>
            <a:pPr marL="12700">
              <a:lnSpc>
                <a:spcPct val="100000"/>
              </a:lnSpc>
              <a:spcBef>
                <a:spcPts val="95"/>
              </a:spcBef>
            </a:pPr>
            <a:r>
              <a:rPr sz="2800" b="1" spc="-455" dirty="0"/>
              <a:t>S</a:t>
            </a:r>
            <a:r>
              <a:rPr sz="2800" b="1" spc="-235" dirty="0"/>
              <a:t>c</a:t>
            </a:r>
            <a:r>
              <a:rPr sz="2800" b="1" spc="-305" dirty="0"/>
              <a:t>hema</a:t>
            </a:r>
            <a:r>
              <a:rPr sz="2800" b="1" spc="-300" dirty="0"/>
              <a:t>s</a:t>
            </a:r>
            <a:r>
              <a:rPr sz="2800" b="1" spc="-165" dirty="0"/>
              <a:t>,</a:t>
            </a:r>
            <a:r>
              <a:rPr sz="2800" b="1" spc="25" dirty="0"/>
              <a:t> </a:t>
            </a:r>
            <a:r>
              <a:rPr sz="2800" b="1" spc="-229" dirty="0"/>
              <a:t>Instanc</a:t>
            </a:r>
            <a:r>
              <a:rPr sz="2800" b="1" spc="-265" dirty="0"/>
              <a:t>e</a:t>
            </a:r>
            <a:r>
              <a:rPr sz="2800" b="1" spc="-470" dirty="0"/>
              <a:t>s</a:t>
            </a:r>
            <a:r>
              <a:rPr sz="2800" b="1" spc="35" dirty="0"/>
              <a:t> </a:t>
            </a:r>
            <a:r>
              <a:rPr sz="2800" b="1" spc="-125" dirty="0"/>
              <a:t>and</a:t>
            </a:r>
            <a:r>
              <a:rPr sz="2800" b="1" spc="30" dirty="0"/>
              <a:t> </a:t>
            </a:r>
            <a:r>
              <a:rPr sz="2800" b="1" spc="-330" dirty="0"/>
              <a:t>D</a:t>
            </a:r>
            <a:r>
              <a:rPr sz="2800" b="1" spc="-20" dirty="0"/>
              <a:t>ata</a:t>
            </a:r>
            <a:r>
              <a:rPr sz="2800" b="1" spc="-15" dirty="0"/>
              <a:t>b</a:t>
            </a:r>
            <a:r>
              <a:rPr sz="2800" b="1" spc="-254" dirty="0"/>
              <a:t>a</a:t>
            </a:r>
            <a:r>
              <a:rPr sz="2800" b="1" spc="-225" dirty="0"/>
              <a:t>s</a:t>
            </a:r>
            <a:r>
              <a:rPr sz="2800" b="1" spc="-160" dirty="0"/>
              <a:t>e</a:t>
            </a:r>
            <a:r>
              <a:rPr sz="2800" b="1" spc="35" dirty="0"/>
              <a:t> </a:t>
            </a:r>
            <a:r>
              <a:rPr sz="2800" b="1" spc="-160" dirty="0"/>
              <a:t>St</a:t>
            </a:r>
            <a:r>
              <a:rPr sz="2800" b="1" spc="-185" dirty="0"/>
              <a:t>a</a:t>
            </a:r>
            <a:r>
              <a:rPr sz="2800" b="1" spc="-90" dirty="0"/>
              <a:t>te</a:t>
            </a:r>
            <a:endParaRPr sz="2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6620" y="1466070"/>
            <a:ext cx="7978775" cy="3227807"/>
          </a:xfrm>
          <a:prstGeom prst="rect">
            <a:avLst/>
          </a:prstGeom>
        </p:spPr>
        <p:txBody>
          <a:bodyPr vert="horz" wrap="square" lIns="0" tIns="100330" rIns="0" bIns="0" rtlCol="0">
            <a:spAutoFit/>
          </a:bodyPr>
          <a:lstStyle/>
          <a:p>
            <a:pPr marL="332740" indent="-320040">
              <a:lnSpc>
                <a:spcPct val="100000"/>
              </a:lnSpc>
              <a:spcBef>
                <a:spcPts val="790"/>
              </a:spcBef>
              <a:buClr>
                <a:srgbClr val="DD8046"/>
              </a:buClr>
              <a:buSzPct val="58928"/>
              <a:buFont typeface="Wingdings"/>
              <a:buChar char=""/>
              <a:tabLst>
                <a:tab pos="332105" algn="l"/>
                <a:tab pos="332740" algn="l"/>
              </a:tabLst>
            </a:pPr>
            <a:r>
              <a:rPr sz="2800" b="1" spc="-130" dirty="0">
                <a:latin typeface="Arial"/>
                <a:cs typeface="Arial"/>
              </a:rPr>
              <a:t>In</a:t>
            </a:r>
            <a:r>
              <a:rPr sz="2800" b="1" spc="-70" dirty="0">
                <a:latin typeface="Arial"/>
                <a:cs typeface="Arial"/>
              </a:rPr>
              <a:t>i</a:t>
            </a:r>
            <a:r>
              <a:rPr sz="2800" b="1" spc="-145" dirty="0">
                <a:latin typeface="Arial"/>
                <a:cs typeface="Arial"/>
              </a:rPr>
              <a:t>t</a:t>
            </a:r>
            <a:r>
              <a:rPr sz="2800" b="1" spc="-114" dirty="0">
                <a:latin typeface="Arial"/>
                <a:cs typeface="Arial"/>
              </a:rPr>
              <a:t>i</a:t>
            </a:r>
            <a:r>
              <a:rPr sz="2800" b="1" spc="-70" dirty="0">
                <a:latin typeface="Arial"/>
                <a:cs typeface="Arial"/>
              </a:rPr>
              <a:t>al</a:t>
            </a:r>
            <a:r>
              <a:rPr sz="2800" b="1" spc="-75" dirty="0">
                <a:latin typeface="Arial"/>
                <a:cs typeface="Arial"/>
              </a:rPr>
              <a:t> </a:t>
            </a:r>
            <a:r>
              <a:rPr sz="2800" b="1" spc="-190" dirty="0">
                <a:latin typeface="Arial"/>
                <a:cs typeface="Arial"/>
              </a:rPr>
              <a:t>D</a:t>
            </a:r>
            <a:r>
              <a:rPr sz="2800" b="1" spc="-90" dirty="0">
                <a:latin typeface="Arial"/>
                <a:cs typeface="Arial"/>
              </a:rPr>
              <a:t>a</a:t>
            </a:r>
            <a:r>
              <a:rPr sz="2800" b="1" spc="-200" dirty="0">
                <a:latin typeface="Arial"/>
                <a:cs typeface="Arial"/>
              </a:rPr>
              <a:t>tabase</a:t>
            </a:r>
            <a:r>
              <a:rPr sz="2800" b="1" spc="-25" dirty="0">
                <a:latin typeface="Arial"/>
                <a:cs typeface="Arial"/>
              </a:rPr>
              <a:t> </a:t>
            </a:r>
            <a:r>
              <a:rPr sz="2800" b="1" spc="-270" dirty="0">
                <a:latin typeface="Arial"/>
                <a:cs typeface="Arial"/>
              </a:rPr>
              <a:t>St</a:t>
            </a:r>
            <a:r>
              <a:rPr sz="2800" b="1" spc="-235" dirty="0">
                <a:latin typeface="Arial"/>
                <a:cs typeface="Arial"/>
              </a:rPr>
              <a:t>a</a:t>
            </a:r>
            <a:r>
              <a:rPr sz="2800" b="1" spc="-215" dirty="0">
                <a:latin typeface="Arial"/>
                <a:cs typeface="Arial"/>
              </a:rPr>
              <a:t>te</a:t>
            </a:r>
            <a:endParaRPr sz="2800" dirty="0">
              <a:latin typeface="Arial"/>
              <a:cs typeface="Arial"/>
            </a:endParaRPr>
          </a:p>
          <a:p>
            <a:pPr marL="377825">
              <a:lnSpc>
                <a:spcPct val="100000"/>
              </a:lnSpc>
              <a:spcBef>
                <a:spcPts val="450"/>
              </a:spcBef>
              <a:tabLst>
                <a:tab pos="652145" algn="l"/>
              </a:tabLst>
            </a:pPr>
            <a:r>
              <a:rPr sz="1250" spc="-40" dirty="0" smtClean="0">
                <a:solidFill>
                  <a:srgbClr val="93B6D2"/>
                </a:solidFill>
                <a:latin typeface="Microsoft Sans Serif"/>
                <a:cs typeface="Microsoft Sans Serif"/>
              </a:rPr>
              <a:t>🞑</a:t>
            </a:r>
            <a:r>
              <a:rPr spc="-60" dirty="0" smtClean="0">
                <a:latin typeface="Paleteno roman"/>
                <a:cs typeface="Microsoft Sans Serif"/>
              </a:rPr>
              <a:t>	Refers to the database when </a:t>
            </a:r>
            <a:r>
              <a:rPr spc="-60" dirty="0">
                <a:latin typeface="Paleteno roman"/>
                <a:cs typeface="Microsoft Sans Serif"/>
              </a:rPr>
              <a:t>it is loaded</a:t>
            </a:r>
          </a:p>
          <a:p>
            <a:pPr>
              <a:lnSpc>
                <a:spcPct val="100000"/>
              </a:lnSpc>
            </a:pPr>
            <a:endParaRPr sz="1900" dirty="0">
              <a:latin typeface="Microsoft Sans Serif"/>
              <a:cs typeface="Microsoft Sans Serif"/>
            </a:endParaRPr>
          </a:p>
          <a:p>
            <a:pPr>
              <a:lnSpc>
                <a:spcPct val="100000"/>
              </a:lnSpc>
              <a:spcBef>
                <a:spcPts val="10"/>
              </a:spcBef>
            </a:pPr>
            <a:endParaRPr sz="1650" dirty="0">
              <a:latin typeface="Microsoft Sans Serif"/>
              <a:cs typeface="Microsoft Sans Serif"/>
            </a:endParaRPr>
          </a:p>
          <a:p>
            <a:pPr marL="332740" indent="-320040">
              <a:lnSpc>
                <a:spcPct val="100000"/>
              </a:lnSpc>
              <a:buClr>
                <a:srgbClr val="DD8046"/>
              </a:buClr>
              <a:buSzPct val="58928"/>
              <a:buFont typeface="Wingdings"/>
              <a:buChar char=""/>
              <a:tabLst>
                <a:tab pos="332105" algn="l"/>
                <a:tab pos="332740" algn="l"/>
              </a:tabLst>
            </a:pPr>
            <a:r>
              <a:rPr sz="2800" b="1" spc="-204" dirty="0">
                <a:latin typeface="Arial"/>
                <a:cs typeface="Arial"/>
              </a:rPr>
              <a:t>V</a:t>
            </a:r>
            <a:r>
              <a:rPr sz="2800" b="1" spc="-105" dirty="0">
                <a:latin typeface="Arial"/>
                <a:cs typeface="Arial"/>
              </a:rPr>
              <a:t>alid</a:t>
            </a:r>
            <a:r>
              <a:rPr sz="2800" b="1" spc="-50" dirty="0">
                <a:latin typeface="Arial"/>
                <a:cs typeface="Arial"/>
              </a:rPr>
              <a:t> </a:t>
            </a:r>
            <a:r>
              <a:rPr sz="2800" b="1" spc="-270" dirty="0">
                <a:latin typeface="Arial"/>
                <a:cs typeface="Arial"/>
              </a:rPr>
              <a:t>St</a:t>
            </a:r>
            <a:r>
              <a:rPr sz="2800" b="1" spc="-240" dirty="0">
                <a:latin typeface="Arial"/>
                <a:cs typeface="Arial"/>
              </a:rPr>
              <a:t>a</a:t>
            </a:r>
            <a:r>
              <a:rPr sz="2800" b="1" spc="-215" dirty="0">
                <a:latin typeface="Arial"/>
                <a:cs typeface="Arial"/>
              </a:rPr>
              <a:t>te</a:t>
            </a:r>
            <a:endParaRPr sz="2800" dirty="0">
              <a:latin typeface="Arial"/>
              <a:cs typeface="Arial"/>
            </a:endParaRPr>
          </a:p>
          <a:p>
            <a:pPr marL="377825">
              <a:lnSpc>
                <a:spcPct val="100000"/>
              </a:lnSpc>
              <a:spcBef>
                <a:spcPts val="439"/>
              </a:spcBef>
              <a:tabLst>
                <a:tab pos="652145" algn="l"/>
              </a:tabLst>
            </a:pPr>
            <a:r>
              <a:rPr sz="1250" spc="-40" dirty="0">
                <a:solidFill>
                  <a:srgbClr val="93B6D2"/>
                </a:solidFill>
                <a:latin typeface="Microsoft Sans Serif"/>
                <a:cs typeface="Microsoft Sans Serif"/>
              </a:rPr>
              <a:t>🞑	</a:t>
            </a:r>
            <a:r>
              <a:rPr spc="-60" dirty="0">
                <a:latin typeface="Paleteno roman"/>
                <a:cs typeface="Microsoft Sans Serif"/>
              </a:rPr>
              <a:t>A state that satisfies the structure and constraints of the database.</a:t>
            </a:r>
          </a:p>
          <a:p>
            <a:pPr>
              <a:lnSpc>
                <a:spcPct val="100000"/>
              </a:lnSpc>
            </a:pPr>
            <a:endParaRPr sz="1900" dirty="0">
              <a:latin typeface="Microsoft Sans Serif"/>
              <a:cs typeface="Microsoft Sans Serif"/>
            </a:endParaRPr>
          </a:p>
          <a:p>
            <a:pPr marL="652780" marR="5080" indent="-274320">
              <a:lnSpc>
                <a:spcPts val="1510"/>
              </a:lnSpc>
              <a:spcBef>
                <a:spcPts val="705"/>
              </a:spcBef>
              <a:tabLst>
                <a:tab pos="652145" algn="l"/>
              </a:tabLst>
            </a:pPr>
            <a:r>
              <a:rPr sz="950" spc="-25" dirty="0" smtClean="0">
                <a:solidFill>
                  <a:srgbClr val="93B6D2"/>
                </a:solidFill>
                <a:latin typeface="Microsoft Sans Serif"/>
                <a:cs typeface="Microsoft Sans Serif"/>
              </a:rPr>
              <a:t>🞑</a:t>
            </a:r>
            <a:r>
              <a:rPr sz="950" spc="-25" dirty="0">
                <a:solidFill>
                  <a:srgbClr val="93B6D2"/>
                </a:solidFill>
                <a:latin typeface="Microsoft Sans Serif"/>
                <a:cs typeface="Microsoft Sans Serif"/>
              </a:rPr>
              <a:t>	</a:t>
            </a:r>
            <a:r>
              <a:rPr spc="-60" dirty="0">
                <a:latin typeface="Paleteno roman"/>
                <a:cs typeface="Microsoft Sans Serif"/>
              </a:rPr>
              <a:t>The database schema changes very infrequently. The database state changes every time the database is  </a:t>
            </a:r>
            <a:r>
              <a:rPr spc="-60" dirty="0" smtClean="0">
                <a:latin typeface="Paleteno roman"/>
                <a:cs typeface="Microsoft Sans Serif"/>
              </a:rPr>
              <a:t>updated.</a:t>
            </a:r>
            <a:endParaRPr lang="en-US" spc="-60" dirty="0" smtClean="0">
              <a:latin typeface="Paleteno roman"/>
              <a:cs typeface="Microsoft Sans Serif"/>
            </a:endParaRPr>
          </a:p>
          <a:p>
            <a:pPr marL="652780" marR="5080" indent="-274320">
              <a:lnSpc>
                <a:spcPts val="1510"/>
              </a:lnSpc>
              <a:spcBef>
                <a:spcPts val="705"/>
              </a:spcBef>
              <a:tabLst>
                <a:tab pos="652145" algn="l"/>
              </a:tabLst>
            </a:pPr>
            <a:r>
              <a:rPr lang="en-US" spc="-60" dirty="0" smtClean="0">
                <a:latin typeface="Paleteno roman"/>
                <a:cs typeface="Microsoft Sans Serif"/>
              </a:rPr>
              <a:t>     </a:t>
            </a:r>
            <a:r>
              <a:rPr spc="-60" dirty="0" smtClean="0">
                <a:latin typeface="Paleteno roman"/>
                <a:cs typeface="Microsoft Sans Serif"/>
              </a:rPr>
              <a:t>Schema </a:t>
            </a:r>
            <a:r>
              <a:rPr spc="-60" dirty="0">
                <a:latin typeface="Paleteno roman"/>
                <a:cs typeface="Microsoft Sans Serif"/>
              </a:rPr>
              <a:t>is also called </a:t>
            </a:r>
            <a:r>
              <a:rPr b="1" spc="-60" dirty="0">
                <a:latin typeface="Paleteno roman"/>
                <a:cs typeface="Microsoft Sans Serif"/>
              </a:rPr>
              <a:t>intension</a:t>
            </a:r>
            <a:r>
              <a:rPr spc="-60" dirty="0">
                <a:latin typeface="Paleteno roman"/>
                <a:cs typeface="Microsoft Sans Serif"/>
              </a:rPr>
              <a:t>, whereas state is called </a:t>
            </a:r>
            <a:r>
              <a:rPr b="1" spc="-60" dirty="0">
                <a:latin typeface="Paleteno roman"/>
                <a:cs typeface="Microsoft Sans Serif"/>
              </a:rPr>
              <a:t>extension</a:t>
            </a:r>
            <a:r>
              <a:rPr spc="-60" dirty="0">
                <a:latin typeface="Paleteno roman"/>
                <a:cs typeface="Microsoft Sans Serif"/>
              </a:rPr>
              <a:t>.</a:t>
            </a:r>
          </a:p>
        </p:txBody>
      </p:sp>
      <p:sp>
        <p:nvSpPr>
          <p:cNvPr id="4" name="object 4"/>
          <p:cNvSpPr txBox="1">
            <a:spLocks noGrp="1"/>
          </p:cNvSpPr>
          <p:nvPr>
            <p:ph type="ftr" sz="quarter" idx="4294967295"/>
          </p:nvPr>
        </p:nvSpPr>
        <p:spPr>
          <a:xfrm>
            <a:off x="1028496" y="6327830"/>
            <a:ext cx="4920615" cy="194540"/>
          </a:xfrm>
          <a:prstGeom prst="rect">
            <a:avLst/>
          </a:prstGeom>
        </p:spPr>
        <p:txBody>
          <a:bodyPr vert="horz" wrap="square" lIns="0" tIns="0" rIns="0" bIns="0" rtlCol="0">
            <a:spAutoFit/>
          </a:bodyPr>
          <a:lstStyle/>
          <a:p>
            <a:pPr marL="12700" algn="ctr">
              <a:lnSpc>
                <a:spcPts val="1580"/>
              </a:lnSpc>
            </a:pPr>
            <a:r>
              <a:rPr lang="en-US" sz="1200" dirty="0" smtClean="0"/>
              <a:t>S Mamatha Jajur, RNSIT</a:t>
            </a:r>
            <a:endParaRPr lang="en-US" sz="1200" dirty="0"/>
          </a:p>
        </p:txBody>
      </p:sp>
      <p:sp>
        <p:nvSpPr>
          <p:cNvPr id="3" name="object 3"/>
          <p:cNvSpPr txBox="1">
            <a:spLocks noGrp="1"/>
          </p:cNvSpPr>
          <p:nvPr>
            <p:ph type="title"/>
          </p:nvPr>
        </p:nvSpPr>
        <p:spPr>
          <a:xfrm>
            <a:off x="691387" y="444449"/>
            <a:ext cx="6233795" cy="514350"/>
          </a:xfrm>
          <a:prstGeom prst="rect">
            <a:avLst/>
          </a:prstGeom>
        </p:spPr>
        <p:txBody>
          <a:bodyPr vert="horz" wrap="square" lIns="0" tIns="13335" rIns="0" bIns="0" rtlCol="0">
            <a:spAutoFit/>
          </a:bodyPr>
          <a:lstStyle/>
          <a:p>
            <a:pPr marL="12700">
              <a:lnSpc>
                <a:spcPct val="100000"/>
              </a:lnSpc>
              <a:spcBef>
                <a:spcPts val="105"/>
              </a:spcBef>
            </a:pPr>
            <a:r>
              <a:rPr sz="3200" spc="-105" dirty="0"/>
              <a:t>Dat</a:t>
            </a:r>
            <a:r>
              <a:rPr sz="3200" spc="-125" dirty="0"/>
              <a:t>a</a:t>
            </a:r>
            <a:r>
              <a:rPr sz="3200" spc="-185" dirty="0"/>
              <a:t>base</a:t>
            </a:r>
            <a:r>
              <a:rPr sz="3200" spc="20" dirty="0"/>
              <a:t> </a:t>
            </a:r>
            <a:r>
              <a:rPr sz="3200" spc="-515" dirty="0"/>
              <a:t>S</a:t>
            </a:r>
            <a:r>
              <a:rPr sz="3200" spc="-245" dirty="0"/>
              <a:t>c</a:t>
            </a:r>
            <a:r>
              <a:rPr sz="3200" spc="-275" dirty="0"/>
              <a:t>hema</a:t>
            </a:r>
            <a:r>
              <a:rPr sz="3200" spc="20" dirty="0"/>
              <a:t> </a:t>
            </a:r>
            <a:r>
              <a:rPr sz="3200" spc="-420" dirty="0"/>
              <a:t>V</a:t>
            </a:r>
            <a:r>
              <a:rPr sz="3200" spc="-355" dirty="0"/>
              <a:t>s</a:t>
            </a:r>
            <a:r>
              <a:rPr sz="3200" spc="-190" dirty="0"/>
              <a:t>.</a:t>
            </a:r>
            <a:r>
              <a:rPr sz="3200" spc="30" dirty="0"/>
              <a:t> </a:t>
            </a:r>
            <a:r>
              <a:rPr sz="3200" spc="-105" dirty="0"/>
              <a:t>Dat</a:t>
            </a:r>
            <a:r>
              <a:rPr sz="3200" spc="-125" dirty="0"/>
              <a:t>a</a:t>
            </a:r>
            <a:r>
              <a:rPr sz="3200" spc="-185" dirty="0"/>
              <a:t>base</a:t>
            </a:r>
            <a:r>
              <a:rPr sz="3200" spc="35" dirty="0"/>
              <a:t> </a:t>
            </a:r>
            <a:r>
              <a:rPr sz="3200" spc="-155" dirty="0"/>
              <a:t>State</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2">
            <a:extLst>
              <a:ext uri="{FF2B5EF4-FFF2-40B4-BE49-F238E27FC236}">
                <a16:creationId xmlns="" xmlns:a16="http://schemas.microsoft.com/office/drawing/2014/main" id="{9E9AD15C-5F63-4A08-8D00-6C42D6E7699C}"/>
              </a:ext>
            </a:extLst>
          </p:cNvPr>
          <p:cNvPicPr>
            <a:picLocks noChangeAspect="1" noChangeArrowheads="1"/>
          </p:cNvPicPr>
          <p:nvPr/>
        </p:nvPicPr>
        <p:blipFill>
          <a:blip r:embed="rId2" cstate="print"/>
          <a:srcRect l="37335" t="37109" r="29722" b="24805"/>
          <a:stretch>
            <a:fillRect/>
          </a:stretch>
        </p:blipFill>
        <p:spPr bwMode="auto">
          <a:xfrm>
            <a:off x="1066800" y="1600200"/>
            <a:ext cx="5143536" cy="3343323"/>
          </a:xfrm>
          <a:prstGeom prst="rect">
            <a:avLst/>
          </a:prstGeom>
          <a:noFill/>
          <a:ln w="9525">
            <a:noFill/>
            <a:miter lim="800000"/>
            <a:headEnd/>
            <a:tailEnd/>
          </a:ln>
          <a:effectLst/>
        </p:spPr>
      </p:pic>
      <p:sp>
        <p:nvSpPr>
          <p:cNvPr id="6" name="Rectangle 5"/>
          <p:cNvSpPr/>
          <p:nvPr/>
        </p:nvSpPr>
        <p:spPr>
          <a:xfrm>
            <a:off x="1066800" y="685800"/>
            <a:ext cx="1876283" cy="369332"/>
          </a:xfrm>
          <a:prstGeom prst="rect">
            <a:avLst/>
          </a:prstGeom>
        </p:spPr>
        <p:txBody>
          <a:bodyPr wrap="none">
            <a:spAutoFit/>
          </a:bodyPr>
          <a:lstStyle/>
          <a:p>
            <a:r>
              <a:rPr lang="en-US" b="1" dirty="0" smtClean="0"/>
              <a:t>Database Schema</a:t>
            </a: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2"/>
          <p:cNvPicPr>
            <a:picLocks noChangeAspect="1" noChangeArrowheads="1"/>
          </p:cNvPicPr>
          <p:nvPr/>
        </p:nvPicPr>
        <p:blipFill>
          <a:blip r:embed="rId2" cstate="print"/>
          <a:srcRect/>
          <a:stretch>
            <a:fillRect/>
          </a:stretch>
        </p:blipFill>
        <p:spPr bwMode="auto">
          <a:xfrm>
            <a:off x="609600" y="533400"/>
            <a:ext cx="7848600" cy="57150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US" dirty="0"/>
              <a:t>What is </a:t>
            </a:r>
            <a:r>
              <a:rPr lang="en-US" dirty="0" smtClean="0"/>
              <a:t>Database </a:t>
            </a:r>
            <a:r>
              <a:rPr lang="en-US" dirty="0"/>
              <a:t>Schema?</a:t>
            </a:r>
          </a:p>
        </p:txBody>
      </p:sp>
      <p:sp>
        <p:nvSpPr>
          <p:cNvPr id="40963" name="Rectangle 3"/>
          <p:cNvSpPr>
            <a:spLocks noGrp="1" noChangeArrowheads="1"/>
          </p:cNvSpPr>
          <p:nvPr>
            <p:ph type="body" idx="1"/>
          </p:nvPr>
        </p:nvSpPr>
        <p:spPr>
          <a:xfrm>
            <a:off x="533400" y="1600200"/>
            <a:ext cx="8153400" cy="4495800"/>
          </a:xfrm>
        </p:spPr>
        <p:txBody>
          <a:bodyPr>
            <a:noAutofit/>
          </a:bodyPr>
          <a:lstStyle/>
          <a:p>
            <a:pPr algn="just">
              <a:lnSpc>
                <a:spcPct val="120000"/>
              </a:lnSpc>
              <a:spcBef>
                <a:spcPts val="600"/>
              </a:spcBef>
              <a:spcAft>
                <a:spcPts val="600"/>
              </a:spcAft>
              <a:buClr>
                <a:schemeClr val="folHlink"/>
              </a:buClr>
              <a:defRPr/>
            </a:pPr>
            <a:r>
              <a:rPr lang="en-US" sz="1800" dirty="0">
                <a:solidFill>
                  <a:schemeClr val="tx2">
                    <a:lumMod val="50000"/>
                  </a:schemeClr>
                </a:solidFill>
              </a:rPr>
              <a:t>A </a:t>
            </a:r>
            <a:r>
              <a:rPr lang="en-US" sz="1800" i="1" dirty="0">
                <a:solidFill>
                  <a:schemeClr val="tx2">
                    <a:lumMod val="50000"/>
                  </a:schemeClr>
                </a:solidFill>
              </a:rPr>
              <a:t>description </a:t>
            </a:r>
            <a:r>
              <a:rPr lang="en-US" sz="1800" dirty="0">
                <a:solidFill>
                  <a:schemeClr val="tx2">
                    <a:lumMod val="50000"/>
                  </a:schemeClr>
                </a:solidFill>
              </a:rPr>
              <a:t>of the database (meta-data)</a:t>
            </a:r>
          </a:p>
          <a:p>
            <a:pPr algn="just">
              <a:lnSpc>
                <a:spcPct val="120000"/>
              </a:lnSpc>
              <a:spcBef>
                <a:spcPts val="600"/>
              </a:spcBef>
              <a:spcAft>
                <a:spcPts val="600"/>
              </a:spcAft>
              <a:buClr>
                <a:schemeClr val="folHlink"/>
              </a:buClr>
              <a:defRPr/>
            </a:pPr>
            <a:r>
              <a:rPr lang="en-US" sz="1800" dirty="0">
                <a:solidFill>
                  <a:schemeClr val="tx2">
                    <a:lumMod val="50000"/>
                  </a:schemeClr>
                </a:solidFill>
              </a:rPr>
              <a:t>Covers only some aspects</a:t>
            </a:r>
          </a:p>
          <a:p>
            <a:pPr lvl="1" algn="just">
              <a:lnSpc>
                <a:spcPct val="120000"/>
              </a:lnSpc>
              <a:spcBef>
                <a:spcPts val="600"/>
              </a:spcBef>
              <a:spcAft>
                <a:spcPts val="600"/>
              </a:spcAft>
              <a:buClr>
                <a:schemeClr val="folHlink"/>
              </a:buClr>
              <a:defRPr/>
            </a:pPr>
            <a:r>
              <a:rPr lang="en-US" sz="1800" dirty="0">
                <a:solidFill>
                  <a:schemeClr val="tx2">
                    <a:lumMod val="50000"/>
                  </a:schemeClr>
                </a:solidFill>
              </a:rPr>
              <a:t>E.g. name of record type, data items, some constraints</a:t>
            </a:r>
          </a:p>
          <a:p>
            <a:pPr algn="just">
              <a:lnSpc>
                <a:spcPct val="120000"/>
              </a:lnSpc>
              <a:spcBef>
                <a:spcPts val="600"/>
              </a:spcBef>
              <a:spcAft>
                <a:spcPts val="600"/>
              </a:spcAft>
              <a:buClr>
                <a:schemeClr val="folHlink"/>
              </a:buClr>
              <a:defRPr/>
            </a:pPr>
            <a:r>
              <a:rPr lang="en-US" sz="1800" i="1" dirty="0">
                <a:solidFill>
                  <a:schemeClr val="tx2">
                    <a:lumMod val="50000"/>
                  </a:schemeClr>
                </a:solidFill>
              </a:rPr>
              <a:t>Not changed frequently</a:t>
            </a:r>
          </a:p>
          <a:p>
            <a:pPr algn="just">
              <a:lnSpc>
                <a:spcPct val="120000"/>
              </a:lnSpc>
              <a:spcBef>
                <a:spcPts val="600"/>
              </a:spcBef>
              <a:spcAft>
                <a:spcPts val="600"/>
              </a:spcAft>
              <a:buClr>
                <a:schemeClr val="folHlink"/>
              </a:buClr>
              <a:defRPr/>
            </a:pPr>
            <a:r>
              <a:rPr lang="en-US" sz="1800" dirty="0">
                <a:solidFill>
                  <a:schemeClr val="tx2">
                    <a:lumMod val="50000"/>
                  </a:schemeClr>
                </a:solidFill>
              </a:rPr>
              <a:t>Specify when a new database defined</a:t>
            </a:r>
          </a:p>
          <a:p>
            <a:pPr algn="just">
              <a:lnSpc>
                <a:spcPct val="120000"/>
              </a:lnSpc>
              <a:spcBef>
                <a:spcPts val="600"/>
              </a:spcBef>
              <a:spcAft>
                <a:spcPts val="600"/>
              </a:spcAft>
              <a:buClr>
                <a:schemeClr val="folHlink"/>
              </a:buClr>
              <a:defRPr/>
            </a:pPr>
            <a:r>
              <a:rPr lang="en-US" sz="1800" dirty="0">
                <a:solidFill>
                  <a:schemeClr val="tx2">
                    <a:lumMod val="50000"/>
                  </a:schemeClr>
                </a:solidFill>
              </a:rPr>
              <a:t>Meta-data = </a:t>
            </a:r>
            <a:r>
              <a:rPr lang="en-US" sz="1800" i="1" dirty="0">
                <a:solidFill>
                  <a:schemeClr val="tx2">
                    <a:lumMod val="50000"/>
                  </a:schemeClr>
                </a:solidFill>
              </a:rPr>
              <a:t>DBMS Catalog</a:t>
            </a:r>
            <a:r>
              <a:rPr lang="en-US" sz="1800" dirty="0">
                <a:solidFill>
                  <a:schemeClr val="tx2">
                    <a:lumMod val="50000"/>
                  </a:schemeClr>
                </a:solidFill>
              </a:rPr>
              <a:t> </a:t>
            </a:r>
          </a:p>
          <a:p>
            <a:pPr algn="just">
              <a:lnSpc>
                <a:spcPct val="120000"/>
              </a:lnSpc>
              <a:spcBef>
                <a:spcPts val="600"/>
              </a:spcBef>
              <a:spcAft>
                <a:spcPts val="600"/>
              </a:spcAft>
              <a:buClr>
                <a:schemeClr val="folHlink"/>
              </a:buClr>
              <a:defRPr/>
            </a:pPr>
            <a:r>
              <a:rPr lang="en-US" sz="1800" dirty="0" smtClean="0">
                <a:solidFill>
                  <a:schemeClr val="tx2">
                    <a:lumMod val="50000"/>
                  </a:schemeClr>
                </a:solidFill>
              </a:rPr>
              <a:t>Schema </a:t>
            </a:r>
            <a:r>
              <a:rPr lang="en-US" sz="1800" i="1" dirty="0">
                <a:solidFill>
                  <a:schemeClr val="tx2">
                    <a:lumMod val="50000"/>
                  </a:schemeClr>
                </a:solidFill>
              </a:rPr>
              <a:t>constructs</a:t>
            </a:r>
            <a:r>
              <a:rPr lang="en-US" sz="1800" dirty="0">
                <a:solidFill>
                  <a:schemeClr val="tx2">
                    <a:lumMod val="50000"/>
                  </a:schemeClr>
                </a:solidFill>
              </a:rPr>
              <a:t>: Objects in schema</a:t>
            </a:r>
          </a:p>
          <a:p>
            <a:pPr algn="just">
              <a:lnSpc>
                <a:spcPct val="120000"/>
              </a:lnSpc>
              <a:spcBef>
                <a:spcPts val="600"/>
              </a:spcBef>
              <a:spcAft>
                <a:spcPts val="600"/>
              </a:spcAft>
              <a:buClr>
                <a:schemeClr val="folHlink"/>
              </a:buClr>
              <a:defRPr/>
            </a:pPr>
            <a:r>
              <a:rPr lang="en-US" sz="1800" i="1" dirty="0">
                <a:solidFill>
                  <a:schemeClr val="tx2">
                    <a:lumMod val="50000"/>
                  </a:schemeClr>
                </a:solidFill>
              </a:rPr>
              <a:t>Schema diagram</a:t>
            </a:r>
          </a:p>
          <a:p>
            <a:pPr lvl="1" algn="just">
              <a:lnSpc>
                <a:spcPct val="120000"/>
              </a:lnSpc>
              <a:spcBef>
                <a:spcPts val="600"/>
              </a:spcBef>
              <a:spcAft>
                <a:spcPts val="600"/>
              </a:spcAft>
              <a:buClr>
                <a:schemeClr val="folHlink"/>
              </a:buClr>
              <a:defRPr/>
            </a:pPr>
            <a:r>
              <a:rPr lang="en-US" sz="1800" dirty="0">
                <a:solidFill>
                  <a:schemeClr val="tx2">
                    <a:lumMod val="50000"/>
                  </a:schemeClr>
                </a:solidFill>
              </a:rPr>
              <a:t>Convention to display schema</a:t>
            </a:r>
          </a:p>
        </p:txBody>
      </p:sp>
      <p:sp>
        <p:nvSpPr>
          <p:cNvPr id="2" name="Footer Placeholder 1"/>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t>Database Instances</a:t>
            </a:r>
          </a:p>
        </p:txBody>
      </p:sp>
      <p:sp>
        <p:nvSpPr>
          <p:cNvPr id="44035" name="Rectangle 3"/>
          <p:cNvSpPr>
            <a:spLocks noGrp="1" noChangeArrowheads="1"/>
          </p:cNvSpPr>
          <p:nvPr>
            <p:ph type="body" idx="1"/>
          </p:nvPr>
        </p:nvSpPr>
        <p:spPr>
          <a:xfrm>
            <a:off x="533400" y="1524000"/>
            <a:ext cx="7772400" cy="4572000"/>
          </a:xfrm>
        </p:spPr>
        <p:txBody>
          <a:bodyPr>
            <a:normAutofit fontScale="85000" lnSpcReduction="10000"/>
          </a:bodyPr>
          <a:lstStyle/>
          <a:p>
            <a:pPr>
              <a:buClr>
                <a:schemeClr val="folHlink"/>
              </a:buClr>
              <a:buFont typeface="Wingdings" pitchFamily="2" charset="2"/>
              <a:buChar char="Ø"/>
              <a:defRPr/>
            </a:pPr>
            <a:r>
              <a:rPr lang="en-US" sz="1800" i="1" dirty="0">
                <a:solidFill>
                  <a:schemeClr val="tx2">
                    <a:lumMod val="50000"/>
                  </a:schemeClr>
                </a:solidFill>
              </a:rPr>
              <a:t>Data</a:t>
            </a:r>
            <a:r>
              <a:rPr lang="en-US" sz="1800" dirty="0">
                <a:solidFill>
                  <a:schemeClr val="tx2">
                    <a:lumMod val="50000"/>
                  </a:schemeClr>
                </a:solidFill>
              </a:rPr>
              <a:t> in the database at a </a:t>
            </a:r>
            <a:r>
              <a:rPr lang="en-US" sz="1800" i="1" dirty="0">
                <a:solidFill>
                  <a:schemeClr val="tx2">
                    <a:lumMod val="50000"/>
                  </a:schemeClr>
                </a:solidFill>
              </a:rPr>
              <a:t>particular time</a:t>
            </a:r>
          </a:p>
          <a:p>
            <a:pPr algn="just">
              <a:lnSpc>
                <a:spcPct val="150000"/>
              </a:lnSpc>
            </a:pPr>
            <a:r>
              <a:rPr lang="en-IN" sz="1800" dirty="0" smtClean="0"/>
              <a:t>Database state (Extension OR Database snapshot)</a:t>
            </a:r>
          </a:p>
          <a:p>
            <a:pPr algn="just">
              <a:lnSpc>
                <a:spcPct val="150000"/>
              </a:lnSpc>
              <a:buNone/>
            </a:pPr>
            <a:r>
              <a:rPr lang="en-IN" sz="1800" dirty="0" smtClean="0">
                <a:solidFill>
                  <a:srgbClr val="000099"/>
                </a:solidFill>
              </a:rPr>
              <a:t>	</a:t>
            </a:r>
            <a:r>
              <a:rPr lang="en-US" sz="1800" dirty="0" smtClean="0"/>
              <a:t>It is the actual data stored in a database at a particular moment in time. This includes the collection of all the data in the database.</a:t>
            </a:r>
            <a:endParaRPr lang="en-IN" sz="1800" dirty="0" smtClean="0"/>
          </a:p>
          <a:p>
            <a:pPr marL="269875" lvl="0" indent="-269875" algn="just">
              <a:lnSpc>
                <a:spcPct val="150000"/>
              </a:lnSpc>
              <a:buNone/>
            </a:pPr>
            <a:r>
              <a:rPr lang="en-US" sz="1800" dirty="0" smtClean="0"/>
              <a:t>	The term </a:t>
            </a:r>
            <a:r>
              <a:rPr lang="en-US" sz="1800" i="1" dirty="0" smtClean="0"/>
              <a:t>instance </a:t>
            </a:r>
            <a:r>
              <a:rPr lang="en-US" sz="1800" dirty="0" smtClean="0"/>
              <a:t>is also applied to individual database components, e.g. </a:t>
            </a:r>
            <a:r>
              <a:rPr lang="en-US" sz="1800" i="1" dirty="0" smtClean="0"/>
              <a:t>record instance, table instance, entity instance</a:t>
            </a:r>
            <a:r>
              <a:rPr lang="en-US" sz="1800" dirty="0" smtClean="0"/>
              <a:t>.</a:t>
            </a:r>
            <a:endParaRPr lang="en-IN" sz="1800" dirty="0" smtClean="0"/>
          </a:p>
          <a:p>
            <a:pPr>
              <a:buClr>
                <a:schemeClr val="folHlink"/>
              </a:buClr>
              <a:buFont typeface="Wingdings" pitchFamily="2" charset="2"/>
              <a:buChar char="Ø"/>
              <a:defRPr/>
            </a:pPr>
            <a:endParaRPr lang="en-US" sz="1800" dirty="0">
              <a:solidFill>
                <a:schemeClr val="tx2">
                  <a:lumMod val="50000"/>
                </a:schemeClr>
              </a:solidFill>
            </a:endParaRPr>
          </a:p>
          <a:p>
            <a:pPr>
              <a:buClr>
                <a:schemeClr val="folHlink"/>
              </a:buClr>
              <a:buFont typeface="Wingdings" pitchFamily="2" charset="2"/>
              <a:buChar char="Ø"/>
              <a:defRPr/>
            </a:pPr>
            <a:r>
              <a:rPr lang="en-US" sz="1800" dirty="0">
                <a:solidFill>
                  <a:schemeClr val="tx2">
                    <a:lumMod val="50000"/>
                  </a:schemeClr>
                </a:solidFill>
              </a:rPr>
              <a:t>Instance </a:t>
            </a:r>
          </a:p>
          <a:p>
            <a:pPr lvl="1">
              <a:buClr>
                <a:schemeClr val="folHlink"/>
              </a:buClr>
              <a:buFont typeface="Wingdings" pitchFamily="2" charset="2"/>
              <a:buChar char="Ø"/>
              <a:defRPr/>
            </a:pPr>
            <a:r>
              <a:rPr lang="en-US" sz="1800" dirty="0">
                <a:solidFill>
                  <a:schemeClr val="tx2">
                    <a:lumMod val="50000"/>
                  </a:schemeClr>
                </a:solidFill>
              </a:rPr>
              <a:t>= </a:t>
            </a:r>
            <a:r>
              <a:rPr lang="en-US" sz="1800" i="1" dirty="0">
                <a:solidFill>
                  <a:schemeClr val="tx2">
                    <a:lumMod val="50000"/>
                  </a:schemeClr>
                </a:solidFill>
              </a:rPr>
              <a:t>snapshot</a:t>
            </a:r>
            <a:r>
              <a:rPr lang="en-US" sz="1800" dirty="0">
                <a:solidFill>
                  <a:schemeClr val="tx2">
                    <a:lumMod val="50000"/>
                  </a:schemeClr>
                </a:solidFill>
              </a:rPr>
              <a:t> </a:t>
            </a:r>
          </a:p>
          <a:p>
            <a:pPr lvl="1">
              <a:buClr>
                <a:schemeClr val="folHlink"/>
              </a:buClr>
              <a:buFont typeface="Wingdings" pitchFamily="2" charset="2"/>
              <a:buChar char="Ø"/>
              <a:defRPr/>
            </a:pPr>
            <a:r>
              <a:rPr lang="en-US" sz="1800" dirty="0">
                <a:solidFill>
                  <a:schemeClr val="tx2">
                    <a:lumMod val="50000"/>
                  </a:schemeClr>
                </a:solidFill>
              </a:rPr>
              <a:t>= </a:t>
            </a:r>
            <a:r>
              <a:rPr lang="en-US" sz="1800" i="1" dirty="0">
                <a:solidFill>
                  <a:schemeClr val="tx2">
                    <a:lumMod val="50000"/>
                  </a:schemeClr>
                </a:solidFill>
              </a:rPr>
              <a:t>database state</a:t>
            </a:r>
            <a:r>
              <a:rPr lang="en-US" sz="1800" dirty="0">
                <a:solidFill>
                  <a:schemeClr val="tx2">
                    <a:lumMod val="50000"/>
                  </a:schemeClr>
                </a:solidFill>
              </a:rPr>
              <a:t> </a:t>
            </a:r>
          </a:p>
          <a:p>
            <a:pPr lvl="1">
              <a:buClr>
                <a:schemeClr val="folHlink"/>
              </a:buClr>
              <a:buFont typeface="Wingdings" pitchFamily="2" charset="2"/>
              <a:buChar char="Ø"/>
              <a:defRPr/>
            </a:pPr>
            <a:r>
              <a:rPr lang="en-US" sz="1800" dirty="0">
                <a:solidFill>
                  <a:schemeClr val="tx2">
                    <a:lumMod val="50000"/>
                  </a:schemeClr>
                </a:solidFill>
              </a:rPr>
              <a:t>~= </a:t>
            </a:r>
            <a:r>
              <a:rPr lang="en-US" sz="1800" i="1" dirty="0">
                <a:solidFill>
                  <a:schemeClr val="tx2">
                    <a:lumMod val="50000"/>
                  </a:schemeClr>
                </a:solidFill>
              </a:rPr>
              <a:t>current set</a:t>
            </a:r>
            <a:r>
              <a:rPr lang="en-US" sz="1800" dirty="0">
                <a:solidFill>
                  <a:schemeClr val="tx2">
                    <a:lumMod val="50000"/>
                  </a:schemeClr>
                </a:solidFill>
              </a:rPr>
              <a:t> of occurrences </a:t>
            </a:r>
            <a:endParaRPr lang="en-US" sz="1800" dirty="0" smtClean="0">
              <a:solidFill>
                <a:schemeClr val="tx2">
                  <a:lumMod val="50000"/>
                </a:schemeClr>
              </a:solidFill>
            </a:endParaRPr>
          </a:p>
          <a:p>
            <a:pPr lvl="1">
              <a:buClr>
                <a:schemeClr val="folHlink"/>
              </a:buClr>
              <a:buFont typeface="Wingdings" pitchFamily="2" charset="2"/>
              <a:buChar char="Ø"/>
              <a:defRPr/>
            </a:pPr>
            <a:endParaRPr lang="en-US" sz="1800" dirty="0" smtClean="0">
              <a:solidFill>
                <a:schemeClr val="tx2">
                  <a:lumMod val="50000"/>
                </a:schemeClr>
              </a:solidFill>
            </a:endParaRPr>
          </a:p>
          <a:p>
            <a:pPr>
              <a:spcBef>
                <a:spcPts val="600"/>
              </a:spcBef>
              <a:spcAft>
                <a:spcPts val="600"/>
              </a:spcAft>
              <a:buClr>
                <a:schemeClr val="folHlink"/>
              </a:buClr>
              <a:buFont typeface="Wingdings" pitchFamily="2" charset="2"/>
              <a:buChar char="Ø"/>
              <a:defRPr/>
            </a:pPr>
            <a:r>
              <a:rPr lang="en-US" sz="1800" dirty="0" smtClean="0">
                <a:solidFill>
                  <a:schemeClr val="tx2">
                    <a:lumMod val="50000"/>
                  </a:schemeClr>
                </a:solidFill>
                <a:sym typeface="Wingdings" pitchFamily="2" charset="2"/>
              </a:rPr>
              <a:t>DB Schema = </a:t>
            </a:r>
            <a:r>
              <a:rPr lang="en-US" sz="1800" i="1" dirty="0" smtClean="0">
                <a:solidFill>
                  <a:schemeClr val="tx2">
                    <a:lumMod val="50000"/>
                  </a:schemeClr>
                </a:solidFill>
                <a:sym typeface="Wingdings" pitchFamily="2" charset="2"/>
              </a:rPr>
              <a:t>intention</a:t>
            </a:r>
            <a:r>
              <a:rPr lang="en-US" sz="1800" dirty="0" smtClean="0">
                <a:solidFill>
                  <a:schemeClr val="tx2">
                    <a:lumMod val="50000"/>
                  </a:schemeClr>
                </a:solidFill>
                <a:sym typeface="Wingdings" pitchFamily="2" charset="2"/>
              </a:rPr>
              <a:t> of the database</a:t>
            </a:r>
          </a:p>
          <a:p>
            <a:pPr>
              <a:spcBef>
                <a:spcPts val="600"/>
              </a:spcBef>
              <a:spcAft>
                <a:spcPts val="600"/>
              </a:spcAft>
              <a:buClr>
                <a:schemeClr val="folHlink"/>
              </a:buClr>
              <a:buFont typeface="Wingdings" pitchFamily="2" charset="2"/>
              <a:buChar char="Ø"/>
              <a:defRPr/>
            </a:pPr>
            <a:r>
              <a:rPr lang="en-US" sz="1800" dirty="0" smtClean="0">
                <a:solidFill>
                  <a:schemeClr val="tx2">
                    <a:lumMod val="50000"/>
                  </a:schemeClr>
                </a:solidFill>
                <a:sym typeface="Wingdings" pitchFamily="2" charset="2"/>
              </a:rPr>
              <a:t>DB state = </a:t>
            </a:r>
            <a:r>
              <a:rPr lang="en-US" sz="1800" i="1" dirty="0" smtClean="0">
                <a:solidFill>
                  <a:schemeClr val="tx2">
                    <a:lumMod val="50000"/>
                  </a:schemeClr>
                </a:solidFill>
                <a:sym typeface="Wingdings" pitchFamily="2" charset="2"/>
              </a:rPr>
              <a:t>extension</a:t>
            </a:r>
            <a:r>
              <a:rPr lang="en-US" sz="1800" dirty="0" smtClean="0">
                <a:solidFill>
                  <a:schemeClr val="tx2">
                    <a:lumMod val="50000"/>
                  </a:schemeClr>
                </a:solidFill>
                <a:sym typeface="Wingdings" pitchFamily="2" charset="2"/>
              </a:rPr>
              <a:t> of the Schema</a:t>
            </a:r>
          </a:p>
          <a:p>
            <a:pPr lvl="1">
              <a:buClr>
                <a:schemeClr val="folHlink"/>
              </a:buClr>
              <a:buNone/>
              <a:defRPr/>
            </a:pPr>
            <a:endParaRPr lang="en-US" sz="1800" dirty="0">
              <a:solidFill>
                <a:schemeClr val="tx2">
                  <a:lumMod val="50000"/>
                </a:schemeClr>
              </a:solidFill>
            </a:endParaRPr>
          </a:p>
        </p:txBody>
      </p:sp>
      <p:sp>
        <p:nvSpPr>
          <p:cNvPr id="2" name="Footer Placeholder 1"/>
          <p:cNvSpPr>
            <a:spLocks noGrp="1"/>
          </p:cNvSpPr>
          <p:nvPr>
            <p:ph type="ftr" sz="quarter" idx="10"/>
          </p:nvPr>
        </p:nvSpPr>
        <p:spPr/>
        <p:txBody>
          <a:bodyPr/>
          <a:lstStyle/>
          <a:p>
            <a:pPr>
              <a:defRPr/>
            </a:pPr>
            <a:r>
              <a:rPr lang="en-US" smtClean="0"/>
              <a:t>S Mamatha Jajur, RNSIT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2" descr="MySQL :: Employees Sample Database :: 5 Employees Structure">
            <a:extLst>
              <a:ext uri="{FF2B5EF4-FFF2-40B4-BE49-F238E27FC236}">
                <a16:creationId xmlns="" xmlns:a16="http://schemas.microsoft.com/office/drawing/2014/main" id="{B66191B1-3D00-4C89-AD5C-74B186DEE9D2}"/>
              </a:ext>
            </a:extLst>
          </p:cNvPr>
          <p:cNvPicPr>
            <a:picLocks noChangeAspect="1" noChangeArrowheads="1"/>
          </p:cNvPicPr>
          <p:nvPr/>
        </p:nvPicPr>
        <p:blipFill>
          <a:blip r:embed="rId2" cstate="print"/>
          <a:srcRect/>
          <a:stretch>
            <a:fillRect/>
          </a:stretch>
        </p:blipFill>
        <p:spPr bwMode="auto">
          <a:xfrm>
            <a:off x="1295400" y="762000"/>
            <a:ext cx="5813005" cy="537828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838200"/>
            <a:ext cx="7886700" cy="5338763"/>
          </a:xfrm>
        </p:spPr>
        <p:txBody>
          <a:bodyPr>
            <a:normAutofit/>
          </a:bodyPr>
          <a:lstStyle/>
          <a:p>
            <a:pPr algn="just">
              <a:lnSpc>
                <a:spcPct val="150000"/>
              </a:lnSpc>
              <a:buNone/>
            </a:pPr>
            <a:r>
              <a:rPr lang="en-IN" sz="2000" b="1" dirty="0" smtClean="0">
                <a:solidFill>
                  <a:srgbClr val="000099"/>
                </a:solidFill>
              </a:rPr>
              <a:t>Metadata</a:t>
            </a:r>
            <a:endParaRPr lang="en-IN" sz="2000" dirty="0" smtClean="0">
              <a:solidFill>
                <a:srgbClr val="000099"/>
              </a:solidFill>
            </a:endParaRPr>
          </a:p>
          <a:p>
            <a:pPr marL="269875" lvl="0" indent="-269875" algn="just">
              <a:lnSpc>
                <a:spcPct val="150000"/>
              </a:lnSpc>
            </a:pPr>
            <a:r>
              <a:rPr lang="en-IN" sz="1800" dirty="0" smtClean="0"/>
              <a:t>DBMS definition is stored in DBMS </a:t>
            </a:r>
            <a:r>
              <a:rPr lang="en-IN" sz="1800" dirty="0" err="1" smtClean="0"/>
              <a:t>catalog</a:t>
            </a:r>
            <a:r>
              <a:rPr lang="en-IN" sz="1800" dirty="0" smtClean="0"/>
              <a:t>, which contains information such as structure of each file, type, storage format of each data item and various constraints on data.</a:t>
            </a:r>
          </a:p>
          <a:p>
            <a:pPr marL="269875" lvl="0" indent="-269875" algn="just">
              <a:lnSpc>
                <a:spcPct val="150000"/>
              </a:lnSpc>
            </a:pPr>
            <a:r>
              <a:rPr lang="en-IN" sz="1800" dirty="0" smtClean="0"/>
              <a:t>This information stored in the </a:t>
            </a:r>
            <a:r>
              <a:rPr lang="en-IN" sz="1800" dirty="0" err="1" smtClean="0"/>
              <a:t>catalog</a:t>
            </a:r>
            <a:r>
              <a:rPr lang="en-IN" sz="1800" dirty="0" smtClean="0"/>
              <a:t> is called as metadata and it describes the structure of the primary database.</a:t>
            </a:r>
          </a:p>
          <a:p>
            <a:pPr marL="269875" lvl="0" indent="-269875" algn="just">
              <a:lnSpc>
                <a:spcPct val="150000"/>
              </a:lnSpc>
            </a:pPr>
            <a:r>
              <a:rPr lang="en-IN" sz="1800" dirty="0" smtClean="0"/>
              <a:t>Metadata is by definition "data about other data".</a:t>
            </a:r>
            <a:endParaRPr lang="en-US" sz="18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 xmlns:a16="http://schemas.microsoft.com/office/drawing/2014/main" id="{B661F036-20AE-4DE9-A826-1E1338AF9335}"/>
              </a:ext>
            </a:extLst>
          </p:cNvPr>
          <p:cNvSpPr>
            <a:spLocks noChangeArrowheads="1"/>
          </p:cNvSpPr>
          <p:nvPr/>
        </p:nvSpPr>
        <p:spPr bwMode="auto">
          <a:xfrm>
            <a:off x="457200" y="180202"/>
            <a:ext cx="8077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u="none" strike="noStrike" cap="none" normalizeH="0" baseline="0" dirty="0">
                <a:ln>
                  <a:noFill/>
                </a:ln>
                <a:solidFill>
                  <a:schemeClr val="accent1">
                    <a:lumMod val="50000"/>
                  </a:schemeClr>
                </a:solidFill>
                <a:effectLst/>
                <a:latin typeface="Arial" pitchFamily="34" charset="0"/>
                <a:ea typeface="Calibri" pitchFamily="34" charset="0"/>
                <a:cs typeface="Arial" pitchFamily="34" charset="0"/>
              </a:rPr>
              <a:t>Three schema Architecture of database system</a:t>
            </a:r>
            <a:endParaRPr kumimoji="0" lang="en-US" sz="4000" b="1" u="none" strike="noStrike" cap="none" normalizeH="0" baseline="0" dirty="0">
              <a:ln>
                <a:noFill/>
              </a:ln>
              <a:solidFill>
                <a:schemeClr val="accent1">
                  <a:lumMod val="50000"/>
                </a:schemeClr>
              </a:solidFill>
              <a:effectLst/>
              <a:latin typeface="Arial" pitchFamily="34" charset="0"/>
              <a:cs typeface="Arial" pitchFamily="34" charset="0"/>
            </a:endParaRPr>
          </a:p>
        </p:txBody>
      </p:sp>
      <p:pic>
        <p:nvPicPr>
          <p:cNvPr id="3" name="Picture 2">
            <a:extLst>
              <a:ext uri="{FF2B5EF4-FFF2-40B4-BE49-F238E27FC236}">
                <a16:creationId xmlns="" xmlns:a16="http://schemas.microsoft.com/office/drawing/2014/main" id="{3CBE2867-EB1B-4C58-B8E1-BFFCA0915847}"/>
              </a:ext>
            </a:extLst>
          </p:cNvPr>
          <p:cNvPicPr>
            <a:picLocks noChangeAspect="1" noChangeArrowheads="1"/>
          </p:cNvPicPr>
          <p:nvPr/>
        </p:nvPicPr>
        <p:blipFill>
          <a:blip r:embed="rId2" cstate="print"/>
          <a:srcRect l="35139" t="34180" r="28074" b="17968"/>
          <a:stretch>
            <a:fillRect/>
          </a:stretch>
        </p:blipFill>
        <p:spPr bwMode="auto">
          <a:xfrm>
            <a:off x="4648200" y="3125308"/>
            <a:ext cx="4005466" cy="3732692"/>
          </a:xfrm>
          <a:prstGeom prst="rect">
            <a:avLst/>
          </a:prstGeom>
          <a:noFill/>
          <a:ln w="9525">
            <a:noFill/>
            <a:miter lim="800000"/>
            <a:headEnd/>
            <a:tailEnd/>
          </a:ln>
          <a:effectLst/>
        </p:spPr>
      </p:pic>
      <p:sp>
        <p:nvSpPr>
          <p:cNvPr id="4" name="Rectangle 1">
            <a:extLst>
              <a:ext uri="{FF2B5EF4-FFF2-40B4-BE49-F238E27FC236}">
                <a16:creationId xmlns="" xmlns:a16="http://schemas.microsoft.com/office/drawing/2014/main" id="{929E0D59-2F7F-4DC2-805A-3105C274B070}"/>
              </a:ext>
            </a:extLst>
          </p:cNvPr>
          <p:cNvSpPr>
            <a:spLocks noChangeArrowheads="1"/>
          </p:cNvSpPr>
          <p:nvPr/>
        </p:nvSpPr>
        <p:spPr bwMode="auto">
          <a:xfrm>
            <a:off x="609600" y="1091049"/>
            <a:ext cx="7696200" cy="45704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5229225" algn="l"/>
              </a:tabLst>
            </a:pPr>
            <a:r>
              <a:rPr kumimoji="0" lang="en-US" sz="2000" b="1" i="0" u="none" strike="noStrike" cap="none" normalizeH="0" baseline="0" dirty="0">
                <a:ln>
                  <a:noFill/>
                </a:ln>
                <a:solidFill>
                  <a:srgbClr val="000099"/>
                </a:solidFill>
                <a:effectLst/>
                <a:ea typeface="Calibri" pitchFamily="34" charset="0"/>
                <a:cs typeface="Arial" pitchFamily="34" charset="0"/>
              </a:rPr>
              <a:t>1. </a:t>
            </a:r>
            <a:r>
              <a:rPr kumimoji="0" lang="en-US" b="1" i="0" u="none" strike="noStrike" cap="none" normalizeH="0" baseline="0" dirty="0">
                <a:ln>
                  <a:noFill/>
                </a:ln>
                <a:solidFill>
                  <a:srgbClr val="000099"/>
                </a:solidFill>
                <a:effectLst/>
                <a:ea typeface="Calibri" pitchFamily="34" charset="0"/>
                <a:cs typeface="Arial" pitchFamily="34" charset="0"/>
              </a:rPr>
              <a:t>Internal schema</a:t>
            </a:r>
            <a:r>
              <a:rPr kumimoji="0" lang="en-US" b="0" i="0" u="none" strike="noStrike" cap="none" normalizeH="0" baseline="0" dirty="0">
                <a:ln>
                  <a:noFill/>
                </a:ln>
                <a:solidFill>
                  <a:srgbClr val="000099"/>
                </a:solidFill>
                <a:effectLst/>
                <a:ea typeface="Calibri" pitchFamily="34" charset="0"/>
                <a:cs typeface="Arial" pitchFamily="34" charset="0"/>
              </a:rPr>
              <a:t> </a:t>
            </a:r>
            <a:endParaRPr kumimoji="0" lang="en-US" b="0" i="0" u="none" strike="noStrike" cap="none" normalizeH="0" baseline="0" dirty="0">
              <a:ln>
                <a:noFill/>
              </a:ln>
              <a:solidFill>
                <a:srgbClr val="000099"/>
              </a:solidFill>
              <a:effectLst/>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r>
              <a:rPr kumimoji="0" lang="en-US" b="0" i="0" u="none" strike="noStrike" cap="none" normalizeH="0" baseline="0" dirty="0">
                <a:ln>
                  <a:noFill/>
                </a:ln>
                <a:solidFill>
                  <a:srgbClr val="000000"/>
                </a:solidFill>
                <a:effectLst/>
                <a:ea typeface="Calibri" pitchFamily="34" charset="0"/>
                <a:cs typeface="Arial" pitchFamily="34" charset="0"/>
              </a:rPr>
              <a:t>It uses the physical data model.</a:t>
            </a:r>
            <a:endParaRPr kumimoji="0" lang="en-US" b="0" i="0" u="none" strike="noStrike" cap="none" normalizeH="0" baseline="0" dirty="0">
              <a:ln>
                <a:noFill/>
              </a:ln>
              <a:solidFill>
                <a:schemeClr val="tx1"/>
              </a:solidFill>
              <a:effectLst/>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r>
              <a:rPr kumimoji="0" lang="en-US" b="0" i="0" u="none" strike="noStrike" cap="none" normalizeH="0" baseline="0" dirty="0">
                <a:ln>
                  <a:noFill/>
                </a:ln>
                <a:solidFill>
                  <a:srgbClr val="000000"/>
                </a:solidFill>
                <a:effectLst/>
                <a:ea typeface="Calibri" pitchFamily="34" charset="0"/>
                <a:cs typeface="Arial" pitchFamily="34" charset="0"/>
              </a:rPr>
              <a:t>Describes the physical storage of the data.</a:t>
            </a:r>
            <a:endParaRPr kumimoji="0" lang="en-US" b="0" i="0" u="none" strike="noStrike" cap="none" normalizeH="0" baseline="0" dirty="0">
              <a:ln>
                <a:noFill/>
              </a:ln>
              <a:solidFill>
                <a:schemeClr val="tx1"/>
              </a:solidFill>
              <a:effectLst/>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r>
              <a:rPr kumimoji="0" lang="en-US" b="0" i="0" u="none" strike="noStrike" cap="none" normalizeH="0" baseline="0" dirty="0">
                <a:ln>
                  <a:noFill/>
                </a:ln>
                <a:solidFill>
                  <a:srgbClr val="000000"/>
                </a:solidFill>
                <a:effectLst/>
                <a:ea typeface="Calibri" pitchFamily="34" charset="0"/>
                <a:cs typeface="Arial" pitchFamily="34" charset="0"/>
              </a:rPr>
              <a:t>Also provides information about the </a:t>
            </a:r>
            <a:r>
              <a:rPr kumimoji="0" lang="en-US" b="0" i="0" u="none" strike="noStrike" cap="none" normalizeH="0" baseline="0" dirty="0" smtClean="0">
                <a:ln>
                  <a:noFill/>
                </a:ln>
                <a:solidFill>
                  <a:srgbClr val="000000"/>
                </a:solidFill>
                <a:effectLst/>
                <a:ea typeface="Calibri" pitchFamily="34" charset="0"/>
                <a:cs typeface="Arial" pitchFamily="34" charset="0"/>
              </a:rPr>
              <a:t>access </a:t>
            </a:r>
            <a:r>
              <a:rPr kumimoji="0" lang="en-US" b="0" i="0" u="none" strike="noStrike" cap="none" normalizeH="0" baseline="0" dirty="0">
                <a:ln>
                  <a:noFill/>
                </a:ln>
                <a:solidFill>
                  <a:srgbClr val="000000"/>
                </a:solidFill>
                <a:effectLst/>
                <a:ea typeface="Calibri" pitchFamily="34" charset="0"/>
                <a:cs typeface="Arial" pitchFamily="34" charset="0"/>
              </a:rPr>
              <a:t>paths (Ex: indexes</a:t>
            </a:r>
            <a:r>
              <a:rPr kumimoji="0" lang="en-US" b="0" i="0" u="none" strike="noStrike" cap="none" normalizeH="0" baseline="0" dirty="0" smtClean="0">
                <a:ln>
                  <a:noFill/>
                </a:ln>
                <a:solidFill>
                  <a:srgbClr val="000000"/>
                </a:solidFill>
                <a:effectLst/>
                <a:ea typeface="Calibri" pitchFamily="34" charset="0"/>
                <a:cs typeface="Arial" pitchFamily="34" charset="0"/>
              </a:rPr>
              <a:t>)</a:t>
            </a: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endParaRPr lang="en-US" sz="2000" dirty="0" smtClean="0">
              <a:solidFill>
                <a:srgbClr val="000000"/>
              </a:solidFill>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endParaRPr kumimoji="0" lang="en-US" sz="2000" b="0" i="0" u="none" strike="noStrike" cap="none" normalizeH="0" baseline="0" dirty="0" smtClean="0">
              <a:ln>
                <a:noFill/>
              </a:ln>
              <a:solidFill>
                <a:srgbClr val="000000"/>
              </a:solidFill>
              <a:effectLst/>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endParaRPr lang="en-US" sz="2000" dirty="0" smtClean="0">
              <a:solidFill>
                <a:srgbClr val="000000"/>
              </a:solidFill>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endParaRPr kumimoji="0" lang="en-US" sz="2000" b="0" i="0" u="none" strike="noStrike" cap="none" normalizeH="0" baseline="0" dirty="0" smtClean="0">
              <a:ln>
                <a:noFill/>
              </a:ln>
              <a:solidFill>
                <a:srgbClr val="000000"/>
              </a:solidFill>
              <a:effectLst/>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endParaRPr lang="en-US" sz="2000" dirty="0" smtClean="0">
              <a:solidFill>
                <a:srgbClr val="000000"/>
              </a:solidFill>
              <a:cs typeface="Arial" pitchFamily="34" charset="0"/>
            </a:endParaRPr>
          </a:p>
          <a:p>
            <a:pPr marL="269875" marR="0" lvl="0" indent="-269875" algn="just" defTabSz="914400" rtl="0" eaLnBrk="0" fontAlgn="base" latinLnBrk="0" hangingPunct="0">
              <a:lnSpc>
                <a:spcPct val="150000"/>
              </a:lnSpc>
              <a:spcBef>
                <a:spcPct val="0"/>
              </a:spcBef>
              <a:spcAft>
                <a:spcPct val="0"/>
              </a:spcAft>
              <a:buClrTx/>
              <a:buSzTx/>
              <a:buFontTx/>
              <a:buChar char="•"/>
              <a:tabLst>
                <a:tab pos="5229225" algn="l"/>
              </a:tabLst>
            </a:pPr>
            <a:endParaRPr kumimoji="0" lang="en-US" sz="2000" b="0" i="0" u="none" strike="noStrike" cap="none" normalizeH="0" baseline="0" dirty="0">
              <a:ln>
                <a:noFill/>
              </a:ln>
              <a:solidFill>
                <a:schemeClr val="tx1"/>
              </a:solidFill>
              <a:effectLst/>
              <a:cs typeface="Arial" pitchFamily="34" charset="0"/>
            </a:endParaRPr>
          </a:p>
        </p:txBody>
      </p:sp>
    </p:spTree>
    <p:extLst>
      <p:ext uri="{BB962C8B-B14F-4D97-AF65-F5344CB8AC3E}">
        <p14:creationId xmlns="" xmlns:p14="http://schemas.microsoft.com/office/powerpoint/2010/main" val="1876020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CBE2867-EB1B-4C58-B8E1-BFFCA0915847}"/>
              </a:ext>
            </a:extLst>
          </p:cNvPr>
          <p:cNvPicPr>
            <a:picLocks noChangeAspect="1" noChangeArrowheads="1"/>
          </p:cNvPicPr>
          <p:nvPr/>
        </p:nvPicPr>
        <p:blipFill>
          <a:blip r:embed="rId2" cstate="print"/>
          <a:srcRect l="35139" t="34180" r="28074" b="17968"/>
          <a:stretch>
            <a:fillRect/>
          </a:stretch>
        </p:blipFill>
        <p:spPr bwMode="auto">
          <a:xfrm>
            <a:off x="4724400" y="3048000"/>
            <a:ext cx="3597813" cy="3352800"/>
          </a:xfrm>
          <a:prstGeom prst="rect">
            <a:avLst/>
          </a:prstGeom>
          <a:noFill/>
          <a:ln w="9525">
            <a:noFill/>
            <a:miter lim="800000"/>
            <a:headEnd/>
            <a:tailEnd/>
          </a:ln>
          <a:effectLst/>
        </p:spPr>
      </p:pic>
      <p:sp>
        <p:nvSpPr>
          <p:cNvPr id="6" name="Rectangle 1">
            <a:extLst>
              <a:ext uri="{FF2B5EF4-FFF2-40B4-BE49-F238E27FC236}">
                <a16:creationId xmlns="" xmlns:a16="http://schemas.microsoft.com/office/drawing/2014/main" id="{50E66F7D-8832-49CC-9ACC-ABAA7B78862A}"/>
              </a:ext>
            </a:extLst>
          </p:cNvPr>
          <p:cNvSpPr>
            <a:spLocks noChangeArrowheads="1"/>
          </p:cNvSpPr>
          <p:nvPr/>
        </p:nvSpPr>
        <p:spPr bwMode="auto">
          <a:xfrm>
            <a:off x="762000" y="404882"/>
            <a:ext cx="7239000" cy="41960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lnSpc>
                <a:spcPts val="3200"/>
              </a:lnSpc>
              <a:spcBef>
                <a:spcPct val="0"/>
              </a:spcBef>
              <a:spcAft>
                <a:spcPct val="0"/>
              </a:spcAft>
              <a:tabLst>
                <a:tab pos="5229225" algn="l"/>
              </a:tabLst>
            </a:pPr>
            <a:r>
              <a:rPr lang="en-US" b="1" dirty="0">
                <a:solidFill>
                  <a:srgbClr val="000099"/>
                </a:solidFill>
                <a:ea typeface="Calibri" pitchFamily="34" charset="0"/>
                <a:cs typeface="Arial" pitchFamily="34" charset="0"/>
              </a:rPr>
              <a:t>2. Conceptual schema </a:t>
            </a:r>
            <a:endParaRPr lang="en-US" dirty="0">
              <a:solidFill>
                <a:srgbClr val="000099"/>
              </a:solidFill>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r>
              <a:rPr lang="en-US" dirty="0">
                <a:solidFill>
                  <a:srgbClr val="000000"/>
                </a:solidFill>
                <a:ea typeface="Calibri" pitchFamily="34" charset="0"/>
                <a:cs typeface="Arial" pitchFamily="34" charset="0"/>
              </a:rPr>
              <a:t>It uses the representational data model. </a:t>
            </a:r>
            <a:endParaRPr lang="en-US" dirty="0">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r>
              <a:rPr lang="en-US" dirty="0">
                <a:solidFill>
                  <a:srgbClr val="000000"/>
                </a:solidFill>
                <a:ea typeface="Calibri" pitchFamily="34" charset="0"/>
                <a:cs typeface="Arial" pitchFamily="34" charset="0"/>
              </a:rPr>
              <a:t>Describes the structure of the database for users.</a:t>
            </a:r>
            <a:endParaRPr lang="en-US" dirty="0">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r>
              <a:rPr lang="en-US" dirty="0">
                <a:solidFill>
                  <a:srgbClr val="000000"/>
                </a:solidFill>
                <a:ea typeface="Calibri" pitchFamily="34" charset="0"/>
                <a:cs typeface="Arial" pitchFamily="34" charset="0"/>
              </a:rPr>
              <a:t>Hides the details of the physical storage structure.</a:t>
            </a:r>
            <a:endParaRPr lang="en-US" dirty="0">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r>
              <a:rPr lang="en-US" dirty="0">
                <a:solidFill>
                  <a:srgbClr val="000000"/>
                </a:solidFill>
                <a:ea typeface="Calibri" pitchFamily="34" charset="0"/>
                <a:cs typeface="Arial" pitchFamily="34" charset="0"/>
              </a:rPr>
              <a:t>Details about entities, relationships, data types, constraints etc… </a:t>
            </a:r>
            <a:endParaRPr lang="en-US" dirty="0" smtClean="0">
              <a:solidFill>
                <a:srgbClr val="000000"/>
              </a:solidFill>
              <a:ea typeface="Calibri" pitchFamily="34" charset="0"/>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endParaRPr lang="en-US" sz="2000" dirty="0" smtClean="0">
              <a:solidFill>
                <a:srgbClr val="000000"/>
              </a:solidFill>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endParaRPr lang="en-US" sz="2000" dirty="0" smtClean="0">
              <a:solidFill>
                <a:srgbClr val="000000"/>
              </a:solidFill>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endParaRPr lang="en-US" sz="2000" dirty="0" smtClean="0">
              <a:solidFill>
                <a:srgbClr val="000000"/>
              </a:solidFill>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endParaRPr lang="en-US" sz="2000" dirty="0" smtClean="0">
              <a:solidFill>
                <a:srgbClr val="000000"/>
              </a:solidFill>
              <a:cs typeface="Arial" pitchFamily="34" charset="0"/>
            </a:endParaRPr>
          </a:p>
          <a:p>
            <a:pPr marL="360363" lvl="0" indent="-360363" algn="just" eaLnBrk="0" fontAlgn="base" hangingPunct="0">
              <a:lnSpc>
                <a:spcPts val="3200"/>
              </a:lnSpc>
              <a:spcBef>
                <a:spcPct val="0"/>
              </a:spcBef>
              <a:spcAft>
                <a:spcPct val="0"/>
              </a:spcAft>
              <a:buFontTx/>
              <a:buChar char="•"/>
              <a:tabLst>
                <a:tab pos="5229225" algn="l"/>
              </a:tabLst>
            </a:pPr>
            <a:endParaRPr lang="en-US" sz="2000" dirty="0">
              <a:cs typeface="Arial" pitchFamily="34" charset="0"/>
            </a:endParaRPr>
          </a:p>
        </p:txBody>
      </p:sp>
    </p:spTree>
    <p:extLst>
      <p:ext uri="{BB962C8B-B14F-4D97-AF65-F5344CB8AC3E}">
        <p14:creationId xmlns="" xmlns:p14="http://schemas.microsoft.com/office/powerpoint/2010/main" val="179897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28650" y="1295400"/>
            <a:ext cx="7886700" cy="4881563"/>
          </a:xfrm>
        </p:spPr>
        <p:txBody>
          <a:bodyPr>
            <a:normAutofit/>
          </a:bodyPr>
          <a:lstStyle/>
          <a:p>
            <a:pPr algn="just"/>
            <a:r>
              <a:rPr lang="en-US" sz="1800" b="1" dirty="0" smtClean="0">
                <a:latin typeface="+mn-lt"/>
              </a:rPr>
              <a:t>Module – 5</a:t>
            </a:r>
          </a:p>
          <a:p>
            <a:pPr algn="just">
              <a:buNone/>
            </a:pPr>
            <a:r>
              <a:rPr lang="en-US" sz="1600" dirty="0" smtClean="0">
                <a:latin typeface="+mn-lt"/>
              </a:rPr>
              <a:t>	</a:t>
            </a:r>
            <a:r>
              <a:rPr lang="en-US" sz="1600" b="1" dirty="0" smtClean="0">
                <a:latin typeface="+mn-lt"/>
              </a:rPr>
              <a:t>Transaction Processing: </a:t>
            </a:r>
            <a:r>
              <a:rPr lang="en-US" sz="1600" dirty="0" smtClean="0">
                <a:latin typeface="+mn-lt"/>
              </a:rPr>
              <a:t>Introduction to Transaction Processing, Transaction and System concepts, Desirable properties of Transactions, Characterizing schedules based on recoverability, Characterizing schedules based on </a:t>
            </a:r>
            <a:r>
              <a:rPr lang="en-US" sz="1600" dirty="0" err="1" smtClean="0">
                <a:latin typeface="+mn-lt"/>
              </a:rPr>
              <a:t>Serializability</a:t>
            </a:r>
            <a:r>
              <a:rPr lang="en-US" sz="1600" dirty="0" smtClean="0">
                <a:latin typeface="+mn-lt"/>
              </a:rPr>
              <a:t>, Transaction support in SQL. Concurrency Control in Databases: Two-phase locking techniques for Concurrency control, Concurrency control based on Timestamp ordering, </a:t>
            </a:r>
            <a:r>
              <a:rPr lang="en-US" sz="1600" dirty="0" err="1" smtClean="0">
                <a:latin typeface="+mn-lt"/>
              </a:rPr>
              <a:t>Multiversion</a:t>
            </a:r>
            <a:r>
              <a:rPr lang="en-US" sz="1600" dirty="0" smtClean="0">
                <a:latin typeface="+mn-lt"/>
              </a:rPr>
              <a:t> Concurrency control techniques, Validation Concurrency control techniques, Granularity of Data items and Multiple Granularity Locking. </a:t>
            </a:r>
          </a:p>
          <a:p>
            <a:pPr algn="just">
              <a:buNone/>
            </a:pPr>
            <a:r>
              <a:rPr lang="en-US" sz="1600" dirty="0" smtClean="0">
                <a:latin typeface="+mn-lt"/>
              </a:rPr>
              <a:t>	</a:t>
            </a:r>
            <a:r>
              <a:rPr lang="en-US" sz="1600" b="1" dirty="0" smtClean="0">
                <a:latin typeface="+mn-lt"/>
              </a:rPr>
              <a:t>Introduction to Database Recovery Protocols: </a:t>
            </a:r>
            <a:r>
              <a:rPr lang="en-US" sz="1600" dirty="0" smtClean="0">
                <a:latin typeface="+mn-lt"/>
              </a:rPr>
              <a:t>Recovery Concepts, NO-UNDO/REDO recovery based on  Deferred update, Recovery techniques based on immediate update, Shadow paging, Database backup and recovery from catastrophic failures</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CBE2867-EB1B-4C58-B8E1-BFFCA0915847}"/>
              </a:ext>
            </a:extLst>
          </p:cNvPr>
          <p:cNvPicPr>
            <a:picLocks noChangeAspect="1" noChangeArrowheads="1"/>
          </p:cNvPicPr>
          <p:nvPr/>
        </p:nvPicPr>
        <p:blipFill>
          <a:blip r:embed="rId2" cstate="print"/>
          <a:srcRect l="35139" t="34180" r="28074" b="17968"/>
          <a:stretch>
            <a:fillRect/>
          </a:stretch>
        </p:blipFill>
        <p:spPr bwMode="auto">
          <a:xfrm>
            <a:off x="4648200" y="2743200"/>
            <a:ext cx="4005466" cy="3732692"/>
          </a:xfrm>
          <a:prstGeom prst="rect">
            <a:avLst/>
          </a:prstGeom>
          <a:noFill/>
          <a:ln w="9525">
            <a:noFill/>
            <a:miter lim="800000"/>
            <a:headEnd/>
            <a:tailEnd/>
          </a:ln>
          <a:effectLst/>
        </p:spPr>
      </p:pic>
      <p:sp>
        <p:nvSpPr>
          <p:cNvPr id="7" name="Rectangle 1">
            <a:extLst>
              <a:ext uri="{FF2B5EF4-FFF2-40B4-BE49-F238E27FC236}">
                <a16:creationId xmlns="" xmlns:a16="http://schemas.microsoft.com/office/drawing/2014/main" id="{31A81715-B45D-499B-B51C-BE6A9AD0E4AD}"/>
              </a:ext>
            </a:extLst>
          </p:cNvPr>
          <p:cNvSpPr>
            <a:spLocks noChangeArrowheads="1"/>
          </p:cNvSpPr>
          <p:nvPr/>
        </p:nvSpPr>
        <p:spPr bwMode="auto">
          <a:xfrm>
            <a:off x="685800" y="994320"/>
            <a:ext cx="8001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lnSpc>
                <a:spcPts val="3000"/>
              </a:lnSpc>
              <a:spcBef>
                <a:spcPct val="0"/>
              </a:spcBef>
              <a:spcAft>
                <a:spcPct val="0"/>
              </a:spcAft>
              <a:tabLst>
                <a:tab pos="5229225" algn="l"/>
              </a:tabLst>
            </a:pPr>
            <a:r>
              <a:rPr lang="en-US" sz="2000" b="1" dirty="0">
                <a:solidFill>
                  <a:srgbClr val="000099"/>
                </a:solidFill>
                <a:ea typeface="Calibri" pitchFamily="34" charset="0"/>
                <a:cs typeface="Arial" pitchFamily="34" charset="0"/>
              </a:rPr>
              <a:t>3. External schemas </a:t>
            </a:r>
            <a:endParaRPr lang="en-US" sz="2000" dirty="0">
              <a:solidFill>
                <a:srgbClr val="000099"/>
              </a:solidFill>
              <a:cs typeface="Arial" pitchFamily="34" charset="0"/>
            </a:endParaRPr>
          </a:p>
          <a:p>
            <a:pPr marL="360363" lvl="0" indent="-360363" algn="just" eaLnBrk="0" fontAlgn="base" hangingPunct="0">
              <a:lnSpc>
                <a:spcPts val="3000"/>
              </a:lnSpc>
              <a:spcBef>
                <a:spcPct val="0"/>
              </a:spcBef>
              <a:spcAft>
                <a:spcPct val="0"/>
              </a:spcAft>
              <a:buFontTx/>
              <a:buChar char="•"/>
              <a:tabLst>
                <a:tab pos="5229225" algn="l"/>
              </a:tabLst>
            </a:pPr>
            <a:r>
              <a:rPr lang="en-US" sz="2000" dirty="0">
                <a:solidFill>
                  <a:srgbClr val="000000"/>
                </a:solidFill>
                <a:ea typeface="Calibri" pitchFamily="34" charset="0"/>
                <a:cs typeface="Arial" pitchFamily="34" charset="0"/>
              </a:rPr>
              <a:t>Describes the database for a particular user group.</a:t>
            </a:r>
            <a:endParaRPr lang="en-US" sz="2000" dirty="0">
              <a:cs typeface="Arial" pitchFamily="34" charset="0"/>
            </a:endParaRPr>
          </a:p>
          <a:p>
            <a:pPr marL="360363" lvl="0" indent="-360363" algn="just" eaLnBrk="0" fontAlgn="base" hangingPunct="0">
              <a:lnSpc>
                <a:spcPts val="3000"/>
              </a:lnSpc>
              <a:spcBef>
                <a:spcPct val="0"/>
              </a:spcBef>
              <a:spcAft>
                <a:spcPct val="0"/>
              </a:spcAft>
              <a:buFontTx/>
              <a:buChar char="•"/>
              <a:tabLst>
                <a:tab pos="5229225" algn="l"/>
              </a:tabLst>
            </a:pPr>
            <a:r>
              <a:rPr lang="en-US" sz="2000" dirty="0">
                <a:solidFill>
                  <a:srgbClr val="000000"/>
                </a:solidFill>
                <a:ea typeface="Calibri" pitchFamily="34" charset="0"/>
                <a:cs typeface="Arial" pitchFamily="34" charset="0"/>
              </a:rPr>
              <a:t>The rest of the database is hidden from that user group.</a:t>
            </a:r>
            <a:endParaRPr lang="en-US" sz="2000" dirty="0">
              <a:cs typeface="Arial" pitchFamily="34" charset="0"/>
            </a:endParaRPr>
          </a:p>
          <a:p>
            <a:pPr marL="360363" lvl="0" indent="-360363" algn="just" eaLnBrk="0" fontAlgn="base" hangingPunct="0">
              <a:lnSpc>
                <a:spcPts val="3000"/>
              </a:lnSpc>
              <a:spcBef>
                <a:spcPct val="0"/>
              </a:spcBef>
              <a:spcAft>
                <a:spcPct val="0"/>
              </a:spcAft>
              <a:buFontTx/>
              <a:buChar char="•"/>
              <a:tabLst>
                <a:tab pos="5229225" algn="l"/>
              </a:tabLst>
            </a:pPr>
            <a:r>
              <a:rPr lang="en-US" sz="2000" dirty="0">
                <a:solidFill>
                  <a:srgbClr val="000000"/>
                </a:solidFill>
                <a:ea typeface="Calibri" pitchFamily="34" charset="0"/>
                <a:cs typeface="Arial" pitchFamily="34" charset="0"/>
              </a:rPr>
              <a:t>Usually uses the same data model as the conceptual schema.</a:t>
            </a:r>
            <a:endParaRPr lang="en-US" sz="2000" dirty="0">
              <a:cs typeface="Arial" pitchFamily="34" charset="0"/>
            </a:endParaRPr>
          </a:p>
        </p:txBody>
      </p:sp>
    </p:spTree>
    <p:extLst>
      <p:ext uri="{BB962C8B-B14F-4D97-AF65-F5344CB8AC3E}">
        <p14:creationId xmlns="" xmlns:p14="http://schemas.microsoft.com/office/powerpoint/2010/main" val="1706021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 xmlns:a16="http://schemas.microsoft.com/office/drawing/2014/main" id="{FD7803DF-E9F7-4238-92ED-4AC2C9ED8ABA}"/>
              </a:ext>
            </a:extLst>
          </p:cNvPr>
          <p:cNvSpPr>
            <a:spLocks noChangeArrowheads="1"/>
          </p:cNvSpPr>
          <p:nvPr/>
        </p:nvSpPr>
        <p:spPr bwMode="auto">
          <a:xfrm>
            <a:off x="685800" y="687288"/>
            <a:ext cx="77724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IN" sz="3600" b="1" dirty="0">
                <a:solidFill>
                  <a:schemeClr val="accent1">
                    <a:lumMod val="50000"/>
                  </a:schemeClr>
                </a:solidFill>
                <a:ea typeface="Calibri" pitchFamily="34" charset="0"/>
                <a:cs typeface="Arial" pitchFamily="34" charset="0"/>
              </a:rPr>
              <a:t>Data Independence</a:t>
            </a:r>
            <a:endParaRPr kumimoji="0" lang="en-US" sz="4400" b="1" u="none" strike="noStrike" cap="none" normalizeH="0" baseline="0" dirty="0">
              <a:ln>
                <a:noFill/>
              </a:ln>
              <a:solidFill>
                <a:schemeClr val="accent1">
                  <a:lumMod val="50000"/>
                </a:schemeClr>
              </a:solidFill>
              <a:effectLst/>
              <a:cs typeface="Arial" pitchFamily="34" charset="0"/>
            </a:endParaRPr>
          </a:p>
        </p:txBody>
      </p:sp>
      <p:sp>
        <p:nvSpPr>
          <p:cNvPr id="3" name="TextBox 2">
            <a:extLst>
              <a:ext uri="{FF2B5EF4-FFF2-40B4-BE49-F238E27FC236}">
                <a16:creationId xmlns="" xmlns:a16="http://schemas.microsoft.com/office/drawing/2014/main" id="{281CC9F9-5E41-4240-B455-4E3E856997C4}"/>
              </a:ext>
            </a:extLst>
          </p:cNvPr>
          <p:cNvSpPr txBox="1"/>
          <p:nvPr/>
        </p:nvSpPr>
        <p:spPr>
          <a:xfrm>
            <a:off x="838200" y="1876906"/>
            <a:ext cx="7897836" cy="2534027"/>
          </a:xfrm>
          <a:prstGeom prst="rect">
            <a:avLst/>
          </a:prstGeom>
          <a:noFill/>
        </p:spPr>
        <p:txBody>
          <a:bodyPr wrap="square" rtlCol="0">
            <a:spAutoFit/>
          </a:bodyPr>
          <a:lstStyle/>
          <a:p>
            <a:pPr algn="just">
              <a:lnSpc>
                <a:spcPct val="150000"/>
              </a:lnSpc>
            </a:pPr>
            <a:r>
              <a:rPr lang="en-US" dirty="0">
                <a:latin typeface="Paleteno roman"/>
              </a:rPr>
              <a:t>The schema at one level can be changed without having to change the schema at the </a:t>
            </a:r>
            <a:r>
              <a:rPr lang="en-US" b="1" i="1" dirty="0">
                <a:solidFill>
                  <a:srgbClr val="000099"/>
                </a:solidFill>
                <a:latin typeface="Paleteno roman"/>
              </a:rPr>
              <a:t>next higher level</a:t>
            </a:r>
            <a:r>
              <a:rPr lang="en-US" dirty="0">
                <a:solidFill>
                  <a:srgbClr val="000099"/>
                </a:solidFill>
                <a:latin typeface="Paleteno roman"/>
              </a:rPr>
              <a:t>.</a:t>
            </a:r>
          </a:p>
          <a:p>
            <a:pPr algn="just">
              <a:lnSpc>
                <a:spcPct val="150000"/>
              </a:lnSpc>
            </a:pPr>
            <a:endParaRPr lang="en-IN" dirty="0">
              <a:latin typeface="Paleteno roman"/>
            </a:endParaRPr>
          </a:p>
          <a:p>
            <a:pPr algn="just">
              <a:lnSpc>
                <a:spcPct val="150000"/>
              </a:lnSpc>
            </a:pPr>
            <a:r>
              <a:rPr lang="en-US" dirty="0">
                <a:latin typeface="Paleteno roman"/>
              </a:rPr>
              <a:t>Two types of data independence </a:t>
            </a:r>
            <a:endParaRPr lang="en-IN" dirty="0">
              <a:latin typeface="Paleteno roman"/>
            </a:endParaRPr>
          </a:p>
          <a:p>
            <a:pPr marL="457200" lvl="0" indent="-457200" algn="just">
              <a:lnSpc>
                <a:spcPct val="150000"/>
              </a:lnSpc>
              <a:buFont typeface="+mj-lt"/>
              <a:buAutoNum type="arabicPeriod"/>
            </a:pPr>
            <a:r>
              <a:rPr lang="en-US" dirty="0">
                <a:latin typeface="Paleteno roman"/>
              </a:rPr>
              <a:t>Logical Data Independence </a:t>
            </a:r>
            <a:endParaRPr lang="en-IN" dirty="0">
              <a:latin typeface="Paleteno roman"/>
            </a:endParaRPr>
          </a:p>
          <a:p>
            <a:pPr marL="457200" lvl="0" indent="-457200" algn="just">
              <a:lnSpc>
                <a:spcPct val="150000"/>
              </a:lnSpc>
              <a:buFont typeface="+mj-lt"/>
              <a:buAutoNum type="arabicPeriod"/>
            </a:pPr>
            <a:r>
              <a:rPr lang="en-US" dirty="0">
                <a:latin typeface="Paleteno roman"/>
              </a:rPr>
              <a:t>Physical Data Independence </a:t>
            </a:r>
            <a:endParaRPr lang="en-IN" dirty="0">
              <a:latin typeface="Paleteno roman"/>
            </a:endParaRPr>
          </a:p>
        </p:txBody>
      </p:sp>
    </p:spTree>
    <p:extLst>
      <p:ext uri="{BB962C8B-B14F-4D97-AF65-F5344CB8AC3E}">
        <p14:creationId xmlns="" xmlns:p14="http://schemas.microsoft.com/office/powerpoint/2010/main" val="1223452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5181E19-40B8-49C5-97F4-E2717D83F346}"/>
              </a:ext>
            </a:extLst>
          </p:cNvPr>
          <p:cNvSpPr txBox="1"/>
          <p:nvPr/>
        </p:nvSpPr>
        <p:spPr>
          <a:xfrm>
            <a:off x="533400" y="457200"/>
            <a:ext cx="8001000" cy="2790508"/>
          </a:xfrm>
          <a:prstGeom prst="rect">
            <a:avLst/>
          </a:prstGeom>
          <a:noFill/>
        </p:spPr>
        <p:txBody>
          <a:bodyPr wrap="square" rtlCol="0">
            <a:spAutoFit/>
          </a:bodyPr>
          <a:lstStyle/>
          <a:p>
            <a:pPr lvl="0" algn="just">
              <a:lnSpc>
                <a:spcPts val="3100"/>
              </a:lnSpc>
            </a:pPr>
            <a:r>
              <a:rPr lang="en-US" b="1" dirty="0">
                <a:solidFill>
                  <a:srgbClr val="000099"/>
                </a:solidFill>
                <a:latin typeface="Paleteno roman"/>
              </a:rPr>
              <a:t>Logical Data Independence: </a:t>
            </a:r>
            <a:endParaRPr lang="en-IN" dirty="0">
              <a:solidFill>
                <a:srgbClr val="000099"/>
              </a:solidFill>
              <a:latin typeface="Paleteno roman"/>
            </a:endParaRPr>
          </a:p>
          <a:p>
            <a:pPr lvl="0" algn="just">
              <a:lnSpc>
                <a:spcPts val="3100"/>
              </a:lnSpc>
            </a:pPr>
            <a:r>
              <a:rPr lang="en-US" dirty="0">
                <a:latin typeface="Paleteno roman"/>
              </a:rPr>
              <a:t>The capacity to change the conceptual schema without having to change the external schemas and their associated application programs.</a:t>
            </a:r>
            <a:endParaRPr lang="en-IN" dirty="0">
              <a:latin typeface="Paleteno roman"/>
            </a:endParaRPr>
          </a:p>
          <a:p>
            <a:pPr lvl="0" algn="just">
              <a:lnSpc>
                <a:spcPts val="3100"/>
              </a:lnSpc>
            </a:pPr>
            <a:r>
              <a:rPr lang="en-US" b="1" dirty="0">
                <a:solidFill>
                  <a:srgbClr val="000099"/>
                </a:solidFill>
                <a:latin typeface="Paleteno roman"/>
              </a:rPr>
              <a:t>Examples</a:t>
            </a:r>
            <a:endParaRPr lang="en-IN" dirty="0">
              <a:solidFill>
                <a:srgbClr val="000099"/>
              </a:solidFill>
              <a:latin typeface="Paleteno roman"/>
            </a:endParaRPr>
          </a:p>
          <a:p>
            <a:pPr marL="742950" lvl="1" indent="-285750" algn="just">
              <a:buFont typeface="Arial" panose="020B0604020202020204" pitchFamily="34" charset="0"/>
              <a:buChar char="•"/>
            </a:pPr>
            <a:r>
              <a:rPr lang="en-IN" dirty="0">
                <a:latin typeface="Paleteno roman"/>
              </a:rPr>
              <a:t>Add/Modify/Delete a new attribute without a rewrite of existing application programs</a:t>
            </a:r>
          </a:p>
          <a:p>
            <a:pPr marL="742950" lvl="1" indent="-285750" algn="just">
              <a:buFont typeface="Arial" panose="020B0604020202020204" pitchFamily="34" charset="0"/>
              <a:buChar char="•"/>
            </a:pPr>
            <a:r>
              <a:rPr lang="en-IN" dirty="0">
                <a:latin typeface="Paleteno roman"/>
              </a:rPr>
              <a:t>Merging two records into one, Breaking an existing record into two or more records</a:t>
            </a:r>
          </a:p>
        </p:txBody>
      </p:sp>
      <p:pic>
        <p:nvPicPr>
          <p:cNvPr id="2050" name="Picture 2">
            <a:extLst>
              <a:ext uri="{FF2B5EF4-FFF2-40B4-BE49-F238E27FC236}">
                <a16:creationId xmlns="" xmlns:a16="http://schemas.microsoft.com/office/drawing/2014/main" id="{8E138295-1FA7-4934-8CC2-090D8D6216FE}"/>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90800" y="3581400"/>
            <a:ext cx="3777175" cy="28954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40086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966A10F-4CB9-4AD6-B521-78148841C6EB}"/>
              </a:ext>
            </a:extLst>
          </p:cNvPr>
          <p:cNvSpPr txBox="1"/>
          <p:nvPr/>
        </p:nvSpPr>
        <p:spPr>
          <a:xfrm>
            <a:off x="1066800" y="914400"/>
            <a:ext cx="7391400" cy="2585323"/>
          </a:xfrm>
          <a:prstGeom prst="rect">
            <a:avLst/>
          </a:prstGeom>
          <a:noFill/>
        </p:spPr>
        <p:txBody>
          <a:bodyPr wrap="square" rtlCol="0">
            <a:spAutoFit/>
          </a:bodyPr>
          <a:lstStyle/>
          <a:p>
            <a:pPr lvl="0" algn="just">
              <a:lnSpc>
                <a:spcPct val="150000"/>
              </a:lnSpc>
            </a:pPr>
            <a:r>
              <a:rPr lang="en-US" b="1" dirty="0">
                <a:solidFill>
                  <a:srgbClr val="000099"/>
                </a:solidFill>
                <a:latin typeface="Paleteno roman"/>
              </a:rPr>
              <a:t>Physical Data Independence:</a:t>
            </a:r>
            <a:endParaRPr lang="en-IN" dirty="0">
              <a:solidFill>
                <a:srgbClr val="000099"/>
              </a:solidFill>
              <a:latin typeface="Paleteno roman"/>
            </a:endParaRPr>
          </a:p>
          <a:p>
            <a:pPr lvl="0" algn="just">
              <a:lnSpc>
                <a:spcPct val="150000"/>
              </a:lnSpc>
            </a:pPr>
            <a:r>
              <a:rPr lang="en-US" dirty="0">
                <a:latin typeface="Paleteno roman"/>
              </a:rPr>
              <a:t>The capacity to change the internal schema without having to change the conceptual schema.</a:t>
            </a:r>
            <a:endParaRPr lang="en-IN" dirty="0">
              <a:latin typeface="Paleteno roman"/>
            </a:endParaRPr>
          </a:p>
          <a:p>
            <a:pPr lvl="0" algn="just">
              <a:lnSpc>
                <a:spcPct val="150000"/>
              </a:lnSpc>
            </a:pPr>
            <a:r>
              <a:rPr lang="en-US" b="1" dirty="0">
                <a:solidFill>
                  <a:srgbClr val="000099"/>
                </a:solidFill>
                <a:latin typeface="Paleteno roman"/>
              </a:rPr>
              <a:t>Examples</a:t>
            </a:r>
            <a:endParaRPr lang="en-IN" dirty="0">
              <a:solidFill>
                <a:srgbClr val="000099"/>
              </a:solidFill>
              <a:latin typeface="Paleteno roman"/>
            </a:endParaRPr>
          </a:p>
          <a:p>
            <a:pPr marL="742950" lvl="1" indent="-285750">
              <a:buFont typeface="Arial" panose="020B0604020202020204" pitchFamily="34" charset="0"/>
              <a:buChar char="•"/>
            </a:pPr>
            <a:r>
              <a:rPr lang="en-IN" dirty="0">
                <a:latin typeface="Paleteno roman"/>
              </a:rPr>
              <a:t>Using a new storage device like Hard Drive or Magnetic Tapes</a:t>
            </a:r>
          </a:p>
          <a:p>
            <a:pPr marL="742950" lvl="1" indent="-285750">
              <a:buFont typeface="Arial" panose="020B0604020202020204" pitchFamily="34" charset="0"/>
              <a:buChar char="•"/>
            </a:pPr>
            <a:r>
              <a:rPr lang="en-IN" dirty="0">
                <a:latin typeface="Paleteno roman"/>
              </a:rPr>
              <a:t>Switching to different data structures.</a:t>
            </a:r>
          </a:p>
          <a:p>
            <a:pPr marL="742950" lvl="1" indent="-285750">
              <a:buFont typeface="Arial" panose="020B0604020202020204" pitchFamily="34" charset="0"/>
              <a:buChar char="•"/>
            </a:pPr>
            <a:r>
              <a:rPr lang="en-IN" dirty="0">
                <a:latin typeface="Paleteno roman"/>
              </a:rPr>
              <a:t>Change of Location of Database from say C drive to D Drive</a:t>
            </a:r>
          </a:p>
        </p:txBody>
      </p:sp>
    </p:spTree>
    <p:extLst>
      <p:ext uri="{BB962C8B-B14F-4D97-AF65-F5344CB8AC3E}">
        <p14:creationId xmlns="" xmlns:p14="http://schemas.microsoft.com/office/powerpoint/2010/main" val="3497809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C9D51442-08F7-4F77-A033-05B4B41A2DEC}"/>
              </a:ext>
            </a:extLst>
          </p:cNvPr>
          <p:cNvSpPr>
            <a:spLocks noChangeArrowheads="1"/>
          </p:cNvSpPr>
          <p:nvPr/>
        </p:nvSpPr>
        <p:spPr bwMode="auto">
          <a:xfrm>
            <a:off x="1143000" y="552510"/>
            <a:ext cx="7543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IN" sz="3200" b="1" dirty="0">
                <a:solidFill>
                  <a:schemeClr val="accent1">
                    <a:lumMod val="50000"/>
                  </a:schemeClr>
                </a:solidFill>
                <a:latin typeface="Arial" pitchFamily="34" charset="0"/>
                <a:cs typeface="Arial" pitchFamily="34" charset="0"/>
              </a:rPr>
              <a:t>Database Languages and Interfaces </a:t>
            </a:r>
          </a:p>
        </p:txBody>
      </p:sp>
      <p:sp>
        <p:nvSpPr>
          <p:cNvPr id="3" name="TextBox 2">
            <a:extLst>
              <a:ext uri="{FF2B5EF4-FFF2-40B4-BE49-F238E27FC236}">
                <a16:creationId xmlns="" xmlns:a16="http://schemas.microsoft.com/office/drawing/2014/main" id="{34EFED43-5A9F-4441-AED5-5F396AB52338}"/>
              </a:ext>
            </a:extLst>
          </p:cNvPr>
          <p:cNvSpPr txBox="1"/>
          <p:nvPr/>
        </p:nvSpPr>
        <p:spPr>
          <a:xfrm>
            <a:off x="1143000" y="1447800"/>
            <a:ext cx="7239000" cy="4339650"/>
          </a:xfrm>
          <a:prstGeom prst="rect">
            <a:avLst/>
          </a:prstGeom>
          <a:noFill/>
        </p:spPr>
        <p:txBody>
          <a:bodyPr wrap="square" rtlCol="0">
            <a:spAutoFit/>
          </a:bodyPr>
          <a:lstStyle/>
          <a:p>
            <a:pPr algn="just">
              <a:lnSpc>
                <a:spcPct val="150000"/>
              </a:lnSpc>
            </a:pPr>
            <a:r>
              <a:rPr lang="en-IN" sz="2000" b="1" dirty="0" smtClean="0">
                <a:solidFill>
                  <a:srgbClr val="000099"/>
                </a:solidFill>
                <a:latin typeface="Paleteno roman"/>
              </a:rPr>
              <a:t>Data </a:t>
            </a:r>
            <a:r>
              <a:rPr lang="en-IN" sz="2000" b="1" dirty="0">
                <a:solidFill>
                  <a:srgbClr val="000099"/>
                </a:solidFill>
                <a:latin typeface="Paleteno roman"/>
              </a:rPr>
              <a:t>Definition Language (DDL)</a:t>
            </a:r>
            <a:endParaRPr lang="en-IN" sz="2000" dirty="0">
              <a:solidFill>
                <a:srgbClr val="000099"/>
              </a:solidFill>
              <a:latin typeface="Paleteno roman"/>
            </a:endParaRPr>
          </a:p>
          <a:p>
            <a:pPr lvl="0" algn="just">
              <a:lnSpc>
                <a:spcPct val="150000"/>
              </a:lnSpc>
            </a:pPr>
            <a:r>
              <a:rPr lang="en-US" dirty="0">
                <a:latin typeface="Paleteno roman"/>
              </a:rPr>
              <a:t>It is used by the DBA and database designers to specify the conceptual schema of a database.</a:t>
            </a:r>
            <a:endParaRPr lang="en-IN" dirty="0">
              <a:latin typeface="Paleteno roman"/>
            </a:endParaRPr>
          </a:p>
          <a:p>
            <a:pPr lvl="0" algn="just">
              <a:lnSpc>
                <a:spcPct val="150000"/>
              </a:lnSpc>
            </a:pPr>
            <a:r>
              <a:rPr lang="en-US" dirty="0">
                <a:latin typeface="Paleteno roman"/>
              </a:rPr>
              <a:t>In many DBMSs, the DDL is also used to define internal and external schemas (views).</a:t>
            </a:r>
            <a:endParaRPr lang="en-IN" dirty="0">
              <a:latin typeface="Paleteno roman"/>
            </a:endParaRPr>
          </a:p>
          <a:p>
            <a:pPr lvl="0" algn="just">
              <a:lnSpc>
                <a:spcPct val="150000"/>
              </a:lnSpc>
            </a:pPr>
            <a:r>
              <a:rPr lang="en-US" dirty="0">
                <a:latin typeface="Paleteno roman"/>
              </a:rPr>
              <a:t>In some DBMSs, separate storage definition language (SDL) and view definition language (VDL) are used to define internal and external schemas.</a:t>
            </a:r>
            <a:endParaRPr lang="en-IN" dirty="0">
              <a:latin typeface="Paleteno roman"/>
            </a:endParaRPr>
          </a:p>
          <a:p>
            <a:pPr lvl="0" algn="just">
              <a:lnSpc>
                <a:spcPct val="150000"/>
              </a:lnSpc>
            </a:pPr>
            <a:r>
              <a:rPr lang="en-IN" dirty="0">
                <a:latin typeface="Paleteno roman"/>
              </a:rPr>
              <a:t>Examples : CREATE, ALTER, DROP commands in SQL</a:t>
            </a:r>
          </a:p>
          <a:p>
            <a:pPr algn="just">
              <a:lnSpc>
                <a:spcPct val="150000"/>
              </a:lnSpc>
            </a:pPr>
            <a:r>
              <a:rPr lang="en-IN" sz="2000" dirty="0"/>
              <a:t> </a:t>
            </a:r>
          </a:p>
        </p:txBody>
      </p:sp>
    </p:spTree>
    <p:extLst>
      <p:ext uri="{BB962C8B-B14F-4D97-AF65-F5344CB8AC3E}">
        <p14:creationId xmlns="" xmlns:p14="http://schemas.microsoft.com/office/powerpoint/2010/main" val="353568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A808E4D-0712-4397-A0AA-C2BBB9C977E8}"/>
              </a:ext>
            </a:extLst>
          </p:cNvPr>
          <p:cNvSpPr txBox="1"/>
          <p:nvPr/>
        </p:nvSpPr>
        <p:spPr>
          <a:xfrm>
            <a:off x="762001" y="843677"/>
            <a:ext cx="7952936" cy="4893647"/>
          </a:xfrm>
          <a:prstGeom prst="rect">
            <a:avLst/>
          </a:prstGeom>
          <a:noFill/>
        </p:spPr>
        <p:txBody>
          <a:bodyPr wrap="square" rtlCol="0">
            <a:spAutoFit/>
          </a:bodyPr>
          <a:lstStyle/>
          <a:p>
            <a:pPr algn="just">
              <a:lnSpc>
                <a:spcPct val="150000"/>
              </a:lnSpc>
            </a:pPr>
            <a:r>
              <a:rPr lang="en-IN" sz="2000" b="1" dirty="0" smtClean="0">
                <a:solidFill>
                  <a:srgbClr val="000099"/>
                </a:solidFill>
                <a:latin typeface="Paleteno roman"/>
              </a:rPr>
              <a:t>Data </a:t>
            </a:r>
            <a:r>
              <a:rPr lang="en-IN" sz="2000" b="1" dirty="0">
                <a:solidFill>
                  <a:srgbClr val="000099"/>
                </a:solidFill>
                <a:latin typeface="Paleteno roman"/>
              </a:rPr>
              <a:t>Manipulation Language (DML)</a:t>
            </a:r>
            <a:endParaRPr lang="en-IN" sz="2000" dirty="0">
              <a:solidFill>
                <a:srgbClr val="000099"/>
              </a:solidFill>
              <a:latin typeface="Paleteno roman"/>
            </a:endParaRPr>
          </a:p>
          <a:p>
            <a:pPr lvl="0" algn="just">
              <a:lnSpc>
                <a:spcPct val="150000"/>
              </a:lnSpc>
            </a:pPr>
            <a:r>
              <a:rPr lang="en-US" dirty="0">
                <a:latin typeface="Paleteno roman"/>
              </a:rPr>
              <a:t>It is used to specify database retrievals and updates.</a:t>
            </a:r>
            <a:endParaRPr lang="en-IN" dirty="0">
              <a:latin typeface="Paleteno roman"/>
            </a:endParaRPr>
          </a:p>
          <a:p>
            <a:pPr lvl="0" algn="just">
              <a:lnSpc>
                <a:spcPct val="150000"/>
              </a:lnSpc>
            </a:pPr>
            <a:r>
              <a:rPr lang="en-US" dirty="0">
                <a:latin typeface="Paleteno roman"/>
              </a:rPr>
              <a:t>DML commands (data sublanguage) can be </a:t>
            </a:r>
            <a:r>
              <a:rPr lang="en-US" i="1" dirty="0">
                <a:latin typeface="Paleteno roman"/>
              </a:rPr>
              <a:t>embedded</a:t>
            </a:r>
            <a:r>
              <a:rPr lang="en-US" dirty="0">
                <a:latin typeface="Paleteno roman"/>
              </a:rPr>
              <a:t> in a general-purpose programming language such as COBOL, C, C++, or Java.</a:t>
            </a:r>
            <a:endParaRPr lang="en-IN" dirty="0">
              <a:latin typeface="Paleteno roman"/>
            </a:endParaRPr>
          </a:p>
          <a:p>
            <a:pPr lvl="0" algn="just">
              <a:lnSpc>
                <a:spcPct val="150000"/>
              </a:lnSpc>
            </a:pPr>
            <a:r>
              <a:rPr lang="en-US" dirty="0">
                <a:latin typeface="Paleteno roman"/>
              </a:rPr>
              <a:t>A library of functions can also be provided to access the DBMS from a programming language.</a:t>
            </a:r>
            <a:endParaRPr lang="en-IN" dirty="0">
              <a:latin typeface="Paleteno roman"/>
            </a:endParaRPr>
          </a:p>
          <a:p>
            <a:pPr lvl="0" algn="just">
              <a:lnSpc>
                <a:spcPct val="150000"/>
              </a:lnSpc>
            </a:pPr>
            <a:r>
              <a:rPr lang="en-US" dirty="0">
                <a:latin typeface="Paleteno roman"/>
              </a:rPr>
              <a:t>Examples : INSERT, SELECT, UPDATE, DELETE commands in SQL</a:t>
            </a:r>
            <a:endParaRPr lang="en-IN" dirty="0">
              <a:latin typeface="Paleteno roman"/>
            </a:endParaRPr>
          </a:p>
          <a:p>
            <a:pPr>
              <a:lnSpc>
                <a:spcPct val="150000"/>
              </a:lnSpc>
            </a:pPr>
            <a:r>
              <a:rPr lang="en-IN" sz="2000" dirty="0">
                <a:latin typeface="Paleteno roman"/>
              </a:rPr>
              <a:t> </a:t>
            </a:r>
          </a:p>
          <a:p>
            <a:pPr>
              <a:lnSpc>
                <a:spcPct val="150000"/>
              </a:lnSpc>
            </a:pPr>
            <a:r>
              <a:rPr lang="en-US" sz="2000" b="1" dirty="0" smtClean="0">
                <a:solidFill>
                  <a:srgbClr val="000099"/>
                </a:solidFill>
                <a:latin typeface="Paleteno roman"/>
              </a:rPr>
              <a:t>Data </a:t>
            </a:r>
            <a:r>
              <a:rPr lang="en-US" sz="2000" b="1" dirty="0">
                <a:solidFill>
                  <a:srgbClr val="000099"/>
                </a:solidFill>
                <a:latin typeface="Paleteno roman"/>
              </a:rPr>
              <a:t>Control Language (DCL)</a:t>
            </a:r>
            <a:endParaRPr lang="en-IN" sz="2000" dirty="0">
              <a:solidFill>
                <a:srgbClr val="000099"/>
              </a:solidFill>
              <a:latin typeface="Paleteno roman"/>
            </a:endParaRPr>
          </a:p>
          <a:p>
            <a:pPr algn="just">
              <a:lnSpc>
                <a:spcPct val="150000"/>
              </a:lnSpc>
            </a:pPr>
            <a:r>
              <a:rPr lang="en-US" dirty="0">
                <a:latin typeface="Paleteno roman"/>
              </a:rPr>
              <a:t>It is used to assign roles, permission and referential integrity. </a:t>
            </a:r>
            <a:endParaRPr lang="en-IN" dirty="0">
              <a:latin typeface="Paleteno roman"/>
            </a:endParaRPr>
          </a:p>
          <a:p>
            <a:pPr algn="just">
              <a:lnSpc>
                <a:spcPct val="150000"/>
              </a:lnSpc>
            </a:pPr>
            <a:r>
              <a:rPr lang="en-US" dirty="0">
                <a:latin typeface="Paleteno roman"/>
              </a:rPr>
              <a:t>Examples: GRANT, REVOKE</a:t>
            </a:r>
            <a:endParaRPr lang="en-IN" dirty="0">
              <a:latin typeface="Paleteno roman"/>
            </a:endParaRPr>
          </a:p>
        </p:txBody>
      </p:sp>
    </p:spTree>
    <p:extLst>
      <p:ext uri="{BB962C8B-B14F-4D97-AF65-F5344CB8AC3E}">
        <p14:creationId xmlns="" xmlns:p14="http://schemas.microsoft.com/office/powerpoint/2010/main" val="2905678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32740" indent="-320675">
              <a:lnSpc>
                <a:spcPct val="100000"/>
              </a:lnSpc>
              <a:buClr>
                <a:srgbClr val="DD8046"/>
              </a:buClr>
              <a:buSzPct val="59615"/>
              <a:buNone/>
              <a:tabLst>
                <a:tab pos="332740" algn="l"/>
                <a:tab pos="333375" algn="l"/>
              </a:tabLst>
            </a:pPr>
            <a:r>
              <a:rPr lang="en-US" sz="2000" b="1" dirty="0" smtClean="0">
                <a:solidFill>
                  <a:schemeClr val="accent1">
                    <a:lumMod val="75000"/>
                  </a:schemeClr>
                </a:solidFill>
                <a:cs typeface="Arial"/>
              </a:rPr>
              <a:t>Storage Definition Language </a:t>
            </a:r>
            <a:r>
              <a:rPr lang="en-US" sz="2000" dirty="0" smtClean="0">
                <a:solidFill>
                  <a:schemeClr val="accent1">
                    <a:lumMod val="75000"/>
                  </a:schemeClr>
                </a:solidFill>
                <a:cs typeface="Microsoft Sans Serif"/>
              </a:rPr>
              <a:t>(</a:t>
            </a:r>
            <a:r>
              <a:rPr lang="en-US" sz="2000" b="1" dirty="0" smtClean="0">
                <a:solidFill>
                  <a:schemeClr val="accent1">
                    <a:lumMod val="75000"/>
                  </a:schemeClr>
                </a:solidFill>
                <a:cs typeface="Arial"/>
              </a:rPr>
              <a:t>SDL</a:t>
            </a:r>
            <a:r>
              <a:rPr lang="en-US" sz="2000" dirty="0" smtClean="0">
                <a:solidFill>
                  <a:schemeClr val="accent1">
                    <a:lumMod val="75000"/>
                  </a:schemeClr>
                </a:solidFill>
                <a:cs typeface="Microsoft Sans Serif"/>
              </a:rPr>
              <a:t>)</a:t>
            </a:r>
          </a:p>
          <a:p>
            <a:pPr marL="652780" lvl="1" indent="-274955">
              <a:lnSpc>
                <a:spcPct val="100000"/>
              </a:lnSpc>
              <a:spcBef>
                <a:spcPts val="610"/>
              </a:spcBef>
              <a:buClr>
                <a:srgbClr val="93B6D2"/>
              </a:buClr>
              <a:buSzPct val="69565"/>
              <a:buNone/>
              <a:tabLst>
                <a:tab pos="653415" algn="l"/>
              </a:tabLst>
            </a:pPr>
            <a:r>
              <a:rPr lang="en-US" sz="1800" dirty="0" smtClean="0">
                <a:cs typeface="Microsoft Sans Serif"/>
              </a:rPr>
              <a:t>Used to specify internal schema</a:t>
            </a:r>
          </a:p>
          <a:p>
            <a:pPr lvl="1">
              <a:lnSpc>
                <a:spcPct val="100000"/>
              </a:lnSpc>
              <a:spcBef>
                <a:spcPts val="30"/>
              </a:spcBef>
              <a:buClr>
                <a:srgbClr val="93B6D2"/>
              </a:buClr>
              <a:buNone/>
            </a:pPr>
            <a:endParaRPr lang="en-US" sz="2000" dirty="0" smtClean="0">
              <a:cs typeface="Microsoft Sans Serif"/>
            </a:endParaRPr>
          </a:p>
          <a:p>
            <a:pPr marL="332740" indent="-320675">
              <a:lnSpc>
                <a:spcPct val="100000"/>
              </a:lnSpc>
              <a:buClr>
                <a:srgbClr val="DD8046"/>
              </a:buClr>
              <a:buSzPct val="59615"/>
              <a:buNone/>
              <a:tabLst>
                <a:tab pos="332740" algn="l"/>
                <a:tab pos="333375" algn="l"/>
              </a:tabLst>
            </a:pPr>
            <a:r>
              <a:rPr lang="en-US" sz="2000" b="1" dirty="0" smtClean="0">
                <a:solidFill>
                  <a:schemeClr val="accent1">
                    <a:lumMod val="75000"/>
                  </a:schemeClr>
                </a:solidFill>
                <a:cs typeface="Arial"/>
              </a:rPr>
              <a:t>View Definition Language (VDL)</a:t>
            </a:r>
          </a:p>
          <a:p>
            <a:pPr marL="652780" lvl="1" indent="-274955">
              <a:lnSpc>
                <a:spcPct val="100000"/>
              </a:lnSpc>
              <a:spcBef>
                <a:spcPts val="610"/>
              </a:spcBef>
              <a:buClr>
                <a:srgbClr val="93B6D2"/>
              </a:buClr>
              <a:buSzPct val="69565"/>
              <a:buNone/>
              <a:tabLst>
                <a:tab pos="653415" algn="l"/>
              </a:tabLst>
            </a:pPr>
            <a:r>
              <a:rPr lang="en-US" sz="1800" dirty="0" smtClean="0">
                <a:cs typeface="Microsoft Sans Serif"/>
              </a:rPr>
              <a:t>Used to define internal and external schemas.</a:t>
            </a: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1685419C-72BF-4A6A-8E63-AAF92D619071}"/>
              </a:ext>
            </a:extLst>
          </p:cNvPr>
          <p:cNvSpPr/>
          <p:nvPr/>
        </p:nvSpPr>
        <p:spPr>
          <a:xfrm>
            <a:off x="914400" y="685800"/>
            <a:ext cx="6400800" cy="584775"/>
          </a:xfrm>
          <a:prstGeom prst="rect">
            <a:avLst/>
          </a:prstGeom>
        </p:spPr>
        <p:txBody>
          <a:bodyPr wrap="square">
            <a:spAutoFit/>
          </a:bodyPr>
          <a:lstStyle/>
          <a:p>
            <a:pPr algn="ctr"/>
            <a:r>
              <a:rPr lang="en-IN" sz="3200" b="1" dirty="0">
                <a:solidFill>
                  <a:schemeClr val="accent1">
                    <a:lumMod val="50000"/>
                  </a:schemeClr>
                </a:solidFill>
                <a:latin typeface="Arial" pitchFamily="34" charset="0"/>
                <a:cs typeface="Arial" pitchFamily="34" charset="0"/>
              </a:rPr>
              <a:t>DBMS Interfaces</a:t>
            </a:r>
            <a:endParaRPr lang="en-IN" sz="3200" dirty="0">
              <a:solidFill>
                <a:schemeClr val="accent1">
                  <a:lumMod val="50000"/>
                </a:schemeClr>
              </a:solidFill>
              <a:latin typeface="Arial" pitchFamily="34" charset="0"/>
              <a:cs typeface="Arial" pitchFamily="34" charset="0"/>
            </a:endParaRPr>
          </a:p>
        </p:txBody>
      </p:sp>
      <p:sp>
        <p:nvSpPr>
          <p:cNvPr id="3" name="TextBox 2">
            <a:extLst>
              <a:ext uri="{FF2B5EF4-FFF2-40B4-BE49-F238E27FC236}">
                <a16:creationId xmlns="" xmlns:a16="http://schemas.microsoft.com/office/drawing/2014/main" id="{3A211767-CB72-4A4F-91D0-5D3041BF40EF}"/>
              </a:ext>
            </a:extLst>
          </p:cNvPr>
          <p:cNvSpPr txBox="1"/>
          <p:nvPr/>
        </p:nvSpPr>
        <p:spPr>
          <a:xfrm>
            <a:off x="1066800" y="1600200"/>
            <a:ext cx="7500424" cy="4247317"/>
          </a:xfrm>
          <a:prstGeom prst="rect">
            <a:avLst/>
          </a:prstGeom>
          <a:noFill/>
        </p:spPr>
        <p:txBody>
          <a:bodyPr wrap="square" rtlCol="0">
            <a:spAutoFit/>
          </a:bodyPr>
          <a:lstStyle/>
          <a:p>
            <a:pPr marL="457200" indent="-457200" algn="just">
              <a:lnSpc>
                <a:spcPct val="150000"/>
              </a:lnSpc>
              <a:buFont typeface="+mj-lt"/>
              <a:buAutoNum type="arabicPeriod"/>
            </a:pPr>
            <a:r>
              <a:rPr lang="en-IN" sz="2000" dirty="0"/>
              <a:t>Menu-based Interfaces for Web Clients or Browsing</a:t>
            </a:r>
          </a:p>
          <a:p>
            <a:pPr marL="457200" indent="-457200" algn="just">
              <a:lnSpc>
                <a:spcPct val="150000"/>
              </a:lnSpc>
              <a:buFont typeface="+mj-lt"/>
              <a:buAutoNum type="arabicPeriod"/>
            </a:pPr>
            <a:r>
              <a:rPr lang="en-IN" sz="2000" dirty="0"/>
              <a:t>Apps for Mobile Devices</a:t>
            </a:r>
          </a:p>
          <a:p>
            <a:pPr marL="457200" indent="-457200" algn="just">
              <a:lnSpc>
                <a:spcPct val="150000"/>
              </a:lnSpc>
              <a:buFont typeface="+mj-lt"/>
              <a:buAutoNum type="arabicPeriod"/>
            </a:pPr>
            <a:r>
              <a:rPr lang="en-IN" sz="2000" dirty="0"/>
              <a:t>Forms-based Interfaces</a:t>
            </a:r>
          </a:p>
          <a:p>
            <a:pPr marL="457200" indent="-457200" algn="just">
              <a:lnSpc>
                <a:spcPct val="150000"/>
              </a:lnSpc>
              <a:buFont typeface="+mj-lt"/>
              <a:buAutoNum type="arabicPeriod"/>
            </a:pPr>
            <a:r>
              <a:rPr lang="en-IN" sz="2000" dirty="0"/>
              <a:t>Graphical User Interfaces</a:t>
            </a:r>
          </a:p>
          <a:p>
            <a:pPr marL="457200" indent="-457200" algn="just">
              <a:lnSpc>
                <a:spcPct val="150000"/>
              </a:lnSpc>
              <a:buFont typeface="+mj-lt"/>
              <a:buAutoNum type="arabicPeriod"/>
            </a:pPr>
            <a:r>
              <a:rPr lang="en-IN" sz="2000" dirty="0"/>
              <a:t>Natural Language Interfaces</a:t>
            </a:r>
          </a:p>
          <a:p>
            <a:pPr marL="457200" indent="-457200" algn="just">
              <a:lnSpc>
                <a:spcPct val="150000"/>
              </a:lnSpc>
              <a:buFont typeface="+mj-lt"/>
              <a:buAutoNum type="arabicPeriod"/>
            </a:pPr>
            <a:r>
              <a:rPr lang="en-IN" sz="2000" dirty="0"/>
              <a:t>Keyword-based Database Search</a:t>
            </a:r>
          </a:p>
          <a:p>
            <a:pPr marL="457200" indent="-457200" algn="just">
              <a:lnSpc>
                <a:spcPct val="150000"/>
              </a:lnSpc>
              <a:buFont typeface="+mj-lt"/>
              <a:buAutoNum type="arabicPeriod"/>
            </a:pPr>
            <a:r>
              <a:rPr lang="en-IN" sz="2000" dirty="0"/>
              <a:t>Speech Input and Output</a:t>
            </a:r>
          </a:p>
          <a:p>
            <a:pPr marL="457200" indent="-457200" algn="just">
              <a:lnSpc>
                <a:spcPct val="150000"/>
              </a:lnSpc>
              <a:buFont typeface="+mj-lt"/>
              <a:buAutoNum type="arabicPeriod"/>
            </a:pPr>
            <a:r>
              <a:rPr lang="en-IN" sz="2000" dirty="0"/>
              <a:t>Interfaces for Parametric Users</a:t>
            </a:r>
          </a:p>
          <a:p>
            <a:pPr marL="457200" indent="-457200" algn="just">
              <a:lnSpc>
                <a:spcPct val="150000"/>
              </a:lnSpc>
              <a:buFont typeface="+mj-lt"/>
              <a:buAutoNum type="arabicPeriod"/>
            </a:pPr>
            <a:r>
              <a:rPr lang="en-IN" sz="2000" dirty="0"/>
              <a:t>Interfaces for the DBA</a:t>
            </a:r>
          </a:p>
        </p:txBody>
      </p:sp>
    </p:spTree>
    <p:extLst>
      <p:ext uri="{BB962C8B-B14F-4D97-AF65-F5344CB8AC3E}">
        <p14:creationId xmlns="" xmlns:p14="http://schemas.microsoft.com/office/powerpoint/2010/main" val="2822169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28650" y="838200"/>
            <a:ext cx="7886700" cy="5338763"/>
          </a:xfrm>
        </p:spPr>
        <p:txBody>
          <a:bodyPr/>
          <a:lstStyle/>
          <a:p>
            <a:pPr>
              <a:buNone/>
            </a:pPr>
            <a:r>
              <a:rPr lang="en-IN" b="1" dirty="0" smtClean="0">
                <a:solidFill>
                  <a:schemeClr val="accent1">
                    <a:lumMod val="75000"/>
                  </a:schemeClr>
                </a:solidFill>
              </a:rPr>
              <a:t>Menu-based Interfaces for Web Clients or Browsing</a:t>
            </a:r>
          </a:p>
          <a:p>
            <a:pPr marL="285750" indent="-285750" algn="just">
              <a:lnSpc>
                <a:spcPct val="100000"/>
              </a:lnSpc>
            </a:pPr>
            <a:r>
              <a:rPr lang="en-IN" sz="1800" dirty="0" smtClean="0"/>
              <a:t>Menus lead the user through the formulation of a request. </a:t>
            </a:r>
          </a:p>
          <a:p>
            <a:pPr marL="285750" indent="-285750" algn="just">
              <a:lnSpc>
                <a:spcPct val="100000"/>
              </a:lnSpc>
            </a:pPr>
            <a:r>
              <a:rPr lang="en-IN" sz="1800" dirty="0" smtClean="0"/>
              <a:t>Pull-down menus are a very popular technique in Web-based user interfaces. </a:t>
            </a:r>
          </a:p>
          <a:p>
            <a:pPr marL="285750" indent="-285750" algn="just">
              <a:lnSpc>
                <a:spcPct val="100000"/>
              </a:lnSpc>
            </a:pPr>
            <a:r>
              <a:rPr lang="en-IN" sz="1800" dirty="0" smtClean="0"/>
              <a:t>Often used in </a:t>
            </a:r>
            <a:r>
              <a:rPr lang="en-IN" sz="1800" b="1" dirty="0" smtClean="0"/>
              <a:t>browsing interfaces.</a:t>
            </a:r>
            <a:endParaRPr lang="en-IN" sz="1800" dirty="0" smtClean="0"/>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2" descr="Using the JD Edwards EnterpriseOne Web Application User Interface">
            <a:extLst>
              <a:ext uri="{FF2B5EF4-FFF2-40B4-BE49-F238E27FC236}">
                <a16:creationId xmlns:a16="http://schemas.microsoft.com/office/drawing/2014/main" xmlns="" id="{FC43AEB0-1C62-4346-B116-4D5E64930E7F}"/>
              </a:ext>
            </a:extLst>
          </p:cNvPr>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19403" r="10048" b="6417"/>
          <a:stretch/>
        </p:blipFill>
        <p:spPr bwMode="auto">
          <a:xfrm>
            <a:off x="1905000" y="2971800"/>
            <a:ext cx="4079630" cy="331350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0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685800"/>
            <a:ext cx="7886700" cy="5491163"/>
          </a:xfrm>
        </p:spPr>
        <p:txBody>
          <a:bodyPr>
            <a:normAutofit/>
          </a:bodyPr>
          <a:lstStyle/>
          <a:p>
            <a:pPr>
              <a:lnSpc>
                <a:spcPct val="150000"/>
              </a:lnSpc>
              <a:buNone/>
            </a:pPr>
            <a:r>
              <a:rPr lang="en-IN" b="1" dirty="0" smtClean="0">
                <a:solidFill>
                  <a:schemeClr val="accent1">
                    <a:lumMod val="75000"/>
                  </a:schemeClr>
                </a:solidFill>
              </a:rPr>
              <a:t>Apps for Mobile </a:t>
            </a:r>
            <a:r>
              <a:rPr lang="en-IN" b="1" dirty="0" smtClean="0">
                <a:solidFill>
                  <a:schemeClr val="accent1">
                    <a:lumMod val="75000"/>
                  </a:schemeClr>
                </a:solidFill>
              </a:rPr>
              <a:t>Devices</a:t>
            </a:r>
          </a:p>
          <a:p>
            <a:pPr marL="285750" indent="-285750" algn="just">
              <a:lnSpc>
                <a:spcPct val="100000"/>
              </a:lnSpc>
            </a:pPr>
            <a:r>
              <a:rPr lang="en-IN" sz="1800" dirty="0" smtClean="0"/>
              <a:t>Banking</a:t>
            </a:r>
            <a:r>
              <a:rPr lang="en-IN" sz="1800" dirty="0" smtClean="0"/>
              <a:t>, reservations, insurance companies.</a:t>
            </a:r>
          </a:p>
          <a:p>
            <a:pPr marL="285750" indent="-285750" algn="just">
              <a:lnSpc>
                <a:spcPct val="100000"/>
              </a:lnSpc>
            </a:pPr>
            <a:r>
              <a:rPr lang="en-IN" sz="1800" dirty="0" smtClean="0"/>
              <a:t>The apps have built-in programmed interfaces that allow users to login using their account name and password</a:t>
            </a:r>
          </a:p>
          <a:p>
            <a:pPr marL="285750" indent="-285750" algn="just">
              <a:lnSpc>
                <a:spcPct val="100000"/>
              </a:lnSpc>
            </a:pPr>
            <a:r>
              <a:rPr lang="en-IN" sz="1800" dirty="0" smtClean="0"/>
              <a:t>Apps provide a limited menu of options for mobile access to the user data, as well as options such as paying bills (for banks) or making reservations (for reservation Web sites).</a:t>
            </a:r>
            <a:endParaRPr lang="en-IN" dirty="0" smtClean="0"/>
          </a:p>
          <a:p>
            <a:pPr>
              <a:buNone/>
            </a:pPr>
            <a:endParaRPr lang="en-IN" b="1" dirty="0" smtClean="0">
              <a:solidFill>
                <a:schemeClr val="accent1">
                  <a:lumMod val="75000"/>
                </a:schemeClr>
              </a:solidFill>
            </a:endParaRP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6" name="Picture 2" descr="DBMS on iOS-Devices (3) – iNotes4You">
            <a:extLst>
              <a:ext uri="{FF2B5EF4-FFF2-40B4-BE49-F238E27FC236}">
                <a16:creationId xmlns:a16="http://schemas.microsoft.com/office/drawing/2014/main" xmlns="" id="{5D245CA1-C886-4983-A4D0-A07753605F8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38800" y="3352800"/>
            <a:ext cx="2590800" cy="25890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smtClean="0">
                <a:solidFill>
                  <a:srgbClr val="7030A0"/>
                </a:solidFill>
                <a:latin typeface="Arial" panose="020B0604020202020204" pitchFamily="34" charset="0"/>
                <a:cs typeface="Arial" panose="020B0604020202020204" pitchFamily="34" charset="0"/>
              </a:rPr>
              <a:t>Introduction to Databases and </a:t>
            </a:r>
            <a:br>
              <a:rPr lang="en-US" sz="3600" b="1" dirty="0" smtClean="0">
                <a:solidFill>
                  <a:srgbClr val="7030A0"/>
                </a:solidFill>
                <a:latin typeface="Arial" panose="020B0604020202020204" pitchFamily="34" charset="0"/>
                <a:cs typeface="Arial" panose="020B0604020202020204" pitchFamily="34" charset="0"/>
              </a:rPr>
            </a:br>
            <a:r>
              <a:rPr lang="en-US" sz="3600" b="1" dirty="0" smtClean="0">
                <a:solidFill>
                  <a:srgbClr val="7030A0"/>
                </a:solidFill>
                <a:latin typeface="Arial" panose="020B0604020202020204" pitchFamily="34" charset="0"/>
                <a:cs typeface="Arial" panose="020B0604020202020204" pitchFamily="34" charset="0"/>
              </a:rPr>
              <a:t>Data Modeling Concepts</a:t>
            </a:r>
            <a:endParaRPr lang="en-US" sz="3600"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0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609600"/>
            <a:ext cx="7886700" cy="5567363"/>
          </a:xfrm>
        </p:spPr>
        <p:txBody>
          <a:bodyPr/>
          <a:lstStyle/>
          <a:p>
            <a:pPr>
              <a:buNone/>
            </a:pPr>
            <a:r>
              <a:rPr lang="en-IN" b="1" dirty="0" smtClean="0">
                <a:solidFill>
                  <a:schemeClr val="accent1">
                    <a:lumMod val="75000"/>
                  </a:schemeClr>
                </a:solidFill>
              </a:rPr>
              <a:t>Forms-based Interfaces</a:t>
            </a:r>
          </a:p>
          <a:p>
            <a:pPr marL="285750" indent="-285750" algn="just">
              <a:lnSpc>
                <a:spcPct val="100000"/>
              </a:lnSpc>
            </a:pPr>
            <a:r>
              <a:rPr lang="en-IN" sz="1800" dirty="0" smtClean="0"/>
              <a:t>Displays a form to each user.</a:t>
            </a:r>
          </a:p>
          <a:p>
            <a:pPr marL="285750" indent="-285750" algn="just">
              <a:lnSpc>
                <a:spcPct val="100000"/>
              </a:lnSpc>
            </a:pPr>
            <a:r>
              <a:rPr lang="en-IN" sz="1800" dirty="0" smtClean="0"/>
              <a:t>Users can fill out all of the </a:t>
            </a:r>
            <a:r>
              <a:rPr lang="en-IN" sz="1800" b="1" dirty="0" smtClean="0"/>
              <a:t>form </a:t>
            </a:r>
            <a:r>
              <a:rPr lang="en-IN" sz="1800" dirty="0" smtClean="0"/>
              <a:t>entries to insert new data, or they can fill out only certain entries</a:t>
            </a:r>
          </a:p>
          <a:p>
            <a:pPr marL="285750" indent="-285750" algn="just">
              <a:lnSpc>
                <a:spcPct val="100000"/>
              </a:lnSpc>
            </a:pPr>
            <a:r>
              <a:rPr lang="en-IN" sz="1800" dirty="0" smtClean="0"/>
              <a:t>Forms are usually designed and programmed for naive users as interfaces to canned transactions.</a:t>
            </a: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2" descr="Tech-Experts: Database Management System (DBMS) Interfaces">
            <a:extLst>
              <a:ext uri="{FF2B5EF4-FFF2-40B4-BE49-F238E27FC236}">
                <a16:creationId xmlns:a16="http://schemas.microsoft.com/office/drawing/2014/main" xmlns="" id="{66EC85FA-E71C-4C31-91E1-79FC523FA3F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81993" y="2999424"/>
            <a:ext cx="3893234" cy="29512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2444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685800"/>
            <a:ext cx="7886700" cy="5491163"/>
          </a:xfrm>
        </p:spPr>
        <p:txBody>
          <a:bodyPr/>
          <a:lstStyle/>
          <a:p>
            <a:r>
              <a:rPr lang="en-IN" b="1" dirty="0" smtClean="0">
                <a:solidFill>
                  <a:schemeClr val="accent1">
                    <a:lumMod val="75000"/>
                  </a:schemeClr>
                </a:solidFill>
              </a:rPr>
              <a:t>Graphical User Interfaces</a:t>
            </a:r>
          </a:p>
          <a:p>
            <a:pPr marL="285750" indent="-285750" algn="just">
              <a:lnSpc>
                <a:spcPct val="100000"/>
              </a:lnSpc>
            </a:pPr>
            <a:r>
              <a:rPr lang="en-IN" sz="1800" dirty="0" smtClean="0"/>
              <a:t>A GUI typically displays a schema to the user in diagrammatic form. </a:t>
            </a:r>
          </a:p>
          <a:p>
            <a:pPr marL="285750" indent="-285750" algn="just">
              <a:lnSpc>
                <a:spcPct val="100000"/>
              </a:lnSpc>
            </a:pPr>
            <a:r>
              <a:rPr lang="en-IN" sz="1800" dirty="0" smtClean="0"/>
              <a:t>The user then can specify a query by manipulating the diagram.</a:t>
            </a:r>
          </a:p>
          <a:p>
            <a:pPr marL="285750" indent="-285750" algn="just">
              <a:lnSpc>
                <a:spcPct val="100000"/>
              </a:lnSpc>
            </a:pPr>
            <a:r>
              <a:rPr lang="en-IN" sz="1800" dirty="0" smtClean="0"/>
              <a:t>In many cases, GUIs utilize both menus and forms.</a:t>
            </a: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2" descr="User Interfaces">
            <a:extLst>
              <a:ext uri="{FF2B5EF4-FFF2-40B4-BE49-F238E27FC236}">
                <a16:creationId xmlns:a16="http://schemas.microsoft.com/office/drawing/2014/main" xmlns="" id="{BD3A29F6-6AFA-4133-871C-BF2D7AECFD8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6800" y="2590800"/>
            <a:ext cx="3268552" cy="254209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914400"/>
            <a:ext cx="7886700" cy="5262563"/>
          </a:xfrm>
        </p:spPr>
        <p:txBody>
          <a:bodyPr>
            <a:normAutofit/>
          </a:bodyPr>
          <a:lstStyle/>
          <a:p>
            <a:pPr>
              <a:buNone/>
            </a:pPr>
            <a:r>
              <a:rPr lang="en-IN" b="1" dirty="0" smtClean="0">
                <a:solidFill>
                  <a:schemeClr val="accent1">
                    <a:lumMod val="75000"/>
                  </a:schemeClr>
                </a:solidFill>
              </a:rPr>
              <a:t>Natural Language </a:t>
            </a:r>
            <a:r>
              <a:rPr lang="en-IN" b="1" dirty="0" smtClean="0">
                <a:solidFill>
                  <a:schemeClr val="accent1">
                    <a:lumMod val="75000"/>
                  </a:schemeClr>
                </a:solidFill>
              </a:rPr>
              <a:t>Interfaces</a:t>
            </a:r>
          </a:p>
          <a:p>
            <a:pPr marL="285750" indent="-285750" algn="just">
              <a:lnSpc>
                <a:spcPct val="110000"/>
              </a:lnSpc>
            </a:pPr>
            <a:r>
              <a:rPr lang="en-IN" sz="1800" dirty="0" smtClean="0"/>
              <a:t>Accept requests written in English or some other language and attempt to understand them. </a:t>
            </a:r>
          </a:p>
          <a:p>
            <a:pPr marL="285750" indent="-285750" algn="just">
              <a:lnSpc>
                <a:spcPct val="110000"/>
              </a:lnSpc>
            </a:pPr>
            <a:r>
              <a:rPr lang="en-IN" sz="1800" dirty="0" smtClean="0"/>
              <a:t>Has its own schema, which is similar to the database conceptual schema.</a:t>
            </a:r>
          </a:p>
          <a:p>
            <a:pPr marL="285750" indent="-285750" algn="just">
              <a:lnSpc>
                <a:spcPct val="110000"/>
              </a:lnSpc>
            </a:pPr>
            <a:r>
              <a:rPr lang="en-IN" sz="1800" dirty="0" smtClean="0"/>
              <a:t>If the interpretation is successful, the interface generates a high-level query corresponding to the natural language request and submits it to the DBMS for processing; otherwise, a dialogue is started with the user to clarify the request.</a:t>
            </a:r>
          </a:p>
          <a:p>
            <a:pPr>
              <a:buNone/>
            </a:pPr>
            <a:endParaRPr lang="en-IN" b="1" dirty="0" smtClean="0">
              <a:solidFill>
                <a:schemeClr val="accent1">
                  <a:lumMod val="75000"/>
                </a:schemeClr>
              </a:solidFill>
            </a:endParaRP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pic>
        <p:nvPicPr>
          <p:cNvPr id="5" name="Picture 4" descr="Natural Language Interface Database">
            <a:extLst>
              <a:ext uri="{FF2B5EF4-FFF2-40B4-BE49-F238E27FC236}">
                <a16:creationId xmlns:a16="http://schemas.microsoft.com/office/drawing/2014/main" xmlns="" id="{3479A0BD-6ABA-42B4-85B1-7BB5BF0B110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57601" y="3962400"/>
            <a:ext cx="3276600" cy="245744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2444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609600"/>
            <a:ext cx="7886700" cy="5567363"/>
          </a:xfrm>
        </p:spPr>
        <p:txBody>
          <a:bodyPr>
            <a:normAutofit/>
          </a:bodyPr>
          <a:lstStyle/>
          <a:p>
            <a:pPr>
              <a:buNone/>
            </a:pPr>
            <a:r>
              <a:rPr lang="en-IN" b="1" dirty="0" smtClean="0">
                <a:solidFill>
                  <a:schemeClr val="accent1">
                    <a:lumMod val="75000"/>
                  </a:schemeClr>
                </a:solidFill>
              </a:rPr>
              <a:t>Keyword-based Database </a:t>
            </a:r>
            <a:r>
              <a:rPr lang="en-IN" b="1" dirty="0" smtClean="0">
                <a:solidFill>
                  <a:schemeClr val="accent1">
                    <a:lumMod val="75000"/>
                  </a:schemeClr>
                </a:solidFill>
              </a:rPr>
              <a:t>Search</a:t>
            </a:r>
          </a:p>
          <a:p>
            <a:pPr marL="285750" indent="-285750" algn="just">
              <a:lnSpc>
                <a:spcPct val="100000"/>
              </a:lnSpc>
            </a:pPr>
            <a:r>
              <a:rPr lang="en-IN" sz="1800" dirty="0" smtClean="0"/>
              <a:t>Similar to Web search engines, which accept strings of natural language words and match them with documents at specific sites or Web pages.</a:t>
            </a:r>
          </a:p>
          <a:p>
            <a:pPr marL="285750" indent="-285750" algn="just">
              <a:lnSpc>
                <a:spcPct val="100000"/>
              </a:lnSpc>
            </a:pPr>
            <a:r>
              <a:rPr lang="en-IN" sz="1800" dirty="0" smtClean="0"/>
              <a:t>They use predefined indexes on words and use ranking functions to retrieve and present resulting documents in a decreasing degree of match. </a:t>
            </a:r>
            <a:endParaRPr lang="en-IN" sz="1800" dirty="0" smtClean="0"/>
          </a:p>
          <a:p>
            <a:pPr marL="285750" indent="-285750" algn="just">
              <a:lnSpc>
                <a:spcPct val="100000"/>
              </a:lnSpc>
              <a:buNone/>
            </a:pPr>
            <a:r>
              <a:rPr lang="en-IN" b="1" dirty="0" smtClean="0">
                <a:solidFill>
                  <a:schemeClr val="accent1">
                    <a:lumMod val="75000"/>
                  </a:schemeClr>
                </a:solidFill>
              </a:rPr>
              <a:t>Speech Input and Output</a:t>
            </a:r>
          </a:p>
          <a:p>
            <a:pPr marL="285750" indent="-285750" algn="just">
              <a:lnSpc>
                <a:spcPct val="110000"/>
              </a:lnSpc>
            </a:pPr>
            <a:r>
              <a:rPr lang="en-IN" sz="1900" dirty="0" smtClean="0"/>
              <a:t>Applications with limited vocabularies, such as inquiries for telephone directory, flight arrival/departure, and credit card account information, are allowing speech for input and output to enable customers to access this information.</a:t>
            </a:r>
          </a:p>
          <a:p>
            <a:pPr marL="285750" indent="-285750" algn="just">
              <a:lnSpc>
                <a:spcPct val="110000"/>
              </a:lnSpc>
            </a:pPr>
            <a:r>
              <a:rPr lang="en-IN" sz="1900" dirty="0" smtClean="0"/>
              <a:t>The speech input is detected using a library of predefined words and used to set up the parameters that are supplied to the queries. </a:t>
            </a:r>
          </a:p>
          <a:p>
            <a:pPr marL="285750" indent="-285750" algn="just">
              <a:lnSpc>
                <a:spcPct val="110000"/>
              </a:lnSpc>
            </a:pPr>
            <a:r>
              <a:rPr lang="en-IN" sz="1900" dirty="0" smtClean="0"/>
              <a:t>For output, a similar conversion from text or numbers into speech takes place.</a:t>
            </a:r>
          </a:p>
          <a:p>
            <a:pPr marL="285750" indent="-285750" algn="just">
              <a:lnSpc>
                <a:spcPct val="100000"/>
              </a:lnSpc>
            </a:pPr>
            <a:endParaRPr lang="en-IN" sz="1800" dirty="0" smtClean="0"/>
          </a:p>
          <a:p>
            <a:pPr>
              <a:buNone/>
            </a:pPr>
            <a:endParaRPr lang="en-IN" b="1" dirty="0" smtClean="0">
              <a:solidFill>
                <a:schemeClr val="accent1">
                  <a:lumMod val="75000"/>
                </a:schemeClr>
              </a:solidFill>
            </a:endParaRPr>
          </a:p>
          <a:p>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S </a:t>
            </a:r>
            <a:r>
              <a:rPr lang="en-US" dirty="0" err="1" smtClean="0">
                <a:solidFill>
                  <a:prstClr val="black">
                    <a:tint val="75000"/>
                  </a:prstClr>
                </a:solidFill>
              </a:rPr>
              <a:t>Mamatha</a:t>
            </a:r>
            <a:r>
              <a:rPr lang="en-US" dirty="0" smtClean="0">
                <a:solidFill>
                  <a:prstClr val="black">
                    <a:tint val="75000"/>
                  </a:prstClr>
                </a:solidFill>
              </a:rPr>
              <a:t> </a:t>
            </a:r>
            <a:r>
              <a:rPr lang="en-US" dirty="0" err="1" smtClean="0">
                <a:solidFill>
                  <a:prstClr val="black">
                    <a:tint val="75000"/>
                  </a:prstClr>
                </a:solidFill>
              </a:rPr>
              <a:t>Jajur</a:t>
            </a:r>
            <a:r>
              <a:rPr lang="en-US" dirty="0" smtClean="0">
                <a:solidFill>
                  <a:prstClr val="black">
                    <a:tint val="75000"/>
                  </a:prstClr>
                </a:solidFill>
              </a:rPr>
              <a:t>, RNSIT</a:t>
            </a:r>
            <a:endParaRPr lang="en-US" dirty="0">
              <a:solidFill>
                <a:prstClr val="black">
                  <a:tint val="75000"/>
                </a:prst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682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609600"/>
            <a:ext cx="7886700" cy="5567363"/>
          </a:xfrm>
        </p:spPr>
        <p:txBody>
          <a:bodyPr/>
          <a:lstStyle/>
          <a:p>
            <a:pPr>
              <a:buNone/>
            </a:pPr>
            <a:r>
              <a:rPr lang="en-IN" b="1" dirty="0" smtClean="0">
                <a:solidFill>
                  <a:schemeClr val="accent1">
                    <a:lumMod val="75000"/>
                  </a:schemeClr>
                </a:solidFill>
              </a:rPr>
              <a:t>Interfaces for Parametric </a:t>
            </a:r>
            <a:r>
              <a:rPr lang="en-IN" b="1" dirty="0" smtClean="0">
                <a:solidFill>
                  <a:schemeClr val="accent1">
                    <a:lumMod val="75000"/>
                  </a:schemeClr>
                </a:solidFill>
              </a:rPr>
              <a:t>Users</a:t>
            </a:r>
          </a:p>
          <a:p>
            <a:pPr marL="285750" indent="-285750" algn="just">
              <a:lnSpc>
                <a:spcPct val="100000"/>
              </a:lnSpc>
            </a:pPr>
            <a:r>
              <a:rPr lang="en-IN" sz="1800" dirty="0" smtClean="0"/>
              <a:t>Parametric users, such as bank tellers, often have a small set of operations that they must perform repeatedly. </a:t>
            </a:r>
          </a:p>
          <a:p>
            <a:pPr marL="285750" indent="-285750" algn="just">
              <a:lnSpc>
                <a:spcPct val="100000"/>
              </a:lnSpc>
            </a:pPr>
            <a:r>
              <a:rPr lang="en-IN" sz="1800" dirty="0" smtClean="0"/>
              <a:t>For example, a teller is able to use single function keys to invoke routine and repetitive transactions such as account deposits or withdrawals, or balance inquiries. </a:t>
            </a:r>
            <a:endParaRPr lang="en-IN" sz="1800" dirty="0" smtClean="0"/>
          </a:p>
          <a:p>
            <a:pPr marL="285750" indent="-285750" algn="just">
              <a:lnSpc>
                <a:spcPct val="100000"/>
              </a:lnSpc>
            </a:pPr>
            <a:endParaRPr lang="en-IN" sz="1800" dirty="0" smtClean="0"/>
          </a:p>
          <a:p>
            <a:pPr marL="285750" indent="-285750" algn="just">
              <a:lnSpc>
                <a:spcPct val="100000"/>
              </a:lnSpc>
              <a:buNone/>
            </a:pPr>
            <a:r>
              <a:rPr lang="en-IN" b="1" dirty="0" smtClean="0">
                <a:solidFill>
                  <a:schemeClr val="accent1">
                    <a:lumMod val="75000"/>
                  </a:schemeClr>
                </a:solidFill>
              </a:rPr>
              <a:t>Interfaces for the DBA</a:t>
            </a:r>
          </a:p>
          <a:p>
            <a:pPr marL="285750" indent="-285750" algn="just">
              <a:lnSpc>
                <a:spcPct val="150000"/>
              </a:lnSpc>
            </a:pPr>
            <a:r>
              <a:rPr lang="en-IN" sz="1800" dirty="0" smtClean="0"/>
              <a:t>Most database systems contain privileged commands that can be used only by the DBA staff. </a:t>
            </a:r>
          </a:p>
          <a:p>
            <a:pPr marL="285750" indent="-285750" algn="just">
              <a:lnSpc>
                <a:spcPct val="150000"/>
              </a:lnSpc>
            </a:pPr>
            <a:r>
              <a:rPr lang="en-IN" sz="1800" dirty="0" smtClean="0"/>
              <a:t>These include commands for creating accounts, setting system parameters, granting account authorization, changing a schema, and reorganizing the storage structures of a database.</a:t>
            </a:r>
            <a:endParaRPr lang="en-IN" sz="1400" dirty="0" smtClean="0"/>
          </a:p>
          <a:p>
            <a:pPr marL="285750" indent="-285750" algn="just">
              <a:lnSpc>
                <a:spcPct val="100000"/>
              </a:lnSpc>
            </a:pPr>
            <a:endParaRPr lang="en-IN" sz="1800" dirty="0" smtClean="0"/>
          </a:p>
          <a:p>
            <a:endParaRPr lang="en-IN" b="1" dirty="0" smtClean="0">
              <a:solidFill>
                <a:srgbClr val="CC0066"/>
              </a:solidFill>
            </a:endParaRP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52B87295-8CF1-43A9-A803-1A9C145071E5}"/>
              </a:ext>
            </a:extLst>
          </p:cNvPr>
          <p:cNvSpPr>
            <a:spLocks noChangeArrowheads="1"/>
          </p:cNvSpPr>
          <p:nvPr/>
        </p:nvSpPr>
        <p:spPr bwMode="auto">
          <a:xfrm>
            <a:off x="304800" y="304800"/>
            <a:ext cx="8001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accent1">
                    <a:lumMod val="75000"/>
                  </a:schemeClr>
                </a:solidFill>
                <a:effectLst/>
                <a:latin typeface="Arial" pitchFamily="34" charset="0"/>
                <a:ea typeface="Calibri" pitchFamily="34" charset="0"/>
                <a:cs typeface="Arial" pitchFamily="34" charset="0"/>
              </a:rPr>
              <a:t>Component </a:t>
            </a:r>
            <a:r>
              <a:rPr kumimoji="0" lang="en-US" sz="3200" b="1" i="0" u="none" strike="noStrike" cap="none" normalizeH="0" baseline="0" dirty="0" smtClean="0">
                <a:ln>
                  <a:noFill/>
                </a:ln>
                <a:solidFill>
                  <a:schemeClr val="accent1">
                    <a:lumMod val="75000"/>
                  </a:schemeClr>
                </a:solidFill>
                <a:effectLst/>
                <a:latin typeface="Arial" pitchFamily="34" charset="0"/>
                <a:ea typeface="Calibri" pitchFamily="34" charset="0"/>
                <a:cs typeface="Arial" pitchFamily="34" charset="0"/>
              </a:rPr>
              <a:t>Modules </a:t>
            </a:r>
            <a:r>
              <a:rPr kumimoji="0" lang="en-US" sz="3200" b="1" i="0" u="none" strike="noStrike" cap="none" normalizeH="0" baseline="0" dirty="0">
                <a:ln>
                  <a:noFill/>
                </a:ln>
                <a:solidFill>
                  <a:schemeClr val="accent1">
                    <a:lumMod val="75000"/>
                  </a:schemeClr>
                </a:solidFill>
                <a:effectLst/>
                <a:latin typeface="Arial" pitchFamily="34" charset="0"/>
                <a:ea typeface="Calibri" pitchFamily="34" charset="0"/>
                <a:cs typeface="Arial" pitchFamily="34" charset="0"/>
              </a:rPr>
              <a:t>of a DBMS </a:t>
            </a:r>
            <a:endParaRPr kumimoji="0" lang="en-US" sz="4000" b="1" i="0" u="none" strike="noStrike" cap="none" normalizeH="0" baseline="0" dirty="0">
              <a:ln>
                <a:noFill/>
              </a:ln>
              <a:solidFill>
                <a:schemeClr val="accent1">
                  <a:lumMod val="75000"/>
                </a:schemeClr>
              </a:solidFill>
              <a:effectLst/>
              <a:latin typeface="Arial" pitchFamily="34" charset="0"/>
              <a:cs typeface="Arial" pitchFamily="34" charset="0"/>
            </a:endParaRPr>
          </a:p>
        </p:txBody>
      </p:sp>
      <p:pic>
        <p:nvPicPr>
          <p:cNvPr id="4" name="Picture 2">
            <a:extLst>
              <a:ext uri="{FF2B5EF4-FFF2-40B4-BE49-F238E27FC236}">
                <a16:creationId xmlns:a16="http://schemas.microsoft.com/office/drawing/2014/main" xmlns="" id="{9FFED694-3AF7-48F6-8A51-E0CB83FE2CF8}"/>
              </a:ext>
            </a:extLst>
          </p:cNvPr>
          <p:cNvPicPr>
            <a:picLocks noChangeAspect="1" noChangeArrowheads="1"/>
          </p:cNvPicPr>
          <p:nvPr/>
        </p:nvPicPr>
        <p:blipFill>
          <a:blip r:embed="rId2" cstate="print"/>
          <a:srcRect l="33492" t="17578" r="29172" b="21875"/>
          <a:stretch>
            <a:fillRect/>
          </a:stretch>
        </p:blipFill>
        <p:spPr bwMode="auto">
          <a:xfrm>
            <a:off x="1219200" y="1118326"/>
            <a:ext cx="6019800" cy="5529686"/>
          </a:xfrm>
          <a:prstGeom prst="rect">
            <a:avLst/>
          </a:prstGeom>
          <a:noFill/>
          <a:ln w="9525">
            <a:noFill/>
            <a:miter lim="800000"/>
            <a:headEnd/>
            <a:tailEnd/>
          </a:ln>
          <a:effectLst/>
        </p:spPr>
      </p:pic>
    </p:spTree>
    <p:extLst>
      <p:ext uri="{BB962C8B-B14F-4D97-AF65-F5344CB8AC3E}">
        <p14:creationId xmlns:p14="http://schemas.microsoft.com/office/powerpoint/2010/main" xmlns="" val="579416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xmlns="" id="{370D7894-F9D6-456B-B869-D68382FB7765}"/>
              </a:ext>
            </a:extLst>
          </p:cNvPr>
          <p:cNvSpPr>
            <a:spLocks noChangeArrowheads="1"/>
          </p:cNvSpPr>
          <p:nvPr/>
        </p:nvSpPr>
        <p:spPr bwMode="auto">
          <a:xfrm>
            <a:off x="5148775" y="85855"/>
            <a:ext cx="3233225"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marR="0" lvl="0" indent="-269875" algn="just" defTabSz="914400" rtl="0" eaLnBrk="1" fontAlgn="base" latinLnBrk="0" hangingPunct="1">
              <a:lnSpc>
                <a:spcPct val="150000"/>
              </a:lnSpc>
              <a:spcBef>
                <a:spcPct val="0"/>
              </a:spcBef>
              <a:spcAft>
                <a:spcPct val="0"/>
              </a:spcAft>
              <a:buClrTx/>
              <a:buSzTx/>
              <a:buFont typeface="Arial" pitchFamily="34" charset="0"/>
              <a:buChar char="•"/>
              <a:tabLst>
                <a:tab pos="5229225" algn="l"/>
              </a:tabLst>
            </a:pPr>
            <a:r>
              <a:rPr kumimoji="0" lang="en-US" b="0" i="0" u="none" strike="noStrike" cap="none" normalizeH="0" baseline="0" dirty="0">
                <a:ln>
                  <a:noFill/>
                </a:ln>
                <a:solidFill>
                  <a:srgbClr val="000000"/>
                </a:solidFill>
                <a:effectLst/>
                <a:ea typeface="Calibri" pitchFamily="34" charset="0"/>
                <a:cs typeface="Arial" pitchFamily="34" charset="0"/>
              </a:rPr>
              <a:t>The DBA staff works on defining the database and turning it by making changes to its definition using DDL and privileged commands. </a:t>
            </a:r>
          </a:p>
          <a:p>
            <a:pPr marL="269875" marR="0" lvl="0" indent="-269875" algn="just" defTabSz="914400" rtl="0" eaLnBrk="1" fontAlgn="base" latinLnBrk="0" hangingPunct="1">
              <a:lnSpc>
                <a:spcPct val="150000"/>
              </a:lnSpc>
              <a:spcBef>
                <a:spcPct val="0"/>
              </a:spcBef>
              <a:spcAft>
                <a:spcPct val="0"/>
              </a:spcAft>
              <a:buClrTx/>
              <a:buSzTx/>
              <a:buFont typeface="Arial" pitchFamily="34" charset="0"/>
              <a:buChar char="•"/>
              <a:tabLst>
                <a:tab pos="5229225" algn="l"/>
              </a:tabLst>
            </a:pPr>
            <a:r>
              <a:rPr kumimoji="0" lang="en-US" b="0" i="0" u="none" strike="noStrike" cap="none" normalizeH="0" baseline="0" dirty="0">
                <a:ln>
                  <a:noFill/>
                </a:ln>
                <a:solidFill>
                  <a:srgbClr val="000000"/>
                </a:solidFill>
                <a:effectLst/>
                <a:ea typeface="Calibri" pitchFamily="34" charset="0"/>
                <a:cs typeface="Arial" pitchFamily="34" charset="0"/>
              </a:rPr>
              <a:t>DDL compiler processes schema definitions and store description of schema in DBMS catalog. </a:t>
            </a:r>
          </a:p>
          <a:p>
            <a:pPr marL="269875" marR="0" lvl="0" indent="-269875" algn="just" defTabSz="914400" rtl="0" eaLnBrk="1" fontAlgn="base" latinLnBrk="0" hangingPunct="1">
              <a:lnSpc>
                <a:spcPct val="150000"/>
              </a:lnSpc>
              <a:spcBef>
                <a:spcPct val="0"/>
              </a:spcBef>
              <a:spcAft>
                <a:spcPct val="0"/>
              </a:spcAft>
              <a:buClrTx/>
              <a:buSzTx/>
              <a:buFont typeface="Arial" pitchFamily="34" charset="0"/>
              <a:buChar char="•"/>
              <a:tabLst>
                <a:tab pos="5229225" algn="l"/>
              </a:tabLst>
            </a:pPr>
            <a:r>
              <a:rPr kumimoji="0" lang="en-US" b="0" i="0" u="none" strike="noStrike" cap="none" normalizeH="0" baseline="0" dirty="0">
                <a:ln>
                  <a:noFill/>
                </a:ln>
                <a:solidFill>
                  <a:srgbClr val="000000"/>
                </a:solidFill>
                <a:effectLst/>
                <a:ea typeface="Calibri" pitchFamily="34" charset="0"/>
                <a:cs typeface="Arial" pitchFamily="34" charset="0"/>
              </a:rPr>
              <a:t>Catalog includes information such as name, size of file, data type, storage detail of each file, mapping information, constraints and many other information needed by DBMS modules.</a:t>
            </a:r>
            <a:endParaRPr kumimoji="0" lang="en-US" b="0" i="0" u="none" strike="noStrike" cap="none" normalizeH="0" baseline="0" dirty="0">
              <a:ln>
                <a:noFill/>
              </a:ln>
              <a:solidFill>
                <a:schemeClr val="tx1"/>
              </a:solidFill>
              <a:effectLst/>
              <a:cs typeface="Arial" pitchFamily="34" charset="0"/>
            </a:endParaRPr>
          </a:p>
        </p:txBody>
      </p:sp>
      <p:grpSp>
        <p:nvGrpSpPr>
          <p:cNvPr id="2" name="Group 1">
            <a:extLst>
              <a:ext uri="{FF2B5EF4-FFF2-40B4-BE49-F238E27FC236}">
                <a16:creationId xmlns:a16="http://schemas.microsoft.com/office/drawing/2014/main" xmlns="" id="{2FE426F9-573A-42AF-BA56-CDDFAD073CD3}"/>
              </a:ext>
            </a:extLst>
          </p:cNvPr>
          <p:cNvGrpSpPr/>
          <p:nvPr/>
        </p:nvGrpSpPr>
        <p:grpSpPr>
          <a:xfrm>
            <a:off x="-1" y="159172"/>
            <a:ext cx="5032717" cy="5988411"/>
            <a:chOff x="-1" y="159171"/>
            <a:chExt cx="6710289" cy="5988411"/>
          </a:xfrm>
        </p:grpSpPr>
        <p:sp>
          <p:nvSpPr>
            <p:cNvPr id="3" name="Rectangle 1">
              <a:extLst>
                <a:ext uri="{FF2B5EF4-FFF2-40B4-BE49-F238E27FC236}">
                  <a16:creationId xmlns:a16="http://schemas.microsoft.com/office/drawing/2014/main" xmlns="" id="{52B87295-8CF1-43A9-A803-1A9C145071E5}"/>
                </a:ext>
              </a:extLst>
            </p:cNvPr>
            <p:cNvSpPr>
              <a:spLocks noChangeArrowheads="1"/>
            </p:cNvSpPr>
            <p:nvPr/>
          </p:nvSpPr>
          <p:spPr bwMode="auto">
            <a:xfrm>
              <a:off x="140678" y="159171"/>
              <a:ext cx="656492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1">
                      <a:lumMod val="75000"/>
                    </a:schemeClr>
                  </a:solidFill>
                  <a:effectLst/>
                  <a:ea typeface="Calibri" pitchFamily="34" charset="0"/>
                  <a:cs typeface="Arial" pitchFamily="34" charset="0"/>
                </a:rPr>
                <a:t>Component modules of a DBMS </a:t>
              </a:r>
              <a:endParaRPr kumimoji="0" lang="en-US" sz="3600" b="1" i="0" u="none" strike="noStrike" cap="none" normalizeH="0" baseline="0" dirty="0">
                <a:ln>
                  <a:noFill/>
                </a:ln>
                <a:solidFill>
                  <a:schemeClr val="accent1">
                    <a:lumMod val="75000"/>
                  </a:schemeClr>
                </a:solidFill>
                <a:effectLst/>
                <a:cs typeface="Arial" pitchFamily="34" charset="0"/>
              </a:endParaRPr>
            </a:p>
          </p:txBody>
        </p:sp>
        <p:pic>
          <p:nvPicPr>
            <p:cNvPr id="8" name="Picture 2">
              <a:extLst>
                <a:ext uri="{FF2B5EF4-FFF2-40B4-BE49-F238E27FC236}">
                  <a16:creationId xmlns:a16="http://schemas.microsoft.com/office/drawing/2014/main" xmlns="" id="{0F9FDB35-19E5-41AE-AD2B-15BE0FF65F8F}"/>
                </a:ext>
              </a:extLst>
            </p:cNvPr>
            <p:cNvPicPr>
              <a:picLocks noChangeAspect="1" noChangeArrowheads="1"/>
            </p:cNvPicPr>
            <p:nvPr/>
          </p:nvPicPr>
          <p:blipFill>
            <a:blip r:embed="rId2" cstate="print"/>
            <a:srcRect l="33492" t="17578" r="29172" b="21875"/>
            <a:stretch>
              <a:fillRect/>
            </a:stretch>
          </p:blipFill>
          <p:spPr bwMode="auto">
            <a:xfrm>
              <a:off x="-1" y="682392"/>
              <a:ext cx="6710289" cy="5465190"/>
            </a:xfrm>
            <a:prstGeom prst="rect">
              <a:avLst/>
            </a:prstGeom>
            <a:noFill/>
            <a:ln w="9525">
              <a:noFill/>
              <a:miter lim="800000"/>
              <a:headEnd/>
              <a:tailEnd/>
            </a:ln>
            <a:effectLst/>
          </p:spPr>
        </p:pic>
      </p:grpSp>
    </p:spTree>
    <p:extLst>
      <p:ext uri="{BB962C8B-B14F-4D97-AF65-F5344CB8AC3E}">
        <p14:creationId xmlns:p14="http://schemas.microsoft.com/office/powerpoint/2010/main" xmlns="" val="4191461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xmlns="" id="{370D7894-F9D6-456B-B869-D68382FB7765}"/>
              </a:ext>
            </a:extLst>
          </p:cNvPr>
          <p:cNvSpPr>
            <a:spLocks noChangeArrowheads="1"/>
          </p:cNvSpPr>
          <p:nvPr/>
        </p:nvSpPr>
        <p:spPr bwMode="auto">
          <a:xfrm>
            <a:off x="5096022" y="266597"/>
            <a:ext cx="3561237"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lvl="0" indent="-269875" algn="just">
              <a:lnSpc>
                <a:spcPct val="150000"/>
              </a:lnSpc>
              <a:buFont typeface="Arial" pitchFamily="34" charset="0"/>
              <a:buChar char="•"/>
            </a:pPr>
            <a:r>
              <a:rPr lang="en-US" dirty="0"/>
              <a:t>Casual users interact using some form of interface shown as interactive query interface. </a:t>
            </a:r>
          </a:p>
          <a:p>
            <a:pPr marL="269875" lvl="0" indent="-269875" algn="just">
              <a:lnSpc>
                <a:spcPct val="150000"/>
              </a:lnSpc>
              <a:buFont typeface="Arial" pitchFamily="34" charset="0"/>
              <a:buChar char="•"/>
            </a:pPr>
            <a:r>
              <a:rPr lang="en-US" dirty="0"/>
              <a:t>These queries are parsed, analyzed for correctness of the operations by a query compiler that compiles them into an internal form. </a:t>
            </a:r>
          </a:p>
          <a:p>
            <a:pPr marL="269875" lvl="0" indent="-269875" algn="just">
              <a:lnSpc>
                <a:spcPct val="150000"/>
              </a:lnSpc>
              <a:buFont typeface="Arial" pitchFamily="34" charset="0"/>
              <a:buChar char="•"/>
            </a:pPr>
            <a:r>
              <a:rPr lang="en-US" dirty="0"/>
              <a:t>This internal query is submitted to query optimizer. </a:t>
            </a:r>
          </a:p>
          <a:p>
            <a:pPr marL="269875" lvl="0" indent="-269875" algn="just">
              <a:lnSpc>
                <a:spcPct val="150000"/>
              </a:lnSpc>
              <a:buFont typeface="Arial" pitchFamily="34" charset="0"/>
              <a:buChar char="•"/>
            </a:pPr>
            <a:r>
              <a:rPr lang="en-US" dirty="0"/>
              <a:t>Query optimizer obtains an optimized plan for executing the query. It generates executable code and makes call to the runtime processor. </a:t>
            </a:r>
            <a:endParaRPr lang="en-IN" dirty="0"/>
          </a:p>
        </p:txBody>
      </p:sp>
      <p:grpSp>
        <p:nvGrpSpPr>
          <p:cNvPr id="2" name="Group 7">
            <a:extLst>
              <a:ext uri="{FF2B5EF4-FFF2-40B4-BE49-F238E27FC236}">
                <a16:creationId xmlns:a16="http://schemas.microsoft.com/office/drawing/2014/main" xmlns="" id="{B1EF58D1-47BB-4236-B4F5-2D7519A12731}"/>
              </a:ext>
            </a:extLst>
          </p:cNvPr>
          <p:cNvGrpSpPr/>
          <p:nvPr/>
        </p:nvGrpSpPr>
        <p:grpSpPr>
          <a:xfrm>
            <a:off x="0" y="304800"/>
            <a:ext cx="5032717" cy="6227190"/>
            <a:chOff x="0" y="304799"/>
            <a:chExt cx="6710289" cy="6227190"/>
          </a:xfrm>
        </p:grpSpPr>
        <p:sp>
          <p:nvSpPr>
            <p:cNvPr id="9" name="Rectangle 1">
              <a:extLst>
                <a:ext uri="{FF2B5EF4-FFF2-40B4-BE49-F238E27FC236}">
                  <a16:creationId xmlns:a16="http://schemas.microsoft.com/office/drawing/2014/main" xmlns="" id="{14570EC0-F596-4A7C-964C-0180B0946D74}"/>
                </a:ext>
              </a:extLst>
            </p:cNvPr>
            <p:cNvSpPr>
              <a:spLocks noChangeArrowheads="1"/>
            </p:cNvSpPr>
            <p:nvPr/>
          </p:nvSpPr>
          <p:spPr bwMode="auto">
            <a:xfrm>
              <a:off x="0" y="304799"/>
              <a:ext cx="656492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1">
                      <a:lumMod val="75000"/>
                    </a:schemeClr>
                  </a:solidFill>
                  <a:effectLst/>
                  <a:ea typeface="Calibri" pitchFamily="34" charset="0"/>
                  <a:cs typeface="Arial" pitchFamily="34" charset="0"/>
                </a:rPr>
                <a:t>Component modules of a DBMS </a:t>
              </a:r>
              <a:endParaRPr kumimoji="0" lang="en-US" sz="3600" b="1" i="0" u="none" strike="noStrike" cap="none" normalizeH="0" baseline="0" dirty="0">
                <a:ln>
                  <a:noFill/>
                </a:ln>
                <a:solidFill>
                  <a:schemeClr val="accent1">
                    <a:lumMod val="75000"/>
                  </a:schemeClr>
                </a:solidFill>
                <a:effectLst/>
                <a:cs typeface="Arial" pitchFamily="34" charset="0"/>
              </a:endParaRPr>
            </a:p>
          </p:txBody>
        </p:sp>
        <p:pic>
          <p:nvPicPr>
            <p:cNvPr id="10" name="Picture 2">
              <a:extLst>
                <a:ext uri="{FF2B5EF4-FFF2-40B4-BE49-F238E27FC236}">
                  <a16:creationId xmlns:a16="http://schemas.microsoft.com/office/drawing/2014/main" xmlns="" id="{43F9157A-FD1D-4379-B870-D690AA625DA8}"/>
                </a:ext>
              </a:extLst>
            </p:cNvPr>
            <p:cNvPicPr>
              <a:picLocks noChangeAspect="1" noChangeArrowheads="1"/>
            </p:cNvPicPr>
            <p:nvPr/>
          </p:nvPicPr>
          <p:blipFill>
            <a:blip r:embed="rId2" cstate="print"/>
            <a:srcRect l="33492" t="17578" r="29172" b="21875"/>
            <a:stretch>
              <a:fillRect/>
            </a:stretch>
          </p:blipFill>
          <p:spPr bwMode="auto">
            <a:xfrm>
              <a:off x="0" y="1066799"/>
              <a:ext cx="6710289" cy="5465190"/>
            </a:xfrm>
            <a:prstGeom prst="rect">
              <a:avLst/>
            </a:prstGeom>
            <a:noFill/>
            <a:ln w="9525">
              <a:noFill/>
              <a:miter lim="800000"/>
              <a:headEnd/>
              <a:tailEnd/>
            </a:ln>
            <a:effectLst/>
          </p:spPr>
        </p:pic>
      </p:grpSp>
    </p:spTree>
    <p:extLst>
      <p:ext uri="{BB962C8B-B14F-4D97-AF65-F5344CB8AC3E}">
        <p14:creationId xmlns:p14="http://schemas.microsoft.com/office/powerpoint/2010/main" xmlns="" val="130317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xmlns="" id="{370D7894-F9D6-456B-B869-D68382FB7765}"/>
              </a:ext>
            </a:extLst>
          </p:cNvPr>
          <p:cNvSpPr>
            <a:spLocks noChangeArrowheads="1"/>
          </p:cNvSpPr>
          <p:nvPr/>
        </p:nvSpPr>
        <p:spPr bwMode="auto">
          <a:xfrm>
            <a:off x="5105400" y="394692"/>
            <a:ext cx="3452209"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69875" lvl="0" indent="-269875" algn="just">
              <a:lnSpc>
                <a:spcPct val="150000"/>
              </a:lnSpc>
              <a:buFont typeface="Arial" pitchFamily="34" charset="0"/>
              <a:buChar char="•"/>
            </a:pPr>
            <a:r>
              <a:rPr lang="en-US" sz="1600" dirty="0"/>
              <a:t>Application programmers write program in host language such as Java, C++ or C and are submitted to a </a:t>
            </a:r>
            <a:r>
              <a:rPr lang="en-US" sz="1600" dirty="0" err="1"/>
              <a:t>precompiler</a:t>
            </a:r>
            <a:r>
              <a:rPr lang="en-US" sz="1600" dirty="0"/>
              <a:t>. </a:t>
            </a:r>
          </a:p>
          <a:p>
            <a:pPr marL="269875" lvl="0" indent="-269875" algn="just">
              <a:lnSpc>
                <a:spcPct val="150000"/>
              </a:lnSpc>
              <a:buFont typeface="Arial" pitchFamily="34" charset="0"/>
              <a:buChar char="•"/>
            </a:pPr>
            <a:r>
              <a:rPr lang="en-US" sz="1600" dirty="0" err="1"/>
              <a:t>Precompiler</a:t>
            </a:r>
            <a:r>
              <a:rPr lang="en-US" sz="1600" dirty="0"/>
              <a:t> extracts DML commands from host language and sends them to DML compiler for compilation into object code. </a:t>
            </a:r>
          </a:p>
          <a:p>
            <a:pPr marL="269875" lvl="0" indent="-269875" algn="just">
              <a:lnSpc>
                <a:spcPct val="150000"/>
              </a:lnSpc>
              <a:buFont typeface="Arial" pitchFamily="34" charset="0"/>
              <a:buChar char="•"/>
            </a:pPr>
            <a:r>
              <a:rPr lang="en-US" sz="1600" dirty="0"/>
              <a:t>Host language compiler generates object code. Then both object codes are lined to form a Canned Transaction. </a:t>
            </a:r>
          </a:p>
          <a:p>
            <a:pPr marL="269875" lvl="0" indent="-269875" algn="just">
              <a:lnSpc>
                <a:spcPct val="150000"/>
              </a:lnSpc>
              <a:buFont typeface="Arial" pitchFamily="34" charset="0"/>
              <a:buChar char="•"/>
            </a:pPr>
            <a:r>
              <a:rPr lang="en-US" sz="1600" dirty="0"/>
              <a:t>These canned transactions are useful to parametric users who supply parameters to these canned transactions so that they can be run repeatedly as separate transaction</a:t>
            </a:r>
            <a:r>
              <a:rPr lang="en-US" sz="1600" dirty="0" smtClean="0"/>
              <a:t>.</a:t>
            </a:r>
          </a:p>
        </p:txBody>
      </p:sp>
      <p:grpSp>
        <p:nvGrpSpPr>
          <p:cNvPr id="2" name="Group 6">
            <a:extLst>
              <a:ext uri="{FF2B5EF4-FFF2-40B4-BE49-F238E27FC236}">
                <a16:creationId xmlns:a16="http://schemas.microsoft.com/office/drawing/2014/main" xmlns="" id="{A841FED2-00A7-4DE7-940B-40A61F37F5E4}"/>
              </a:ext>
            </a:extLst>
          </p:cNvPr>
          <p:cNvGrpSpPr/>
          <p:nvPr/>
        </p:nvGrpSpPr>
        <p:grpSpPr>
          <a:xfrm>
            <a:off x="0" y="193886"/>
            <a:ext cx="5032717" cy="6109504"/>
            <a:chOff x="0" y="193885"/>
            <a:chExt cx="6710289" cy="6109504"/>
          </a:xfrm>
        </p:grpSpPr>
        <p:sp>
          <p:nvSpPr>
            <p:cNvPr id="8" name="Rectangle 1">
              <a:extLst>
                <a:ext uri="{FF2B5EF4-FFF2-40B4-BE49-F238E27FC236}">
                  <a16:creationId xmlns:a16="http://schemas.microsoft.com/office/drawing/2014/main" xmlns="" id="{CF797048-1B67-4FF6-83C3-E3FD9F302638}"/>
                </a:ext>
              </a:extLst>
            </p:cNvPr>
            <p:cNvSpPr>
              <a:spLocks noChangeArrowheads="1"/>
            </p:cNvSpPr>
            <p:nvPr/>
          </p:nvSpPr>
          <p:spPr bwMode="auto">
            <a:xfrm>
              <a:off x="140678" y="193885"/>
              <a:ext cx="656492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1">
                      <a:lumMod val="75000"/>
                    </a:schemeClr>
                  </a:solidFill>
                  <a:effectLst/>
                  <a:ea typeface="Calibri" pitchFamily="34" charset="0"/>
                  <a:cs typeface="Arial" pitchFamily="34" charset="0"/>
                </a:rPr>
                <a:t>Component modules of a DBMS </a:t>
              </a:r>
              <a:endParaRPr kumimoji="0" lang="en-US" sz="3600" b="1" i="0" u="none" strike="noStrike" cap="none" normalizeH="0" baseline="0" dirty="0">
                <a:ln>
                  <a:noFill/>
                </a:ln>
                <a:solidFill>
                  <a:schemeClr val="accent1">
                    <a:lumMod val="75000"/>
                  </a:schemeClr>
                </a:solidFill>
                <a:effectLst/>
                <a:cs typeface="Arial" pitchFamily="34" charset="0"/>
              </a:endParaRPr>
            </a:p>
          </p:txBody>
        </p:sp>
        <p:pic>
          <p:nvPicPr>
            <p:cNvPr id="9" name="Picture 2">
              <a:extLst>
                <a:ext uri="{FF2B5EF4-FFF2-40B4-BE49-F238E27FC236}">
                  <a16:creationId xmlns:a16="http://schemas.microsoft.com/office/drawing/2014/main" xmlns="" id="{A3718C7A-6DAE-4944-9383-DB8E7BEFEA16}"/>
                </a:ext>
              </a:extLst>
            </p:cNvPr>
            <p:cNvPicPr>
              <a:picLocks noChangeAspect="1" noChangeArrowheads="1"/>
            </p:cNvPicPr>
            <p:nvPr/>
          </p:nvPicPr>
          <p:blipFill>
            <a:blip r:embed="rId2" cstate="print"/>
            <a:srcRect l="33492" t="17578" r="29172" b="21875"/>
            <a:stretch>
              <a:fillRect/>
            </a:stretch>
          </p:blipFill>
          <p:spPr bwMode="auto">
            <a:xfrm>
              <a:off x="0" y="838199"/>
              <a:ext cx="6710289" cy="5465190"/>
            </a:xfrm>
            <a:prstGeom prst="rect">
              <a:avLst/>
            </a:prstGeom>
            <a:noFill/>
            <a:ln w="9525">
              <a:noFill/>
              <a:miter lim="800000"/>
              <a:headEnd/>
              <a:tailEnd/>
            </a:ln>
            <a:effectLst/>
          </p:spPr>
        </p:pic>
      </p:grpSp>
    </p:spTree>
    <p:extLst>
      <p:ext uri="{BB962C8B-B14F-4D97-AF65-F5344CB8AC3E}">
        <p14:creationId xmlns:p14="http://schemas.microsoft.com/office/powerpoint/2010/main" xmlns="" val="4009057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D9575462-C7E7-4DD9-AD3B-7B610DFE5EA7}"/>
              </a:ext>
            </a:extLst>
          </p:cNvPr>
          <p:cNvSpPr txBox="1"/>
          <p:nvPr/>
        </p:nvSpPr>
        <p:spPr>
          <a:xfrm>
            <a:off x="5032716" y="732579"/>
            <a:ext cx="3587263" cy="5632311"/>
          </a:xfrm>
          <a:prstGeom prst="rect">
            <a:avLst/>
          </a:prstGeom>
          <a:noFill/>
        </p:spPr>
        <p:txBody>
          <a:bodyPr wrap="square" rtlCol="0">
            <a:spAutoFit/>
          </a:bodyPr>
          <a:lstStyle/>
          <a:p>
            <a:pPr marL="360363" lvl="0" indent="-360363" algn="just">
              <a:lnSpc>
                <a:spcPct val="150000"/>
              </a:lnSpc>
              <a:buFont typeface="Arial" pitchFamily="34" charset="0"/>
              <a:buChar char="•"/>
            </a:pPr>
            <a:r>
              <a:rPr lang="en-US" sz="1600" dirty="0"/>
              <a:t>Runtime database processor executes privileged commands, executable query plans and canned transactions with runtime parameters. It works with system dictionary and update it. </a:t>
            </a:r>
            <a:endParaRPr lang="en-IN" sz="1600" dirty="0"/>
          </a:p>
          <a:p>
            <a:pPr marL="360363" lvl="0" indent="-360363" algn="just">
              <a:lnSpc>
                <a:spcPct val="150000"/>
              </a:lnSpc>
              <a:buFont typeface="Arial" pitchFamily="34" charset="0"/>
              <a:buChar char="•"/>
            </a:pPr>
            <a:r>
              <a:rPr lang="en-US" sz="1600" dirty="0"/>
              <a:t>Stored data manager module of the DBMS controls access to DBMS information that is stored on disk. It handles data transfer also.</a:t>
            </a:r>
          </a:p>
          <a:p>
            <a:pPr marL="360363" indent="-360363" algn="just">
              <a:lnSpc>
                <a:spcPct val="150000"/>
              </a:lnSpc>
              <a:buFont typeface="Arial" pitchFamily="34" charset="0"/>
              <a:buChar char="•"/>
            </a:pPr>
            <a:r>
              <a:rPr lang="en-US" sz="1600" dirty="0"/>
              <a:t>Concurrency control, backup and recovery system are integrated into the working of the run time database processor for the purpose of transaction management.</a:t>
            </a:r>
            <a:endParaRPr lang="en-IN" sz="1600" dirty="0"/>
          </a:p>
        </p:txBody>
      </p:sp>
      <p:grpSp>
        <p:nvGrpSpPr>
          <p:cNvPr id="2" name="Group 5">
            <a:extLst>
              <a:ext uri="{FF2B5EF4-FFF2-40B4-BE49-F238E27FC236}">
                <a16:creationId xmlns:a16="http://schemas.microsoft.com/office/drawing/2014/main" xmlns="" id="{C4A9179B-B4AD-4312-95CB-1132854512BC}"/>
              </a:ext>
            </a:extLst>
          </p:cNvPr>
          <p:cNvGrpSpPr/>
          <p:nvPr/>
        </p:nvGrpSpPr>
        <p:grpSpPr>
          <a:xfrm>
            <a:off x="0" y="304800"/>
            <a:ext cx="5181600" cy="5998590"/>
            <a:chOff x="0" y="270085"/>
            <a:chExt cx="6908800" cy="6033304"/>
          </a:xfrm>
        </p:grpSpPr>
        <p:sp>
          <p:nvSpPr>
            <p:cNvPr id="9" name="Rectangle 1">
              <a:extLst>
                <a:ext uri="{FF2B5EF4-FFF2-40B4-BE49-F238E27FC236}">
                  <a16:creationId xmlns:a16="http://schemas.microsoft.com/office/drawing/2014/main" xmlns="" id="{0C8A22BB-F72C-41BF-80B9-8EC8A8FA6054}"/>
                </a:ext>
              </a:extLst>
            </p:cNvPr>
            <p:cNvSpPr>
              <a:spLocks noChangeArrowheads="1"/>
            </p:cNvSpPr>
            <p:nvPr/>
          </p:nvSpPr>
          <p:spPr bwMode="auto">
            <a:xfrm>
              <a:off x="140678" y="270085"/>
              <a:ext cx="676812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1">
                      <a:lumMod val="75000"/>
                    </a:schemeClr>
                  </a:solidFill>
                  <a:effectLst/>
                  <a:ea typeface="Calibri" pitchFamily="34" charset="0"/>
                  <a:cs typeface="Arial" pitchFamily="34" charset="0"/>
                </a:rPr>
                <a:t>Component modules of a DBMS </a:t>
              </a:r>
              <a:endParaRPr kumimoji="0" lang="en-US" sz="3600" b="1" i="0" u="none" strike="noStrike" cap="none" normalizeH="0" baseline="0" dirty="0">
                <a:ln>
                  <a:noFill/>
                </a:ln>
                <a:solidFill>
                  <a:schemeClr val="accent1">
                    <a:lumMod val="75000"/>
                  </a:schemeClr>
                </a:solidFill>
                <a:effectLst/>
                <a:cs typeface="Arial" pitchFamily="34" charset="0"/>
              </a:endParaRPr>
            </a:p>
          </p:txBody>
        </p:sp>
        <p:pic>
          <p:nvPicPr>
            <p:cNvPr id="10" name="Picture 2">
              <a:extLst>
                <a:ext uri="{FF2B5EF4-FFF2-40B4-BE49-F238E27FC236}">
                  <a16:creationId xmlns:a16="http://schemas.microsoft.com/office/drawing/2014/main" xmlns="" id="{C58595E4-094D-4566-8646-167793456515}"/>
                </a:ext>
              </a:extLst>
            </p:cNvPr>
            <p:cNvPicPr>
              <a:picLocks noChangeAspect="1" noChangeArrowheads="1"/>
            </p:cNvPicPr>
            <p:nvPr/>
          </p:nvPicPr>
          <p:blipFill>
            <a:blip r:embed="rId2" cstate="print"/>
            <a:srcRect l="33492" t="17578" r="29172" b="21875"/>
            <a:stretch>
              <a:fillRect/>
            </a:stretch>
          </p:blipFill>
          <p:spPr bwMode="auto">
            <a:xfrm>
              <a:off x="0" y="838199"/>
              <a:ext cx="6710289" cy="5465190"/>
            </a:xfrm>
            <a:prstGeom prst="rect">
              <a:avLst/>
            </a:prstGeom>
            <a:noFill/>
            <a:ln w="9525">
              <a:noFill/>
              <a:miter lim="800000"/>
              <a:headEnd/>
              <a:tailEnd/>
            </a:ln>
            <a:effectLst/>
          </p:spPr>
        </p:pic>
      </p:grpSp>
    </p:spTree>
    <p:extLst>
      <p:ext uri="{BB962C8B-B14F-4D97-AF65-F5344CB8AC3E}">
        <p14:creationId xmlns:p14="http://schemas.microsoft.com/office/powerpoint/2010/main" xmlns="" val="402976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3429000" y="6324600"/>
            <a:ext cx="2057400" cy="365125"/>
          </a:xfrm>
        </p:spPr>
        <p:txBody>
          <a:bodyPr/>
          <a:lstStyle/>
          <a:p>
            <a:pPr>
              <a:defRPr/>
            </a:pPr>
            <a:r>
              <a:rPr lang="en-US" dirty="0" smtClean="0"/>
              <a:t>S </a:t>
            </a:r>
            <a:r>
              <a:rPr lang="en-US" dirty="0" err="1" smtClean="0"/>
              <a:t>Mamatha</a:t>
            </a:r>
            <a:r>
              <a:rPr lang="en-US" dirty="0" smtClean="0"/>
              <a:t> </a:t>
            </a:r>
            <a:r>
              <a:rPr lang="en-US" dirty="0" err="1" smtClean="0"/>
              <a:t>Jajur</a:t>
            </a:r>
            <a:r>
              <a:rPr lang="en-US" dirty="0" smtClean="0"/>
              <a:t>, RNSIT</a:t>
            </a:r>
            <a:endParaRPr lang="en-US" dirty="0"/>
          </a:p>
        </p:txBody>
      </p:sp>
      <p:sp>
        <p:nvSpPr>
          <p:cNvPr id="1308674" name="Rectangle 2"/>
          <p:cNvSpPr>
            <a:spLocks noGrp="1" noChangeArrowheads="1"/>
          </p:cNvSpPr>
          <p:nvPr>
            <p:ph type="title"/>
          </p:nvPr>
        </p:nvSpPr>
        <p:spPr/>
        <p:txBody>
          <a:bodyPr/>
          <a:lstStyle/>
          <a:p>
            <a:pPr>
              <a:defRPr/>
            </a:pPr>
            <a:r>
              <a:rPr lang="en-US" dirty="0" smtClean="0"/>
              <a:t>Contents</a:t>
            </a:r>
          </a:p>
        </p:txBody>
      </p:sp>
      <p:sp>
        <p:nvSpPr>
          <p:cNvPr id="1308675" name="Rectangle 3"/>
          <p:cNvSpPr>
            <a:spLocks noGrp="1" noChangeArrowheads="1"/>
          </p:cNvSpPr>
          <p:nvPr>
            <p:ph type="body" idx="1"/>
          </p:nvPr>
        </p:nvSpPr>
        <p:spPr>
          <a:xfrm>
            <a:off x="533400" y="1752600"/>
            <a:ext cx="7772400" cy="4114800"/>
          </a:xfrm>
        </p:spPr>
        <p:txBody>
          <a:bodyPr>
            <a:normAutofit/>
          </a:bodyPr>
          <a:lstStyle/>
          <a:p>
            <a:pPr>
              <a:defRPr/>
            </a:pPr>
            <a:r>
              <a:rPr lang="en-US" sz="1800" dirty="0" smtClean="0">
                <a:solidFill>
                  <a:schemeClr val="bg2">
                    <a:lumMod val="50000"/>
                  </a:schemeClr>
                </a:solidFill>
              </a:rPr>
              <a:t>Introduction to Data, Database, DBMS, Database System</a:t>
            </a:r>
          </a:p>
          <a:p>
            <a:pPr>
              <a:defRPr/>
            </a:pPr>
            <a:r>
              <a:rPr lang="en-US" sz="1800" dirty="0" smtClean="0">
                <a:solidFill>
                  <a:schemeClr val="bg2">
                    <a:lumMod val="50000"/>
                  </a:schemeClr>
                </a:solidFill>
              </a:rPr>
              <a:t>Why Use Databases ? Advantages of  Database Approach</a:t>
            </a:r>
          </a:p>
          <a:p>
            <a:pPr>
              <a:defRPr/>
            </a:pPr>
            <a:r>
              <a:rPr lang="en-US" sz="1800" dirty="0" smtClean="0">
                <a:solidFill>
                  <a:schemeClr val="bg2">
                    <a:lumMod val="50000"/>
                  </a:schemeClr>
                </a:solidFill>
              </a:rPr>
              <a:t>Database Users – End Users, DBA </a:t>
            </a:r>
          </a:p>
          <a:p>
            <a:pPr>
              <a:defRPr/>
            </a:pPr>
            <a:r>
              <a:rPr lang="en-US" sz="1800" dirty="0" smtClean="0">
                <a:solidFill>
                  <a:schemeClr val="bg2">
                    <a:lumMod val="50000"/>
                  </a:schemeClr>
                </a:solidFill>
              </a:rPr>
              <a:t>Data Models – Conceptual, Representational, Physical</a:t>
            </a:r>
          </a:p>
          <a:p>
            <a:pPr>
              <a:defRPr/>
            </a:pPr>
            <a:r>
              <a:rPr lang="en-US" sz="1800" dirty="0" smtClean="0">
                <a:solidFill>
                  <a:schemeClr val="bg2">
                    <a:lumMod val="50000"/>
                  </a:schemeClr>
                </a:solidFill>
              </a:rPr>
              <a:t>Database Architectures – Centralized, 2-tier, 3-tier</a:t>
            </a:r>
          </a:p>
          <a:p>
            <a:pPr>
              <a:defRPr/>
            </a:pPr>
            <a:r>
              <a:rPr lang="en-US" sz="1800" dirty="0">
                <a:solidFill>
                  <a:schemeClr val="bg2">
                    <a:lumMod val="50000"/>
                  </a:schemeClr>
                </a:solidFill>
              </a:rPr>
              <a:t>Database Design Phases</a:t>
            </a:r>
          </a:p>
          <a:p>
            <a:pPr>
              <a:defRPr/>
            </a:pPr>
            <a:r>
              <a:rPr lang="en-US" sz="1800" dirty="0" smtClean="0">
                <a:solidFill>
                  <a:schemeClr val="bg2">
                    <a:lumMod val="50000"/>
                  </a:schemeClr>
                </a:solidFill>
              </a:rPr>
              <a:t>Three Level Schema - Data Independence </a:t>
            </a:r>
          </a:p>
          <a:p>
            <a:pPr>
              <a:defRPr/>
            </a:pPr>
            <a:r>
              <a:rPr lang="en-US" sz="1800" dirty="0" smtClean="0">
                <a:solidFill>
                  <a:schemeClr val="bg2">
                    <a:lumMod val="50000"/>
                  </a:schemeClr>
                </a:solidFill>
              </a:rPr>
              <a:t>ER Model – ER Schema</a:t>
            </a:r>
          </a:p>
          <a:p>
            <a:pPr>
              <a:defRPr/>
            </a:pPr>
            <a:r>
              <a:rPr lang="en-US" sz="1800" dirty="0" smtClean="0">
                <a:solidFill>
                  <a:schemeClr val="bg2">
                    <a:lumMod val="50000"/>
                  </a:schemeClr>
                </a:solidFill>
              </a:rPr>
              <a:t>Relational Data Model – Relational Schema</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accent1">
                    <a:lumMod val="75000"/>
                  </a:schemeClr>
                </a:solidFill>
              </a:rPr>
              <a:t>Database System </a:t>
            </a:r>
            <a:r>
              <a:rPr lang="en-IN" sz="3600" b="1" dirty="0" smtClean="0">
                <a:solidFill>
                  <a:schemeClr val="accent1">
                    <a:lumMod val="75000"/>
                  </a:schemeClr>
                </a:solidFill>
              </a:rPr>
              <a:t>Utilities</a:t>
            </a:r>
            <a:endParaRPr lang="en-US" sz="36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gn="just">
              <a:lnSpc>
                <a:spcPct val="150000"/>
              </a:lnSpc>
            </a:pPr>
            <a:r>
              <a:rPr lang="en-US" sz="1800" dirty="0" smtClean="0"/>
              <a:t>They help the DBA to manage the database system. The functions of utilities are</a:t>
            </a:r>
            <a:endParaRPr lang="en-IN" sz="1800" dirty="0" smtClean="0"/>
          </a:p>
          <a:p>
            <a:pPr marL="457200" indent="-457200" algn="just">
              <a:lnSpc>
                <a:spcPct val="150000"/>
              </a:lnSpc>
              <a:buAutoNum type="arabicPeriod"/>
            </a:pPr>
            <a:r>
              <a:rPr lang="en-US" sz="1800" dirty="0" smtClean="0"/>
              <a:t>Loading utility</a:t>
            </a:r>
            <a:endParaRPr lang="en-IN" sz="1800" dirty="0" smtClean="0"/>
          </a:p>
          <a:p>
            <a:pPr marL="457200" indent="-457200" algn="just">
              <a:lnSpc>
                <a:spcPct val="150000"/>
              </a:lnSpc>
              <a:buAutoNum type="arabicPeriod"/>
            </a:pPr>
            <a:r>
              <a:rPr lang="en-US" sz="1800" dirty="0" smtClean="0"/>
              <a:t>Backup utility</a:t>
            </a:r>
            <a:endParaRPr lang="en-IN" sz="1800" dirty="0" smtClean="0"/>
          </a:p>
          <a:p>
            <a:pPr marL="457200" indent="-457200" algn="just">
              <a:lnSpc>
                <a:spcPct val="150000"/>
              </a:lnSpc>
              <a:buAutoNum type="arabicPeriod" startAt="3"/>
            </a:pPr>
            <a:r>
              <a:rPr lang="en-US" sz="1800" dirty="0" smtClean="0"/>
              <a:t>Database storage reorganization utility</a:t>
            </a:r>
            <a:endParaRPr lang="en-IN" sz="1800" dirty="0" smtClean="0"/>
          </a:p>
          <a:p>
            <a:pPr marL="457200" indent="-457200" algn="just">
              <a:lnSpc>
                <a:spcPct val="150000"/>
              </a:lnSpc>
              <a:buAutoNum type="arabicPeriod" startAt="3"/>
            </a:pPr>
            <a:r>
              <a:rPr lang="en-US" sz="1800" dirty="0" smtClean="0"/>
              <a:t>Performance monitoring utility</a:t>
            </a:r>
            <a:endParaRPr lang="en-IN" sz="1800" dirty="0" smtClean="0"/>
          </a:p>
          <a:p>
            <a:endParaRPr lang="en-US" sz="18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07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628650" y="1066800"/>
            <a:ext cx="7886700" cy="5110163"/>
          </a:xfrm>
        </p:spPr>
        <p:txBody>
          <a:bodyPr>
            <a:normAutofit/>
          </a:bodyPr>
          <a:lstStyle/>
          <a:p>
            <a:pPr marL="269875" indent="-269875" algn="just">
              <a:lnSpc>
                <a:spcPct val="150000"/>
              </a:lnSpc>
              <a:buNone/>
            </a:pPr>
            <a:r>
              <a:rPr lang="en-US" dirty="0" smtClean="0">
                <a:solidFill>
                  <a:schemeClr val="accent1">
                    <a:lumMod val="75000"/>
                  </a:schemeClr>
                </a:solidFill>
              </a:rPr>
              <a:t>Loading utility</a:t>
            </a:r>
            <a:endParaRPr lang="en-IN" dirty="0" smtClean="0">
              <a:solidFill>
                <a:schemeClr val="accent1">
                  <a:lumMod val="75000"/>
                </a:schemeClr>
              </a:solidFill>
            </a:endParaRPr>
          </a:p>
          <a:p>
            <a:pPr marL="269875" lvl="0" indent="-269875" algn="just">
              <a:lnSpc>
                <a:spcPct val="100000"/>
              </a:lnSpc>
            </a:pPr>
            <a:r>
              <a:rPr lang="en-US" sz="1800" dirty="0" smtClean="0"/>
              <a:t>It </a:t>
            </a:r>
            <a:r>
              <a:rPr lang="en-US" sz="1800" dirty="0" smtClean="0"/>
              <a:t>is used to load existing data files such as text files or sequential files into the database.</a:t>
            </a:r>
            <a:endParaRPr lang="en-IN" sz="1800" dirty="0" smtClean="0"/>
          </a:p>
          <a:p>
            <a:pPr marL="269875" lvl="0" indent="-269875" algn="just">
              <a:lnSpc>
                <a:spcPct val="100000"/>
              </a:lnSpc>
            </a:pPr>
            <a:r>
              <a:rPr lang="en-US" sz="1800" dirty="0" smtClean="0"/>
              <a:t>Usually the source format of the data file and the target database file structure are specified to the utility, which then automatically reformats the data and stored it into the database.</a:t>
            </a:r>
            <a:endParaRPr lang="en-IN" sz="1800" dirty="0" smtClean="0"/>
          </a:p>
          <a:p>
            <a:pPr marL="269875" lvl="0" indent="-269875" algn="just">
              <a:lnSpc>
                <a:spcPct val="100000"/>
              </a:lnSpc>
            </a:pPr>
            <a:r>
              <a:rPr lang="en-US" sz="1800" dirty="0" smtClean="0"/>
              <a:t>The tool used for this purpose is called conversion tool</a:t>
            </a:r>
            <a:r>
              <a:rPr lang="en-US" sz="1800" dirty="0" smtClean="0"/>
              <a:t>.</a:t>
            </a:r>
          </a:p>
          <a:p>
            <a:pPr marL="269875" indent="-269875" algn="just">
              <a:lnSpc>
                <a:spcPct val="100000"/>
              </a:lnSpc>
              <a:buNone/>
            </a:pPr>
            <a:r>
              <a:rPr lang="en-US" dirty="0" smtClean="0">
                <a:solidFill>
                  <a:schemeClr val="accent1">
                    <a:lumMod val="75000"/>
                  </a:schemeClr>
                </a:solidFill>
              </a:rPr>
              <a:t>Backup utility</a:t>
            </a:r>
            <a:endParaRPr lang="en-IN" dirty="0" smtClean="0">
              <a:solidFill>
                <a:schemeClr val="accent1">
                  <a:lumMod val="75000"/>
                </a:schemeClr>
              </a:solidFill>
            </a:endParaRPr>
          </a:p>
          <a:p>
            <a:pPr marL="342900" lvl="0" indent="-342900" algn="just">
              <a:lnSpc>
                <a:spcPct val="100000"/>
              </a:lnSpc>
            </a:pPr>
            <a:r>
              <a:rPr lang="en-US" sz="1800" dirty="0" smtClean="0"/>
              <a:t>It </a:t>
            </a:r>
            <a:r>
              <a:rPr lang="en-US" sz="1800" dirty="0" smtClean="0"/>
              <a:t>creates a backup copy of the database, usually by dumping the entire database onto tape.</a:t>
            </a:r>
            <a:endParaRPr lang="en-IN" sz="1800" dirty="0" smtClean="0"/>
          </a:p>
          <a:p>
            <a:pPr marL="342900" lvl="0" indent="-342900" algn="just">
              <a:lnSpc>
                <a:spcPct val="100000"/>
              </a:lnSpc>
            </a:pPr>
            <a:r>
              <a:rPr lang="en-US" sz="1800" dirty="0" smtClean="0"/>
              <a:t>The backup copy can be used to restore the database in case of catastrophic failure.</a:t>
            </a:r>
            <a:endParaRPr lang="en-IN" sz="1800" dirty="0" smtClean="0"/>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28650" y="1219200"/>
            <a:ext cx="7886700" cy="4957763"/>
          </a:xfrm>
        </p:spPr>
        <p:txBody>
          <a:bodyPr>
            <a:normAutofit/>
          </a:bodyPr>
          <a:lstStyle/>
          <a:p>
            <a:pPr>
              <a:lnSpc>
                <a:spcPct val="100000"/>
              </a:lnSpc>
              <a:buNone/>
            </a:pPr>
            <a:r>
              <a:rPr lang="en-US" dirty="0" smtClean="0">
                <a:solidFill>
                  <a:schemeClr val="accent1">
                    <a:lumMod val="75000"/>
                  </a:schemeClr>
                </a:solidFill>
              </a:rPr>
              <a:t>Database storage reorganization utility</a:t>
            </a:r>
            <a:endParaRPr lang="en-IN" dirty="0" smtClean="0">
              <a:solidFill>
                <a:schemeClr val="accent1">
                  <a:lumMod val="75000"/>
                </a:schemeClr>
              </a:solidFill>
            </a:endParaRPr>
          </a:p>
          <a:p>
            <a:pPr lvl="0">
              <a:lnSpc>
                <a:spcPct val="100000"/>
              </a:lnSpc>
            </a:pPr>
            <a:r>
              <a:rPr lang="en-US" sz="1800" dirty="0" smtClean="0"/>
              <a:t>It </a:t>
            </a:r>
            <a:r>
              <a:rPr lang="en-US" sz="1800" dirty="0" smtClean="0"/>
              <a:t>is used to reorganize a set of database files into a different file organization to improve performance.</a:t>
            </a:r>
            <a:endParaRPr lang="en-IN" sz="1800" dirty="0" smtClean="0"/>
          </a:p>
          <a:p>
            <a:pPr>
              <a:lnSpc>
                <a:spcPct val="100000"/>
              </a:lnSpc>
            </a:pPr>
            <a:endParaRPr lang="en-US" sz="1800" dirty="0" smtClean="0"/>
          </a:p>
          <a:p>
            <a:pPr>
              <a:lnSpc>
                <a:spcPct val="100000"/>
              </a:lnSpc>
              <a:buNone/>
            </a:pPr>
            <a:r>
              <a:rPr lang="en-US" dirty="0" smtClean="0">
                <a:solidFill>
                  <a:schemeClr val="accent1">
                    <a:lumMod val="75000"/>
                  </a:schemeClr>
                </a:solidFill>
              </a:rPr>
              <a:t>Performance monitoring utility</a:t>
            </a:r>
            <a:endParaRPr lang="en-IN" dirty="0" smtClean="0">
              <a:solidFill>
                <a:schemeClr val="accent1">
                  <a:lumMod val="75000"/>
                </a:schemeClr>
              </a:solidFill>
            </a:endParaRPr>
          </a:p>
          <a:p>
            <a:pPr lvl="0">
              <a:lnSpc>
                <a:spcPct val="100000"/>
              </a:lnSpc>
            </a:pPr>
            <a:r>
              <a:rPr lang="en-US" sz="1800" dirty="0" smtClean="0"/>
              <a:t>It </a:t>
            </a:r>
            <a:r>
              <a:rPr lang="en-US" sz="1800" dirty="0" smtClean="0"/>
              <a:t>monitors usage and provides statistics to the DBA. The DBA uses these statistics in making decisions such as whether to recognize files or not to improve performance.</a:t>
            </a:r>
            <a:endParaRPr lang="en-IN" sz="1800" dirty="0" smtClean="0"/>
          </a:p>
          <a:p>
            <a:pPr>
              <a:lnSpc>
                <a:spcPct val="100000"/>
              </a:lnSpc>
            </a:pPr>
            <a:endParaRPr lang="en-US" sz="18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14400"/>
            <a:ext cx="7886700" cy="5262563"/>
          </a:xfrm>
        </p:spPr>
        <p:txBody>
          <a:bodyPr>
            <a:normAutofit/>
          </a:bodyPr>
          <a:lstStyle/>
          <a:p>
            <a:pPr algn="just">
              <a:lnSpc>
                <a:spcPct val="150000"/>
              </a:lnSpc>
            </a:pPr>
            <a:r>
              <a:rPr lang="en-US" sz="1600" b="1" dirty="0" smtClean="0"/>
              <a:t>Databases and database systems</a:t>
            </a:r>
            <a:r>
              <a:rPr lang="en-US" sz="1600" dirty="0" smtClean="0"/>
              <a:t> are an essential component of life in modern society: most of us encounter several activities every day that involve  some interaction with a database.</a:t>
            </a:r>
          </a:p>
          <a:p>
            <a:pPr algn="just">
              <a:lnSpc>
                <a:spcPct val="150000"/>
              </a:lnSpc>
            </a:pPr>
            <a:r>
              <a:rPr lang="en-US" sz="1600" dirty="0" smtClean="0"/>
              <a:t>Databases and database technology have had a major impact on the growing use of computers. It is fair to say that databases play a critical role in almost all areas where computers are used, including business, electronic commerce, social media, engineering, medicine, genetics, law, education, and library science. </a:t>
            </a:r>
          </a:p>
          <a:p>
            <a:pPr algn="just">
              <a:lnSpc>
                <a:spcPct val="150000"/>
              </a:lnSpc>
            </a:pPr>
            <a:r>
              <a:rPr lang="en-US" sz="1600" dirty="0" smtClean="0"/>
              <a:t>A database represents some aspect of the real world, sometimes called the </a:t>
            </a:r>
            <a:r>
              <a:rPr lang="en-US" sz="1600" b="1" dirty="0" err="1" smtClean="0"/>
              <a:t>miniworld</a:t>
            </a:r>
            <a:r>
              <a:rPr lang="en-US" sz="1600" b="1" dirty="0" smtClean="0"/>
              <a:t> or the universe of discourse (</a:t>
            </a:r>
            <a:r>
              <a:rPr lang="en-US" sz="1600" b="1" dirty="0" err="1" smtClean="0"/>
              <a:t>UoD</a:t>
            </a:r>
            <a:r>
              <a:rPr lang="en-US" sz="1600" b="1" dirty="0" smtClean="0"/>
              <a:t>). </a:t>
            </a:r>
            <a:r>
              <a:rPr lang="en-US" sz="1600" dirty="0" smtClean="0"/>
              <a:t>Changes to the </a:t>
            </a:r>
            <a:r>
              <a:rPr lang="en-US" sz="1600" dirty="0" err="1" smtClean="0"/>
              <a:t>miniworld</a:t>
            </a:r>
            <a:r>
              <a:rPr lang="en-US" sz="1600" dirty="0" smtClean="0"/>
              <a:t> are reflected in the database.</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
        <p:nvSpPr>
          <p:cNvPr id="7" name="Title 6"/>
          <p:cNvSpPr>
            <a:spLocks noGrp="1"/>
          </p:cNvSpPr>
          <p:nvPr>
            <p:ph type="title"/>
          </p:nvPr>
        </p:nvSpPr>
        <p:spPr/>
        <p:txBody>
          <a:bodyPr/>
          <a:lstStyle/>
          <a:p>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28650" y="1143000"/>
            <a:ext cx="7886700" cy="5033963"/>
          </a:xfrm>
        </p:spPr>
        <p:txBody>
          <a:bodyPr>
            <a:normAutofit/>
          </a:bodyPr>
          <a:lstStyle/>
          <a:p>
            <a:pPr algn="just">
              <a:lnSpc>
                <a:spcPct val="150000"/>
              </a:lnSpc>
            </a:pPr>
            <a:r>
              <a:rPr lang="en-US" sz="1800" dirty="0" smtClean="0"/>
              <a:t>A database is a logically coherent collection of data with some inherent meaning. A random assortment of data cannot correctly be referred to as a database.</a:t>
            </a:r>
          </a:p>
          <a:p>
            <a:pPr algn="just">
              <a:lnSpc>
                <a:spcPct val="150000"/>
              </a:lnSpc>
            </a:pPr>
            <a:r>
              <a:rPr lang="en-US" sz="1800" dirty="0" smtClean="0"/>
              <a:t>A database is designed, built, and populated with data for a specific  purpose. It has an intended group of users and some preconceived applications in which these users are interested.</a:t>
            </a:r>
          </a:p>
          <a:p>
            <a:pPr algn="just"/>
            <a:endParaRPr lang="en-US" sz="18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 Mamatha Jajur, RNSIT</a:t>
            </a:r>
            <a:endParaRPr lang="en-US" dirty="0">
              <a:solidFill>
                <a:prstClr val="black">
                  <a:tint val="75000"/>
                </a:prstClr>
              </a:solidFill>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TotalTime>
  <Words>4003</Words>
  <Application>Microsoft Office PowerPoint</Application>
  <PresentationFormat>On-screen Show (4:3)</PresentationFormat>
  <Paragraphs>599</Paragraphs>
  <Slides>72</Slides>
  <Notes>3</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1_Office Theme</vt:lpstr>
      <vt:lpstr>RNS Institute of Technology Department of Computer Science and Engineering Vision: Preparing better Computer Professional for a Real World        V Semester   Database Management System  18CS53 </vt:lpstr>
      <vt:lpstr>Text Books</vt:lpstr>
      <vt:lpstr> </vt:lpstr>
      <vt:lpstr> </vt:lpstr>
      <vt:lpstr> </vt:lpstr>
      <vt:lpstr>Introduction to Databases and  Data Modeling Concepts</vt:lpstr>
      <vt:lpstr>Contents</vt:lpstr>
      <vt:lpstr> </vt:lpstr>
      <vt:lpstr> </vt:lpstr>
      <vt:lpstr> </vt:lpstr>
      <vt:lpstr> </vt:lpstr>
      <vt:lpstr>Interaction Between the User, DBMS and Database</vt:lpstr>
      <vt:lpstr> </vt:lpstr>
      <vt:lpstr>Types of databases</vt:lpstr>
      <vt:lpstr>Database Applications </vt:lpstr>
      <vt:lpstr>Popular DBMSs</vt:lpstr>
      <vt:lpstr>Database Systems </vt:lpstr>
      <vt:lpstr>Database Systems (contd..)</vt:lpstr>
      <vt:lpstr>Example of a Database (with a Conceptual Data Model)</vt:lpstr>
      <vt:lpstr>Example of a simple database</vt:lpstr>
      <vt:lpstr>Main Characteristics of the Database Approach</vt:lpstr>
      <vt:lpstr>Slide 22</vt:lpstr>
      <vt:lpstr>Main Characteristics of the Database Approach</vt:lpstr>
      <vt:lpstr> </vt:lpstr>
      <vt:lpstr>Database Users</vt:lpstr>
      <vt:lpstr>Database Users</vt:lpstr>
      <vt:lpstr>Database Administrator (DBA)</vt:lpstr>
      <vt:lpstr>End Users</vt:lpstr>
      <vt:lpstr>Database Users</vt:lpstr>
      <vt:lpstr>Advantages of Using the Database Approach</vt:lpstr>
      <vt:lpstr>Additional  Implications of Using the Database  Approach</vt:lpstr>
      <vt:lpstr>Slide 32</vt:lpstr>
      <vt:lpstr>Historical Development of Database Technology</vt:lpstr>
      <vt:lpstr>When not to use a DBMS</vt:lpstr>
      <vt:lpstr>Overview of Database Languages and Architectures</vt:lpstr>
      <vt:lpstr>Data Models</vt:lpstr>
      <vt:lpstr>Categories of data models</vt:lpstr>
      <vt:lpstr>Categories</vt:lpstr>
      <vt:lpstr>Types of Representational (Implementational) Database Models</vt:lpstr>
      <vt:lpstr>Schemas, Instances and Database State</vt:lpstr>
      <vt:lpstr>Database Schema Vs. Database State</vt:lpstr>
      <vt:lpstr> </vt:lpstr>
      <vt:lpstr>Slide 43</vt:lpstr>
      <vt:lpstr>What is Database Schema?</vt:lpstr>
      <vt:lpstr>Database Instances</vt:lpstr>
      <vt:lpstr>  </vt:lpstr>
      <vt:lpstr> </vt:lpstr>
      <vt:lpstr>Slide 48</vt:lpstr>
      <vt:lpstr>Slide 49</vt:lpstr>
      <vt:lpstr>Slide 50</vt:lpstr>
      <vt:lpstr>Slide 51</vt:lpstr>
      <vt:lpstr>Slide 52</vt:lpstr>
      <vt:lpstr>Slide 53</vt:lpstr>
      <vt:lpstr>Slide 54</vt:lpstr>
      <vt:lpstr>Slide 55</vt:lpstr>
      <vt:lpstr>Slide 56</vt:lpstr>
      <vt:lpstr>Slide 57</vt:lpstr>
      <vt:lpstr> </vt:lpstr>
      <vt:lpstr> </vt:lpstr>
      <vt:lpstr> </vt:lpstr>
      <vt:lpstr> </vt:lpstr>
      <vt:lpstr> </vt:lpstr>
      <vt:lpstr> </vt:lpstr>
      <vt:lpstr> </vt:lpstr>
      <vt:lpstr>Slide 65</vt:lpstr>
      <vt:lpstr>Slide 66</vt:lpstr>
      <vt:lpstr>Slide 67</vt:lpstr>
      <vt:lpstr>Slide 68</vt:lpstr>
      <vt:lpstr>Slide 69</vt:lpstr>
      <vt:lpstr>Database System Utilities</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 and Visualization</dc:title>
  <dc:creator>Admin-CSE</dc:creator>
  <cp:lastModifiedBy>Admin-CSE</cp:lastModifiedBy>
  <cp:revision>81</cp:revision>
  <dcterms:created xsi:type="dcterms:W3CDTF">2021-04-19T07:15:36Z</dcterms:created>
  <dcterms:modified xsi:type="dcterms:W3CDTF">2021-10-05T05:09:29Z</dcterms:modified>
</cp:coreProperties>
</file>