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9" r:id="rId11"/>
    <p:sldId id="340" r:id="rId12"/>
    <p:sldId id="341" r:id="rId13"/>
    <p:sldId id="342" r:id="rId14"/>
    <p:sldId id="343" r:id="rId15"/>
    <p:sldId id="354" r:id="rId16"/>
    <p:sldId id="355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3" r:id="rId25"/>
    <p:sldId id="352" r:id="rId26"/>
    <p:sldId id="337" r:id="rId27"/>
    <p:sldId id="33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4E855-59EF-4967-8BF4-578200512315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B75F7-5C66-4151-A9A0-2DD4584F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EBD0-6FEF-4D22-AD61-2A55B619A055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C97FB-6CC7-4ED9-BC38-8880C7C96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6BC00-4034-48E7-990F-2FF5EE51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E60B88-3720-4C13-8E58-764794A33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B3C222-5C81-4A95-ADD8-EBFACE3A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36D3-A74D-4DE5-8260-325D9841CB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02EB53-E20B-4943-B156-2E222C10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CFFAB6-3AA8-47B9-BBBD-2395637A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31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49D888-A566-487B-BE48-2BA55D4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59B4084-5FEE-41A4-BDEA-F476C43B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22CBB3-12AA-41D1-8A40-24D7B767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317F-510B-4994-ACD5-B87E948A32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814375-4BA5-4FBC-81C5-B9DC4CC9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037AF1-718A-4008-ADB1-EFCD7B5B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0F8745-0D2C-4A7C-A1FD-81C607C9F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F93F14-5816-4E30-8D3E-C8F28302D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0DAFEE-D9CA-45DB-9B0D-4A322830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2C02-934B-4320-A407-C7D9F92A5C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A3AFEB-CF2E-49D8-AA22-F08EA48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ED7EA8-8B6F-4472-BA8D-F4246AD1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96EC9-926D-4059-A36F-11F44F7A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562D76-0788-44EE-AC08-2642E07B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aseline="0">
                <a:latin typeface="Paleteno roman"/>
              </a:defRPr>
            </a:lvl1pPr>
            <a:lvl2pPr>
              <a:defRPr sz="2400" baseline="0">
                <a:latin typeface="Paleteno roman"/>
              </a:defRPr>
            </a:lvl2pPr>
            <a:lvl3pPr>
              <a:defRPr sz="2400" baseline="0">
                <a:latin typeface="Paleteno roman"/>
              </a:defRPr>
            </a:lvl3pPr>
            <a:lvl4pPr>
              <a:defRPr sz="2400" baseline="0">
                <a:latin typeface="Paleteno roman"/>
              </a:defRPr>
            </a:lvl4pPr>
            <a:lvl5pPr>
              <a:defRPr sz="2400" baseline="0">
                <a:latin typeface="Paleteno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CBFB1E-DC60-47D6-B72D-5AF63418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2416-861C-49F9-90A9-9B127A0DC0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C2AA69-3BA6-4279-A91D-EDAB07DA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58DE05-B03D-4141-805A-871AEC69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03938685-4F65-4670-9827-1768999FA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6076557"/>
            <a:ext cx="1943100" cy="76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61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0E438-B964-4D74-A312-7EAD5907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0FF379-C135-451C-B790-5A06EFCF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D367A6-3178-4CDD-8E69-48848405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D595-08AC-44EB-B3B8-851BD696DC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A7E2BF-5DE6-459F-83B3-38B5010E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2E5B79-44A6-4EFB-8398-16B7067A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5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61C3B5-9C4C-432B-AB40-3C43A5A5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2336D-6AD5-4684-9DD6-F33CBC0CE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AA0C02-BD76-4868-A049-2EEF0E3BF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6FCD69-A78D-495D-AC44-F3F47BEB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2409-3473-44EF-8928-D82F226063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57630F-41C3-44A3-8FE9-1D3F6F8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9CB928-E538-4F53-9636-F8136F9D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690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C77A1C-0AA7-483C-8CD7-48C23AF4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E52A76-86EB-4A73-BF9D-1BC0144A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9A8EBF-901E-46DD-8180-7E5571F0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0BB8B8-E41A-4D00-8E71-1B8C73EB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2216A-8AEB-472E-9743-33D1347C7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1727A-2DA8-40FD-8617-70C68AAC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887-8A1B-4BC2-A73A-BADDC0143B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341A44-8FFD-487A-A19C-8AA3F61D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C2E211B-813A-4BD6-8232-ABC45F87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0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B2A0D-9734-4F9A-A986-765B4F7E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CD9B63-EC82-4748-9D9B-9EC174A5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EB91-219C-4260-815C-CACF602DE7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C8B592-71D7-43AE-980F-948122A9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A6038B-610F-4175-901C-E8729055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209AC9A-A140-46FF-8F73-2C0E0A43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666-8690-420D-AF88-98599ED709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108F611-A206-4E6D-99B4-0E5DE47B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DE3C7E-0D21-497B-9579-965B5052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3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C3B60-B86E-45A7-841C-B8424264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489AE4-8C08-4B82-9BAF-7B8E58A3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8619EB-FD19-4950-A038-56481A7B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B96C47-45DB-42BA-9550-455F198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B47A-F40A-4AE2-84DC-A65B9D924C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1A6659-92D6-449C-91C0-BC2B206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2AA02F-7BE4-4FA6-99E9-4C70E2FA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2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D84B2-2F86-45FD-AD0E-920173C2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385AD6-14F3-4ADA-8FDD-B398B150B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BA846E-C9A1-4F5D-A5E5-2DECCBB2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28971B-A4A7-4005-BFAE-F116634A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C2EF-B2AE-4E6E-B660-C1FF484699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BB9012-BE7A-4DAD-8E1E-D6864C8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014698-DEF4-4BD1-B380-1CC5576D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97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F18A323-CD3C-4FFC-98FB-1D99E63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7ADB40-95B6-4C7A-88D3-0E91BE24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0F1E8C-8B59-4818-B7EF-3DC9585B0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FF24-FCC1-42AE-9F22-75F5D39940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6762D7-85AB-4227-9BA2-F503897A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D75EE5-B8E7-4362-A71A-C3BBB8745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2458-D5F0-4B2A-A770-22EC3052D8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283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8942C-BE99-413A-9C3D-7E9336C65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811203-5660-4477-A177-C10ADC1F4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836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B586-AB8D-4656-84EC-C03CDA95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38037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Curved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Surfaces</a:t>
            </a:r>
            <a:r>
              <a:rPr lang="en-US" sz="5400" b="1" i="1" dirty="0">
                <a:solidFill>
                  <a:srgbClr val="FF0000"/>
                </a:solidFill>
              </a:rPr>
              <a:t/>
            </a:r>
            <a:br>
              <a:rPr lang="en-US" sz="5400" b="1" i="1" dirty="0">
                <a:solidFill>
                  <a:srgbClr val="FF0000"/>
                </a:solidFill>
              </a:rPr>
            </a:b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E935FC-489E-4498-B481-CDA0F350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27628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2C410-1316-4592-BE42-50CD807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Curved Surfaces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77442-BE1D-40F8-AA9A-1C8C5C75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+mn-lt"/>
              </a:rPr>
              <a:t>Equations for objects with curved boundaries can be expressed in either a parametric or a nonparametric form.</a:t>
            </a:r>
          </a:p>
          <a:p>
            <a:pPr algn="just"/>
            <a:r>
              <a:rPr lang="en-US" sz="1800" dirty="0">
                <a:latin typeface="+mn-lt"/>
              </a:rPr>
              <a:t>The various objects that are often useful in graphics applications include quadric surfaces, </a:t>
            </a:r>
            <a:r>
              <a:rPr lang="en-US" sz="1800" dirty="0" err="1">
                <a:latin typeface="+mn-lt"/>
              </a:rPr>
              <a:t>superquadrics</a:t>
            </a:r>
            <a:r>
              <a:rPr lang="en-US" sz="1800" dirty="0">
                <a:latin typeface="+mn-lt"/>
              </a:rPr>
              <a:t>, polynomial and exponential functions, and spline surfaces. </a:t>
            </a:r>
          </a:p>
          <a:p>
            <a:pPr algn="just"/>
            <a:r>
              <a:rPr lang="en-US" sz="1800" dirty="0">
                <a:latin typeface="+mn-lt"/>
              </a:rPr>
              <a:t>These input object descriptions  typically are tessellated to produce polygon-mesh approximations for the surfaces.</a:t>
            </a:r>
          </a:p>
        </p:txBody>
      </p:sp>
    </p:spTree>
    <p:extLst>
      <p:ext uri="{BB962C8B-B14F-4D97-AF65-F5344CB8AC3E}">
        <p14:creationId xmlns:p14="http://schemas.microsoft.com/office/powerpoint/2010/main" xmlns="" val="3726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F2E02-B6BF-457F-8918-161FC5D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Quadric Surfaces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65A51-14A8-4B4A-B609-5CCFDD59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</a:rPr>
              <a:t>A frequently used class of objects are the </a:t>
            </a:r>
            <a:r>
              <a:rPr lang="en-US" sz="2000" i="1" dirty="0">
                <a:latin typeface="+mn-lt"/>
              </a:rPr>
              <a:t>quadric surfaces</a:t>
            </a:r>
            <a:r>
              <a:rPr lang="en-US" sz="2000" dirty="0">
                <a:latin typeface="+mn-lt"/>
              </a:rPr>
              <a:t>, which are described with second-degree equations (quadratics). </a:t>
            </a:r>
          </a:p>
          <a:p>
            <a:pPr algn="just"/>
            <a:r>
              <a:rPr lang="en-US" sz="2000" dirty="0">
                <a:latin typeface="+mn-lt"/>
              </a:rPr>
              <a:t>They include spheres, ellipsoids, tori, paraboloids, and hyperboloids.</a:t>
            </a:r>
          </a:p>
          <a:p>
            <a:pPr algn="just"/>
            <a:r>
              <a:rPr lang="en-US" sz="2000" dirty="0">
                <a:latin typeface="+mn-lt"/>
              </a:rPr>
              <a:t> Quadric surfaces, particularly spheres and ellipsoids, are common elements of graphics scenes, and routines for generating these surfaces are often available in graphics packages.</a:t>
            </a:r>
          </a:p>
        </p:txBody>
      </p:sp>
    </p:spTree>
    <p:extLst>
      <p:ext uri="{BB962C8B-B14F-4D97-AF65-F5344CB8AC3E}">
        <p14:creationId xmlns:p14="http://schemas.microsoft.com/office/powerpoint/2010/main" xmlns="" val="6831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1AE1A-E604-4446-B07E-D2F13B7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6581"/>
            <a:ext cx="7886700" cy="3244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Sphere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E04EF-3D4A-437E-8F19-EFB18462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2555"/>
            <a:ext cx="7886700" cy="573220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</a:rPr>
              <a:t>In Cartesian coordinates, a spherical surface with radius </a:t>
            </a:r>
            <a:r>
              <a:rPr lang="en-US" sz="2000" i="1" dirty="0">
                <a:latin typeface="+mn-lt"/>
              </a:rPr>
              <a:t>r </a:t>
            </a:r>
            <a:r>
              <a:rPr lang="en-US" sz="2000" dirty="0">
                <a:latin typeface="+mn-lt"/>
              </a:rPr>
              <a:t>centered on the coordinate origin is defined as the set of points </a:t>
            </a:r>
            <a:r>
              <a:rPr lang="en-US" sz="2000" i="1" dirty="0">
                <a:latin typeface="+mn-lt"/>
              </a:rPr>
              <a:t>(x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>
                <a:latin typeface="+mn-lt"/>
              </a:rPr>
              <a:t>y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>
                <a:latin typeface="+mn-lt"/>
              </a:rPr>
              <a:t>z) </a:t>
            </a:r>
            <a:r>
              <a:rPr lang="en-US" sz="2000" dirty="0">
                <a:latin typeface="+mn-lt"/>
              </a:rPr>
              <a:t>that satisfy the equation</a:t>
            </a:r>
          </a:p>
          <a:p>
            <a:pPr algn="just"/>
            <a:endParaRPr lang="en-US" sz="2000" dirty="0">
              <a:latin typeface="+mn-lt"/>
            </a:endParaRPr>
          </a:p>
          <a:p>
            <a:pPr lvl="6" algn="just"/>
            <a:endParaRPr lang="en-US" sz="2000" dirty="0"/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dirty="0">
                <a:latin typeface="+mn-lt"/>
              </a:rPr>
              <a:t>the spherical surface in parametric form, using latitude and longitude angles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D34309-E220-4977-8C3B-D8DB77EB86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091" y="2387395"/>
            <a:ext cx="1671638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969812-7C23-4491-A2F5-9552F66631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6642" y="4311446"/>
            <a:ext cx="2450756" cy="201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18E798-625A-47D1-9A70-8174973054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0580" y="4333245"/>
            <a:ext cx="2274377" cy="21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9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E5097-3D5D-46BF-A1F9-D15E2B51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Introduction to Computer Graphics and Imaging | Stanford Online">
            <a:extLst>
              <a:ext uri="{FF2B5EF4-FFF2-40B4-BE49-F238E27FC236}">
                <a16:creationId xmlns:a16="http://schemas.microsoft.com/office/drawing/2014/main" xmlns="" id="{9782A10B-ED3A-4473-AB55-DE2BB9665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3797" y="1924844"/>
            <a:ext cx="5536406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13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To generate a quadric surface using GLU functions</a:t>
            </a:r>
          </a:p>
          <a:p>
            <a:pPr marL="457200" indent="-457200" algn="just">
              <a:buAutoNum type="arabicPeriod"/>
            </a:pPr>
            <a:r>
              <a:rPr lang="en-US" sz="1800" dirty="0" smtClean="0">
                <a:latin typeface="+mn-lt"/>
              </a:rPr>
              <a:t>assign a name to the quadric, </a:t>
            </a:r>
          </a:p>
          <a:p>
            <a:pPr marL="457200" indent="-457200" algn="just">
              <a:buAutoNum type="arabicPeriod"/>
            </a:pPr>
            <a:r>
              <a:rPr lang="en-US" sz="1800" dirty="0" smtClean="0">
                <a:latin typeface="+mn-lt"/>
              </a:rPr>
              <a:t>activate the GLU quadric renderer, and </a:t>
            </a:r>
          </a:p>
          <a:p>
            <a:pPr marL="457200" indent="-457200" algn="just">
              <a:buAutoNum type="arabicPeriod"/>
            </a:pPr>
            <a:r>
              <a:rPr lang="en-US" sz="1800" dirty="0" smtClean="0">
                <a:latin typeface="+mn-lt"/>
              </a:rPr>
              <a:t>designate values for the surface parameters.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The following statements illustrate the basic sequence of calls for displaying a wire-frame sphere centered on the world-coordinate origin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</a:t>
            </a:r>
            <a:r>
              <a:rPr lang="en-US" sz="1800" dirty="0" err="1" smtClean="0">
                <a:latin typeface="+mn-lt"/>
              </a:rPr>
              <a:t>GLUquadricObj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*sphere1;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sphere1 </a:t>
            </a:r>
            <a:r>
              <a:rPr lang="en-US" sz="1800" dirty="0" smtClean="0">
                <a:latin typeface="+mn-lt"/>
              </a:rPr>
              <a:t>= </a:t>
            </a:r>
            <a:r>
              <a:rPr lang="en-US" sz="1800" dirty="0" err="1" smtClean="0">
                <a:latin typeface="+mn-lt"/>
              </a:rPr>
              <a:t>gluNewQuadric</a:t>
            </a:r>
            <a:r>
              <a:rPr lang="en-US" sz="1800" dirty="0" smtClean="0">
                <a:latin typeface="+mn-lt"/>
              </a:rPr>
              <a:t> ( );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</a:t>
            </a:r>
            <a:r>
              <a:rPr lang="en-US" sz="1800" dirty="0" err="1" smtClean="0">
                <a:latin typeface="+mn-lt"/>
              </a:rPr>
              <a:t>gluQuadricDrawStyle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(sphere1, GLU_LINE);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</a:t>
            </a:r>
            <a:r>
              <a:rPr lang="en-US" sz="1800" dirty="0" err="1" smtClean="0">
                <a:latin typeface="+mn-lt"/>
              </a:rPr>
              <a:t>gluSphere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(sphere1, r, </a:t>
            </a:r>
            <a:r>
              <a:rPr lang="en-US" sz="1800" dirty="0" err="1" smtClean="0">
                <a:latin typeface="+mn-lt"/>
              </a:rPr>
              <a:t>nLongitudes</a:t>
            </a:r>
            <a:r>
              <a:rPr lang="en-US" sz="1800" dirty="0" smtClean="0">
                <a:latin typeface="+mn-lt"/>
              </a:rPr>
              <a:t>, </a:t>
            </a:r>
            <a:r>
              <a:rPr lang="en-US" sz="1800" dirty="0" err="1" smtClean="0">
                <a:latin typeface="+mn-lt"/>
              </a:rPr>
              <a:t>nLatitudes</a:t>
            </a:r>
            <a:r>
              <a:rPr lang="en-US" sz="1800" dirty="0" smtClean="0">
                <a:latin typeface="+mn-lt"/>
              </a:rPr>
              <a:t>);</a:t>
            </a:r>
          </a:p>
          <a:p>
            <a:pPr algn="just"/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Three steps to create a cylinder: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1. Create a GLU quadric object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</a:t>
            </a:r>
            <a:r>
              <a:rPr lang="en-US" sz="1800" dirty="0" err="1" smtClean="0">
                <a:latin typeface="+mn-lt"/>
              </a:rPr>
              <a:t>GLUquadricObj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*p = </a:t>
            </a:r>
            <a:r>
              <a:rPr lang="en-US" sz="1800" dirty="0" err="1" smtClean="0">
                <a:latin typeface="+mn-lt"/>
              </a:rPr>
              <a:t>gluNewQuadric</a:t>
            </a:r>
            <a:r>
              <a:rPr lang="en-US" sz="1800" dirty="0" smtClean="0">
                <a:latin typeface="+mn-lt"/>
              </a:rPr>
              <a:t>();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2. Set to wire frame mode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	</a:t>
            </a:r>
            <a:r>
              <a:rPr lang="en-US" sz="1800" dirty="0" err="1" smtClean="0">
                <a:latin typeface="+mn-lt"/>
              </a:rPr>
              <a:t>gluQuadricDrawStyle</a:t>
            </a:r>
            <a:r>
              <a:rPr lang="en-US" sz="1800" dirty="0" smtClean="0">
                <a:latin typeface="+mn-lt"/>
              </a:rPr>
              <a:t>(GLU</a:t>
            </a:r>
            <a:r>
              <a:rPr lang="en-US" sz="1800" dirty="0" smtClean="0">
                <a:latin typeface="+mn-lt"/>
              </a:rPr>
              <a:t>__LINE);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n-lt"/>
              </a:rPr>
              <a:t>3. Derive a cylinder object from p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gluCylinder</a:t>
            </a:r>
            <a:r>
              <a:rPr lang="en-US" sz="1800" b="1" dirty="0" smtClean="0"/>
              <a:t> (</a:t>
            </a:r>
            <a:r>
              <a:rPr lang="en-US" sz="1800" b="1" dirty="0" err="1" smtClean="0"/>
              <a:t>quadricName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rBase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rTop</a:t>
            </a:r>
            <a:r>
              <a:rPr lang="en-US" sz="1800" b="1" dirty="0" smtClean="0"/>
              <a:t>, height, </a:t>
            </a:r>
            <a:r>
              <a:rPr lang="en-US" sz="1800" b="1" dirty="0" err="1" smtClean="0"/>
              <a:t>nLongitudes</a:t>
            </a:r>
            <a:r>
              <a:rPr lang="en-US" sz="1800" b="1" dirty="0" smtClean="0"/>
              <a:t>,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nLatitudes</a:t>
            </a:r>
            <a:r>
              <a:rPr lang="en-US" sz="1800" b="1" dirty="0" smtClean="0"/>
              <a:t>);</a:t>
            </a:r>
            <a:endParaRPr lang="en-US" sz="1800" dirty="0" smtClean="0">
              <a:latin typeface="+mn-lt"/>
            </a:endParaRPr>
          </a:p>
          <a:p>
            <a:pPr marL="0" indent="0" algn="just">
              <a:buNone/>
            </a:pPr>
            <a:endParaRPr lang="en-US" sz="1800" dirty="0" smtClean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B4C9E-264E-40D8-8713-1651535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GLUT Quadric-Surface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1611B-E213-443B-9EDF-71774919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</a:rPr>
              <a:t>We generate a GLUT sphere with either of these two functions:</a:t>
            </a:r>
          </a:p>
          <a:p>
            <a:pPr algn="just"/>
            <a:endParaRPr lang="en-US" sz="2000" dirty="0">
              <a:latin typeface="+mn-lt"/>
            </a:endParaRPr>
          </a:p>
          <a:p>
            <a:pPr marL="0" indent="0" algn="just">
              <a:buNone/>
            </a:pPr>
            <a:endParaRPr lang="en-US" sz="2000" dirty="0">
              <a:latin typeface="+mn-lt"/>
            </a:endParaRPr>
          </a:p>
          <a:p>
            <a:pPr lvl="1" algn="just"/>
            <a:r>
              <a:rPr lang="en-US" sz="2000" b="1" dirty="0" err="1">
                <a:latin typeface="+mn-lt"/>
              </a:rPr>
              <a:t>glutWireSphere</a:t>
            </a:r>
            <a:r>
              <a:rPr lang="en-US" sz="2000" b="1" dirty="0">
                <a:latin typeface="+mn-lt"/>
              </a:rPr>
              <a:t> (r, </a:t>
            </a:r>
            <a:r>
              <a:rPr lang="en-US" sz="2000" b="1" dirty="0" err="1">
                <a:latin typeface="+mn-lt"/>
              </a:rPr>
              <a:t>nLongitudes</a:t>
            </a:r>
            <a:r>
              <a:rPr lang="en-US" sz="2000" b="1" dirty="0">
                <a:latin typeface="+mn-lt"/>
              </a:rPr>
              <a:t>, </a:t>
            </a:r>
            <a:r>
              <a:rPr lang="en-US" sz="2000" b="1" dirty="0" err="1">
                <a:latin typeface="+mn-lt"/>
              </a:rPr>
              <a:t>nLatitudes</a:t>
            </a:r>
            <a:r>
              <a:rPr lang="en-US" sz="2000" b="1" dirty="0">
                <a:latin typeface="+mn-lt"/>
              </a:rPr>
              <a:t>);</a:t>
            </a:r>
          </a:p>
          <a:p>
            <a:pPr algn="just"/>
            <a:endParaRPr lang="en-US" sz="2000" b="1" dirty="0">
              <a:latin typeface="+mn-lt"/>
            </a:endParaRPr>
          </a:p>
          <a:p>
            <a:pPr lvl="1" algn="just"/>
            <a:r>
              <a:rPr lang="en-US" sz="2000" b="1" dirty="0" err="1">
                <a:latin typeface="+mn-lt"/>
              </a:rPr>
              <a:t>glutSolidSphere</a:t>
            </a:r>
            <a:r>
              <a:rPr lang="en-US" sz="2000" b="1" dirty="0">
                <a:latin typeface="+mn-lt"/>
              </a:rPr>
              <a:t> (r, </a:t>
            </a:r>
            <a:r>
              <a:rPr lang="en-US" sz="2000" b="1" dirty="0" err="1">
                <a:latin typeface="+mn-lt"/>
              </a:rPr>
              <a:t>nLongitudes</a:t>
            </a:r>
            <a:r>
              <a:rPr lang="en-US" sz="2000" b="1" dirty="0">
                <a:latin typeface="+mn-lt"/>
              </a:rPr>
              <a:t>, </a:t>
            </a:r>
            <a:r>
              <a:rPr lang="en-US" sz="2000" b="1" dirty="0" err="1">
                <a:latin typeface="+mn-lt"/>
              </a:rPr>
              <a:t>nLatitudes</a:t>
            </a:r>
            <a:r>
              <a:rPr lang="en-US" sz="2000" b="1" dirty="0">
                <a:latin typeface="+mn-lt"/>
              </a:rPr>
              <a:t>);</a:t>
            </a:r>
          </a:p>
          <a:p>
            <a:pPr lvl="1" algn="just"/>
            <a:endParaRPr lang="en-US" sz="2000" b="1" dirty="0">
              <a:latin typeface="+mn-lt"/>
            </a:endParaRPr>
          </a:p>
          <a:p>
            <a:pPr marL="457200" lvl="1" indent="0" algn="just">
              <a:buNone/>
            </a:pPr>
            <a:endParaRPr lang="en-US" sz="2000" b="1" dirty="0">
              <a:latin typeface="+mn-lt"/>
            </a:endParaRPr>
          </a:p>
          <a:p>
            <a:pPr algn="just"/>
            <a:r>
              <a:rPr lang="en-US" sz="2000" dirty="0">
                <a:latin typeface="+mn-lt"/>
              </a:rPr>
              <a:t>where the sphere radius is determined by the double-precision floating-point number assigned to parameter </a:t>
            </a:r>
            <a:r>
              <a:rPr lang="en-US" sz="2000" b="1" dirty="0">
                <a:latin typeface="+mn-lt"/>
              </a:rPr>
              <a:t>r</a:t>
            </a:r>
            <a:r>
              <a:rPr lang="en-US" sz="2000" dirty="0">
                <a:latin typeface="+mn-lt"/>
              </a:rPr>
              <a:t>.</a:t>
            </a:r>
          </a:p>
          <a:p>
            <a:pPr algn="just"/>
            <a:r>
              <a:rPr lang="en-US" sz="2000" dirty="0">
                <a:latin typeface="+mn-lt"/>
              </a:rPr>
              <a:t>Parameters </a:t>
            </a:r>
            <a:r>
              <a:rPr lang="en-US" sz="2000" b="1" dirty="0" err="1">
                <a:latin typeface="+mn-lt"/>
              </a:rPr>
              <a:t>nLongitudes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and </a:t>
            </a:r>
            <a:r>
              <a:rPr lang="en-US" sz="2000" b="1" dirty="0" err="1">
                <a:latin typeface="+mn-lt"/>
              </a:rPr>
              <a:t>nLatitudes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are used to select the integer number of longitude and latitude lines that will be used to approximate the spherical surface as a quadrilateral mesh</a:t>
            </a:r>
          </a:p>
        </p:txBody>
      </p:sp>
    </p:spTree>
    <p:extLst>
      <p:ext uri="{BB962C8B-B14F-4D97-AF65-F5344CB8AC3E}">
        <p14:creationId xmlns:p14="http://schemas.microsoft.com/office/powerpoint/2010/main" xmlns="" val="2929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399A6-BD8A-444F-A36A-4F774F6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2556"/>
            <a:ext cx="7886700" cy="786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Ellipsoid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0B52A-D724-4C77-9615-F54201C4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+mn-lt"/>
              </a:rPr>
              <a:t>An ellipsoidal surface can be described as an extension of a spherical surface where the radii in three mutually perpendicular directions can have different </a:t>
            </a:r>
            <a:r>
              <a:rPr lang="en-US" sz="1800" dirty="0" smtClean="0">
                <a:latin typeface="+mn-lt"/>
              </a:rPr>
              <a:t>values. </a:t>
            </a:r>
            <a:r>
              <a:rPr lang="en-US" sz="1800" dirty="0">
                <a:latin typeface="+mn-lt"/>
              </a:rPr>
              <a:t>The Cartesian representation for points over the surface of an ellipsoid centered on the origin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3489C9-797A-4544-B3C4-34F2F3B791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514600"/>
            <a:ext cx="1894556" cy="934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438D6C-2226-4D90-8497-0F06AAC538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657600"/>
            <a:ext cx="2686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23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81AA9-7393-492A-8497-B24CF719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028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D79AA-2639-4F59-99FF-771176DF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8427"/>
            <a:ext cx="7886700" cy="549853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n-lt"/>
              </a:rPr>
              <a:t>And a parametric representation for the ellipsoid in terms of the latitude angle </a:t>
            </a:r>
            <a:r>
              <a:rPr lang="en-US" sz="2000" i="1" dirty="0">
                <a:latin typeface="+mn-lt"/>
              </a:rPr>
              <a:t>φ </a:t>
            </a:r>
            <a:r>
              <a:rPr lang="en-US" sz="2000" dirty="0">
                <a:latin typeface="+mn-lt"/>
              </a:rPr>
              <a:t>and the longitude angle </a:t>
            </a:r>
            <a:r>
              <a:rPr lang="en-US" sz="2000" i="1" dirty="0">
                <a:latin typeface="+mn-lt"/>
              </a:rPr>
              <a:t>θ </a:t>
            </a:r>
            <a:r>
              <a:rPr lang="en-US" sz="2000" dirty="0">
                <a:latin typeface="+mn-lt"/>
              </a:rPr>
              <a:t>in Figure 2 is</a:t>
            </a:r>
          </a:p>
        </p:txBody>
      </p:sp>
      <p:pic>
        <p:nvPicPr>
          <p:cNvPr id="2052" name="Picture 4" descr="Generate ellipsoid - MATLAB ellipsoid">
            <a:extLst>
              <a:ext uri="{FF2B5EF4-FFF2-40B4-BE49-F238E27FC236}">
                <a16:creationId xmlns:a16="http://schemas.microsoft.com/office/drawing/2014/main" xmlns="" id="{77AE982E-8ABB-4EC3-A29B-EF29DBB3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B67C65-15E0-469E-9483-09A644D9C8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676400"/>
            <a:ext cx="389334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22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+mn-lt"/>
              </a:rPr>
              <a:t>Refers to the operation of </a:t>
            </a:r>
            <a:r>
              <a:rPr lang="en-US" sz="1800" b="1" i="1" dirty="0" smtClean="0">
                <a:latin typeface="+mn-lt"/>
              </a:rPr>
              <a:t>Selecting objects from the display. i.e., Identifying a user-defined </a:t>
            </a:r>
            <a:r>
              <a:rPr lang="en-US" sz="1800" dirty="0" smtClean="0">
                <a:latin typeface="+mn-lt"/>
              </a:rPr>
              <a:t>object on the display</a:t>
            </a:r>
            <a:r>
              <a:rPr lang="en-US" sz="1800" dirty="0" smtClean="0">
                <a:latin typeface="+mn-lt"/>
              </a:rPr>
              <a:t>.</a:t>
            </a:r>
          </a:p>
          <a:p>
            <a:pPr algn="just"/>
            <a:r>
              <a:rPr lang="en-US" sz="1800" dirty="0" smtClean="0">
                <a:latin typeface="+mn-lt"/>
              </a:rPr>
              <a:t>We use a pick device to select a part of a scene that is to be transformed or </a:t>
            </a:r>
            <a:r>
              <a:rPr lang="en-US" sz="1800" dirty="0" smtClean="0">
                <a:latin typeface="+mn-lt"/>
              </a:rPr>
              <a:t>edited in </a:t>
            </a:r>
            <a:r>
              <a:rPr lang="en-US" sz="1800" dirty="0" smtClean="0">
                <a:latin typeface="+mn-lt"/>
              </a:rPr>
              <a:t>some way. Several different methods can be used to select a component of </a:t>
            </a:r>
            <a:r>
              <a:rPr lang="en-US" sz="1800" dirty="0" smtClean="0">
                <a:latin typeface="+mn-lt"/>
              </a:rPr>
              <a:t>a displayed </a:t>
            </a:r>
            <a:r>
              <a:rPr lang="en-US" sz="1800" dirty="0" smtClean="0">
                <a:latin typeface="+mn-lt"/>
              </a:rPr>
              <a:t>scene, and any input mechanism used for this purpose is classified as </a:t>
            </a:r>
            <a:r>
              <a:rPr lang="en-US" sz="1800" dirty="0" smtClean="0">
                <a:latin typeface="+mn-lt"/>
              </a:rPr>
              <a:t>a pick </a:t>
            </a:r>
            <a:r>
              <a:rPr lang="en-US" sz="1800" dirty="0" smtClean="0">
                <a:latin typeface="+mn-lt"/>
              </a:rPr>
              <a:t>device</a:t>
            </a:r>
            <a:r>
              <a:rPr lang="en-US" sz="1800" dirty="0" smtClean="0">
                <a:latin typeface="+mn-lt"/>
              </a:rPr>
              <a:t>.</a:t>
            </a:r>
          </a:p>
          <a:p>
            <a:r>
              <a:rPr lang="en-US" sz="1800" dirty="0" smtClean="0">
                <a:latin typeface="+mn-lt"/>
              </a:rPr>
              <a:t>Most often, pick operations are performed by positioning the screen cursor. Using a mouse, joystick, or keyboard, for example, we can perform picking by positioning the screen cursor and pressing a button or key to record the pixel coordinates. </a:t>
            </a:r>
            <a:r>
              <a:rPr lang="en-US" sz="1800" dirty="0" smtClean="0">
                <a:latin typeface="+mn-lt"/>
              </a:rPr>
              <a:t>This screen position can then be used to select an entire object, a facet of a tessellated surface, a polygon edge, or a vertex. 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Other </a:t>
            </a:r>
            <a:r>
              <a:rPr lang="en-US" sz="1800" dirty="0" smtClean="0">
                <a:latin typeface="+mn-lt"/>
              </a:rPr>
              <a:t>pick methods include highlighting schemes, selecting objects by name, or a combination of methods.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AC98A-82D2-44E4-B47B-16673B0B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4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Torus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2F45E9-B1DC-4330-88A3-E9D1F1B5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3561"/>
            <a:ext cx="7886700" cy="521340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+mn-lt"/>
              </a:rPr>
              <a:t>A doughnut-shaped object is called a </a:t>
            </a:r>
            <a:r>
              <a:rPr lang="en-US" sz="1800" i="1" dirty="0">
                <a:latin typeface="+mn-lt"/>
              </a:rPr>
              <a:t>torus </a:t>
            </a:r>
            <a:r>
              <a:rPr lang="en-US" sz="1800" dirty="0">
                <a:latin typeface="+mn-lt"/>
              </a:rPr>
              <a:t>or </a:t>
            </a:r>
            <a:r>
              <a:rPr lang="en-US" sz="1800" i="1" dirty="0">
                <a:latin typeface="+mn-lt"/>
              </a:rPr>
              <a:t>anchor ring</a:t>
            </a:r>
            <a:r>
              <a:rPr lang="en-US" sz="1800" dirty="0">
                <a:latin typeface="+mn-lt"/>
              </a:rPr>
              <a:t>. </a:t>
            </a:r>
          </a:p>
          <a:p>
            <a:pPr algn="just"/>
            <a:r>
              <a:rPr lang="en-US" sz="1800" dirty="0">
                <a:latin typeface="+mn-lt"/>
              </a:rPr>
              <a:t>Most often it is described as the surface generated by rotating a circle or an ellipse about a coplanar axis line that is external to the conic. </a:t>
            </a:r>
          </a:p>
          <a:p>
            <a:pPr algn="just"/>
            <a:r>
              <a:rPr lang="en-US" sz="1800" dirty="0">
                <a:latin typeface="+mn-lt"/>
              </a:rPr>
              <a:t>The defining parameters for a torus are then the distance of the conic center from the rotation axis and the dimensions of the conic.</a:t>
            </a:r>
          </a:p>
          <a:p>
            <a:pPr algn="just"/>
            <a:r>
              <a:rPr lang="en-US" sz="1800" dirty="0">
                <a:latin typeface="+mn-lt"/>
              </a:rPr>
              <a:t>A torus generated by the rotation of a circle with radius </a:t>
            </a:r>
            <a:r>
              <a:rPr lang="en-US" sz="1800" i="1" dirty="0">
                <a:latin typeface="+mn-lt"/>
              </a:rPr>
              <a:t>r </a:t>
            </a:r>
            <a:r>
              <a:rPr lang="en-US" sz="1800" dirty="0">
                <a:latin typeface="+mn-lt"/>
              </a:rPr>
              <a:t>in the </a:t>
            </a:r>
            <a:r>
              <a:rPr lang="en-US" sz="1800" i="1" dirty="0" err="1">
                <a:latin typeface="+mn-lt"/>
              </a:rPr>
              <a:t>yz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plane about the </a:t>
            </a:r>
            <a:r>
              <a:rPr lang="en-US" sz="1800" i="1" dirty="0">
                <a:latin typeface="+mn-lt"/>
              </a:rPr>
              <a:t>z </a:t>
            </a:r>
            <a:r>
              <a:rPr lang="en-US" sz="1800" dirty="0">
                <a:latin typeface="+mn-lt"/>
              </a:rPr>
              <a:t>axis is shown in Figure.</a:t>
            </a:r>
          </a:p>
          <a:p>
            <a:pPr algn="just"/>
            <a:r>
              <a:rPr lang="en-US" sz="1800" dirty="0">
                <a:latin typeface="+mn-lt"/>
              </a:rPr>
              <a:t> </a:t>
            </a:r>
          </a:p>
          <a:p>
            <a:pPr algn="just"/>
            <a:endParaRPr lang="en-US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17460-806A-4DEF-99F7-B754B03014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276600"/>
            <a:ext cx="5254802" cy="29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5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B9171-62F4-4FB3-A3AB-B21AD1BC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 descr="Torus - Wikipedia">
            <a:extLst>
              <a:ext uri="{FF2B5EF4-FFF2-40B4-BE49-F238E27FC236}">
                <a16:creationId xmlns:a16="http://schemas.microsoft.com/office/drawing/2014/main" xmlns="" id="{A3732B46-5CAC-40F0-83A5-8AD066826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50992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91FC8-C866-4AC9-85C0-D72BA0C9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1623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DB720-2CC4-40A4-B95B-377F1191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6749"/>
            <a:ext cx="7886700" cy="5400215"/>
          </a:xfrm>
        </p:spPr>
        <p:txBody>
          <a:bodyPr>
            <a:normAutofit/>
          </a:bodyPr>
          <a:lstStyle/>
          <a:p>
            <a:pPr lvl="1" algn="just"/>
            <a:endParaRPr lang="en-US" sz="1800" b="1" dirty="0" smtClean="0">
              <a:latin typeface="+mn-lt"/>
            </a:endParaRPr>
          </a:p>
          <a:p>
            <a:pPr lvl="1" algn="just"/>
            <a:r>
              <a:rPr lang="en-US" sz="1800" b="1" dirty="0" err="1" smtClean="0">
                <a:latin typeface="+mn-lt"/>
              </a:rPr>
              <a:t>glutWireTorus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(</a:t>
            </a:r>
            <a:r>
              <a:rPr lang="en-US" sz="1800" b="1" dirty="0" err="1">
                <a:latin typeface="+mn-lt"/>
              </a:rPr>
              <a:t>rCrossSection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rAxial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nConcentrics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nRadialSlices</a:t>
            </a:r>
            <a:r>
              <a:rPr lang="en-US" sz="1800" b="1" dirty="0">
                <a:latin typeface="+mn-lt"/>
              </a:rPr>
              <a:t>);</a:t>
            </a:r>
          </a:p>
          <a:p>
            <a:pPr marL="0" indent="0" algn="just">
              <a:buNone/>
            </a:pPr>
            <a:endParaRPr lang="en-US" sz="1800" dirty="0">
              <a:latin typeface="+mn-lt"/>
            </a:endParaRPr>
          </a:p>
          <a:p>
            <a:pPr marL="0" indent="0" algn="just">
              <a:buNone/>
            </a:pPr>
            <a:endParaRPr lang="en-US" sz="1800" dirty="0">
              <a:latin typeface="+mn-lt"/>
            </a:endParaRPr>
          </a:p>
          <a:p>
            <a:pPr lvl="1" algn="just"/>
            <a:r>
              <a:rPr lang="en-US" sz="1800" b="1" dirty="0" err="1">
                <a:latin typeface="+mn-lt"/>
              </a:rPr>
              <a:t>glutSolidTorus</a:t>
            </a:r>
            <a:r>
              <a:rPr lang="en-US" sz="1800" b="1" dirty="0">
                <a:latin typeface="+mn-lt"/>
              </a:rPr>
              <a:t> (</a:t>
            </a:r>
            <a:r>
              <a:rPr lang="en-US" sz="1800" b="1" dirty="0" err="1">
                <a:latin typeface="+mn-lt"/>
              </a:rPr>
              <a:t>rCrossSection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rAxial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nConcentrics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nRadialSlices</a:t>
            </a:r>
            <a:r>
              <a:rPr lang="en-US" sz="1800" b="1" dirty="0">
                <a:latin typeface="+mn-lt"/>
              </a:rPr>
              <a:t>);</a:t>
            </a:r>
          </a:p>
          <a:p>
            <a:pPr lvl="1" algn="just"/>
            <a:endParaRPr lang="en-US" sz="1800" b="1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The torus obtained with these GLUT routines can be described as the surface generated by rotating a circle with radius </a:t>
            </a:r>
            <a:r>
              <a:rPr lang="en-US" sz="1800" b="1" dirty="0" err="1">
                <a:latin typeface="+mn-lt"/>
              </a:rPr>
              <a:t>rCrossSection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about the coplanar </a:t>
            </a:r>
            <a:r>
              <a:rPr lang="en-US" sz="1800" i="1" dirty="0">
                <a:latin typeface="+mn-lt"/>
              </a:rPr>
              <a:t>z </a:t>
            </a:r>
            <a:r>
              <a:rPr lang="en-US" sz="1800" dirty="0">
                <a:latin typeface="+mn-lt"/>
              </a:rPr>
              <a:t>axis, where the distance of the circle center from the </a:t>
            </a:r>
            <a:r>
              <a:rPr lang="en-US" sz="1800" i="1" dirty="0">
                <a:latin typeface="+mn-lt"/>
              </a:rPr>
              <a:t>z </a:t>
            </a:r>
            <a:r>
              <a:rPr lang="en-US" sz="1800" dirty="0">
                <a:latin typeface="+mn-lt"/>
              </a:rPr>
              <a:t>axis is </a:t>
            </a:r>
            <a:r>
              <a:rPr lang="en-US" sz="1800" b="1" dirty="0" err="1">
                <a:latin typeface="+mn-lt"/>
              </a:rPr>
              <a:t>rAxial</a:t>
            </a:r>
            <a:endParaRPr lang="en-US" sz="1800" b="1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Parameter </a:t>
            </a:r>
            <a:r>
              <a:rPr lang="en-US" sz="1800" b="1" dirty="0" err="1">
                <a:latin typeface="+mn-lt"/>
              </a:rPr>
              <a:t>nConcentrics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specifies the number of concentric circles (with center on the </a:t>
            </a:r>
            <a:r>
              <a:rPr lang="en-US" sz="1800" i="1" dirty="0">
                <a:latin typeface="+mn-lt"/>
              </a:rPr>
              <a:t>z </a:t>
            </a:r>
            <a:r>
              <a:rPr lang="en-US" sz="1800" dirty="0">
                <a:latin typeface="+mn-lt"/>
              </a:rPr>
              <a:t>axis) to be used on the torus surface</a:t>
            </a:r>
          </a:p>
          <a:p>
            <a:pPr algn="just"/>
            <a:r>
              <a:rPr lang="en-US" sz="1800" dirty="0">
                <a:latin typeface="+mn-lt"/>
              </a:rPr>
              <a:t>parameter </a:t>
            </a:r>
            <a:r>
              <a:rPr lang="en-US" sz="1800" b="1" dirty="0" err="1">
                <a:latin typeface="+mn-lt"/>
              </a:rPr>
              <a:t>nRadialSlices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specifies the number of radial slices through the torus surface.</a:t>
            </a:r>
          </a:p>
        </p:txBody>
      </p:sp>
    </p:spTree>
    <p:extLst>
      <p:ext uri="{BB962C8B-B14F-4D97-AF65-F5344CB8AC3E}">
        <p14:creationId xmlns:p14="http://schemas.microsoft.com/office/powerpoint/2010/main" xmlns="" val="39134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C8C52-7FD0-4EEC-BBA2-F5D2F5B1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12B8C-FFE6-42D5-A323-847717E1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0439"/>
            <a:ext cx="7886700" cy="5616524"/>
          </a:xfrm>
        </p:spPr>
        <p:txBody>
          <a:bodyPr>
            <a:normAutofit/>
          </a:bodyPr>
          <a:lstStyle/>
          <a:p>
            <a:pPr algn="just"/>
            <a:endParaRPr lang="en-US" sz="1800" b="1" dirty="0">
              <a:latin typeface="+mn-lt"/>
            </a:endParaRPr>
          </a:p>
          <a:p>
            <a:pPr lvl="2" algn="just"/>
            <a:r>
              <a:rPr lang="en-US" sz="1800" b="1" dirty="0" err="1">
                <a:latin typeface="+mn-lt"/>
              </a:rPr>
              <a:t>glutWireCone</a:t>
            </a:r>
            <a:r>
              <a:rPr lang="en-US" sz="1800" b="1" dirty="0">
                <a:latin typeface="+mn-lt"/>
              </a:rPr>
              <a:t> (</a:t>
            </a:r>
            <a:r>
              <a:rPr lang="en-US" sz="1800" b="1" dirty="0" err="1">
                <a:latin typeface="+mn-lt"/>
              </a:rPr>
              <a:t>rBase</a:t>
            </a:r>
            <a:r>
              <a:rPr lang="en-US" sz="1800" b="1" dirty="0">
                <a:latin typeface="+mn-lt"/>
              </a:rPr>
              <a:t>, height, </a:t>
            </a:r>
            <a:r>
              <a:rPr lang="en-US" sz="1800" b="1" dirty="0" err="1">
                <a:latin typeface="+mn-lt"/>
              </a:rPr>
              <a:t>nLongitudes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nLatitudes</a:t>
            </a:r>
            <a:r>
              <a:rPr lang="en-US" sz="1800" b="1" dirty="0">
                <a:latin typeface="+mn-lt"/>
              </a:rPr>
              <a:t>);</a:t>
            </a:r>
          </a:p>
          <a:p>
            <a:pPr marL="0" indent="0" algn="just">
              <a:buNone/>
            </a:pPr>
            <a:endParaRPr lang="en-US" sz="1800" dirty="0">
              <a:latin typeface="+mn-lt"/>
            </a:endParaRPr>
          </a:p>
          <a:p>
            <a:pPr marL="0" indent="0" algn="just">
              <a:buNone/>
            </a:pPr>
            <a:endParaRPr lang="en-US" sz="1800" dirty="0">
              <a:latin typeface="+mn-lt"/>
            </a:endParaRPr>
          </a:p>
          <a:p>
            <a:pPr lvl="2" algn="just"/>
            <a:r>
              <a:rPr lang="en-US" sz="1800" b="1" dirty="0" err="1">
                <a:latin typeface="+mn-lt"/>
              </a:rPr>
              <a:t>glutSolidCone</a:t>
            </a:r>
            <a:r>
              <a:rPr lang="en-US" sz="1800" b="1" dirty="0">
                <a:latin typeface="+mn-lt"/>
              </a:rPr>
              <a:t> (</a:t>
            </a:r>
            <a:r>
              <a:rPr lang="en-US" sz="1800" b="1" dirty="0" err="1">
                <a:latin typeface="+mn-lt"/>
              </a:rPr>
              <a:t>rBase</a:t>
            </a:r>
            <a:r>
              <a:rPr lang="en-US" sz="1800" b="1" dirty="0">
                <a:latin typeface="+mn-lt"/>
              </a:rPr>
              <a:t>, height, </a:t>
            </a:r>
            <a:r>
              <a:rPr lang="en-US" sz="1800" b="1" dirty="0" err="1">
                <a:latin typeface="+mn-lt"/>
              </a:rPr>
              <a:t>nLongitudes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b="1" dirty="0" err="1">
                <a:latin typeface="+mn-lt"/>
              </a:rPr>
              <a:t>nLatitudes</a:t>
            </a:r>
            <a:r>
              <a:rPr lang="en-US" sz="1800" b="1" dirty="0">
                <a:latin typeface="+mn-lt"/>
              </a:rPr>
              <a:t>);</a:t>
            </a:r>
          </a:p>
          <a:p>
            <a:pPr lvl="2" algn="just"/>
            <a:endParaRPr lang="en-US" sz="1800" b="1" dirty="0">
              <a:latin typeface="+mn-lt"/>
            </a:endParaRPr>
          </a:p>
          <a:p>
            <a:pPr marL="914400" lvl="2" indent="0" algn="just">
              <a:buNone/>
            </a:pPr>
            <a:endParaRPr lang="en-US" sz="1800" b="1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We set double-precision, floating-point values for the radius of the cone base and for the cone height using parameters </a:t>
            </a:r>
            <a:r>
              <a:rPr lang="en-US" sz="1800" b="1" dirty="0" err="1">
                <a:latin typeface="+mn-lt"/>
              </a:rPr>
              <a:t>rbase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and </a:t>
            </a:r>
            <a:r>
              <a:rPr lang="en-US" sz="1800" b="1" dirty="0">
                <a:latin typeface="+mn-lt"/>
              </a:rPr>
              <a:t>height</a:t>
            </a:r>
            <a:r>
              <a:rPr lang="en-US" sz="1800" dirty="0">
                <a:latin typeface="+mn-lt"/>
              </a:rPr>
              <a:t>, respectively. </a:t>
            </a:r>
          </a:p>
          <a:p>
            <a:pPr algn="just"/>
            <a:r>
              <a:rPr lang="en-US" sz="1800" dirty="0">
                <a:latin typeface="+mn-lt"/>
              </a:rPr>
              <a:t>parameters </a:t>
            </a:r>
            <a:r>
              <a:rPr lang="en-US" sz="1800" b="1" dirty="0" err="1">
                <a:latin typeface="+mn-lt"/>
              </a:rPr>
              <a:t>nLongitudes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and </a:t>
            </a:r>
            <a:r>
              <a:rPr lang="en-US" sz="1800" b="1" dirty="0" err="1">
                <a:latin typeface="+mn-lt"/>
              </a:rPr>
              <a:t>nLatitudes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are </a:t>
            </a:r>
          </a:p>
          <a:p>
            <a:pPr algn="just"/>
            <a:r>
              <a:rPr lang="en-US" sz="1800" dirty="0">
                <a:latin typeface="+mn-lt"/>
              </a:rPr>
              <a:t>assigned integer  values that specify the number </a:t>
            </a:r>
          </a:p>
          <a:p>
            <a:pPr algn="just"/>
            <a:r>
              <a:rPr lang="en-US" sz="1800" dirty="0">
                <a:latin typeface="+mn-lt"/>
              </a:rPr>
              <a:t>of orthogonal surface lines for the quadrilateral </a:t>
            </a:r>
          </a:p>
          <a:p>
            <a:pPr algn="just"/>
            <a:r>
              <a:rPr lang="en-US" sz="1800" dirty="0">
                <a:latin typeface="+mn-lt"/>
              </a:rPr>
              <a:t>mesh approximation.</a:t>
            </a:r>
          </a:p>
        </p:txBody>
      </p:sp>
      <p:pic>
        <p:nvPicPr>
          <p:cNvPr id="5122" name="Picture 2" descr="Chapter 3: Implementing Modeling in OpenGL">
            <a:extLst>
              <a:ext uri="{FF2B5EF4-FFF2-40B4-BE49-F238E27FC236}">
                <a16:creationId xmlns:a16="http://schemas.microsoft.com/office/drawing/2014/main" xmlns="" id="{90A9566E-290C-4125-BF39-7106E514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3705" y="4078236"/>
            <a:ext cx="1714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20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can display the teapot, as a mesh of over 1,000 </a:t>
            </a:r>
            <a:r>
              <a:rPr lang="en-US" sz="1800" dirty="0" err="1" smtClean="0"/>
              <a:t>bicubic</a:t>
            </a:r>
            <a:r>
              <a:rPr lang="en-US" sz="1800" dirty="0" smtClean="0"/>
              <a:t> surface patches, using either of the following two GLUT functions:</a:t>
            </a:r>
          </a:p>
          <a:p>
            <a:pPr lvl="3"/>
            <a:r>
              <a:rPr lang="en-US" sz="1800" b="1" dirty="0" err="1" smtClean="0"/>
              <a:t>glutWireTeapot</a:t>
            </a:r>
            <a:r>
              <a:rPr lang="en-US" sz="1800" b="1" dirty="0" smtClean="0"/>
              <a:t> (size);</a:t>
            </a:r>
          </a:p>
          <a:p>
            <a:pPr marL="0" indent="0">
              <a:buNone/>
            </a:pPr>
            <a:endParaRPr lang="en-US" sz="1800" dirty="0" smtClean="0"/>
          </a:p>
          <a:p>
            <a:pPr lvl="3"/>
            <a:r>
              <a:rPr lang="en-US" sz="1800" b="1" dirty="0" err="1" smtClean="0"/>
              <a:t>glutSolidTeapot</a:t>
            </a:r>
            <a:r>
              <a:rPr lang="en-US" sz="1800" b="1" dirty="0" smtClean="0"/>
              <a:t> (size);</a:t>
            </a:r>
          </a:p>
          <a:p>
            <a:pPr lvl="3"/>
            <a:endParaRPr lang="en-US" sz="1800" b="1" dirty="0" smtClean="0"/>
          </a:p>
          <a:p>
            <a:r>
              <a:rPr lang="en-US" sz="1800" dirty="0" smtClean="0"/>
              <a:t>The teapot surface is generated using OpenGL </a:t>
            </a:r>
            <a:r>
              <a:rPr lang="en-US" sz="1800" dirty="0" err="1" smtClean="0"/>
              <a:t>B´ezier</a:t>
            </a:r>
            <a:r>
              <a:rPr lang="en-US" sz="1800" dirty="0" smtClean="0"/>
              <a:t> curve functions</a:t>
            </a:r>
          </a:p>
          <a:p>
            <a:r>
              <a:rPr lang="en-US" sz="1800" dirty="0" smtClean="0"/>
              <a:t>Parameter </a:t>
            </a:r>
            <a:r>
              <a:rPr lang="en-US" sz="1800" b="1" dirty="0" smtClean="0"/>
              <a:t>size </a:t>
            </a:r>
            <a:r>
              <a:rPr lang="en-US" sz="1800" dirty="0" smtClean="0"/>
              <a:t>sets the double-precision floating-point value for the maximum radius of the teapot bowl. The teapot is centered on the world-coordinate origin coordinate origin with its vertical axis along the </a:t>
            </a:r>
            <a:r>
              <a:rPr lang="en-US" sz="1800" i="1" dirty="0" smtClean="0"/>
              <a:t>y </a:t>
            </a:r>
            <a:r>
              <a:rPr lang="en-US" sz="1800" dirty="0" smtClean="0"/>
              <a:t>axis.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375E7-7337-4EF6-B7F6-7A7E0E0F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098" name="Picture 2" descr="Summary">
            <a:extLst>
              <a:ext uri="{FF2B5EF4-FFF2-40B4-BE49-F238E27FC236}">
                <a16:creationId xmlns:a16="http://schemas.microsoft.com/office/drawing/2014/main" xmlns="" id="{8F475EB7-874F-4E14-92F4-D71E448C5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697" y="2467922"/>
            <a:ext cx="3087367" cy="278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apot Computer Graphics PNG, Clipart, Ceramic, Computer, Computer ...">
            <a:extLst>
              <a:ext uri="{FF2B5EF4-FFF2-40B4-BE49-F238E27FC236}">
                <a16:creationId xmlns:a16="http://schemas.microsoft.com/office/drawing/2014/main" xmlns="" id="{37577C6F-AD76-47D5-A872-0FDE69F0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5631" y="1820900"/>
            <a:ext cx="4283830" cy="407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4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414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Rendering Modes:</a:t>
            </a:r>
          </a:p>
          <a:p>
            <a:r>
              <a:rPr lang="en-US" sz="1800" dirty="0" smtClean="0">
                <a:latin typeface="+mn-lt"/>
              </a:rPr>
              <a:t>OpenGL can render in one of three modes selected by </a:t>
            </a:r>
            <a:r>
              <a:rPr lang="en-US" sz="1800" b="1" dirty="0" err="1" smtClean="0">
                <a:latin typeface="+mn-lt"/>
              </a:rPr>
              <a:t>glRenderMode</a:t>
            </a:r>
            <a:r>
              <a:rPr lang="en-US" sz="1800" b="1" dirty="0" smtClean="0">
                <a:latin typeface="+mn-lt"/>
              </a:rPr>
              <a:t>(mode)</a:t>
            </a:r>
          </a:p>
          <a:p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GL_RENDER: </a:t>
            </a:r>
            <a:r>
              <a:rPr lang="en-US" sz="1800" dirty="0" smtClean="0">
                <a:latin typeface="+mn-lt"/>
              </a:rPr>
              <a:t>normal rendering to the frame buffer (default)</a:t>
            </a:r>
          </a:p>
          <a:p>
            <a:r>
              <a:rPr lang="en-US" sz="1800" b="1" dirty="0" smtClean="0">
                <a:latin typeface="+mn-lt"/>
              </a:rPr>
              <a:t>GL_FEEDBACK: </a:t>
            </a:r>
            <a:r>
              <a:rPr lang="en-US" sz="1800" dirty="0" smtClean="0">
                <a:latin typeface="+mn-lt"/>
              </a:rPr>
              <a:t>provides list of primitives rendered but no output to the frame buffer</a:t>
            </a:r>
          </a:p>
          <a:p>
            <a:pPr algn="just"/>
            <a:r>
              <a:rPr lang="en-US" sz="1800" b="1" dirty="0" smtClean="0">
                <a:latin typeface="+mn-lt"/>
              </a:rPr>
              <a:t>GL_SELECT: </a:t>
            </a:r>
            <a:r>
              <a:rPr lang="en-US" sz="1800" dirty="0" smtClean="0">
                <a:latin typeface="+mn-lt"/>
              </a:rPr>
              <a:t>Each primitive in the view volume generates a </a:t>
            </a:r>
            <a:r>
              <a:rPr lang="en-US" sz="1800" i="1" dirty="0" smtClean="0">
                <a:latin typeface="+mn-lt"/>
              </a:rPr>
              <a:t>hit record that is </a:t>
            </a:r>
            <a:r>
              <a:rPr lang="en-US" sz="1800" dirty="0" smtClean="0">
                <a:latin typeface="+mn-lt"/>
              </a:rPr>
              <a:t>placed in a </a:t>
            </a:r>
            <a:r>
              <a:rPr lang="en-US" sz="1800" i="1" dirty="0" smtClean="0">
                <a:latin typeface="+mn-lt"/>
              </a:rPr>
              <a:t>name stack which can be examined later</a:t>
            </a: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Selection Mode Functions:</a:t>
            </a:r>
          </a:p>
          <a:p>
            <a:r>
              <a:rPr lang="en-US" sz="1800" b="1" dirty="0" err="1" smtClean="0">
                <a:latin typeface="+mn-lt"/>
              </a:rPr>
              <a:t>glSelectBuffer</a:t>
            </a:r>
            <a:r>
              <a:rPr lang="en-US" sz="1800" b="1" dirty="0" smtClean="0">
                <a:latin typeface="+mn-lt"/>
              </a:rPr>
              <a:t>(): </a:t>
            </a:r>
            <a:r>
              <a:rPr lang="en-US" sz="1800" dirty="0" smtClean="0">
                <a:latin typeface="+mn-lt"/>
              </a:rPr>
              <a:t>specifies name buffer</a:t>
            </a:r>
          </a:p>
          <a:p>
            <a:r>
              <a:rPr lang="en-US" sz="1800" b="1" dirty="0" err="1" smtClean="0">
                <a:latin typeface="+mn-lt"/>
              </a:rPr>
              <a:t>glInitNames</a:t>
            </a:r>
            <a:r>
              <a:rPr lang="en-US" sz="1800" b="1" dirty="0" smtClean="0">
                <a:latin typeface="+mn-lt"/>
              </a:rPr>
              <a:t>(): </a:t>
            </a:r>
            <a:r>
              <a:rPr lang="en-US" sz="1800" dirty="0" smtClean="0">
                <a:latin typeface="+mn-lt"/>
              </a:rPr>
              <a:t>initializes name buffer</a:t>
            </a:r>
          </a:p>
          <a:p>
            <a:r>
              <a:rPr lang="en-US" sz="1800" b="1" dirty="0" err="1" smtClean="0">
                <a:latin typeface="+mn-lt"/>
              </a:rPr>
              <a:t>glPushName</a:t>
            </a:r>
            <a:r>
              <a:rPr lang="en-US" sz="1800" b="1" dirty="0" smtClean="0">
                <a:latin typeface="+mn-lt"/>
              </a:rPr>
              <a:t>(id): </a:t>
            </a:r>
            <a:r>
              <a:rPr lang="en-US" sz="1800" dirty="0" smtClean="0">
                <a:latin typeface="+mn-lt"/>
              </a:rPr>
              <a:t>push id on name buffer</a:t>
            </a:r>
          </a:p>
          <a:p>
            <a:r>
              <a:rPr lang="en-US" sz="1800" b="1" dirty="0" err="1" smtClean="0">
                <a:latin typeface="+mn-lt"/>
              </a:rPr>
              <a:t>glPopName</a:t>
            </a:r>
            <a:r>
              <a:rPr lang="en-US" sz="1800" b="1" dirty="0" smtClean="0">
                <a:latin typeface="+mn-lt"/>
              </a:rPr>
              <a:t>(): </a:t>
            </a:r>
            <a:r>
              <a:rPr lang="en-US" sz="1800" dirty="0" smtClean="0">
                <a:latin typeface="+mn-lt"/>
              </a:rPr>
              <a:t>pop top of name buffer</a:t>
            </a:r>
          </a:p>
          <a:p>
            <a:r>
              <a:rPr lang="en-US" sz="1800" b="1" dirty="0" err="1" smtClean="0">
                <a:latin typeface="+mn-lt"/>
              </a:rPr>
              <a:t>glLoadName</a:t>
            </a:r>
            <a:r>
              <a:rPr lang="en-US" sz="1800" b="1" dirty="0" smtClean="0">
                <a:latin typeface="+mn-lt"/>
              </a:rPr>
              <a:t>(id): </a:t>
            </a:r>
            <a:r>
              <a:rPr lang="en-US" sz="1800" dirty="0" smtClean="0">
                <a:latin typeface="+mn-lt"/>
              </a:rPr>
              <a:t>replace top name on buffer, </a:t>
            </a:r>
            <a:r>
              <a:rPr lang="en-US" sz="1800" i="1" dirty="0" smtClean="0">
                <a:latin typeface="+mn-lt"/>
              </a:rPr>
              <a:t>id is set by application program </a:t>
            </a:r>
            <a:r>
              <a:rPr lang="en-US" sz="1800" dirty="0" smtClean="0">
                <a:latin typeface="+mn-lt"/>
              </a:rPr>
              <a:t>to identify objects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414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Using </a:t>
            </a:r>
            <a:r>
              <a:rPr lang="en-US" sz="1800" b="1" dirty="0" err="1" smtClean="0">
                <a:latin typeface="+mn-lt"/>
              </a:rPr>
              <a:t>Selction</a:t>
            </a:r>
            <a:r>
              <a:rPr lang="en-US" sz="1800" b="1" dirty="0" smtClean="0">
                <a:latin typeface="+mn-lt"/>
              </a:rPr>
              <a:t> Mode:</a:t>
            </a:r>
          </a:p>
          <a:p>
            <a:r>
              <a:rPr lang="en-US" sz="1800" dirty="0" smtClean="0">
                <a:latin typeface="+mn-lt"/>
              </a:rPr>
              <a:t>Initialize name buffer</a:t>
            </a:r>
          </a:p>
          <a:p>
            <a:r>
              <a:rPr lang="en-US" sz="1800" dirty="0" smtClean="0">
                <a:latin typeface="+mn-lt"/>
              </a:rPr>
              <a:t>Enter selection mode (using mouse)</a:t>
            </a:r>
          </a:p>
          <a:p>
            <a:r>
              <a:rPr lang="en-US" sz="1800" dirty="0" smtClean="0">
                <a:latin typeface="+mn-lt"/>
              </a:rPr>
              <a:t>Render scene with user-defined identifiers</a:t>
            </a:r>
          </a:p>
          <a:p>
            <a:r>
              <a:rPr lang="en-US" sz="1800" dirty="0" smtClean="0">
                <a:latin typeface="+mn-lt"/>
              </a:rPr>
              <a:t>Reenter normal render mode. This operation returns number of hits</a:t>
            </a:r>
          </a:p>
          <a:p>
            <a:r>
              <a:rPr lang="en-US" sz="1800" dirty="0" smtClean="0">
                <a:latin typeface="+mn-lt"/>
              </a:rPr>
              <a:t>Examine contents of name buffer (hit records). Hit records include </a:t>
            </a:r>
            <a:r>
              <a:rPr lang="en-US" sz="1800" i="1" dirty="0" smtClean="0">
                <a:latin typeface="+mn-lt"/>
              </a:rPr>
              <a:t>id and </a:t>
            </a:r>
            <a:r>
              <a:rPr lang="en-US" sz="1800" dirty="0" smtClean="0">
                <a:latin typeface="+mn-lt"/>
              </a:rPr>
              <a:t>depth </a:t>
            </a:r>
            <a:r>
              <a:rPr lang="en-US" sz="1800" dirty="0" smtClean="0">
                <a:latin typeface="+mn-lt"/>
              </a:rPr>
              <a:t>information</a:t>
            </a:r>
            <a:endParaRPr lang="en-US" sz="1800" dirty="0" smtClean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28650" y="228601"/>
            <a:ext cx="7886700" cy="136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+mn-lt"/>
              </a:rPr>
              <a:t>A pick window within a selected viewport is defined using the </a:t>
            </a:r>
            <a:r>
              <a:rPr lang="en-US" sz="1800" dirty="0" smtClean="0">
                <a:latin typeface="+mn-lt"/>
              </a:rPr>
              <a:t>following GLU </a:t>
            </a:r>
            <a:r>
              <a:rPr lang="en-US" sz="1800" dirty="0" smtClean="0">
                <a:latin typeface="+mn-lt"/>
              </a:rPr>
              <a:t>function:</a:t>
            </a:r>
          </a:p>
          <a:p>
            <a:pPr algn="just">
              <a:buNone/>
            </a:pPr>
            <a:r>
              <a:rPr lang="en-US" sz="1800" b="1" dirty="0" smtClean="0">
                <a:latin typeface="+mn-lt"/>
              </a:rPr>
              <a:t>		</a:t>
            </a:r>
            <a:r>
              <a:rPr lang="en-US" sz="1800" b="1" dirty="0" err="1" smtClean="0">
                <a:latin typeface="+mn-lt"/>
              </a:rPr>
              <a:t>gluPickMatrix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(</a:t>
            </a:r>
            <a:r>
              <a:rPr lang="en-US" sz="1800" b="1" dirty="0" err="1" smtClean="0">
                <a:latin typeface="+mn-lt"/>
              </a:rPr>
              <a:t>xPick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 err="1" smtClean="0">
                <a:latin typeface="+mn-lt"/>
              </a:rPr>
              <a:t>yPick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 err="1" smtClean="0">
                <a:latin typeface="+mn-lt"/>
              </a:rPr>
              <a:t>widthPick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 err="1" smtClean="0">
                <a:latin typeface="+mn-lt"/>
              </a:rPr>
              <a:t>heightPick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 err="1" smtClean="0">
                <a:latin typeface="+mn-lt"/>
              </a:rPr>
              <a:t>vpArray</a:t>
            </a:r>
            <a:r>
              <a:rPr lang="en-US" sz="1800" b="1" dirty="0" smtClean="0">
                <a:latin typeface="+mn-lt"/>
              </a:rPr>
              <a:t>);</a:t>
            </a:r>
          </a:p>
          <a:p>
            <a:pPr algn="just"/>
            <a:r>
              <a:rPr lang="en-US" sz="1800" dirty="0" smtClean="0">
                <a:latin typeface="+mn-lt"/>
              </a:rPr>
              <a:t>Parameters </a:t>
            </a:r>
            <a:r>
              <a:rPr lang="en-US" sz="1800" b="1" dirty="0" err="1" smtClean="0">
                <a:latin typeface="+mn-lt"/>
              </a:rPr>
              <a:t>xPick</a:t>
            </a:r>
            <a:r>
              <a:rPr lang="en-US" sz="1800" b="1" dirty="0" smtClean="0">
                <a:latin typeface="+mn-lt"/>
              </a:rPr>
              <a:t> and </a:t>
            </a:r>
            <a:r>
              <a:rPr lang="en-US" sz="1800" b="1" dirty="0" err="1" smtClean="0">
                <a:latin typeface="+mn-lt"/>
              </a:rPr>
              <a:t>yPick</a:t>
            </a:r>
            <a:r>
              <a:rPr lang="en-US" sz="1800" b="1" dirty="0" smtClean="0">
                <a:latin typeface="+mn-lt"/>
              </a:rPr>
              <a:t> give the double-precision, </a:t>
            </a:r>
            <a:r>
              <a:rPr lang="en-US" sz="1800" b="1" dirty="0" smtClean="0">
                <a:latin typeface="+mn-lt"/>
              </a:rPr>
              <a:t>screen-coordinate </a:t>
            </a:r>
            <a:r>
              <a:rPr lang="en-US" sz="1800" dirty="0" smtClean="0">
                <a:latin typeface="+mn-lt"/>
              </a:rPr>
              <a:t>location </a:t>
            </a:r>
            <a:r>
              <a:rPr lang="en-US" sz="1800" dirty="0" smtClean="0">
                <a:latin typeface="+mn-lt"/>
              </a:rPr>
              <a:t>for the center of the pick window relative to the lower-left corner </a:t>
            </a:r>
            <a:r>
              <a:rPr lang="en-US" sz="1800" dirty="0" smtClean="0">
                <a:latin typeface="+mn-lt"/>
              </a:rPr>
              <a:t>of the </a:t>
            </a:r>
            <a:r>
              <a:rPr lang="en-US" sz="1800" dirty="0" smtClean="0">
                <a:latin typeface="+mn-lt"/>
              </a:rPr>
              <a:t>viewport. </a:t>
            </a:r>
            <a:endParaRPr lang="en-US" sz="1800" dirty="0" smtClean="0">
              <a:latin typeface="+mn-lt"/>
            </a:endParaRPr>
          </a:p>
          <a:p>
            <a:pPr algn="just"/>
            <a:r>
              <a:rPr lang="en-US" sz="1800" dirty="0" smtClean="0">
                <a:latin typeface="+mn-lt"/>
              </a:rPr>
              <a:t>When </a:t>
            </a:r>
            <a:r>
              <a:rPr lang="en-US" sz="1800" dirty="0" smtClean="0">
                <a:latin typeface="+mn-lt"/>
              </a:rPr>
              <a:t>these coordinates are given with mouse input, the </a:t>
            </a:r>
            <a:r>
              <a:rPr lang="en-US" sz="1800" dirty="0" smtClean="0">
                <a:latin typeface="+mn-lt"/>
              </a:rPr>
              <a:t>mouse coordinates </a:t>
            </a:r>
            <a:r>
              <a:rPr lang="en-US" sz="1800" dirty="0" smtClean="0">
                <a:latin typeface="+mn-lt"/>
              </a:rPr>
              <a:t>are relative to the upper-left corner, and thus we need to invert </a:t>
            </a:r>
            <a:r>
              <a:rPr lang="en-US" sz="1800" dirty="0" smtClean="0">
                <a:latin typeface="+mn-lt"/>
              </a:rPr>
              <a:t>the input </a:t>
            </a:r>
            <a:r>
              <a:rPr lang="en-US" sz="1800" b="1" dirty="0" err="1" smtClean="0">
                <a:latin typeface="+mn-lt"/>
              </a:rPr>
              <a:t>yMouse</a:t>
            </a:r>
            <a:r>
              <a:rPr lang="en-US" sz="1800" b="1" dirty="0" smtClean="0">
                <a:latin typeface="+mn-lt"/>
              </a:rPr>
              <a:t> value. </a:t>
            </a:r>
            <a:endParaRPr lang="en-US" sz="1800" b="1" dirty="0" smtClean="0">
              <a:latin typeface="+mn-lt"/>
            </a:endParaRPr>
          </a:p>
          <a:p>
            <a:pPr algn="just"/>
            <a:r>
              <a:rPr lang="en-US" sz="1800" b="1" dirty="0" smtClean="0">
                <a:latin typeface="+mn-lt"/>
              </a:rPr>
              <a:t>The </a:t>
            </a:r>
            <a:r>
              <a:rPr lang="en-US" sz="1800" b="1" dirty="0" smtClean="0">
                <a:latin typeface="+mn-lt"/>
              </a:rPr>
              <a:t>double-precision values for the width and height </a:t>
            </a:r>
            <a:r>
              <a:rPr lang="en-US" sz="1800" b="1" dirty="0" smtClean="0">
                <a:latin typeface="+mn-lt"/>
              </a:rPr>
              <a:t>of </a:t>
            </a:r>
            <a:r>
              <a:rPr lang="en-US" sz="1800" dirty="0" smtClean="0">
                <a:latin typeface="+mn-lt"/>
              </a:rPr>
              <a:t>the </a:t>
            </a:r>
            <a:r>
              <a:rPr lang="en-US" sz="1800" dirty="0" smtClean="0">
                <a:latin typeface="+mn-lt"/>
              </a:rPr>
              <a:t>pick window are specified with parameters </a:t>
            </a:r>
            <a:r>
              <a:rPr lang="en-US" sz="1800" b="1" dirty="0" err="1" smtClean="0">
                <a:latin typeface="+mn-lt"/>
              </a:rPr>
              <a:t>widthPick</a:t>
            </a:r>
            <a:r>
              <a:rPr lang="en-US" sz="1800" b="1" dirty="0" smtClean="0">
                <a:latin typeface="+mn-lt"/>
              </a:rPr>
              <a:t> and </a:t>
            </a:r>
            <a:r>
              <a:rPr lang="en-US" sz="1800" b="1" dirty="0" err="1" smtClean="0">
                <a:latin typeface="+mn-lt"/>
              </a:rPr>
              <a:t>heightPick</a:t>
            </a:r>
            <a:r>
              <a:rPr lang="en-US" sz="1800" b="1" dirty="0" smtClean="0">
                <a:latin typeface="+mn-lt"/>
              </a:rPr>
              <a:t>.</a:t>
            </a:r>
          </a:p>
          <a:p>
            <a:pPr algn="just"/>
            <a:r>
              <a:rPr lang="en-US" sz="1800" dirty="0" smtClean="0">
                <a:latin typeface="+mn-lt"/>
              </a:rPr>
              <a:t>Parameter </a:t>
            </a:r>
            <a:r>
              <a:rPr lang="en-US" sz="1800" b="1" dirty="0" err="1" smtClean="0">
                <a:latin typeface="+mn-lt"/>
              </a:rPr>
              <a:t>vpArray</a:t>
            </a:r>
            <a:r>
              <a:rPr lang="en-US" sz="1800" b="1" dirty="0" smtClean="0">
                <a:latin typeface="+mn-lt"/>
              </a:rPr>
              <a:t> designates an integer array containing the coordinate </a:t>
            </a:r>
            <a:r>
              <a:rPr lang="en-US" sz="1800" b="1" dirty="0" smtClean="0">
                <a:latin typeface="+mn-lt"/>
              </a:rPr>
              <a:t>position </a:t>
            </a:r>
            <a:r>
              <a:rPr lang="en-US" sz="1800" dirty="0" smtClean="0">
                <a:latin typeface="+mn-lt"/>
              </a:rPr>
              <a:t>and </a:t>
            </a:r>
            <a:r>
              <a:rPr lang="en-US" sz="1800" dirty="0" smtClean="0">
                <a:latin typeface="+mn-lt"/>
              </a:rPr>
              <a:t>size parameters for the current viewport.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199"/>
            <a:ext cx="5943600" cy="49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of 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+mn-lt"/>
              </a:rPr>
              <a:t>The importance of these features and the difficulty of designing a good </a:t>
            </a:r>
            <a:r>
              <a:rPr lang="en-US" sz="1800" dirty="0" smtClean="0">
                <a:latin typeface="+mn-lt"/>
              </a:rPr>
              <a:t>interactive program </a:t>
            </a:r>
            <a:r>
              <a:rPr lang="en-US" sz="1800" dirty="0" smtClean="0">
                <a:latin typeface="+mn-lt"/>
              </a:rPr>
              <a:t>should never be underestimated.</a:t>
            </a:r>
          </a:p>
          <a:p>
            <a:pPr algn="just"/>
            <a:r>
              <a:rPr lang="en-US" sz="1800" dirty="0" smtClean="0">
                <a:latin typeface="+mn-lt"/>
              </a:rPr>
              <a:t>Defining </a:t>
            </a:r>
            <a:r>
              <a:rPr lang="en-US" sz="1800" dirty="0" smtClean="0">
                <a:latin typeface="+mn-lt"/>
              </a:rPr>
              <a:t>what characterizes a good interactive program is difficult, but recognizing </a:t>
            </a:r>
            <a:r>
              <a:rPr lang="en-US" sz="1800" dirty="0" smtClean="0">
                <a:latin typeface="+mn-lt"/>
              </a:rPr>
              <a:t>and appreciating </a:t>
            </a:r>
            <a:r>
              <a:rPr lang="en-US" sz="1800" dirty="0" smtClean="0">
                <a:latin typeface="+mn-lt"/>
              </a:rPr>
              <a:t>a good interactive program is easy. Such programs include features such as</a:t>
            </a:r>
          </a:p>
          <a:p>
            <a:pPr algn="just"/>
            <a:r>
              <a:rPr lang="en-US" sz="1800" dirty="0" smtClean="0">
                <a:latin typeface="+mn-lt"/>
              </a:rPr>
              <a:t>A </a:t>
            </a:r>
            <a:r>
              <a:rPr lang="en-US" sz="1800" dirty="0" smtClean="0">
                <a:latin typeface="+mn-lt"/>
              </a:rPr>
              <a:t>smooth display, showing neither flicker nor any artifacts of the refresh process</a:t>
            </a:r>
          </a:p>
          <a:p>
            <a:pPr algn="just"/>
            <a:r>
              <a:rPr lang="en-US" sz="1800" dirty="0" smtClean="0">
                <a:latin typeface="+mn-lt"/>
              </a:rPr>
              <a:t>A </a:t>
            </a:r>
            <a:r>
              <a:rPr lang="en-US" sz="1800" dirty="0" smtClean="0">
                <a:latin typeface="+mn-lt"/>
              </a:rPr>
              <a:t>variety of interactive devices on the display</a:t>
            </a:r>
          </a:p>
          <a:p>
            <a:pPr algn="just"/>
            <a:r>
              <a:rPr lang="en-US" sz="1800" dirty="0" smtClean="0">
                <a:latin typeface="+mn-lt"/>
              </a:rPr>
              <a:t>A </a:t>
            </a:r>
            <a:r>
              <a:rPr lang="en-US" sz="1800" dirty="0" smtClean="0">
                <a:latin typeface="+mn-lt"/>
              </a:rPr>
              <a:t>variety of methods for entering and displaying information</a:t>
            </a:r>
          </a:p>
          <a:p>
            <a:pPr algn="just"/>
            <a:r>
              <a:rPr lang="en-US" sz="1800" dirty="0" smtClean="0">
                <a:latin typeface="+mn-lt"/>
              </a:rPr>
              <a:t>An </a:t>
            </a:r>
            <a:r>
              <a:rPr lang="en-US" sz="1800" dirty="0" smtClean="0">
                <a:latin typeface="+mn-lt"/>
              </a:rPr>
              <a:t>easy-to-use interface that does not require substantial effort to learn</a:t>
            </a:r>
          </a:p>
          <a:p>
            <a:pPr algn="just"/>
            <a:r>
              <a:rPr lang="en-US" sz="1800" dirty="0" smtClean="0">
                <a:latin typeface="+mn-lt"/>
              </a:rPr>
              <a:t>Feedback </a:t>
            </a:r>
            <a:r>
              <a:rPr lang="en-US" sz="1800" dirty="0" smtClean="0">
                <a:latin typeface="+mn-lt"/>
              </a:rPr>
              <a:t>to the user</a:t>
            </a:r>
          </a:p>
          <a:p>
            <a:pPr algn="just"/>
            <a:r>
              <a:rPr lang="en-US" sz="1800" dirty="0" smtClean="0">
                <a:latin typeface="+mn-lt"/>
              </a:rPr>
              <a:t>Tolerance </a:t>
            </a:r>
            <a:r>
              <a:rPr lang="en-US" sz="1800" dirty="0" smtClean="0">
                <a:latin typeface="+mn-lt"/>
              </a:rPr>
              <a:t>for user errors</a:t>
            </a:r>
          </a:p>
          <a:p>
            <a:pPr algn="just"/>
            <a:r>
              <a:rPr lang="en-US" sz="1800" dirty="0" smtClean="0">
                <a:latin typeface="+mn-lt"/>
              </a:rPr>
              <a:t>A </a:t>
            </a:r>
            <a:r>
              <a:rPr lang="en-US" sz="1800" dirty="0" smtClean="0">
                <a:latin typeface="+mn-lt"/>
              </a:rPr>
              <a:t>design that incorporates consideration of both the visual and motor properties </a:t>
            </a:r>
            <a:r>
              <a:rPr lang="en-US" sz="1800" dirty="0" smtClean="0">
                <a:latin typeface="+mn-lt"/>
              </a:rPr>
              <a:t>of the </a:t>
            </a:r>
            <a:r>
              <a:rPr lang="en-US" sz="1800" dirty="0" smtClean="0">
                <a:latin typeface="+mn-lt"/>
              </a:rPr>
              <a:t>human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 Mamatha Jajur, RNSIT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1242</Words>
  <Application>Microsoft Office PowerPoint</Application>
  <PresentationFormat>On-screen Show (4:3)</PresentationFormat>
  <Paragraphs>148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Picking</vt:lpstr>
      <vt:lpstr>Picking</vt:lpstr>
      <vt:lpstr> </vt:lpstr>
      <vt:lpstr> </vt:lpstr>
      <vt:lpstr> </vt:lpstr>
      <vt:lpstr> </vt:lpstr>
      <vt:lpstr>Design of Interactive Programs</vt:lpstr>
      <vt:lpstr>Slide 8</vt:lpstr>
      <vt:lpstr>Slide 9</vt:lpstr>
      <vt:lpstr>  Curved Surfaces </vt:lpstr>
      <vt:lpstr>Curved Surfaces </vt:lpstr>
      <vt:lpstr>Quadric Surfaces</vt:lpstr>
      <vt:lpstr>Sphere </vt:lpstr>
      <vt:lpstr> </vt:lpstr>
      <vt:lpstr> </vt:lpstr>
      <vt:lpstr> </vt:lpstr>
      <vt:lpstr>GLUT Quadric-Surface Functions </vt:lpstr>
      <vt:lpstr>Ellipsoid </vt:lpstr>
      <vt:lpstr> </vt:lpstr>
      <vt:lpstr>Torus </vt:lpstr>
      <vt:lpstr> </vt:lpstr>
      <vt:lpstr>  </vt:lpstr>
      <vt:lpstr> </vt:lpstr>
      <vt:lpstr>TeaPot</vt:lpstr>
      <vt:lpstr> 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Visualization</dc:title>
  <dc:creator>Admin-CSE</dc:creator>
  <cp:lastModifiedBy>Admin-CSE</cp:lastModifiedBy>
  <cp:revision>67</cp:revision>
  <dcterms:created xsi:type="dcterms:W3CDTF">2021-04-19T07:15:36Z</dcterms:created>
  <dcterms:modified xsi:type="dcterms:W3CDTF">2021-06-25T10:20:56Z</dcterms:modified>
</cp:coreProperties>
</file>