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68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F08FD-08F2-43C7-BA26-4103681E92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E097F8-2599-4AF2-AFAE-EF00753E5C62}">
      <dgm:prSet/>
      <dgm:spPr/>
      <dgm:t>
        <a:bodyPr/>
        <a:lstStyle/>
        <a:p>
          <a:r>
            <a:rPr lang="en-US" b="1"/>
            <a:t>Data Source &amp; Tools Used</a:t>
          </a:r>
          <a:endParaRPr lang="en-US"/>
        </a:p>
      </dgm:t>
    </dgm:pt>
    <dgm:pt modelId="{B4ED9F3C-2DF2-4D79-BDEF-70380E97AAFB}" type="parTrans" cxnId="{3E4C3147-2C3C-4431-8F1B-03B580579BD8}">
      <dgm:prSet/>
      <dgm:spPr/>
      <dgm:t>
        <a:bodyPr/>
        <a:lstStyle/>
        <a:p>
          <a:endParaRPr lang="en-US"/>
        </a:p>
      </dgm:t>
    </dgm:pt>
    <dgm:pt modelId="{C099C6C7-3F15-4CEF-A30B-21C8D24D760B}" type="sibTrans" cxnId="{3E4C3147-2C3C-4431-8F1B-03B580579BD8}">
      <dgm:prSet/>
      <dgm:spPr/>
      <dgm:t>
        <a:bodyPr/>
        <a:lstStyle/>
        <a:p>
          <a:endParaRPr lang="en-US"/>
        </a:p>
      </dgm:t>
    </dgm:pt>
    <dgm:pt modelId="{74DDDCEE-C333-4D35-B29C-5E1DDB473A63}">
      <dgm:prSet/>
      <dgm:spPr/>
      <dgm:t>
        <a:bodyPr/>
        <a:lstStyle/>
        <a:p>
          <a:r>
            <a:rPr lang="en-US" b="1"/>
            <a:t>Data Source:</a:t>
          </a:r>
          <a:endParaRPr lang="en-US"/>
        </a:p>
      </dgm:t>
    </dgm:pt>
    <dgm:pt modelId="{3DE462A0-ACE1-4B7A-93D4-FBEE1141D2EA}" type="parTrans" cxnId="{A2C364B7-A30B-4431-99C7-EEE30D8B23DE}">
      <dgm:prSet/>
      <dgm:spPr/>
      <dgm:t>
        <a:bodyPr/>
        <a:lstStyle/>
        <a:p>
          <a:endParaRPr lang="en-US"/>
        </a:p>
      </dgm:t>
    </dgm:pt>
    <dgm:pt modelId="{3DA83F98-AA86-41A3-82AC-7879CC3ED126}" type="sibTrans" cxnId="{A2C364B7-A30B-4431-99C7-EEE30D8B23DE}">
      <dgm:prSet/>
      <dgm:spPr/>
      <dgm:t>
        <a:bodyPr/>
        <a:lstStyle/>
        <a:p>
          <a:endParaRPr lang="en-US"/>
        </a:p>
      </dgm:t>
    </dgm:pt>
    <dgm:pt modelId="{13332A4B-747F-4246-9F45-05E45705551B}">
      <dgm:prSet/>
      <dgm:spPr/>
      <dgm:t>
        <a:bodyPr/>
        <a:lstStyle/>
        <a:p>
          <a:r>
            <a:rPr lang="en-US" b="1" dirty="0"/>
            <a:t>Sales:</a:t>
          </a:r>
          <a:r>
            <a:rPr lang="en-US" dirty="0"/>
            <a:t> Internal sales records, tracking revenue and performance by region and product.</a:t>
          </a:r>
        </a:p>
      </dgm:t>
    </dgm:pt>
    <dgm:pt modelId="{7B8A70A5-4F25-4200-866B-ED175691E8C8}" type="parTrans" cxnId="{5F7D30EB-FF44-43E2-A525-D74BD5EF8C3E}">
      <dgm:prSet/>
      <dgm:spPr/>
      <dgm:t>
        <a:bodyPr/>
        <a:lstStyle/>
        <a:p>
          <a:endParaRPr lang="en-US"/>
        </a:p>
      </dgm:t>
    </dgm:pt>
    <dgm:pt modelId="{7EE96C67-088E-473B-A464-24D9E94BF082}" type="sibTrans" cxnId="{5F7D30EB-FF44-43E2-A525-D74BD5EF8C3E}">
      <dgm:prSet/>
      <dgm:spPr/>
      <dgm:t>
        <a:bodyPr/>
        <a:lstStyle/>
        <a:p>
          <a:endParaRPr lang="en-US"/>
        </a:p>
      </dgm:t>
    </dgm:pt>
    <dgm:pt modelId="{5BEB1961-CA2F-4DC2-8086-7085BF5749C5}">
      <dgm:prSet/>
      <dgm:spPr/>
      <dgm:t>
        <a:bodyPr/>
        <a:lstStyle/>
        <a:p>
          <a:r>
            <a:rPr lang="en-US" b="1"/>
            <a:t>Customers:</a:t>
          </a:r>
          <a:r>
            <a:rPr lang="en-US"/>
            <a:t> Based on purchasing behavior and feedback, with demographic insights.</a:t>
          </a:r>
        </a:p>
      </dgm:t>
    </dgm:pt>
    <dgm:pt modelId="{CC97900E-DC39-4E37-BCFC-AE0621B226BA}" type="parTrans" cxnId="{9B549411-7726-4741-AED1-4DC40162B519}">
      <dgm:prSet/>
      <dgm:spPr/>
      <dgm:t>
        <a:bodyPr/>
        <a:lstStyle/>
        <a:p>
          <a:endParaRPr lang="en-US"/>
        </a:p>
      </dgm:t>
    </dgm:pt>
    <dgm:pt modelId="{3A898EBC-D711-4005-9012-7CA8EE009355}" type="sibTrans" cxnId="{9B549411-7726-4741-AED1-4DC40162B519}">
      <dgm:prSet/>
      <dgm:spPr/>
      <dgm:t>
        <a:bodyPr/>
        <a:lstStyle/>
        <a:p>
          <a:endParaRPr lang="en-US"/>
        </a:p>
      </dgm:t>
    </dgm:pt>
    <dgm:pt modelId="{F7F41863-182B-4FA1-816B-E615E6D2A70B}">
      <dgm:prSet/>
      <dgm:spPr/>
      <dgm:t>
        <a:bodyPr/>
        <a:lstStyle/>
        <a:p>
          <a:r>
            <a:rPr lang="en-US" b="1"/>
            <a:t>Products:</a:t>
          </a:r>
          <a:r>
            <a:rPr lang="en-US"/>
            <a:t> Product catalog data covering categories, pricing, and availability.</a:t>
          </a:r>
        </a:p>
      </dgm:t>
    </dgm:pt>
    <dgm:pt modelId="{69184609-2EB7-4844-A810-28682D23AC69}" type="parTrans" cxnId="{5F13AB27-5965-4B58-8C6E-062EEB106E77}">
      <dgm:prSet/>
      <dgm:spPr/>
      <dgm:t>
        <a:bodyPr/>
        <a:lstStyle/>
        <a:p>
          <a:endParaRPr lang="en-US"/>
        </a:p>
      </dgm:t>
    </dgm:pt>
    <dgm:pt modelId="{376C56AD-BB1D-4B09-B70A-6A5F87ED50B4}" type="sibTrans" cxnId="{5F13AB27-5965-4B58-8C6E-062EEB106E77}">
      <dgm:prSet/>
      <dgm:spPr/>
      <dgm:t>
        <a:bodyPr/>
        <a:lstStyle/>
        <a:p>
          <a:endParaRPr lang="en-US"/>
        </a:p>
      </dgm:t>
    </dgm:pt>
    <dgm:pt modelId="{7988FF3A-E6FE-4D0D-80FD-97C71CD24ECC}">
      <dgm:prSet/>
      <dgm:spPr/>
      <dgm:t>
        <a:bodyPr/>
        <a:lstStyle/>
        <a:p>
          <a:r>
            <a:rPr lang="en-US" b="1"/>
            <a:t>Stores:</a:t>
          </a:r>
          <a:r>
            <a:rPr lang="en-US"/>
            <a:t> Store location and sales performance data, highlighting geographical distribution.</a:t>
          </a:r>
        </a:p>
      </dgm:t>
    </dgm:pt>
    <dgm:pt modelId="{1288F9F4-3DCF-4093-9520-ADC91DEA7693}" type="parTrans" cxnId="{CF679EAA-5BF5-4772-8B95-DE6781C62A6B}">
      <dgm:prSet/>
      <dgm:spPr/>
      <dgm:t>
        <a:bodyPr/>
        <a:lstStyle/>
        <a:p>
          <a:endParaRPr lang="en-US"/>
        </a:p>
      </dgm:t>
    </dgm:pt>
    <dgm:pt modelId="{ED8FF08A-F708-4833-8F3F-0A6C48871177}" type="sibTrans" cxnId="{CF679EAA-5BF5-4772-8B95-DE6781C62A6B}">
      <dgm:prSet/>
      <dgm:spPr/>
      <dgm:t>
        <a:bodyPr/>
        <a:lstStyle/>
        <a:p>
          <a:endParaRPr lang="en-US"/>
        </a:p>
      </dgm:t>
    </dgm:pt>
    <dgm:pt modelId="{C6CB836E-7DE6-4739-A5F8-EED214DFB3C4}">
      <dgm:prSet/>
      <dgm:spPr/>
      <dgm:t>
        <a:bodyPr/>
        <a:lstStyle/>
        <a:p>
          <a:r>
            <a:rPr lang="en-US" b="1"/>
            <a:t>Exchange Rates:</a:t>
          </a:r>
          <a:r>
            <a:rPr lang="en-US"/>
            <a:t> External financial sources to account for currency fluctuations impacting global sales.</a:t>
          </a:r>
        </a:p>
      </dgm:t>
    </dgm:pt>
    <dgm:pt modelId="{259F9B5B-68DD-43FE-94B7-3B8279024322}" type="parTrans" cxnId="{EA37C1F7-C8E5-4DDC-9F57-E06A719DDC0B}">
      <dgm:prSet/>
      <dgm:spPr/>
      <dgm:t>
        <a:bodyPr/>
        <a:lstStyle/>
        <a:p>
          <a:endParaRPr lang="en-US"/>
        </a:p>
      </dgm:t>
    </dgm:pt>
    <dgm:pt modelId="{BE7F8983-AD6E-4796-957B-AA827A3DC07B}" type="sibTrans" cxnId="{EA37C1F7-C8E5-4DDC-9F57-E06A719DDC0B}">
      <dgm:prSet/>
      <dgm:spPr/>
      <dgm:t>
        <a:bodyPr/>
        <a:lstStyle/>
        <a:p>
          <a:endParaRPr lang="en-US"/>
        </a:p>
      </dgm:t>
    </dgm:pt>
    <dgm:pt modelId="{4311BAB3-0216-497F-A333-5ED446D85DF9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3F79AA13-C8EA-4120-94AD-DE4FF062D239}" type="parTrans" cxnId="{E00521C9-A003-4623-9B00-7AA730B2912D}">
      <dgm:prSet/>
      <dgm:spPr/>
      <dgm:t>
        <a:bodyPr/>
        <a:lstStyle/>
        <a:p>
          <a:endParaRPr lang="en-US"/>
        </a:p>
      </dgm:t>
    </dgm:pt>
    <dgm:pt modelId="{5520F221-A047-498D-B816-5BC480DB6A35}" type="sibTrans" cxnId="{E00521C9-A003-4623-9B00-7AA730B2912D}">
      <dgm:prSet/>
      <dgm:spPr/>
      <dgm:t>
        <a:bodyPr/>
        <a:lstStyle/>
        <a:p>
          <a:endParaRPr lang="en-US"/>
        </a:p>
      </dgm:t>
    </dgm:pt>
    <dgm:pt modelId="{BCEB4CB9-FF55-4485-87FF-702F9C0A7318}">
      <dgm:prSet/>
      <dgm:spPr/>
      <dgm:t>
        <a:bodyPr/>
        <a:lstStyle/>
        <a:p>
          <a:r>
            <a:rPr lang="en-US" b="1"/>
            <a:t>Python (Jupyter Notebook):</a:t>
          </a:r>
          <a:r>
            <a:rPr lang="en-US"/>
            <a:t> For data cleaning, processing, and analysis.</a:t>
          </a:r>
        </a:p>
      </dgm:t>
    </dgm:pt>
    <dgm:pt modelId="{FF8236A0-D544-459C-92EA-CB8D58044FC5}" type="parTrans" cxnId="{C167706D-0C63-4A2A-B69E-E550FD62A4CB}">
      <dgm:prSet/>
      <dgm:spPr/>
      <dgm:t>
        <a:bodyPr/>
        <a:lstStyle/>
        <a:p>
          <a:endParaRPr lang="en-US"/>
        </a:p>
      </dgm:t>
    </dgm:pt>
    <dgm:pt modelId="{A1CF0D86-C814-431C-BBEC-E31924E1F5C6}" type="sibTrans" cxnId="{C167706D-0C63-4A2A-B69E-E550FD62A4CB}">
      <dgm:prSet/>
      <dgm:spPr/>
      <dgm:t>
        <a:bodyPr/>
        <a:lstStyle/>
        <a:p>
          <a:endParaRPr lang="en-US"/>
        </a:p>
      </dgm:t>
    </dgm:pt>
    <dgm:pt modelId="{655F03D7-418F-4E1A-BF90-F4E22872D267}">
      <dgm:prSet/>
      <dgm:spPr/>
      <dgm:t>
        <a:bodyPr/>
        <a:lstStyle/>
        <a:p>
          <a:r>
            <a:rPr lang="en-US" b="1"/>
            <a:t>MySQL:</a:t>
          </a:r>
          <a:r>
            <a:rPr lang="en-US"/>
            <a:t> Database management and extraction of specific data subsets.</a:t>
          </a:r>
        </a:p>
      </dgm:t>
    </dgm:pt>
    <dgm:pt modelId="{83DE3758-01E3-43C1-96F9-09C0CA85EEE7}" type="parTrans" cxnId="{19C4E7D7-BDF7-42ED-B1A3-BCBDDC8C15B9}">
      <dgm:prSet/>
      <dgm:spPr/>
      <dgm:t>
        <a:bodyPr/>
        <a:lstStyle/>
        <a:p>
          <a:endParaRPr lang="en-US"/>
        </a:p>
      </dgm:t>
    </dgm:pt>
    <dgm:pt modelId="{F430295B-A4D6-4EDC-AA20-13491990B161}" type="sibTrans" cxnId="{19C4E7D7-BDF7-42ED-B1A3-BCBDDC8C15B9}">
      <dgm:prSet/>
      <dgm:spPr/>
      <dgm:t>
        <a:bodyPr/>
        <a:lstStyle/>
        <a:p>
          <a:endParaRPr lang="en-US"/>
        </a:p>
      </dgm:t>
    </dgm:pt>
    <dgm:pt modelId="{FF4F322F-87A2-44CC-82C7-CF7D4C469689}">
      <dgm:prSet/>
      <dgm:spPr/>
      <dgm:t>
        <a:bodyPr/>
        <a:lstStyle/>
        <a:p>
          <a:r>
            <a:rPr lang="en-US" b="1" dirty="0"/>
            <a:t>Power BI:</a:t>
          </a:r>
          <a:r>
            <a:rPr lang="en-US" dirty="0"/>
            <a:t> For creating interactive visualizations and dashboards to explore trends and insights.</a:t>
          </a:r>
        </a:p>
      </dgm:t>
    </dgm:pt>
    <dgm:pt modelId="{8496153C-05E7-4CC7-8BDC-57A135E50F4C}" type="parTrans" cxnId="{C90A1BDE-BCF4-493C-9E81-F07A69B111A5}">
      <dgm:prSet/>
      <dgm:spPr/>
      <dgm:t>
        <a:bodyPr/>
        <a:lstStyle/>
        <a:p>
          <a:endParaRPr lang="en-US"/>
        </a:p>
      </dgm:t>
    </dgm:pt>
    <dgm:pt modelId="{5D37E5B1-03FE-47C0-B633-296DFE9D38E6}" type="sibTrans" cxnId="{C90A1BDE-BCF4-493C-9E81-F07A69B111A5}">
      <dgm:prSet/>
      <dgm:spPr/>
      <dgm:t>
        <a:bodyPr/>
        <a:lstStyle/>
        <a:p>
          <a:endParaRPr lang="en-US"/>
        </a:p>
      </dgm:t>
    </dgm:pt>
    <dgm:pt modelId="{D40E7CA1-221A-45B6-9F6A-7EB6C76268BD}" type="pres">
      <dgm:prSet presAssocID="{F5FF08FD-08F2-43C7-BA26-4103681E92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BC7813-4CCD-4039-BAF0-07A04D632703}" type="pres">
      <dgm:prSet presAssocID="{60E097F8-2599-4AF2-AFAE-EF00753E5C62}" presName="parentLin" presStyleCnt="0"/>
      <dgm:spPr/>
    </dgm:pt>
    <dgm:pt modelId="{43E63DF3-7037-4862-884B-6AE45F07C3DE}" type="pres">
      <dgm:prSet presAssocID="{60E097F8-2599-4AF2-AFAE-EF00753E5C6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42A4ECB-13CF-4D7D-B1EB-8FD2A69B1D0B}" type="pres">
      <dgm:prSet presAssocID="{60E097F8-2599-4AF2-AFAE-EF00753E5C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0AE09-8CAA-4EB6-944C-B2048ED3BF60}" type="pres">
      <dgm:prSet presAssocID="{60E097F8-2599-4AF2-AFAE-EF00753E5C62}" presName="negativeSpace" presStyleCnt="0"/>
      <dgm:spPr/>
    </dgm:pt>
    <dgm:pt modelId="{ED530710-C127-4323-9323-2F402B01EE1C}" type="pres">
      <dgm:prSet presAssocID="{60E097F8-2599-4AF2-AFAE-EF00753E5C62}" presName="childText" presStyleLbl="conFgAcc1" presStyleIdx="0" presStyleCnt="3">
        <dgm:presLayoutVars>
          <dgm:bulletEnabled val="1"/>
        </dgm:presLayoutVars>
      </dgm:prSet>
      <dgm:spPr/>
    </dgm:pt>
    <dgm:pt modelId="{C67B0E0B-AA23-4C4A-A063-109FA328CCBE}" type="pres">
      <dgm:prSet presAssocID="{C099C6C7-3F15-4CEF-A30B-21C8D24D760B}" presName="spaceBetweenRectangles" presStyleCnt="0"/>
      <dgm:spPr/>
    </dgm:pt>
    <dgm:pt modelId="{FF4B774B-BB9E-42AD-B88C-56D1F5835977}" type="pres">
      <dgm:prSet presAssocID="{74DDDCEE-C333-4D35-B29C-5E1DDB473A63}" presName="parentLin" presStyleCnt="0"/>
      <dgm:spPr/>
    </dgm:pt>
    <dgm:pt modelId="{1FF9E499-5865-4EF5-81AC-A718870E167A}" type="pres">
      <dgm:prSet presAssocID="{74DDDCEE-C333-4D35-B29C-5E1DDB473A6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95985D-B02F-418C-8A48-4713B49F985E}" type="pres">
      <dgm:prSet presAssocID="{74DDDCEE-C333-4D35-B29C-5E1DDB473A6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C3E9-A692-4379-A22A-4B411ADEC411}" type="pres">
      <dgm:prSet presAssocID="{74DDDCEE-C333-4D35-B29C-5E1DDB473A63}" presName="negativeSpace" presStyleCnt="0"/>
      <dgm:spPr/>
    </dgm:pt>
    <dgm:pt modelId="{715B0029-09C1-484A-8AC0-E255B23EA9F2}" type="pres">
      <dgm:prSet presAssocID="{74DDDCEE-C333-4D35-B29C-5E1DDB473A6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348AC-D378-4A06-874E-4AE747B56ABB}" type="pres">
      <dgm:prSet presAssocID="{3DA83F98-AA86-41A3-82AC-7879CC3ED126}" presName="spaceBetweenRectangles" presStyleCnt="0"/>
      <dgm:spPr/>
    </dgm:pt>
    <dgm:pt modelId="{0B9F920A-386F-4E8F-BE19-1256E5EEA96F}" type="pres">
      <dgm:prSet presAssocID="{4311BAB3-0216-497F-A333-5ED446D85DF9}" presName="parentLin" presStyleCnt="0"/>
      <dgm:spPr/>
    </dgm:pt>
    <dgm:pt modelId="{467F2B43-9B90-468A-BC2E-344F20A19D09}" type="pres">
      <dgm:prSet presAssocID="{4311BAB3-0216-497F-A333-5ED446D85DF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056A049-3679-4012-9278-7BD4E1AFFF47}" type="pres">
      <dgm:prSet presAssocID="{4311BAB3-0216-497F-A333-5ED446D85D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91F02-6F5C-45D8-8CBB-0C5AA1ABE7C5}" type="pres">
      <dgm:prSet presAssocID="{4311BAB3-0216-497F-A333-5ED446D85DF9}" presName="negativeSpace" presStyleCnt="0"/>
      <dgm:spPr/>
    </dgm:pt>
    <dgm:pt modelId="{5ABF4BEF-22C2-487E-AFFD-C5556F9F84FE}" type="pres">
      <dgm:prSet presAssocID="{4311BAB3-0216-497F-A333-5ED446D85DF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622E29-D0F6-47BA-BB72-0684BB45B7E2}" type="presOf" srcId="{7988FF3A-E6FE-4D0D-80FD-97C71CD24ECC}" destId="{715B0029-09C1-484A-8AC0-E255B23EA9F2}" srcOrd="0" destOrd="3" presId="urn:microsoft.com/office/officeart/2005/8/layout/list1"/>
    <dgm:cxn modelId="{5F13AB27-5965-4B58-8C6E-062EEB106E77}" srcId="{74DDDCEE-C333-4D35-B29C-5E1DDB473A63}" destId="{F7F41863-182B-4FA1-816B-E615E6D2A70B}" srcOrd="2" destOrd="0" parTransId="{69184609-2EB7-4844-A810-28682D23AC69}" sibTransId="{376C56AD-BB1D-4B09-B70A-6A5F87ED50B4}"/>
    <dgm:cxn modelId="{C0B49789-60C8-4892-9E6E-4F457E943857}" type="presOf" srcId="{5BEB1961-CA2F-4DC2-8086-7085BF5749C5}" destId="{715B0029-09C1-484A-8AC0-E255B23EA9F2}" srcOrd="0" destOrd="1" presId="urn:microsoft.com/office/officeart/2005/8/layout/list1"/>
    <dgm:cxn modelId="{6C7D36A1-DA1D-4E32-A9F8-A6A7C3496BD2}" type="presOf" srcId="{74DDDCEE-C333-4D35-B29C-5E1DDB473A63}" destId="{6795985D-B02F-418C-8A48-4713B49F985E}" srcOrd="1" destOrd="0" presId="urn:microsoft.com/office/officeart/2005/8/layout/list1"/>
    <dgm:cxn modelId="{3E4C3147-2C3C-4431-8F1B-03B580579BD8}" srcId="{F5FF08FD-08F2-43C7-BA26-4103681E92F7}" destId="{60E097F8-2599-4AF2-AFAE-EF00753E5C62}" srcOrd="0" destOrd="0" parTransId="{B4ED9F3C-2DF2-4D79-BDEF-70380E97AAFB}" sibTransId="{C099C6C7-3F15-4CEF-A30B-21C8D24D760B}"/>
    <dgm:cxn modelId="{5E36BFD9-793C-461B-8989-00FC506BC4D7}" type="presOf" srcId="{F5FF08FD-08F2-43C7-BA26-4103681E92F7}" destId="{D40E7CA1-221A-45B6-9F6A-7EB6C76268BD}" srcOrd="0" destOrd="0" presId="urn:microsoft.com/office/officeart/2005/8/layout/list1"/>
    <dgm:cxn modelId="{CA1726D1-63CA-49C7-86D2-9C3C2F727A91}" type="presOf" srcId="{60E097F8-2599-4AF2-AFAE-EF00753E5C62}" destId="{142A4ECB-13CF-4D7D-B1EB-8FD2A69B1D0B}" srcOrd="1" destOrd="0" presId="urn:microsoft.com/office/officeart/2005/8/layout/list1"/>
    <dgm:cxn modelId="{19C4E7D7-BDF7-42ED-B1A3-BCBDDC8C15B9}" srcId="{4311BAB3-0216-497F-A333-5ED446D85DF9}" destId="{655F03D7-418F-4E1A-BF90-F4E22872D267}" srcOrd="1" destOrd="0" parTransId="{83DE3758-01E3-43C1-96F9-09C0CA85EEE7}" sibTransId="{F430295B-A4D6-4EDC-AA20-13491990B161}"/>
    <dgm:cxn modelId="{5F7D30EB-FF44-43E2-A525-D74BD5EF8C3E}" srcId="{74DDDCEE-C333-4D35-B29C-5E1DDB473A63}" destId="{13332A4B-747F-4246-9F45-05E45705551B}" srcOrd="0" destOrd="0" parTransId="{7B8A70A5-4F25-4200-866B-ED175691E8C8}" sibTransId="{7EE96C67-088E-473B-A464-24D9E94BF082}"/>
    <dgm:cxn modelId="{A00BA080-3D3E-4B18-BFF2-9F8E03AA7B77}" type="presOf" srcId="{F7F41863-182B-4FA1-816B-E615E6D2A70B}" destId="{715B0029-09C1-484A-8AC0-E255B23EA9F2}" srcOrd="0" destOrd="2" presId="urn:microsoft.com/office/officeart/2005/8/layout/list1"/>
    <dgm:cxn modelId="{2324075D-BB9B-45C3-84D2-165E82512770}" type="presOf" srcId="{74DDDCEE-C333-4D35-B29C-5E1DDB473A63}" destId="{1FF9E499-5865-4EF5-81AC-A718870E167A}" srcOrd="0" destOrd="0" presId="urn:microsoft.com/office/officeart/2005/8/layout/list1"/>
    <dgm:cxn modelId="{43EA538A-AA34-4B7F-8B49-C4B652424427}" type="presOf" srcId="{FF4F322F-87A2-44CC-82C7-CF7D4C469689}" destId="{5ABF4BEF-22C2-487E-AFFD-C5556F9F84FE}" srcOrd="0" destOrd="2" presId="urn:microsoft.com/office/officeart/2005/8/layout/list1"/>
    <dgm:cxn modelId="{1C0EC46B-5BA8-4FD6-85F9-CD3C7804B006}" type="presOf" srcId="{BCEB4CB9-FF55-4485-87FF-702F9C0A7318}" destId="{5ABF4BEF-22C2-487E-AFFD-C5556F9F84FE}" srcOrd="0" destOrd="0" presId="urn:microsoft.com/office/officeart/2005/8/layout/list1"/>
    <dgm:cxn modelId="{C167706D-0C63-4A2A-B69E-E550FD62A4CB}" srcId="{4311BAB3-0216-497F-A333-5ED446D85DF9}" destId="{BCEB4CB9-FF55-4485-87FF-702F9C0A7318}" srcOrd="0" destOrd="0" parTransId="{FF8236A0-D544-459C-92EA-CB8D58044FC5}" sibTransId="{A1CF0D86-C814-431C-BBEC-E31924E1F5C6}"/>
    <dgm:cxn modelId="{EA37C1F7-C8E5-4DDC-9F57-E06A719DDC0B}" srcId="{74DDDCEE-C333-4D35-B29C-5E1DDB473A63}" destId="{C6CB836E-7DE6-4739-A5F8-EED214DFB3C4}" srcOrd="4" destOrd="0" parTransId="{259F9B5B-68DD-43FE-94B7-3B8279024322}" sibTransId="{BE7F8983-AD6E-4796-957B-AA827A3DC07B}"/>
    <dgm:cxn modelId="{E00521C9-A003-4623-9B00-7AA730B2912D}" srcId="{F5FF08FD-08F2-43C7-BA26-4103681E92F7}" destId="{4311BAB3-0216-497F-A333-5ED446D85DF9}" srcOrd="2" destOrd="0" parTransId="{3F79AA13-C8EA-4120-94AD-DE4FF062D239}" sibTransId="{5520F221-A047-498D-B816-5BC480DB6A35}"/>
    <dgm:cxn modelId="{F9E9EDDC-FCA7-4BF2-A7A7-8C3D165DA92B}" type="presOf" srcId="{655F03D7-418F-4E1A-BF90-F4E22872D267}" destId="{5ABF4BEF-22C2-487E-AFFD-C5556F9F84FE}" srcOrd="0" destOrd="1" presId="urn:microsoft.com/office/officeart/2005/8/layout/list1"/>
    <dgm:cxn modelId="{CF679EAA-5BF5-4772-8B95-DE6781C62A6B}" srcId="{74DDDCEE-C333-4D35-B29C-5E1DDB473A63}" destId="{7988FF3A-E6FE-4D0D-80FD-97C71CD24ECC}" srcOrd="3" destOrd="0" parTransId="{1288F9F4-3DCF-4093-9520-ADC91DEA7693}" sibTransId="{ED8FF08A-F708-4833-8F3F-0A6C48871177}"/>
    <dgm:cxn modelId="{A2C364B7-A30B-4431-99C7-EEE30D8B23DE}" srcId="{F5FF08FD-08F2-43C7-BA26-4103681E92F7}" destId="{74DDDCEE-C333-4D35-B29C-5E1DDB473A63}" srcOrd="1" destOrd="0" parTransId="{3DE462A0-ACE1-4B7A-93D4-FBEE1141D2EA}" sibTransId="{3DA83F98-AA86-41A3-82AC-7879CC3ED126}"/>
    <dgm:cxn modelId="{BF079291-6F61-4A69-B930-8CE84C775E0C}" type="presOf" srcId="{13332A4B-747F-4246-9F45-05E45705551B}" destId="{715B0029-09C1-484A-8AC0-E255B23EA9F2}" srcOrd="0" destOrd="0" presId="urn:microsoft.com/office/officeart/2005/8/layout/list1"/>
    <dgm:cxn modelId="{8E42556D-9738-4C33-84C5-F2D764622F35}" type="presOf" srcId="{4311BAB3-0216-497F-A333-5ED446D85DF9}" destId="{A056A049-3679-4012-9278-7BD4E1AFFF47}" srcOrd="1" destOrd="0" presId="urn:microsoft.com/office/officeart/2005/8/layout/list1"/>
    <dgm:cxn modelId="{C90A1BDE-BCF4-493C-9E81-F07A69B111A5}" srcId="{4311BAB3-0216-497F-A333-5ED446D85DF9}" destId="{FF4F322F-87A2-44CC-82C7-CF7D4C469689}" srcOrd="2" destOrd="0" parTransId="{8496153C-05E7-4CC7-8BDC-57A135E50F4C}" sibTransId="{5D37E5B1-03FE-47C0-B633-296DFE9D38E6}"/>
    <dgm:cxn modelId="{41AA497C-9A2C-46D7-BD45-3B26990FFC81}" type="presOf" srcId="{4311BAB3-0216-497F-A333-5ED446D85DF9}" destId="{467F2B43-9B90-468A-BC2E-344F20A19D09}" srcOrd="0" destOrd="0" presId="urn:microsoft.com/office/officeart/2005/8/layout/list1"/>
    <dgm:cxn modelId="{9B549411-7726-4741-AED1-4DC40162B519}" srcId="{74DDDCEE-C333-4D35-B29C-5E1DDB473A63}" destId="{5BEB1961-CA2F-4DC2-8086-7085BF5749C5}" srcOrd="1" destOrd="0" parTransId="{CC97900E-DC39-4E37-BCFC-AE0621B226BA}" sibTransId="{3A898EBC-D711-4005-9012-7CA8EE009355}"/>
    <dgm:cxn modelId="{2FDA524C-49DC-47CC-BA10-0228C4C53A30}" type="presOf" srcId="{60E097F8-2599-4AF2-AFAE-EF00753E5C62}" destId="{43E63DF3-7037-4862-884B-6AE45F07C3DE}" srcOrd="0" destOrd="0" presId="urn:microsoft.com/office/officeart/2005/8/layout/list1"/>
    <dgm:cxn modelId="{0995285E-A098-4C0B-B904-22B74C80BA8E}" type="presOf" srcId="{C6CB836E-7DE6-4739-A5F8-EED214DFB3C4}" destId="{715B0029-09C1-484A-8AC0-E255B23EA9F2}" srcOrd="0" destOrd="4" presId="urn:microsoft.com/office/officeart/2005/8/layout/list1"/>
    <dgm:cxn modelId="{D7CA8D35-97AC-49E3-AA4B-F28175C356A5}" type="presParOf" srcId="{D40E7CA1-221A-45B6-9F6A-7EB6C76268BD}" destId="{AABC7813-4CCD-4039-BAF0-07A04D632703}" srcOrd="0" destOrd="0" presId="urn:microsoft.com/office/officeart/2005/8/layout/list1"/>
    <dgm:cxn modelId="{3BDF7548-C62D-49B0-832F-11CFDD6793EC}" type="presParOf" srcId="{AABC7813-4CCD-4039-BAF0-07A04D632703}" destId="{43E63DF3-7037-4862-884B-6AE45F07C3DE}" srcOrd="0" destOrd="0" presId="urn:microsoft.com/office/officeart/2005/8/layout/list1"/>
    <dgm:cxn modelId="{FA608582-04E4-423B-8AD6-8D9DF3C850FA}" type="presParOf" srcId="{AABC7813-4CCD-4039-BAF0-07A04D632703}" destId="{142A4ECB-13CF-4D7D-B1EB-8FD2A69B1D0B}" srcOrd="1" destOrd="0" presId="urn:microsoft.com/office/officeart/2005/8/layout/list1"/>
    <dgm:cxn modelId="{E3175833-27D5-49A8-997B-A5334EC26CF8}" type="presParOf" srcId="{D40E7CA1-221A-45B6-9F6A-7EB6C76268BD}" destId="{0AB0AE09-8CAA-4EB6-944C-B2048ED3BF60}" srcOrd="1" destOrd="0" presId="urn:microsoft.com/office/officeart/2005/8/layout/list1"/>
    <dgm:cxn modelId="{2FF4B304-4415-4216-A1C2-98BAE784D79D}" type="presParOf" srcId="{D40E7CA1-221A-45B6-9F6A-7EB6C76268BD}" destId="{ED530710-C127-4323-9323-2F402B01EE1C}" srcOrd="2" destOrd="0" presId="urn:microsoft.com/office/officeart/2005/8/layout/list1"/>
    <dgm:cxn modelId="{147929E6-84F5-44D7-BCE2-1820D065D971}" type="presParOf" srcId="{D40E7CA1-221A-45B6-9F6A-7EB6C76268BD}" destId="{C67B0E0B-AA23-4C4A-A063-109FA328CCBE}" srcOrd="3" destOrd="0" presId="urn:microsoft.com/office/officeart/2005/8/layout/list1"/>
    <dgm:cxn modelId="{7BC36F85-CBE4-42A2-85E9-0FB8048F5E89}" type="presParOf" srcId="{D40E7CA1-221A-45B6-9F6A-7EB6C76268BD}" destId="{FF4B774B-BB9E-42AD-B88C-56D1F5835977}" srcOrd="4" destOrd="0" presId="urn:microsoft.com/office/officeart/2005/8/layout/list1"/>
    <dgm:cxn modelId="{DF85CA5C-7B6A-43E4-860F-0977306F3EED}" type="presParOf" srcId="{FF4B774B-BB9E-42AD-B88C-56D1F5835977}" destId="{1FF9E499-5865-4EF5-81AC-A718870E167A}" srcOrd="0" destOrd="0" presId="urn:microsoft.com/office/officeart/2005/8/layout/list1"/>
    <dgm:cxn modelId="{121D4E8D-DD83-48E0-A1A4-75BB6B8EE958}" type="presParOf" srcId="{FF4B774B-BB9E-42AD-B88C-56D1F5835977}" destId="{6795985D-B02F-418C-8A48-4713B49F985E}" srcOrd="1" destOrd="0" presId="urn:microsoft.com/office/officeart/2005/8/layout/list1"/>
    <dgm:cxn modelId="{AA5BED41-6DCB-46FB-BC79-BDDF4EB7B592}" type="presParOf" srcId="{D40E7CA1-221A-45B6-9F6A-7EB6C76268BD}" destId="{6964C3E9-A692-4379-A22A-4B411ADEC411}" srcOrd="5" destOrd="0" presId="urn:microsoft.com/office/officeart/2005/8/layout/list1"/>
    <dgm:cxn modelId="{C89FDC96-FDC9-4B63-8163-5954481F0679}" type="presParOf" srcId="{D40E7CA1-221A-45B6-9F6A-7EB6C76268BD}" destId="{715B0029-09C1-484A-8AC0-E255B23EA9F2}" srcOrd="6" destOrd="0" presId="urn:microsoft.com/office/officeart/2005/8/layout/list1"/>
    <dgm:cxn modelId="{4EB342FC-17C8-41AA-B14B-98DE6483D927}" type="presParOf" srcId="{D40E7CA1-221A-45B6-9F6A-7EB6C76268BD}" destId="{498348AC-D378-4A06-874E-4AE747B56ABB}" srcOrd="7" destOrd="0" presId="urn:microsoft.com/office/officeart/2005/8/layout/list1"/>
    <dgm:cxn modelId="{38FBA1DE-6D04-4AE1-B53D-A5E5A6CD3870}" type="presParOf" srcId="{D40E7CA1-221A-45B6-9F6A-7EB6C76268BD}" destId="{0B9F920A-386F-4E8F-BE19-1256E5EEA96F}" srcOrd="8" destOrd="0" presId="urn:microsoft.com/office/officeart/2005/8/layout/list1"/>
    <dgm:cxn modelId="{436AE5FB-AC54-4A5C-97B2-1E43DDD6B77F}" type="presParOf" srcId="{0B9F920A-386F-4E8F-BE19-1256E5EEA96F}" destId="{467F2B43-9B90-468A-BC2E-344F20A19D09}" srcOrd="0" destOrd="0" presId="urn:microsoft.com/office/officeart/2005/8/layout/list1"/>
    <dgm:cxn modelId="{56750CDA-D8E0-458A-A231-726101772966}" type="presParOf" srcId="{0B9F920A-386F-4E8F-BE19-1256E5EEA96F}" destId="{A056A049-3679-4012-9278-7BD4E1AFFF47}" srcOrd="1" destOrd="0" presId="urn:microsoft.com/office/officeart/2005/8/layout/list1"/>
    <dgm:cxn modelId="{2A58A5DA-998E-44AE-9439-167941DFBB37}" type="presParOf" srcId="{D40E7CA1-221A-45B6-9F6A-7EB6C76268BD}" destId="{E2E91F02-6F5C-45D8-8CBB-0C5AA1ABE7C5}" srcOrd="9" destOrd="0" presId="urn:microsoft.com/office/officeart/2005/8/layout/list1"/>
    <dgm:cxn modelId="{8F44EA5E-F211-4A79-8257-751AD9FB83FB}" type="presParOf" srcId="{D40E7CA1-221A-45B6-9F6A-7EB6C76268BD}" destId="{5ABF4BEF-22C2-487E-AFFD-C5556F9F84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0710-C127-4323-9323-2F402B01EE1C}">
      <dsp:nvSpPr>
        <dsp:cNvPr id="0" name=""/>
        <dsp:cNvSpPr/>
      </dsp:nvSpPr>
      <dsp:spPr>
        <a:xfrm>
          <a:off x="0" y="411891"/>
          <a:ext cx="1079961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4ECB-13CF-4D7D-B1EB-8FD2A69B1D0B}">
      <dsp:nvSpPr>
        <dsp:cNvPr id="0" name=""/>
        <dsp:cNvSpPr/>
      </dsp:nvSpPr>
      <dsp:spPr>
        <a:xfrm>
          <a:off x="539980" y="160971"/>
          <a:ext cx="7559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0" tIns="0" rIns="2857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Source &amp; Tools Used</a:t>
          </a:r>
          <a:endParaRPr lang="en-US" sz="1700" kern="1200"/>
        </a:p>
      </dsp:txBody>
      <dsp:txXfrm>
        <a:off x="564478" y="185469"/>
        <a:ext cx="7510736" cy="452844"/>
      </dsp:txXfrm>
    </dsp:sp>
    <dsp:sp modelId="{715B0029-09C1-484A-8AC0-E255B23EA9F2}">
      <dsp:nvSpPr>
        <dsp:cNvPr id="0" name=""/>
        <dsp:cNvSpPr/>
      </dsp:nvSpPr>
      <dsp:spPr>
        <a:xfrm>
          <a:off x="0" y="1183011"/>
          <a:ext cx="10799618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70" tIns="354076" rIns="83817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Sales:</a:t>
          </a:r>
          <a:r>
            <a:rPr lang="en-US" sz="1700" kern="1200" dirty="0"/>
            <a:t> Internal sales records, tracking revenue and performance by region and product.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Customers:</a:t>
          </a:r>
          <a:r>
            <a:rPr lang="en-US" sz="1700" kern="1200"/>
            <a:t> Based on purchasing behavior and feedback, with demographic insights.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Products:</a:t>
          </a:r>
          <a:r>
            <a:rPr lang="en-US" sz="1700" kern="1200"/>
            <a:t> Product catalog data covering categories, pricing, and availability.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Stores:</a:t>
          </a:r>
          <a:r>
            <a:rPr lang="en-US" sz="1700" kern="1200"/>
            <a:t> Store location and sales performance data, highlighting geographical distribution.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Exchange Rates:</a:t>
          </a:r>
          <a:r>
            <a:rPr lang="en-US" sz="1700" kern="1200"/>
            <a:t> External financial sources to account for currency fluctuations impacting global sales.</a:t>
          </a:r>
        </a:p>
      </dsp:txBody>
      <dsp:txXfrm>
        <a:off x="0" y="1183011"/>
        <a:ext cx="10799618" cy="2088450"/>
      </dsp:txXfrm>
    </dsp:sp>
    <dsp:sp modelId="{6795985D-B02F-418C-8A48-4713B49F985E}">
      <dsp:nvSpPr>
        <dsp:cNvPr id="0" name=""/>
        <dsp:cNvSpPr/>
      </dsp:nvSpPr>
      <dsp:spPr>
        <a:xfrm>
          <a:off x="539980" y="932091"/>
          <a:ext cx="7559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0" tIns="0" rIns="2857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Source:</a:t>
          </a:r>
          <a:endParaRPr lang="en-US" sz="1700" kern="1200"/>
        </a:p>
      </dsp:txBody>
      <dsp:txXfrm>
        <a:off x="564478" y="956589"/>
        <a:ext cx="7510736" cy="452844"/>
      </dsp:txXfrm>
    </dsp:sp>
    <dsp:sp modelId="{5ABF4BEF-22C2-487E-AFFD-C5556F9F84FE}">
      <dsp:nvSpPr>
        <dsp:cNvPr id="0" name=""/>
        <dsp:cNvSpPr/>
      </dsp:nvSpPr>
      <dsp:spPr>
        <a:xfrm>
          <a:off x="0" y="3614181"/>
          <a:ext cx="1079961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70" tIns="354076" rIns="83817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Python (Jupyter Notebook):</a:t>
          </a:r>
          <a:r>
            <a:rPr lang="en-US" sz="1700" kern="1200"/>
            <a:t> For data cleaning, processing, and analysis.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MySQL:</a:t>
          </a:r>
          <a:r>
            <a:rPr lang="en-US" sz="1700" kern="1200"/>
            <a:t> Database management and extraction of specific data subsets.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Power BI:</a:t>
          </a:r>
          <a:r>
            <a:rPr lang="en-US" sz="1700" kern="1200" dirty="0"/>
            <a:t> For creating interactive visualizations and dashboards to explore trends and insights.</a:t>
          </a:r>
        </a:p>
      </dsp:txBody>
      <dsp:txXfrm>
        <a:off x="0" y="3614181"/>
        <a:ext cx="10799618" cy="1285200"/>
      </dsp:txXfrm>
    </dsp:sp>
    <dsp:sp modelId="{A056A049-3679-4012-9278-7BD4E1AFFF47}">
      <dsp:nvSpPr>
        <dsp:cNvPr id="0" name=""/>
        <dsp:cNvSpPr/>
      </dsp:nvSpPr>
      <dsp:spPr>
        <a:xfrm>
          <a:off x="539980" y="3363261"/>
          <a:ext cx="7559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0" tIns="0" rIns="2857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Tools Used:</a:t>
          </a:r>
          <a:endParaRPr lang="en-US" sz="1700" kern="1200"/>
        </a:p>
      </dsp:txBody>
      <dsp:txXfrm>
        <a:off x="564478" y="3387759"/>
        <a:ext cx="751073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2EF4BA-2C57-4188-9E26-A4D718AB9010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00F6-8F0D-4B8D-87A5-F0091C70CE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43CFFB-5685-CEBC-6861-8E32310B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6248" y="4170681"/>
            <a:ext cx="4805691" cy="838831"/>
          </a:xfrm>
        </p:spPr>
        <p:txBody>
          <a:bodyPr anchor="b">
            <a:noAutofit/>
          </a:bodyPr>
          <a:lstStyle/>
          <a:p>
            <a:pPr algn="ctr"/>
            <a:r>
              <a:rPr lang="en-IN" sz="2000" dirty="0" smtClean="0">
                <a:solidFill>
                  <a:schemeClr val="tx2"/>
                </a:solidFill>
                <a:latin typeface="Bell MT" pitchFamily="18" charset="0"/>
              </a:rPr>
              <a:t>  </a:t>
            </a:r>
            <a:r>
              <a:rPr lang="en-IN" sz="2400" dirty="0" smtClean="0">
                <a:solidFill>
                  <a:schemeClr val="tx2"/>
                </a:solidFill>
                <a:latin typeface="Bell MT" pitchFamily="18" charset="0"/>
              </a:rPr>
              <a:t>BY</a:t>
            </a:r>
            <a:endParaRPr lang="en-IN" sz="2400" dirty="0">
              <a:solidFill>
                <a:schemeClr val="tx2"/>
              </a:solidFill>
              <a:latin typeface="Bell MT" pitchFamily="18" charset="0"/>
            </a:endParaRPr>
          </a:p>
          <a:p>
            <a:pPr algn="ctr"/>
            <a:r>
              <a:rPr lang="en-IN" sz="2400" dirty="0" smtClean="0">
                <a:solidFill>
                  <a:schemeClr val="tx2"/>
                </a:solidFill>
                <a:latin typeface="Bell MT" pitchFamily="18" charset="0"/>
              </a:rPr>
              <a:t>ANGEL JESWENTH. S</a:t>
            </a:r>
            <a:endParaRPr lang="en-IN" sz="2400" b="1" dirty="0">
              <a:solidFill>
                <a:schemeClr val="tx2"/>
              </a:solidFill>
              <a:latin typeface="Bell MT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C64FF-C83E-CFEB-687F-2EF8D9C83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86" y="972152"/>
            <a:ext cx="5977289" cy="2945330"/>
          </a:xfrm>
        </p:spPr>
        <p:txBody>
          <a:bodyPr anchor="t">
            <a:noAutofit/>
          </a:bodyPr>
          <a:lstStyle/>
          <a:p>
            <a:r>
              <a:rPr lang="en-US" sz="3600" b="1" i="0" u="none" strike="noStrike" dirty="0" smtClean="0">
                <a:solidFill>
                  <a:schemeClr val="tx2"/>
                </a:solidFill>
                <a:effectLst/>
                <a:latin typeface="Bell MT" pitchFamily="18" charset="0"/>
              </a:rPr>
              <a:t>Data Spark</a:t>
            </a:r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Bell MT" pitchFamily="18" charset="0"/>
              </a:rPr>
              <a:t>: Illuminating Insights for Global Electronics</a:t>
            </a:r>
            <a:endParaRPr lang="en-IN" sz="3600" dirty="0">
              <a:solidFill>
                <a:schemeClr val="tx2"/>
              </a:solidFill>
              <a:latin typeface="Bell MT" pitchFamily="18" charset="0"/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xmlns="" id="{C087A76C-DBB8-CBDE-3527-414EB40F2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1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2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0114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3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4" y="3588087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2" y="1399944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162B9A-0708-8D09-C953-33451540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7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xmlns="" id="{4EB9AEB4-7114-A5B1-BFF8-EC9CFB14D5E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810260" y="649482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1100" b="1" dirty="0"/>
              <a:t>Customer Distribution: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The majority of customers are located in Canada, the United States, Australia, and Western Europe.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Significant untapped potential exists in Asia, where store presence is minimal despite the large market size.</a:t>
            </a:r>
            <a:endParaRPr 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100" dirty="0"/>
              <a:t>2.  </a:t>
            </a:r>
            <a:r>
              <a:rPr lang="en-IN" sz="1100" b="1" dirty="0"/>
              <a:t> Sales Trends: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b="1" dirty="0"/>
              <a:t>Pre-2020 Growth:</a:t>
            </a:r>
            <a:r>
              <a:rPr lang="en-US" sz="1100" dirty="0"/>
              <a:t> Sales showed a steady upward trend from 2018 to 2019.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A sharp decline in sales occurred in 2020 due to the global pandemic. The recovery in 2021 has been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slower than expected, indicating the need for more aggressive post-pandemic strategies.</a:t>
            </a:r>
            <a:endParaRPr 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100" dirty="0"/>
              <a:t>3.   </a:t>
            </a:r>
            <a:r>
              <a:rPr lang="en-IN" sz="1100" b="1" dirty="0"/>
              <a:t>Product Category Performance: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Computers and Home Appliances are the top-performing product categories.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Expanding the product range in these categories could capture more market share, particularly among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young adults and seniors, who are the most active purchasing groups.</a:t>
            </a:r>
            <a:endParaRPr 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100" dirty="0"/>
              <a:t>4.   </a:t>
            </a:r>
            <a:r>
              <a:rPr lang="en-IN" sz="1100" b="1" dirty="0"/>
              <a:t>Geographical Store Distribution: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Stores are concentrated in North America and Europe.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b="1" dirty="0"/>
              <a:t>Missed Opportunities:</a:t>
            </a:r>
            <a:r>
              <a:rPr lang="en-US" sz="1100" dirty="0"/>
              <a:t> Asia, the largest landmass, has very few stores, representing a significant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opportunity for expansion.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b="1" dirty="0"/>
              <a:t>Recommendation:</a:t>
            </a:r>
            <a:r>
              <a:rPr lang="en-US" sz="1100" dirty="0"/>
              <a:t> Opening new stores in Asia could drive substantial growth, especially since no new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stores have been opened since 2016.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83F4E86-CCEA-B00B-0BB6-D47C878A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791067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the product range in these categories could capture more market share, particularly among young adults and seniors, who are the most active purchasing groups.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9091E-C435-1C4A-FF96-CF71D6D2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40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xmlns="" id="{8803370B-CFC2-13E0-4768-CAC324904ED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371601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/>
              <a:t>   The objective of this report is to analyze the </a:t>
            </a:r>
            <a:r>
              <a:rPr lang="en-US" sz="1900" b="1"/>
              <a:t>sales performance </a:t>
            </a:r>
            <a:r>
              <a:rPr lang="en-US" sz="1900"/>
              <a:t>across different regions for </a:t>
            </a:r>
            <a:r>
              <a:rPr lang="en-US" sz="1900" b="1"/>
              <a:t>Global Electronics</a:t>
            </a:r>
            <a:r>
              <a:rPr lang="en-US" sz="1900"/>
              <a:t>, leveraging visualizations generated through </a:t>
            </a:r>
            <a:r>
              <a:rPr lang="en-US" sz="1900" b="1"/>
              <a:t>DataSpark</a:t>
            </a:r>
            <a:r>
              <a:rPr lang="en-US" sz="1900"/>
              <a:t>. By examining key business performance metrics and sales data, the report aims to uncover trends and insights that can drive strategic decision-making for the company.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/>
              <a:t>   The analysis is based on a comprehensive dataset that includes:</a:t>
            </a:r>
          </a:p>
          <a:p>
            <a:pPr lvl="1"/>
            <a:r>
              <a:rPr lang="en-US" sz="1900" b="1"/>
              <a:t>Customer Data:</a:t>
            </a:r>
            <a:r>
              <a:rPr lang="en-US" sz="1900"/>
              <a:t> To identify purchasing behavior and demographic trends.</a:t>
            </a:r>
          </a:p>
          <a:p>
            <a:pPr lvl="1"/>
            <a:r>
              <a:rPr lang="en-US" sz="1900" b="1"/>
              <a:t>Sales Data:</a:t>
            </a:r>
            <a:r>
              <a:rPr lang="en-US" sz="1900"/>
              <a:t> To evaluate revenue performance across various regions and time periods.</a:t>
            </a:r>
          </a:p>
          <a:p>
            <a:pPr lvl="1"/>
            <a:r>
              <a:rPr lang="en-US" sz="1900" b="1"/>
              <a:t>Product Data:</a:t>
            </a:r>
            <a:r>
              <a:rPr lang="en-US" sz="1900"/>
              <a:t> To assess which product categories are driving the highest sales.</a:t>
            </a:r>
          </a:p>
          <a:p>
            <a:pPr lvl="1"/>
            <a:r>
              <a:rPr lang="en-US" sz="1900" b="1"/>
              <a:t>Store Data:</a:t>
            </a:r>
            <a:r>
              <a:rPr lang="en-US" sz="1900"/>
              <a:t> To analyze store distribution and potential market opportunities.</a:t>
            </a:r>
          </a:p>
          <a:p>
            <a:pPr lvl="1"/>
            <a:r>
              <a:rPr lang="en-US" sz="1900" b="1"/>
              <a:t>Exchange Rates:</a:t>
            </a:r>
            <a:r>
              <a:rPr lang="en-US" sz="1900"/>
              <a:t> To factor in the influence of currency fluctuations on global sales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364497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25DA7-2E7E-C5B4-14A5-57C518F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ADF86E82-311D-B96E-8D9E-AFA15AF78D2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53574592"/>
              </p:ext>
            </p:extLst>
          </p:nvPr>
        </p:nvGraphicFramePr>
        <p:xfrm>
          <a:off x="696191" y="1432524"/>
          <a:ext cx="10799619" cy="506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310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8873D23-2DCF-4B31-A009-95721C06E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3EF075-D4EF-4929-ADBC-91B27DA19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AA26DFA-AAB2-4973-9C17-16D587C7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1864" y="508840"/>
            <a:ext cx="5217959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F407F11-7321-4BF6-8536-CCE8E3424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6AC5DCC-C3CC-4FD5-AD4E-13A1BE5F7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BBCC2F4-EFA7-4AF4-B538-AC4022D90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A9D1364-B6A3-44CB-9FBA-C528F0CE9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2113A-3DFC-A0B3-2282-8C28AE7F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66197"/>
            <a:ext cx="3845293" cy="17614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</a:rPr>
              <a:t>Key Visualizations and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7C13EF3-47D0-3E22-0CE0-4735C21B455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678906" y="804672"/>
            <a:ext cx="5873015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Arial" panose="020B0604020202020204" pitchFamily="34" charset="0"/>
              </a:rPr>
              <a:t>Customer Analysis: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 map chart, the customer distribution seems to be high in Canada region, but the sales is high in North America region.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Bar chart shows the age wise customers and their total sales.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The customer in the age range of Young Adults and Super Senior purchase a lot based on the total count who ordered.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demography of total customer shows they are widely spread in Cana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da and North America.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2.  Sales Analysis: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line chart gives you the yearly and monthly sales trend.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Total Revenue with the products, stores and by region is shown by bar chart, pie chart, map chart, respectively.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Card char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 is used to display the total number of product purchased and the total sales by stores or products.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highest sales were recorded in the North America region, while the lowest sales were in Asia-Pacific.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sharp increase in sales during Q4 may be attributed to seasonal promotions, indicating the importance of marketing efforts during this period.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3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3E451C9-9052-21B4-7855-55D19BD7D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5CB9072-33BC-42EF-BC7B-C73B7AA4C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8773E-EAE9-FC94-4972-5D4F7AC4DD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D7F86-4DFA-1FB2-2FA5-2F6606B61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1864" y="508840"/>
            <a:ext cx="5217959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04F1DE3-F9E7-8A1B-A4DC-0E070C9513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BB4E10E6-EAEA-4077-BC2B-DD74A78E3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E69D16E-6544-8CF7-8A72-7B2FA3570A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905A730-3203-CB83-3201-C13218113D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BB7B0-D5D8-B3BE-C574-BC832EEE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67817"/>
            <a:ext cx="3855720" cy="17614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</a:rPr>
              <a:t>Key Visualizations and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396F33B-9A85-96AD-403F-3CEFE566382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678906" y="804672"/>
            <a:ext cx="5873015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Arial" panose="020B0604020202020204" pitchFamily="34" charset="0"/>
              </a:rPr>
              <a:t>3.  Product Analysis: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 pie chart, the products purchased by Category.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Donut chart, bar chart and card chart the total product purchased by Sub-Category wise, Product Name, Total amount purchased, and Total Quantity purchased.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The Computers and Home Appliances are the most Category purchased.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Most purchased 5 products are Desktops which we can increase the productivity.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 Stores Analysis: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line chart gives you total sales by each stores.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Based on Sq-mt how the stores are shown by Donut Chart. How Demographically the stores are distributed is shown by map chart.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The filter chart shows what are the stores opened in those years and their total sales.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highest sales were recorded by the store Victoria(Store key - 5).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total sales of 4.24M has been done by all the stores.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Since 2016, there were no stores opened that caused heavy decline in the sales.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7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038248A-211C-4EEC-8401-C761B929FB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30A849F-66D9-40C8-BEC8-35AFF8F45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FCC6B-6F6D-AC8E-A000-DAC128A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25" y="849768"/>
            <a:ext cx="9833548" cy="1325563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Conclusion and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8CFFB6F-2131-6765-E778-B70FC028162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179227" y="2382977"/>
            <a:ext cx="9833548" cy="32019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Key Insight:</a:t>
            </a:r>
            <a:r>
              <a:rPr lang="en-US" sz="1800" dirty="0">
                <a:solidFill>
                  <a:schemeClr val="tx2"/>
                </a:solidFill>
              </a:rPr>
              <a:t> North America remains the strongest market, while Asia-Pacific shows potential for growth with the right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Recommendation: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Global Electronics should focus on enhancing its marketing efforts in Asia-Pacific to reverse the declining trend and maximize sales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We can increase the products that are used by Young Adults and Super Seniors as they are ordering the products online and increase the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Computers and Home Appliances seem to hit the bar so increase the marketing strategy in those products and providing high recommendation in the sub-category </a:t>
            </a:r>
            <a:r>
              <a:rPr lang="en-US" sz="1800" dirty="0" smtClean="0">
                <a:solidFill>
                  <a:schemeClr val="tx2"/>
                </a:solidFill>
              </a:rPr>
              <a:t>increase </a:t>
            </a:r>
            <a:r>
              <a:rPr lang="en-US" sz="1800" dirty="0">
                <a:solidFill>
                  <a:schemeClr val="tx2"/>
                </a:solidFill>
              </a:rPr>
              <a:t>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/>
                </a:solidFill>
              </a:rPr>
              <a:t>The stores are not running since 2016, the company might take necessary steps to b in working condition ultimately increase the productivity</a:t>
            </a:r>
            <a:r>
              <a:rPr lang="en-US" altLang="en-US" sz="1800" dirty="0" smtClean="0">
                <a:solidFill>
                  <a:schemeClr val="tx2"/>
                </a:solidFill>
              </a:rPr>
              <a:t>.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4542298-A2B1-480F-A11C-A40EDD19B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289890" y="2"/>
            <a:ext cx="3902111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4AEB45E-B965-46A0-8557-C646B5011B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21A22C7-11AD-44B0-9BF7-6E3A458215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7049D82-B7F3-4192-8337-4BDB16955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4A7FAD9-577C-4D2E-A3B5-C6D0A39D4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A5C9C35-2375-49EB-B99C-17C87D42F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1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BE7B8C5-3FC9-47E9-B555-AFCB849A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15B6EFE-6DC2-4A72-AC12-BCCC3638A6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E8C1B65-6799-4DD1-B262-01901DA126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3829674-8FAF-4E90-9FB7-C6CE17839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218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a black background">
            <a:extLst>
              <a:ext uri="{FF2B5EF4-FFF2-40B4-BE49-F238E27FC236}">
                <a16:creationId xmlns:a16="http://schemas.microsoft.com/office/drawing/2014/main" xmlns="" id="{0279596E-D645-6BD9-F54F-7E1B3EB04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42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159</TotalTime>
  <Words>986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Data Spark: Illuminating Insights for Global Electronics</vt:lpstr>
      <vt:lpstr>Summary</vt:lpstr>
      <vt:lpstr>Introduction</vt:lpstr>
      <vt:lpstr>Methodology</vt:lpstr>
      <vt:lpstr>Key Visualizations and Findings</vt:lpstr>
      <vt:lpstr>Key Visualizations and Findings</vt:lpstr>
      <vt:lpstr>Conclusion and Recommendations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DataSpark: Illuminating Insights for Global Electronics</dc:title>
  <dc:creator>Anesha Nagarajan</dc:creator>
  <cp:lastModifiedBy>Divya</cp:lastModifiedBy>
  <cp:revision>14</cp:revision>
  <dcterms:created xsi:type="dcterms:W3CDTF">2024-10-15T06:47:39Z</dcterms:created>
  <dcterms:modified xsi:type="dcterms:W3CDTF">2024-11-16T18:41:21Z</dcterms:modified>
</cp:coreProperties>
</file>