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60"/>
  </p:notesMasterIdLst>
  <p:handoutMasterIdLst>
    <p:handoutMasterId r:id="rId61"/>
  </p:handoutMasterIdLst>
  <p:sldIdLst>
    <p:sldId id="256" r:id="rId2"/>
    <p:sldId id="271" r:id="rId3"/>
    <p:sldId id="272" r:id="rId4"/>
    <p:sldId id="273" r:id="rId5"/>
    <p:sldId id="257" r:id="rId6"/>
    <p:sldId id="277" r:id="rId7"/>
    <p:sldId id="259" r:id="rId8"/>
    <p:sldId id="278" r:id="rId9"/>
    <p:sldId id="314" r:id="rId10"/>
    <p:sldId id="274" r:id="rId11"/>
    <p:sldId id="258" r:id="rId12"/>
    <p:sldId id="261" r:id="rId13"/>
    <p:sldId id="275" r:id="rId14"/>
    <p:sldId id="276" r:id="rId15"/>
    <p:sldId id="310" r:id="rId16"/>
    <p:sldId id="316" r:id="rId17"/>
    <p:sldId id="317" r:id="rId18"/>
    <p:sldId id="281" r:id="rId19"/>
    <p:sldId id="285" r:id="rId20"/>
    <p:sldId id="284" r:id="rId21"/>
    <p:sldId id="260" r:id="rId22"/>
    <p:sldId id="286" r:id="rId23"/>
    <p:sldId id="283" r:id="rId24"/>
    <p:sldId id="262" r:id="rId25"/>
    <p:sldId id="318" r:id="rId26"/>
    <p:sldId id="312" r:id="rId27"/>
    <p:sldId id="288" r:id="rId28"/>
    <p:sldId id="319" r:id="rId29"/>
    <p:sldId id="320" r:id="rId30"/>
    <p:sldId id="289" r:id="rId31"/>
    <p:sldId id="291" r:id="rId32"/>
    <p:sldId id="264" r:id="rId33"/>
    <p:sldId id="263" r:id="rId34"/>
    <p:sldId id="295" r:id="rId35"/>
    <p:sldId id="321" r:id="rId36"/>
    <p:sldId id="265" r:id="rId37"/>
    <p:sldId id="294" r:id="rId38"/>
    <p:sldId id="293" r:id="rId39"/>
    <p:sldId id="266" r:id="rId40"/>
    <p:sldId id="296" r:id="rId41"/>
    <p:sldId id="315" r:id="rId42"/>
    <p:sldId id="297" r:id="rId43"/>
    <p:sldId id="299" r:id="rId44"/>
    <p:sldId id="298" r:id="rId45"/>
    <p:sldId id="300" r:id="rId46"/>
    <p:sldId id="267" r:id="rId47"/>
    <p:sldId id="301" r:id="rId48"/>
    <p:sldId id="268" r:id="rId49"/>
    <p:sldId id="302" r:id="rId50"/>
    <p:sldId id="303" r:id="rId51"/>
    <p:sldId id="304" r:id="rId52"/>
    <p:sldId id="305" r:id="rId53"/>
    <p:sldId id="269" r:id="rId54"/>
    <p:sldId id="311" r:id="rId55"/>
    <p:sldId id="270" r:id="rId56"/>
    <p:sldId id="306" r:id="rId57"/>
    <p:sldId id="313" r:id="rId58"/>
    <p:sldId id="307" r:id="rId5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12" d="100"/>
          <a:sy n="112" d="100"/>
        </p:scale>
        <p:origin x="-1504"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presProps" Target="presProps.xml"/><Relationship Id="rId64" Type="http://schemas.openxmlformats.org/officeDocument/2006/relationships/viewProps" Target="viewProps.xml"/><Relationship Id="rId65" Type="http://schemas.openxmlformats.org/officeDocument/2006/relationships/theme" Target="theme/theme1.xml"/><Relationship Id="rId66"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notesMaster" Target="notesMasters/notesMaster1.xml"/><Relationship Id="rId61" Type="http://schemas.openxmlformats.org/officeDocument/2006/relationships/handoutMaster" Target="handoutMasters/handoutMaster1.xml"/><Relationship Id="rId62"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043F46A-CB7B-994B-9E92-2B882EC973B0}" type="datetimeFigureOut">
              <a:rPr lang="en-US" smtClean="0"/>
              <a:t>17/11/2014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2BFCE79-5C1A-D04F-AB4F-EBAB411A931D}" type="slidenum">
              <a:rPr lang="en-US" smtClean="0"/>
              <a:t>‹#›</a:t>
            </a:fld>
            <a:endParaRPr lang="en-US"/>
          </a:p>
        </p:txBody>
      </p:sp>
    </p:spTree>
    <p:extLst>
      <p:ext uri="{BB962C8B-B14F-4D97-AF65-F5344CB8AC3E}">
        <p14:creationId xmlns:p14="http://schemas.microsoft.com/office/powerpoint/2010/main" val="8320823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E85C9F-6257-1D44-A466-AA695D730ADC}" type="datetimeFigureOut">
              <a:rPr lang="en-US" smtClean="0"/>
              <a:pPr/>
              <a:t>17/11/2014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845294-65F0-1C43-8615-5C554797DD0F}" type="slidenum">
              <a:rPr lang="en-US" smtClean="0"/>
              <a:pPr/>
              <a:t>‹#›</a:t>
            </a:fld>
            <a:endParaRPr lang="en-US"/>
          </a:p>
        </p:txBody>
      </p:sp>
    </p:spTree>
    <p:extLst>
      <p:ext uri="{BB962C8B-B14F-4D97-AF65-F5344CB8AC3E}">
        <p14:creationId xmlns:p14="http://schemas.microsoft.com/office/powerpoint/2010/main" val="183268892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845294-65F0-1C43-8615-5C554797DD0F}"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845294-65F0-1C43-8615-5C554797DD0F}"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845294-65F0-1C43-8615-5C554797DD0F}" type="slidenum">
              <a:rPr lang="en-US" smtClean="0"/>
              <a:pPr/>
              <a:t>52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smtClean="0"/>
              <a:t>17/11/2014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15 Software reuse</a:t>
            </a:r>
            <a:endParaRPr lang="en-US"/>
          </a:p>
        </p:txBody>
      </p:sp>
      <p:sp>
        <p:nvSpPr>
          <p:cNvPr id="6" name="Slide Number Placeholder 5"/>
          <p:cNvSpPr>
            <a:spLocks noGrp="1"/>
          </p:cNvSpPr>
          <p:nvPr>
            <p:ph type="sldNum" sz="quarter" idx="12"/>
          </p:nvPr>
        </p:nvSpPr>
        <p:spPr/>
        <p:txBody>
          <a:bodyPr/>
          <a:lstStyle>
            <a:lvl1pPr>
              <a:defRPr/>
            </a:lvl1pPr>
          </a:lstStyle>
          <a:p>
            <a:fld id="{34CF8044-83D2-2543-8CEA-7F647DE98A9A}"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17/11/2014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15 Software reuse</a:t>
            </a:r>
            <a:endParaRPr lang="en-US"/>
          </a:p>
        </p:txBody>
      </p:sp>
      <p:sp>
        <p:nvSpPr>
          <p:cNvPr id="6" name="Slide Number Placeholder 5"/>
          <p:cNvSpPr>
            <a:spLocks noGrp="1"/>
          </p:cNvSpPr>
          <p:nvPr>
            <p:ph type="sldNum" sz="quarter" idx="12"/>
          </p:nvPr>
        </p:nvSpPr>
        <p:spPr/>
        <p:txBody>
          <a:bodyPr/>
          <a:lstStyle>
            <a:lvl1pPr>
              <a:defRPr/>
            </a:lvl1pPr>
          </a:lstStyle>
          <a:p>
            <a:fld id="{34CF8044-83D2-2543-8CEA-7F647DE98A9A}"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17/11/2014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15 Software reuse</a:t>
            </a:r>
            <a:endParaRPr lang="en-US"/>
          </a:p>
        </p:txBody>
      </p:sp>
      <p:sp>
        <p:nvSpPr>
          <p:cNvPr id="6" name="Slide Number Placeholder 5"/>
          <p:cNvSpPr>
            <a:spLocks noGrp="1"/>
          </p:cNvSpPr>
          <p:nvPr>
            <p:ph type="sldNum" sz="quarter" idx="12"/>
          </p:nvPr>
        </p:nvSpPr>
        <p:spPr/>
        <p:txBody>
          <a:bodyPr/>
          <a:lstStyle>
            <a:lvl1pPr>
              <a:defRPr/>
            </a:lvl1pPr>
          </a:lstStyle>
          <a:p>
            <a:fld id="{34CF8044-83D2-2543-8CEA-7F647DE98A9A}"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r>
              <a:rPr lang="en-GB" smtClean="0"/>
              <a:t>17/11/2014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15 Software reuse</a:t>
            </a:r>
            <a:endParaRPr lang="en-US"/>
          </a:p>
        </p:txBody>
      </p:sp>
      <p:sp>
        <p:nvSpPr>
          <p:cNvPr id="6" name="Slide Number Placeholder 5"/>
          <p:cNvSpPr>
            <a:spLocks noGrp="1"/>
          </p:cNvSpPr>
          <p:nvPr>
            <p:ph type="sldNum" sz="quarter" idx="12"/>
          </p:nvPr>
        </p:nvSpPr>
        <p:spPr/>
        <p:txBody>
          <a:bodyPr/>
          <a:lstStyle>
            <a:lvl1pPr>
              <a:defRPr/>
            </a:lvl1pPr>
          </a:lstStyle>
          <a:p>
            <a:fld id="{34CF8044-83D2-2543-8CEA-7F647DE98A9A}"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r>
              <a:rPr lang="en-GB" smtClean="0"/>
              <a:t>17/11/2014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15 Software reuse</a:t>
            </a:r>
            <a:endParaRPr lang="en-US"/>
          </a:p>
        </p:txBody>
      </p:sp>
      <p:sp>
        <p:nvSpPr>
          <p:cNvPr id="6" name="Slide Number Placeholder 5"/>
          <p:cNvSpPr>
            <a:spLocks noGrp="1"/>
          </p:cNvSpPr>
          <p:nvPr>
            <p:ph type="sldNum" sz="quarter" idx="12"/>
          </p:nvPr>
        </p:nvSpPr>
        <p:spPr/>
        <p:txBody>
          <a:bodyPr/>
          <a:lstStyle>
            <a:lvl1pPr>
              <a:defRPr/>
            </a:lvl1pPr>
          </a:lstStyle>
          <a:p>
            <a:fld id="{34CF8044-83D2-2543-8CEA-7F647DE98A9A}"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r>
              <a:rPr lang="en-GB" smtClean="0"/>
              <a:t>17/11/2014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15 Software reuse</a:t>
            </a:r>
            <a:endParaRPr lang="en-US"/>
          </a:p>
        </p:txBody>
      </p:sp>
      <p:sp>
        <p:nvSpPr>
          <p:cNvPr id="7" name="Slide Number Placeholder 5"/>
          <p:cNvSpPr>
            <a:spLocks noGrp="1"/>
          </p:cNvSpPr>
          <p:nvPr>
            <p:ph type="sldNum" sz="quarter" idx="12"/>
          </p:nvPr>
        </p:nvSpPr>
        <p:spPr/>
        <p:txBody>
          <a:bodyPr/>
          <a:lstStyle>
            <a:lvl1pPr>
              <a:defRPr/>
            </a:lvl1pPr>
          </a:lstStyle>
          <a:p>
            <a:fld id="{34CF8044-83D2-2543-8CEA-7F647DE98A9A}"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r>
              <a:rPr lang="en-GB" smtClean="0"/>
              <a:t>17/11/2014</a:t>
            </a:r>
            <a:endParaRPr lang="en-US"/>
          </a:p>
        </p:txBody>
      </p:sp>
      <p:sp>
        <p:nvSpPr>
          <p:cNvPr id="8" name="Footer Placeholder 4"/>
          <p:cNvSpPr>
            <a:spLocks noGrp="1"/>
          </p:cNvSpPr>
          <p:nvPr>
            <p:ph type="ftr" sz="quarter" idx="11"/>
          </p:nvPr>
        </p:nvSpPr>
        <p:spPr/>
        <p:txBody>
          <a:bodyPr/>
          <a:lstStyle>
            <a:lvl1pPr>
              <a:defRPr/>
            </a:lvl1pPr>
          </a:lstStyle>
          <a:p>
            <a:r>
              <a:rPr lang="en-US" smtClean="0"/>
              <a:t>Chapter 15 Software reuse</a:t>
            </a:r>
            <a:endParaRPr lang="en-US"/>
          </a:p>
        </p:txBody>
      </p:sp>
      <p:sp>
        <p:nvSpPr>
          <p:cNvPr id="9" name="Slide Number Placeholder 5"/>
          <p:cNvSpPr>
            <a:spLocks noGrp="1"/>
          </p:cNvSpPr>
          <p:nvPr>
            <p:ph type="sldNum" sz="quarter" idx="12"/>
          </p:nvPr>
        </p:nvSpPr>
        <p:spPr/>
        <p:txBody>
          <a:bodyPr/>
          <a:lstStyle>
            <a:lvl1pPr>
              <a:defRPr/>
            </a:lvl1pPr>
          </a:lstStyle>
          <a:p>
            <a:fld id="{34CF8044-83D2-2543-8CEA-7F647DE98A9A}"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smtClean="0"/>
              <a:t>17/11/2014</a:t>
            </a:r>
            <a:endParaRPr lang="en-US"/>
          </a:p>
        </p:txBody>
      </p:sp>
      <p:sp>
        <p:nvSpPr>
          <p:cNvPr id="4" name="Footer Placeholder 4"/>
          <p:cNvSpPr>
            <a:spLocks noGrp="1"/>
          </p:cNvSpPr>
          <p:nvPr>
            <p:ph type="ftr" sz="quarter" idx="11"/>
          </p:nvPr>
        </p:nvSpPr>
        <p:spPr/>
        <p:txBody>
          <a:bodyPr/>
          <a:lstStyle>
            <a:lvl1pPr>
              <a:defRPr/>
            </a:lvl1pPr>
          </a:lstStyle>
          <a:p>
            <a:r>
              <a:rPr lang="en-US" smtClean="0"/>
              <a:t>Chapter 15 Software reuse</a:t>
            </a:r>
            <a:endParaRPr lang="en-US"/>
          </a:p>
        </p:txBody>
      </p:sp>
      <p:sp>
        <p:nvSpPr>
          <p:cNvPr id="5" name="Slide Number Placeholder 5"/>
          <p:cNvSpPr>
            <a:spLocks noGrp="1"/>
          </p:cNvSpPr>
          <p:nvPr>
            <p:ph type="sldNum" sz="quarter" idx="12"/>
          </p:nvPr>
        </p:nvSpPr>
        <p:spPr/>
        <p:txBody>
          <a:bodyPr/>
          <a:lstStyle>
            <a:lvl1pPr>
              <a:defRPr/>
            </a:lvl1pPr>
          </a:lstStyle>
          <a:p>
            <a:fld id="{34CF8044-83D2-2543-8CEA-7F647DE98A9A}"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smtClean="0"/>
              <a:t>17/11/2014</a:t>
            </a:r>
            <a:endParaRPr lang="en-US"/>
          </a:p>
        </p:txBody>
      </p:sp>
      <p:sp>
        <p:nvSpPr>
          <p:cNvPr id="3" name="Footer Placeholder 4"/>
          <p:cNvSpPr>
            <a:spLocks noGrp="1"/>
          </p:cNvSpPr>
          <p:nvPr>
            <p:ph type="ftr" sz="quarter" idx="11"/>
          </p:nvPr>
        </p:nvSpPr>
        <p:spPr/>
        <p:txBody>
          <a:bodyPr/>
          <a:lstStyle>
            <a:lvl1pPr>
              <a:defRPr/>
            </a:lvl1pPr>
          </a:lstStyle>
          <a:p>
            <a:r>
              <a:rPr lang="en-US" smtClean="0"/>
              <a:t>Chapter 15 Software reuse</a:t>
            </a:r>
            <a:endParaRPr lang="en-US"/>
          </a:p>
        </p:txBody>
      </p:sp>
      <p:sp>
        <p:nvSpPr>
          <p:cNvPr id="4" name="Slide Number Placeholder 5"/>
          <p:cNvSpPr>
            <a:spLocks noGrp="1"/>
          </p:cNvSpPr>
          <p:nvPr>
            <p:ph type="sldNum" sz="quarter" idx="12"/>
          </p:nvPr>
        </p:nvSpPr>
        <p:spPr/>
        <p:txBody>
          <a:bodyPr/>
          <a:lstStyle>
            <a:lvl1pPr>
              <a:defRPr/>
            </a:lvl1pPr>
          </a:lstStyle>
          <a:p>
            <a:fld id="{34CF8044-83D2-2543-8CEA-7F647DE98A9A}"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17/11/2014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15 Software reuse</a:t>
            </a:r>
            <a:endParaRPr lang="en-US"/>
          </a:p>
        </p:txBody>
      </p:sp>
      <p:sp>
        <p:nvSpPr>
          <p:cNvPr id="7" name="Slide Number Placeholder 5"/>
          <p:cNvSpPr>
            <a:spLocks noGrp="1"/>
          </p:cNvSpPr>
          <p:nvPr>
            <p:ph type="sldNum" sz="quarter" idx="12"/>
          </p:nvPr>
        </p:nvSpPr>
        <p:spPr/>
        <p:txBody>
          <a:bodyPr/>
          <a:lstStyle>
            <a:lvl1pPr>
              <a:defRPr/>
            </a:lvl1pPr>
          </a:lstStyle>
          <a:p>
            <a:fld id="{34CF8044-83D2-2543-8CEA-7F647DE98A9A}"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17/11/2014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15 Software reuse</a:t>
            </a:r>
            <a:endParaRPr lang="en-US"/>
          </a:p>
        </p:txBody>
      </p:sp>
      <p:sp>
        <p:nvSpPr>
          <p:cNvPr id="7" name="Slide Number Placeholder 5"/>
          <p:cNvSpPr>
            <a:spLocks noGrp="1"/>
          </p:cNvSpPr>
          <p:nvPr>
            <p:ph type="sldNum" sz="quarter" idx="12"/>
          </p:nvPr>
        </p:nvSpPr>
        <p:spPr/>
        <p:txBody>
          <a:bodyPr/>
          <a:lstStyle>
            <a:lvl1pPr>
              <a:defRPr/>
            </a:lvl1pPr>
          </a:lstStyle>
          <a:p>
            <a:fld id="{34CF8044-83D2-2543-8CEA-7F647DE98A9A}"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smtClean="0"/>
              <a:t>17/11/2014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15 Software reuse</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34CF8044-83D2-2543-8CEA-7F647DE98A9A}"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xmlns:p14="http://schemas.microsoft.com/office/powerpoint/2010/main" spd="med">
    <p:wipe dir="r"/>
  </p:transition>
  <p:timing>
    <p:tnLst>
      <p:par>
        <p:cTn xmlns:p14="http://schemas.microsoft.com/office/powerpoint/2010/mai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e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e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a:t>
            </a:r>
            <a:r>
              <a:rPr lang="en-US" dirty="0" smtClean="0"/>
              <a:t>15 </a:t>
            </a:r>
            <a:r>
              <a:rPr lang="en-US" dirty="0" smtClean="0"/>
              <a:t>– Software Reuse</a:t>
            </a:r>
            <a:endParaRPr lang="en-US" dirty="0"/>
          </a:p>
        </p:txBody>
      </p:sp>
      <p:sp>
        <p:nvSpPr>
          <p:cNvPr id="3" name="Subtitle 2"/>
          <p:cNvSpPr>
            <a:spLocks noGrp="1"/>
          </p:cNvSpPr>
          <p:nvPr>
            <p:ph type="subTitle"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Chapter 15 Software reuse</a:t>
            </a:r>
            <a:endParaRPr lang="en-US"/>
          </a:p>
        </p:txBody>
      </p:sp>
      <p:sp>
        <p:nvSpPr>
          <p:cNvPr id="4" name="Slide Number Placeholder 3"/>
          <p:cNvSpPr>
            <a:spLocks noGrp="1"/>
          </p:cNvSpPr>
          <p:nvPr>
            <p:ph type="sldNum" sz="quarter" idx="12"/>
          </p:nvPr>
        </p:nvSpPr>
        <p:spPr/>
        <p:txBody>
          <a:bodyPr/>
          <a:lstStyle/>
          <a:p>
            <a:fld id="{34CF8044-83D2-2543-8CEA-7F647DE98A9A}" type="slidenum">
              <a:rPr lang="en-US" smtClean="0"/>
              <a:pPr/>
              <a:t>1</a:t>
            </a:fld>
            <a:endParaRPr lang="en-US"/>
          </a:p>
        </p:txBody>
      </p:sp>
      <p:sp>
        <p:nvSpPr>
          <p:cNvPr id="6" name="Date Placeholder 5"/>
          <p:cNvSpPr>
            <a:spLocks noGrp="1"/>
          </p:cNvSpPr>
          <p:nvPr>
            <p:ph type="dt" sz="half" idx="10"/>
          </p:nvPr>
        </p:nvSpPr>
        <p:spPr/>
        <p:txBody>
          <a:bodyPr/>
          <a:lstStyle/>
          <a:p>
            <a:r>
              <a:rPr lang="en-GB" smtClean="0"/>
              <a:t>17/11/2014</a:t>
            </a:r>
            <a:endParaRPr lang="en-US"/>
          </a:p>
        </p:txBody>
      </p:sp>
    </p:spTree>
  </p:cSld>
  <p:clrMapOvr>
    <a:masterClrMapping/>
  </p:clrMapOvr>
  <p:transition xmlns:p14="http://schemas.microsoft.com/office/powerpoint/2010/mai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a:t>The reuse landscape</a:t>
            </a:r>
          </a:p>
        </p:txBody>
      </p:sp>
      <p:sp>
        <p:nvSpPr>
          <p:cNvPr id="141315" name="Rectangle 3"/>
          <p:cNvSpPr>
            <a:spLocks noGrp="1" noChangeArrowheads="1"/>
          </p:cNvSpPr>
          <p:nvPr>
            <p:ph idx="1"/>
          </p:nvPr>
        </p:nvSpPr>
        <p:spPr/>
        <p:txBody>
          <a:bodyPr lIns="91797" tIns="45898" rIns="91797" bIns="45898"/>
          <a:lstStyle/>
          <a:p>
            <a:r>
              <a:rPr lang="en-US"/>
              <a:t>Although reuse is often simply thought of as the reuse of system components, there are many different approaches to reuse that may be used.</a:t>
            </a:r>
          </a:p>
          <a:p>
            <a:r>
              <a:rPr lang="en-US"/>
              <a:t>Reuse is possible at a range of levels from simple functions to complete application systems.</a:t>
            </a:r>
          </a:p>
          <a:p>
            <a:r>
              <a:rPr lang="en-US"/>
              <a:t>The reuse landscape covers the range of possible reuse techniques.</a:t>
            </a:r>
          </a:p>
        </p:txBody>
      </p:sp>
      <p:sp>
        <p:nvSpPr>
          <p:cNvPr id="2" name="Date Placeholder 1"/>
          <p:cNvSpPr>
            <a:spLocks noGrp="1"/>
          </p:cNvSpPr>
          <p:nvPr>
            <p:ph type="dt" sz="half" idx="10"/>
          </p:nvPr>
        </p:nvSpPr>
        <p:spPr/>
        <p:txBody>
          <a:bodyPr/>
          <a:lstStyle/>
          <a:p>
            <a:r>
              <a:rPr lang="en-GB" smtClean="0"/>
              <a:t>17/11/2014</a:t>
            </a:r>
            <a:endParaRPr lang="en-US"/>
          </a:p>
        </p:txBody>
      </p:sp>
      <p:sp>
        <p:nvSpPr>
          <p:cNvPr id="3" name="Footer Placeholder 2"/>
          <p:cNvSpPr>
            <a:spLocks noGrp="1"/>
          </p:cNvSpPr>
          <p:nvPr>
            <p:ph type="ftr" sz="quarter" idx="11"/>
          </p:nvPr>
        </p:nvSpPr>
        <p:spPr/>
        <p:txBody>
          <a:bodyPr/>
          <a:lstStyle/>
          <a:p>
            <a:r>
              <a:rPr lang="en-US" smtClean="0"/>
              <a:t>Chapter 15 Software reuse</a:t>
            </a:r>
            <a:endParaRPr lang="en-US"/>
          </a:p>
        </p:txBody>
      </p:sp>
      <p:sp>
        <p:nvSpPr>
          <p:cNvPr id="4" name="Slide Number Placeholder 3"/>
          <p:cNvSpPr>
            <a:spLocks noGrp="1"/>
          </p:cNvSpPr>
          <p:nvPr>
            <p:ph type="sldNum" sz="quarter" idx="12"/>
          </p:nvPr>
        </p:nvSpPr>
        <p:spPr/>
        <p:txBody>
          <a:bodyPr/>
          <a:lstStyle/>
          <a:p>
            <a:fld id="{34CF8044-83D2-2543-8CEA-7F647DE98A9A}" type="slidenum">
              <a:rPr lang="en-US" smtClean="0"/>
              <a:pPr/>
              <a:t>10</a:t>
            </a:fld>
            <a:endParaRPr lang="en-US"/>
          </a:p>
        </p:txBody>
      </p:sp>
    </p:spTree>
  </p:cSld>
  <p:clrMapOvr>
    <a:masterClrMapping/>
  </p:clrMapOvr>
  <p:transition xmlns:p14="http://schemas.microsoft.com/office/powerpoint/2010/mai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reuse landscape</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15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11</a:t>
            </a:fld>
            <a:endParaRPr lang="en-US"/>
          </a:p>
        </p:txBody>
      </p:sp>
      <p:sp>
        <p:nvSpPr>
          <p:cNvPr id="9" name="Rectangle 8"/>
          <p:cNvSpPr/>
          <p:nvPr/>
        </p:nvSpPr>
        <p:spPr>
          <a:xfrm>
            <a:off x="3573624" y="3578742"/>
            <a:ext cx="2279697" cy="567419"/>
          </a:xfrm>
          <a:prstGeom prst="rect">
            <a:avLst/>
          </a:prstGeom>
          <a:solidFill>
            <a:schemeClr val="tx2">
              <a:lumMod val="40000"/>
              <a:lumOff val="60000"/>
              <a:alpha val="36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606714" y="3011323"/>
            <a:ext cx="6057460" cy="567419"/>
          </a:xfrm>
          <a:prstGeom prst="rect">
            <a:avLst/>
          </a:prstGeom>
          <a:solidFill>
            <a:schemeClr val="tx2">
              <a:lumMod val="40000"/>
              <a:lumOff val="60000"/>
              <a:alpha val="36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15.3 ReuseLandscape.eps"/>
          <p:cNvPicPr>
            <a:picLocks noChangeAspect="1"/>
          </p:cNvPicPr>
          <p:nvPr/>
        </p:nvPicPr>
        <p:blipFill rotWithShape="1">
          <a:blip r:embed="rId2">
            <a:extLst>
              <a:ext uri="{28A0092B-C50C-407E-A947-70E740481C1C}">
                <a14:useLocalDpi xmlns:a14="http://schemas.microsoft.com/office/drawing/2010/main" val="0"/>
              </a:ext>
            </a:extLst>
          </a:blip>
          <a:srcRect l="13448"/>
          <a:stretch/>
        </p:blipFill>
        <p:spPr>
          <a:xfrm>
            <a:off x="944104" y="2096052"/>
            <a:ext cx="7095547" cy="3481368"/>
          </a:xfrm>
          <a:prstGeom prst="rect">
            <a:avLst/>
          </a:prstGeom>
        </p:spPr>
      </p:pic>
      <p:sp>
        <p:nvSpPr>
          <p:cNvPr id="11" name="Date Placeholder 10"/>
          <p:cNvSpPr>
            <a:spLocks noGrp="1"/>
          </p:cNvSpPr>
          <p:nvPr>
            <p:ph type="dt" sz="half" idx="10"/>
          </p:nvPr>
        </p:nvSpPr>
        <p:spPr/>
        <p:txBody>
          <a:bodyPr/>
          <a:lstStyle/>
          <a:p>
            <a:r>
              <a:rPr lang="en-GB" smtClean="0"/>
              <a:t>17/11/2014</a:t>
            </a:r>
            <a:endParaRPr lang="en-US"/>
          </a:p>
        </p:txBody>
      </p:sp>
    </p:spTree>
  </p:cSld>
  <p:clrMapOvr>
    <a:masterClrMapping/>
  </p:clrMapOvr>
  <p:transition xmlns:p14="http://schemas.microsoft.com/office/powerpoint/2010/mai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1128"/>
            <a:ext cx="8229600" cy="1143000"/>
          </a:xfrm>
        </p:spPr>
        <p:txBody>
          <a:bodyPr/>
          <a:lstStyle/>
          <a:p>
            <a:r>
              <a:rPr lang="en-US" dirty="0" smtClean="0"/>
              <a:t>Approaches </a:t>
            </a:r>
            <a:r>
              <a:rPr lang="en-US" dirty="0"/>
              <a:t>that support software reuse</a:t>
            </a:r>
            <a:r>
              <a:rPr lang="en-GB" dirty="0" smtClean="0"/>
              <a:t> </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411789835"/>
              </p:ext>
            </p:extLst>
          </p:nvPr>
        </p:nvGraphicFramePr>
        <p:xfrm>
          <a:off x="457200" y="1904907"/>
          <a:ext cx="8229600" cy="3924935"/>
        </p:xfrm>
        <a:graphic>
          <a:graphicData uri="http://schemas.openxmlformats.org/drawingml/2006/table">
            <a:tbl>
              <a:tblPr firstRow="1" bandRow="1">
                <a:tableStyleId>{5C22544A-7EE6-4342-B048-85BDC9FD1C3A}</a:tableStyleId>
              </a:tblPr>
              <a:tblGrid>
                <a:gridCol w="2528872"/>
                <a:gridCol w="5700728"/>
              </a:tblGrid>
              <a:tr h="370840">
                <a:tc>
                  <a:txBody>
                    <a:bodyPr/>
                    <a:lstStyle/>
                    <a:p>
                      <a:pPr algn="just">
                        <a:spcAft>
                          <a:spcPts val="0"/>
                        </a:spcAft>
                      </a:pPr>
                      <a:r>
                        <a:rPr lang="en-GB" sz="1600" b="1" dirty="0" smtClean="0">
                          <a:solidFill>
                            <a:srgbClr val="000000"/>
                          </a:solidFill>
                          <a:latin typeface="Arial"/>
                          <a:ea typeface="Times New Roman"/>
                          <a:cs typeface="Arial"/>
                        </a:rPr>
                        <a:t>Approach</a:t>
                      </a:r>
                      <a:endParaRPr lang="en-GB" sz="16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600" b="1" dirty="0" smtClean="0">
                          <a:solidFill>
                            <a:srgbClr val="000000"/>
                          </a:solidFill>
                          <a:latin typeface="Arial"/>
                          <a:ea typeface="Times New Roman"/>
                          <a:cs typeface="Arial"/>
                        </a:rPr>
                        <a:t>Description</a:t>
                      </a:r>
                      <a:endParaRPr lang="en-GB" sz="1600" b="1" dirty="0">
                        <a:solidFill>
                          <a:srgbClr val="000000"/>
                        </a:solidFill>
                        <a:latin typeface="Arial"/>
                        <a:ea typeface="Times New Roman"/>
                        <a:cs typeface="Arial"/>
                      </a:endParaRPr>
                    </a:p>
                  </a:txBody>
                  <a:tcPr marL="73025" marR="73025" marT="73025" marB="73025"/>
                </a:tc>
              </a:tr>
              <a:tr h="370840">
                <a:tc>
                  <a:txBody>
                    <a:bodyPr/>
                    <a:lstStyle/>
                    <a:p>
                      <a:pPr algn="l">
                        <a:spcAft>
                          <a:spcPts val="0"/>
                        </a:spcAft>
                      </a:pPr>
                      <a:r>
                        <a:rPr lang="en-GB" sz="1600" dirty="0">
                          <a:solidFill>
                            <a:srgbClr val="000000"/>
                          </a:solidFill>
                          <a:effectLst/>
                          <a:latin typeface="Formata Regular"/>
                          <a:ea typeface="Times New Roman"/>
                          <a:cs typeface="Times New Roman"/>
                        </a:rPr>
                        <a:t>Application frameworks</a:t>
                      </a:r>
                      <a:endParaRPr lang="en-GB" sz="1600" dirty="0">
                        <a:solidFill>
                          <a:srgbClr val="000000"/>
                        </a:solidFill>
                        <a:effectLst/>
                        <a:latin typeface="Arial"/>
                        <a:ea typeface="Times New Roman"/>
                        <a:cs typeface="Times New Roman"/>
                      </a:endParaRPr>
                    </a:p>
                  </a:txBody>
                  <a:tcPr marL="73025" marR="73025" marT="0" marB="73025"/>
                </a:tc>
                <a:tc>
                  <a:txBody>
                    <a:bodyPr/>
                    <a:lstStyle/>
                    <a:p>
                      <a:pPr algn="just">
                        <a:spcAft>
                          <a:spcPts val="0"/>
                        </a:spcAft>
                      </a:pPr>
                      <a:r>
                        <a:rPr lang="en-GB" sz="1600">
                          <a:solidFill>
                            <a:srgbClr val="000000"/>
                          </a:solidFill>
                          <a:effectLst/>
                          <a:latin typeface="Formata Regular"/>
                          <a:ea typeface="Times New Roman"/>
                          <a:cs typeface="Times New Roman"/>
                        </a:rPr>
                        <a:t>Collections of abstract and concrete classes are adapted and extended to create application systems.</a:t>
                      </a:r>
                      <a:endParaRPr lang="en-GB" sz="1600">
                        <a:solidFill>
                          <a:srgbClr val="000000"/>
                        </a:solidFill>
                        <a:effectLst/>
                        <a:latin typeface="Arial"/>
                        <a:ea typeface="Times New Roman"/>
                        <a:cs typeface="Times New Roman"/>
                      </a:endParaRPr>
                    </a:p>
                  </a:txBody>
                  <a:tcPr marL="73025" marR="73025" marT="0" marB="73025"/>
                </a:tc>
              </a:tr>
              <a:tr h="370840">
                <a:tc>
                  <a:txBody>
                    <a:bodyPr/>
                    <a:lstStyle/>
                    <a:p>
                      <a:pPr algn="l">
                        <a:spcAft>
                          <a:spcPts val="0"/>
                        </a:spcAft>
                      </a:pPr>
                      <a:r>
                        <a:rPr lang="en-GB" sz="1600" dirty="0">
                          <a:solidFill>
                            <a:srgbClr val="000000"/>
                          </a:solidFill>
                          <a:effectLst/>
                          <a:latin typeface="Formata Regular"/>
                          <a:ea typeface="Times New Roman"/>
                          <a:cs typeface="Times New Roman"/>
                        </a:rPr>
                        <a:t>Application system integration</a:t>
                      </a:r>
                      <a:endParaRPr lang="en-GB" sz="1600" dirty="0">
                        <a:solidFill>
                          <a:srgbClr val="000000"/>
                        </a:solidFill>
                        <a:effectLst/>
                        <a:latin typeface="Arial"/>
                        <a:ea typeface="Times New Roman"/>
                        <a:cs typeface="Times New Roman"/>
                      </a:endParaRPr>
                    </a:p>
                  </a:txBody>
                  <a:tcPr marL="73025" marR="73025" marT="0" marB="73025"/>
                </a:tc>
                <a:tc>
                  <a:txBody>
                    <a:bodyPr/>
                    <a:lstStyle/>
                    <a:p>
                      <a:pPr algn="just">
                        <a:spcAft>
                          <a:spcPts val="0"/>
                        </a:spcAft>
                      </a:pPr>
                      <a:r>
                        <a:rPr lang="en-GB" sz="1600">
                          <a:solidFill>
                            <a:srgbClr val="000000"/>
                          </a:solidFill>
                          <a:effectLst/>
                          <a:latin typeface="Formata Regular"/>
                          <a:ea typeface="Times New Roman"/>
                          <a:cs typeface="Times New Roman"/>
                        </a:rPr>
                        <a:t>Two or more application systems are integrated to provide extended functionality</a:t>
                      </a:r>
                      <a:endParaRPr lang="en-GB" sz="1600">
                        <a:solidFill>
                          <a:srgbClr val="000000"/>
                        </a:solidFill>
                        <a:effectLst/>
                        <a:latin typeface="Arial"/>
                        <a:ea typeface="Times New Roman"/>
                        <a:cs typeface="Times New Roman"/>
                      </a:endParaRPr>
                    </a:p>
                  </a:txBody>
                  <a:tcPr marL="73025" marR="73025" marT="0" marB="73025"/>
                </a:tc>
              </a:tr>
              <a:tr h="370840">
                <a:tc>
                  <a:txBody>
                    <a:bodyPr/>
                    <a:lstStyle/>
                    <a:p>
                      <a:pPr algn="l">
                        <a:spcAft>
                          <a:spcPts val="0"/>
                        </a:spcAft>
                      </a:pPr>
                      <a:r>
                        <a:rPr lang="en-GB" sz="1600" dirty="0">
                          <a:solidFill>
                            <a:srgbClr val="000000"/>
                          </a:solidFill>
                          <a:effectLst/>
                          <a:latin typeface="Formata Regular"/>
                          <a:ea typeface="Times New Roman"/>
                          <a:cs typeface="Times New Roman"/>
                        </a:rPr>
                        <a:t>Architectural patterns</a:t>
                      </a:r>
                      <a:endParaRPr lang="en-GB" sz="1600" dirty="0">
                        <a:solidFill>
                          <a:srgbClr val="000000"/>
                        </a:solidFill>
                        <a:effectLst/>
                        <a:latin typeface="Arial"/>
                        <a:ea typeface="Times New Roman"/>
                        <a:cs typeface="Times New Roman"/>
                      </a:endParaRPr>
                    </a:p>
                  </a:txBody>
                  <a:tcPr marL="73025" marR="73025" marT="0" marB="73025"/>
                </a:tc>
                <a:tc>
                  <a:txBody>
                    <a:bodyPr/>
                    <a:lstStyle/>
                    <a:p>
                      <a:pPr algn="just">
                        <a:spcAft>
                          <a:spcPts val="0"/>
                        </a:spcAft>
                      </a:pPr>
                      <a:r>
                        <a:rPr lang="en-GB" sz="1600" dirty="0">
                          <a:solidFill>
                            <a:srgbClr val="000000"/>
                          </a:solidFill>
                          <a:effectLst/>
                          <a:latin typeface="Formata Regular"/>
                          <a:ea typeface="Times New Roman"/>
                          <a:cs typeface="Times New Roman"/>
                        </a:rPr>
                        <a:t>Standard software architectures that support common types of application system are used as the basis of applications. Described in Chapters 6, 11 and 17.</a:t>
                      </a:r>
                      <a:endParaRPr lang="en-GB" sz="1600" dirty="0">
                        <a:solidFill>
                          <a:srgbClr val="000000"/>
                        </a:solidFill>
                        <a:effectLst/>
                        <a:latin typeface="Arial"/>
                        <a:ea typeface="Times New Roman"/>
                        <a:cs typeface="Times New Roman"/>
                      </a:endParaRPr>
                    </a:p>
                  </a:txBody>
                  <a:tcPr marL="73025" marR="73025" marT="0" marB="73025"/>
                </a:tc>
              </a:tr>
              <a:tr h="370840">
                <a:tc>
                  <a:txBody>
                    <a:bodyPr/>
                    <a:lstStyle/>
                    <a:p>
                      <a:pPr algn="l">
                        <a:spcAft>
                          <a:spcPts val="0"/>
                        </a:spcAft>
                      </a:pPr>
                      <a:r>
                        <a:rPr lang="en-GB" sz="1600">
                          <a:solidFill>
                            <a:srgbClr val="000000"/>
                          </a:solidFill>
                          <a:effectLst/>
                          <a:latin typeface="Formata Regular"/>
                          <a:ea typeface="Times New Roman"/>
                          <a:cs typeface="Times New Roman"/>
                        </a:rPr>
                        <a:t>Aspect-oriented software development</a:t>
                      </a:r>
                      <a:endParaRPr lang="en-GB" sz="1600">
                        <a:solidFill>
                          <a:srgbClr val="000000"/>
                        </a:solidFill>
                        <a:effectLst/>
                        <a:latin typeface="Arial"/>
                        <a:ea typeface="Times New Roman"/>
                        <a:cs typeface="Times New Roman"/>
                      </a:endParaRPr>
                    </a:p>
                  </a:txBody>
                  <a:tcPr marL="73025" marR="73025" marT="0" marB="73025"/>
                </a:tc>
                <a:tc>
                  <a:txBody>
                    <a:bodyPr/>
                    <a:lstStyle/>
                    <a:p>
                      <a:pPr algn="just">
                        <a:spcAft>
                          <a:spcPts val="0"/>
                        </a:spcAft>
                      </a:pPr>
                      <a:r>
                        <a:rPr lang="en-GB" sz="1600" dirty="0">
                          <a:solidFill>
                            <a:srgbClr val="000000"/>
                          </a:solidFill>
                          <a:effectLst/>
                          <a:latin typeface="Formata Regular"/>
                          <a:ea typeface="Times New Roman"/>
                          <a:cs typeface="Times New Roman"/>
                        </a:rPr>
                        <a:t>Shared components are woven into an application at different places when the program is compiled. Described in web chapter 31.</a:t>
                      </a:r>
                      <a:endParaRPr lang="en-GB" sz="1600" dirty="0">
                        <a:solidFill>
                          <a:srgbClr val="000000"/>
                        </a:solidFill>
                        <a:effectLst/>
                        <a:latin typeface="Arial"/>
                        <a:ea typeface="Times New Roman"/>
                        <a:cs typeface="Times New Roman"/>
                      </a:endParaRPr>
                    </a:p>
                  </a:txBody>
                  <a:tcPr marL="73025" marR="73025" marT="0" marB="73025"/>
                </a:tc>
              </a:tr>
              <a:tr h="370840">
                <a:tc>
                  <a:txBody>
                    <a:bodyPr/>
                    <a:lstStyle/>
                    <a:p>
                      <a:pPr algn="l">
                        <a:spcAft>
                          <a:spcPts val="0"/>
                        </a:spcAft>
                      </a:pPr>
                      <a:r>
                        <a:rPr lang="en-GB" sz="1600">
                          <a:solidFill>
                            <a:srgbClr val="000000"/>
                          </a:solidFill>
                          <a:effectLst/>
                          <a:latin typeface="Formata Regular"/>
                          <a:ea typeface="Times New Roman"/>
                          <a:cs typeface="Times New Roman"/>
                        </a:rPr>
                        <a:t>Component-based software engineering</a:t>
                      </a:r>
                      <a:endParaRPr lang="en-GB" sz="1600">
                        <a:solidFill>
                          <a:srgbClr val="000000"/>
                        </a:solidFill>
                        <a:effectLst/>
                        <a:latin typeface="Arial"/>
                        <a:ea typeface="Times New Roman"/>
                        <a:cs typeface="Times New Roman"/>
                      </a:endParaRPr>
                    </a:p>
                  </a:txBody>
                  <a:tcPr marL="73025" marR="73025" marT="0" marB="73025"/>
                </a:tc>
                <a:tc>
                  <a:txBody>
                    <a:bodyPr/>
                    <a:lstStyle/>
                    <a:p>
                      <a:pPr algn="just">
                        <a:spcAft>
                          <a:spcPts val="0"/>
                        </a:spcAft>
                      </a:pPr>
                      <a:r>
                        <a:rPr lang="en-GB" sz="1600" dirty="0">
                          <a:solidFill>
                            <a:srgbClr val="000000"/>
                          </a:solidFill>
                          <a:effectLst/>
                          <a:latin typeface="Formata Regular"/>
                          <a:ea typeface="Times New Roman"/>
                          <a:cs typeface="Times New Roman"/>
                        </a:rPr>
                        <a:t>Systems are developed by integrating components (collections of objects) that conform to component-model standards. Described in Chapter 16.</a:t>
                      </a:r>
                      <a:endParaRPr lang="en-GB" sz="1600" dirty="0">
                        <a:solidFill>
                          <a:srgbClr val="000000"/>
                        </a:solidFill>
                        <a:effectLst/>
                        <a:latin typeface="Arial"/>
                        <a:ea typeface="Times New Roman"/>
                        <a:cs typeface="Times New Roman"/>
                      </a:endParaRPr>
                    </a:p>
                  </a:txBody>
                  <a:tcPr marL="73025" marR="73025" marT="0" marB="73025"/>
                </a:tc>
              </a:tr>
            </a:tbl>
          </a:graphicData>
        </a:graphic>
      </p:graphicFrame>
      <p:sp>
        <p:nvSpPr>
          <p:cNvPr id="5" name="Footer Placeholder 4"/>
          <p:cNvSpPr>
            <a:spLocks noGrp="1"/>
          </p:cNvSpPr>
          <p:nvPr>
            <p:ph type="ftr" sz="quarter" idx="11"/>
          </p:nvPr>
        </p:nvSpPr>
        <p:spPr/>
        <p:txBody>
          <a:bodyPr/>
          <a:lstStyle/>
          <a:p>
            <a:r>
              <a:rPr lang="en-US" smtClean="0"/>
              <a:t>Chapter 15 Software reuse</a:t>
            </a:r>
            <a:endParaRPr lang="en-US"/>
          </a:p>
        </p:txBody>
      </p:sp>
      <p:sp>
        <p:nvSpPr>
          <p:cNvPr id="4" name="Slide Number Placeholder 3"/>
          <p:cNvSpPr>
            <a:spLocks noGrp="1"/>
          </p:cNvSpPr>
          <p:nvPr>
            <p:ph type="sldNum" sz="quarter" idx="12"/>
          </p:nvPr>
        </p:nvSpPr>
        <p:spPr/>
        <p:txBody>
          <a:bodyPr/>
          <a:lstStyle/>
          <a:p>
            <a:fld id="{34CF8044-83D2-2543-8CEA-7F647DE98A9A}" type="slidenum">
              <a:rPr lang="en-US" smtClean="0"/>
              <a:pPr/>
              <a:t>12</a:t>
            </a:fld>
            <a:endParaRPr lang="en-US"/>
          </a:p>
        </p:txBody>
      </p:sp>
      <p:sp>
        <p:nvSpPr>
          <p:cNvPr id="3" name="Date Placeholder 2"/>
          <p:cNvSpPr>
            <a:spLocks noGrp="1"/>
          </p:cNvSpPr>
          <p:nvPr>
            <p:ph type="dt" sz="half" idx="10"/>
          </p:nvPr>
        </p:nvSpPr>
        <p:spPr/>
        <p:txBody>
          <a:bodyPr/>
          <a:lstStyle/>
          <a:p>
            <a:r>
              <a:rPr lang="en-GB" smtClean="0"/>
              <a:t>17/11/2014</a:t>
            </a:r>
            <a:endParaRPr lang="en-US"/>
          </a:p>
        </p:txBody>
      </p:sp>
    </p:spTree>
  </p:cSld>
  <p:clrMapOvr>
    <a:masterClrMapping/>
  </p:clrMapOvr>
  <p:transition xmlns:p14="http://schemas.microsoft.com/office/powerpoint/2010/mai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1128"/>
            <a:ext cx="8229600" cy="1143000"/>
          </a:xfrm>
        </p:spPr>
        <p:txBody>
          <a:bodyPr/>
          <a:lstStyle/>
          <a:p>
            <a:r>
              <a:rPr lang="en-US" dirty="0" smtClean="0"/>
              <a:t>Approaches </a:t>
            </a:r>
            <a:r>
              <a:rPr lang="en-US" dirty="0"/>
              <a:t>that support software reuse</a:t>
            </a:r>
            <a:r>
              <a:rPr lang="en-GB" dirty="0" smtClean="0"/>
              <a:t> </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098634672"/>
              </p:ext>
            </p:extLst>
          </p:nvPr>
        </p:nvGraphicFramePr>
        <p:xfrm>
          <a:off x="457200" y="1896889"/>
          <a:ext cx="8229600" cy="3924935"/>
        </p:xfrm>
        <a:graphic>
          <a:graphicData uri="http://schemas.openxmlformats.org/drawingml/2006/table">
            <a:tbl>
              <a:tblPr firstRow="1" bandRow="1">
                <a:tableStyleId>{5C22544A-7EE6-4342-B048-85BDC9FD1C3A}</a:tableStyleId>
              </a:tblPr>
              <a:tblGrid>
                <a:gridCol w="2528872"/>
                <a:gridCol w="5700728"/>
              </a:tblGrid>
              <a:tr h="370840">
                <a:tc>
                  <a:txBody>
                    <a:bodyPr/>
                    <a:lstStyle/>
                    <a:p>
                      <a:pPr algn="just">
                        <a:spcAft>
                          <a:spcPts val="0"/>
                        </a:spcAft>
                      </a:pPr>
                      <a:r>
                        <a:rPr lang="en-GB" sz="1600" b="1" dirty="0" smtClean="0">
                          <a:solidFill>
                            <a:srgbClr val="000000"/>
                          </a:solidFill>
                          <a:latin typeface="Arial"/>
                          <a:ea typeface="Times New Roman"/>
                          <a:cs typeface="Arial"/>
                        </a:rPr>
                        <a:t>Approach</a:t>
                      </a:r>
                      <a:endParaRPr lang="en-GB" sz="16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600" b="1" dirty="0" smtClean="0">
                          <a:solidFill>
                            <a:srgbClr val="000000"/>
                          </a:solidFill>
                          <a:latin typeface="Arial"/>
                          <a:ea typeface="Times New Roman"/>
                          <a:cs typeface="Arial"/>
                        </a:rPr>
                        <a:t>Description</a:t>
                      </a:r>
                      <a:endParaRPr lang="en-GB" sz="1600" b="1" dirty="0">
                        <a:solidFill>
                          <a:srgbClr val="000000"/>
                        </a:solidFill>
                        <a:latin typeface="Arial"/>
                        <a:ea typeface="Times New Roman"/>
                        <a:cs typeface="Arial"/>
                      </a:endParaRPr>
                    </a:p>
                  </a:txBody>
                  <a:tcPr marL="73025" marR="73025" marT="73025" marB="73025"/>
                </a:tc>
              </a:tr>
              <a:tr h="370840">
                <a:tc>
                  <a:txBody>
                    <a:bodyPr/>
                    <a:lstStyle/>
                    <a:p>
                      <a:pPr algn="l">
                        <a:spcAft>
                          <a:spcPts val="0"/>
                        </a:spcAft>
                      </a:pPr>
                      <a:r>
                        <a:rPr lang="en-GB" sz="1600" dirty="0">
                          <a:solidFill>
                            <a:srgbClr val="000000"/>
                          </a:solidFill>
                          <a:effectLst/>
                          <a:latin typeface="Formata Regular"/>
                          <a:ea typeface="Times New Roman"/>
                          <a:cs typeface="Times New Roman"/>
                        </a:rPr>
                        <a:t>Configurable application systems</a:t>
                      </a:r>
                      <a:endParaRPr lang="en-GB" sz="1600" dirty="0">
                        <a:solidFill>
                          <a:srgbClr val="000000"/>
                        </a:solidFill>
                        <a:effectLst/>
                        <a:latin typeface="Arial"/>
                        <a:ea typeface="Times New Roman"/>
                        <a:cs typeface="Times New Roman"/>
                      </a:endParaRPr>
                    </a:p>
                  </a:txBody>
                  <a:tcPr marL="73025" marR="73025" marT="0" marB="73025"/>
                </a:tc>
                <a:tc>
                  <a:txBody>
                    <a:bodyPr/>
                    <a:lstStyle/>
                    <a:p>
                      <a:pPr algn="just">
                        <a:spcAft>
                          <a:spcPts val="0"/>
                        </a:spcAft>
                      </a:pPr>
                      <a:r>
                        <a:rPr lang="en-GB" sz="1600">
                          <a:solidFill>
                            <a:srgbClr val="000000"/>
                          </a:solidFill>
                          <a:effectLst/>
                          <a:latin typeface="Formata Regular"/>
                          <a:ea typeface="Times New Roman"/>
                          <a:cs typeface="Times New Roman"/>
                        </a:rPr>
                        <a:t>Domain-specific systems are designed so that they can be configured to the needs of specific system customers.</a:t>
                      </a:r>
                      <a:endParaRPr lang="en-GB" sz="1600">
                        <a:solidFill>
                          <a:srgbClr val="000000"/>
                        </a:solidFill>
                        <a:effectLst/>
                        <a:latin typeface="Arial"/>
                        <a:ea typeface="Times New Roman"/>
                        <a:cs typeface="Times New Roman"/>
                      </a:endParaRPr>
                    </a:p>
                  </a:txBody>
                  <a:tcPr marL="73025" marR="73025" marT="0" marB="73025"/>
                </a:tc>
              </a:tr>
              <a:tr h="370840">
                <a:tc>
                  <a:txBody>
                    <a:bodyPr/>
                    <a:lstStyle/>
                    <a:p>
                      <a:pPr algn="l">
                        <a:spcAft>
                          <a:spcPts val="0"/>
                        </a:spcAft>
                      </a:pPr>
                      <a:r>
                        <a:rPr lang="en-GB" sz="1600" dirty="0">
                          <a:solidFill>
                            <a:srgbClr val="000000"/>
                          </a:solidFill>
                          <a:effectLst/>
                          <a:latin typeface="Formata Regular"/>
                          <a:ea typeface="Times New Roman"/>
                          <a:cs typeface="Times New Roman"/>
                        </a:rPr>
                        <a:t>Design patterns</a:t>
                      </a:r>
                      <a:endParaRPr lang="en-GB" sz="1600" dirty="0">
                        <a:solidFill>
                          <a:srgbClr val="000000"/>
                        </a:solidFill>
                        <a:effectLst/>
                        <a:latin typeface="Arial"/>
                        <a:ea typeface="Times New Roman"/>
                        <a:cs typeface="Times New Roman"/>
                      </a:endParaRPr>
                    </a:p>
                  </a:txBody>
                  <a:tcPr marL="73025" marR="73025" marT="0" marB="73025"/>
                </a:tc>
                <a:tc>
                  <a:txBody>
                    <a:bodyPr/>
                    <a:lstStyle/>
                    <a:p>
                      <a:pPr algn="just">
                        <a:spcAft>
                          <a:spcPts val="0"/>
                        </a:spcAft>
                      </a:pPr>
                      <a:r>
                        <a:rPr lang="en-GB" sz="1600">
                          <a:solidFill>
                            <a:srgbClr val="000000"/>
                          </a:solidFill>
                          <a:effectLst/>
                          <a:latin typeface="Formata Regular"/>
                          <a:ea typeface="Times New Roman"/>
                          <a:cs typeface="Times New Roman"/>
                        </a:rPr>
                        <a:t>Generic abstractions that occur across applications are represented as design patterns showing abstract and concrete objects and interactions. Described in Chapter 7.</a:t>
                      </a:r>
                      <a:endParaRPr lang="en-GB" sz="1600">
                        <a:solidFill>
                          <a:srgbClr val="000000"/>
                        </a:solidFill>
                        <a:effectLst/>
                        <a:latin typeface="Arial"/>
                        <a:ea typeface="Times New Roman"/>
                        <a:cs typeface="Times New Roman"/>
                      </a:endParaRPr>
                    </a:p>
                  </a:txBody>
                  <a:tcPr marL="73025" marR="73025" marT="0" marB="73025"/>
                </a:tc>
              </a:tr>
              <a:tr h="370840">
                <a:tc>
                  <a:txBody>
                    <a:bodyPr/>
                    <a:lstStyle/>
                    <a:p>
                      <a:pPr algn="l">
                        <a:spcAft>
                          <a:spcPts val="0"/>
                        </a:spcAft>
                      </a:pPr>
                      <a:r>
                        <a:rPr lang="en-GB" sz="1600" dirty="0">
                          <a:solidFill>
                            <a:srgbClr val="000000"/>
                          </a:solidFill>
                          <a:effectLst/>
                          <a:latin typeface="Formata Regular"/>
                          <a:ea typeface="Times New Roman"/>
                          <a:cs typeface="Times New Roman"/>
                        </a:rPr>
                        <a:t>ERP systems</a:t>
                      </a:r>
                      <a:endParaRPr lang="en-GB" sz="1600" dirty="0">
                        <a:solidFill>
                          <a:srgbClr val="000000"/>
                        </a:solidFill>
                        <a:effectLst/>
                        <a:latin typeface="Arial"/>
                        <a:ea typeface="Times New Roman"/>
                        <a:cs typeface="Times New Roman"/>
                      </a:endParaRPr>
                    </a:p>
                  </a:txBody>
                  <a:tcPr marL="73025" marR="73025" marT="0" marB="73025"/>
                </a:tc>
                <a:tc>
                  <a:txBody>
                    <a:bodyPr/>
                    <a:lstStyle/>
                    <a:p>
                      <a:pPr algn="just">
                        <a:spcAft>
                          <a:spcPts val="0"/>
                        </a:spcAft>
                      </a:pPr>
                      <a:r>
                        <a:rPr lang="en-GB" sz="1600" dirty="0">
                          <a:solidFill>
                            <a:srgbClr val="000000"/>
                          </a:solidFill>
                          <a:effectLst/>
                          <a:latin typeface="Formata Regular"/>
                          <a:ea typeface="Times New Roman"/>
                          <a:cs typeface="Times New Roman"/>
                        </a:rPr>
                        <a:t>Large-scale systems that encapsulate generic business functionality and rules are configured for an organization.</a:t>
                      </a:r>
                      <a:endParaRPr lang="en-GB" sz="1600" dirty="0">
                        <a:solidFill>
                          <a:srgbClr val="000000"/>
                        </a:solidFill>
                        <a:effectLst/>
                        <a:latin typeface="Arial"/>
                        <a:ea typeface="Times New Roman"/>
                        <a:cs typeface="Times New Roman"/>
                      </a:endParaRPr>
                    </a:p>
                  </a:txBody>
                  <a:tcPr marL="73025" marR="73025" marT="0" marB="73025"/>
                </a:tc>
              </a:tr>
              <a:tr h="370840">
                <a:tc>
                  <a:txBody>
                    <a:bodyPr/>
                    <a:lstStyle/>
                    <a:p>
                      <a:pPr algn="l">
                        <a:spcAft>
                          <a:spcPts val="0"/>
                        </a:spcAft>
                      </a:pPr>
                      <a:r>
                        <a:rPr lang="en-GB" sz="1600">
                          <a:solidFill>
                            <a:srgbClr val="000000"/>
                          </a:solidFill>
                          <a:effectLst/>
                          <a:latin typeface="Formata Regular"/>
                          <a:ea typeface="Times New Roman"/>
                          <a:cs typeface="Times New Roman"/>
                        </a:rPr>
                        <a:t>Legacy system wrapping</a:t>
                      </a:r>
                      <a:endParaRPr lang="en-GB" sz="1600">
                        <a:solidFill>
                          <a:srgbClr val="000000"/>
                        </a:solidFill>
                        <a:effectLst/>
                        <a:latin typeface="Arial"/>
                        <a:ea typeface="Times New Roman"/>
                        <a:cs typeface="Times New Roman"/>
                      </a:endParaRPr>
                    </a:p>
                  </a:txBody>
                  <a:tcPr marL="73025" marR="73025" marT="0" marB="73025"/>
                </a:tc>
                <a:tc>
                  <a:txBody>
                    <a:bodyPr/>
                    <a:lstStyle/>
                    <a:p>
                      <a:pPr algn="just">
                        <a:spcAft>
                          <a:spcPts val="0"/>
                        </a:spcAft>
                      </a:pPr>
                      <a:r>
                        <a:rPr lang="en-GB" sz="1600" dirty="0">
                          <a:solidFill>
                            <a:srgbClr val="000000"/>
                          </a:solidFill>
                          <a:effectLst/>
                          <a:latin typeface="Formata Regular"/>
                          <a:ea typeface="Times New Roman"/>
                          <a:cs typeface="Times New Roman"/>
                        </a:rPr>
                        <a:t>Legacy systems (Chapter 9) are ‘wrapped’ by defining a set of interfaces and providing access to these legacy systems through these interfaces.</a:t>
                      </a:r>
                      <a:endParaRPr lang="en-GB" sz="1600" dirty="0">
                        <a:solidFill>
                          <a:srgbClr val="000000"/>
                        </a:solidFill>
                        <a:effectLst/>
                        <a:latin typeface="Arial"/>
                        <a:ea typeface="Times New Roman"/>
                        <a:cs typeface="Times New Roman"/>
                      </a:endParaRPr>
                    </a:p>
                  </a:txBody>
                  <a:tcPr marL="73025" marR="73025" marT="0" marB="73025"/>
                </a:tc>
              </a:tr>
              <a:tr h="370840">
                <a:tc>
                  <a:txBody>
                    <a:bodyPr/>
                    <a:lstStyle/>
                    <a:p>
                      <a:pPr algn="l">
                        <a:spcAft>
                          <a:spcPts val="0"/>
                        </a:spcAft>
                      </a:pPr>
                      <a:r>
                        <a:rPr lang="en-GB" sz="1600">
                          <a:solidFill>
                            <a:srgbClr val="000000"/>
                          </a:solidFill>
                          <a:effectLst/>
                          <a:latin typeface="Formata Regular"/>
                          <a:ea typeface="Times New Roman"/>
                          <a:cs typeface="Times New Roman"/>
                        </a:rPr>
                        <a:t>Model-driven engineering</a:t>
                      </a:r>
                      <a:endParaRPr lang="en-GB" sz="1600">
                        <a:solidFill>
                          <a:srgbClr val="000000"/>
                        </a:solidFill>
                        <a:effectLst/>
                        <a:latin typeface="Arial"/>
                        <a:ea typeface="Times New Roman"/>
                        <a:cs typeface="Times New Roman"/>
                      </a:endParaRPr>
                    </a:p>
                  </a:txBody>
                  <a:tcPr marL="73025" marR="73025" marT="0" marB="73025"/>
                </a:tc>
                <a:tc>
                  <a:txBody>
                    <a:bodyPr/>
                    <a:lstStyle/>
                    <a:p>
                      <a:pPr algn="just">
                        <a:spcAft>
                          <a:spcPts val="0"/>
                        </a:spcAft>
                      </a:pPr>
                      <a:r>
                        <a:rPr lang="en-GB" sz="1600" dirty="0">
                          <a:solidFill>
                            <a:srgbClr val="000000"/>
                          </a:solidFill>
                          <a:effectLst/>
                          <a:latin typeface="Formata Regular"/>
                          <a:ea typeface="Times New Roman"/>
                          <a:cs typeface="Times New Roman"/>
                        </a:rPr>
                        <a:t>Software is represented as domain models and implementation independent models and code is generated from these models. Described in Chapter 5.</a:t>
                      </a:r>
                      <a:endParaRPr lang="en-GB" sz="1600" dirty="0">
                        <a:solidFill>
                          <a:srgbClr val="000000"/>
                        </a:solidFill>
                        <a:effectLst/>
                        <a:latin typeface="Arial"/>
                        <a:ea typeface="Times New Roman"/>
                        <a:cs typeface="Times New Roman"/>
                      </a:endParaRPr>
                    </a:p>
                  </a:txBody>
                  <a:tcPr marL="73025" marR="73025" marT="0" marB="73025"/>
                </a:tc>
              </a:tr>
            </a:tbl>
          </a:graphicData>
        </a:graphic>
      </p:graphicFrame>
      <p:sp>
        <p:nvSpPr>
          <p:cNvPr id="5" name="Footer Placeholder 4"/>
          <p:cNvSpPr>
            <a:spLocks noGrp="1"/>
          </p:cNvSpPr>
          <p:nvPr>
            <p:ph type="ftr" sz="quarter" idx="11"/>
          </p:nvPr>
        </p:nvSpPr>
        <p:spPr/>
        <p:txBody>
          <a:bodyPr/>
          <a:lstStyle/>
          <a:p>
            <a:r>
              <a:rPr lang="en-US" smtClean="0"/>
              <a:t>Chapter 15 Software reuse</a:t>
            </a:r>
            <a:endParaRPr lang="en-US"/>
          </a:p>
        </p:txBody>
      </p:sp>
      <p:sp>
        <p:nvSpPr>
          <p:cNvPr id="4" name="Slide Number Placeholder 3"/>
          <p:cNvSpPr>
            <a:spLocks noGrp="1"/>
          </p:cNvSpPr>
          <p:nvPr>
            <p:ph type="sldNum" sz="quarter" idx="12"/>
          </p:nvPr>
        </p:nvSpPr>
        <p:spPr/>
        <p:txBody>
          <a:bodyPr/>
          <a:lstStyle/>
          <a:p>
            <a:fld id="{34CF8044-83D2-2543-8CEA-7F647DE98A9A}" type="slidenum">
              <a:rPr lang="en-US" smtClean="0"/>
              <a:pPr/>
              <a:t>13</a:t>
            </a:fld>
            <a:endParaRPr lang="en-US"/>
          </a:p>
        </p:txBody>
      </p:sp>
      <p:sp>
        <p:nvSpPr>
          <p:cNvPr id="3" name="Date Placeholder 2"/>
          <p:cNvSpPr>
            <a:spLocks noGrp="1"/>
          </p:cNvSpPr>
          <p:nvPr>
            <p:ph type="dt" sz="half" idx="10"/>
          </p:nvPr>
        </p:nvSpPr>
        <p:spPr/>
        <p:txBody>
          <a:bodyPr/>
          <a:lstStyle/>
          <a:p>
            <a:r>
              <a:rPr lang="en-GB" smtClean="0"/>
              <a:t>17/11/2014</a:t>
            </a:r>
            <a:endParaRPr lang="en-US"/>
          </a:p>
        </p:txBody>
      </p:sp>
    </p:spTree>
  </p:cSld>
  <p:clrMapOvr>
    <a:masterClrMapping/>
  </p:clrMapOvr>
  <p:transition xmlns:p14="http://schemas.microsoft.com/office/powerpoint/2010/mai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7618"/>
            <a:ext cx="8229600" cy="1143000"/>
          </a:xfrm>
        </p:spPr>
        <p:txBody>
          <a:bodyPr/>
          <a:lstStyle/>
          <a:p>
            <a:r>
              <a:rPr lang="en-US" dirty="0" smtClean="0"/>
              <a:t>Approaches </a:t>
            </a:r>
            <a:r>
              <a:rPr lang="en-US" dirty="0"/>
              <a:t>that support software reuse</a:t>
            </a:r>
            <a:r>
              <a:rPr lang="en-GB" dirty="0" smtClean="0"/>
              <a:t> </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288070786"/>
              </p:ext>
            </p:extLst>
          </p:nvPr>
        </p:nvGraphicFramePr>
        <p:xfrm>
          <a:off x="457200" y="1859665"/>
          <a:ext cx="8229600" cy="3681095"/>
        </p:xfrm>
        <a:graphic>
          <a:graphicData uri="http://schemas.openxmlformats.org/drawingml/2006/table">
            <a:tbl>
              <a:tblPr firstRow="1" bandRow="1">
                <a:tableStyleId>{5C22544A-7EE6-4342-B048-85BDC9FD1C3A}</a:tableStyleId>
              </a:tblPr>
              <a:tblGrid>
                <a:gridCol w="2528872"/>
                <a:gridCol w="5700728"/>
              </a:tblGrid>
              <a:tr h="370840">
                <a:tc>
                  <a:txBody>
                    <a:bodyPr/>
                    <a:lstStyle/>
                    <a:p>
                      <a:pPr algn="just">
                        <a:spcAft>
                          <a:spcPts val="0"/>
                        </a:spcAft>
                      </a:pPr>
                      <a:r>
                        <a:rPr lang="en-GB" sz="1600" b="1" dirty="0" smtClean="0">
                          <a:solidFill>
                            <a:srgbClr val="000000"/>
                          </a:solidFill>
                          <a:latin typeface="Arial"/>
                          <a:ea typeface="Times New Roman"/>
                          <a:cs typeface="Arial"/>
                        </a:rPr>
                        <a:t>Approach</a:t>
                      </a:r>
                      <a:endParaRPr lang="en-GB" sz="16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600" b="1" dirty="0" smtClean="0">
                          <a:solidFill>
                            <a:srgbClr val="000000"/>
                          </a:solidFill>
                          <a:latin typeface="Arial"/>
                          <a:ea typeface="Times New Roman"/>
                          <a:cs typeface="Arial"/>
                        </a:rPr>
                        <a:t>Description</a:t>
                      </a:r>
                      <a:endParaRPr lang="en-GB" sz="1600" b="1" dirty="0">
                        <a:solidFill>
                          <a:srgbClr val="000000"/>
                        </a:solidFill>
                        <a:latin typeface="Arial"/>
                        <a:ea typeface="Times New Roman"/>
                        <a:cs typeface="Arial"/>
                      </a:endParaRPr>
                    </a:p>
                  </a:txBody>
                  <a:tcPr marL="73025" marR="73025" marT="73025" marB="73025"/>
                </a:tc>
              </a:tr>
              <a:tr h="370840">
                <a:tc>
                  <a:txBody>
                    <a:bodyPr/>
                    <a:lstStyle/>
                    <a:p>
                      <a:pPr algn="l">
                        <a:spcAft>
                          <a:spcPts val="0"/>
                        </a:spcAft>
                      </a:pPr>
                      <a:r>
                        <a:rPr lang="en-GB" sz="1600">
                          <a:solidFill>
                            <a:srgbClr val="000000"/>
                          </a:solidFill>
                          <a:effectLst/>
                          <a:latin typeface="Formata Regular"/>
                          <a:ea typeface="Times New Roman"/>
                          <a:cs typeface="Times New Roman"/>
                        </a:rPr>
                        <a:t>Program generators</a:t>
                      </a:r>
                      <a:endParaRPr lang="en-GB" sz="1600">
                        <a:solidFill>
                          <a:srgbClr val="000000"/>
                        </a:solidFill>
                        <a:effectLst/>
                        <a:latin typeface="Arial"/>
                        <a:ea typeface="Times New Roman"/>
                        <a:cs typeface="Times New Roman"/>
                      </a:endParaRPr>
                    </a:p>
                  </a:txBody>
                  <a:tcPr marL="73025" marR="73025" marT="0" marB="73025"/>
                </a:tc>
                <a:tc>
                  <a:txBody>
                    <a:bodyPr/>
                    <a:lstStyle/>
                    <a:p>
                      <a:pPr algn="just">
                        <a:spcAft>
                          <a:spcPts val="0"/>
                        </a:spcAft>
                      </a:pPr>
                      <a:r>
                        <a:rPr lang="en-GB" sz="1600">
                          <a:solidFill>
                            <a:srgbClr val="000000"/>
                          </a:solidFill>
                          <a:effectLst/>
                          <a:latin typeface="Formata Regular"/>
                          <a:ea typeface="Times New Roman"/>
                          <a:cs typeface="Times New Roman"/>
                        </a:rPr>
                        <a:t>A generator system embeds knowledge of a type of application and is used to generate systems in that domain from a user-supplied system model.</a:t>
                      </a:r>
                      <a:endParaRPr lang="en-GB" sz="1600">
                        <a:solidFill>
                          <a:srgbClr val="000000"/>
                        </a:solidFill>
                        <a:effectLst/>
                        <a:latin typeface="Arial"/>
                        <a:ea typeface="Times New Roman"/>
                        <a:cs typeface="Times New Roman"/>
                      </a:endParaRPr>
                    </a:p>
                  </a:txBody>
                  <a:tcPr marL="73025" marR="73025" marT="0" marB="73025"/>
                </a:tc>
              </a:tr>
              <a:tr h="370840">
                <a:tc>
                  <a:txBody>
                    <a:bodyPr/>
                    <a:lstStyle/>
                    <a:p>
                      <a:pPr algn="l">
                        <a:spcAft>
                          <a:spcPts val="0"/>
                        </a:spcAft>
                      </a:pPr>
                      <a:r>
                        <a:rPr lang="en-GB" sz="1600">
                          <a:solidFill>
                            <a:srgbClr val="000000"/>
                          </a:solidFill>
                          <a:effectLst/>
                          <a:latin typeface="Formata Regular"/>
                          <a:ea typeface="Times New Roman"/>
                          <a:cs typeface="Times New Roman"/>
                        </a:rPr>
                        <a:t>Program libraries</a:t>
                      </a:r>
                      <a:endParaRPr lang="en-GB" sz="1600">
                        <a:solidFill>
                          <a:srgbClr val="000000"/>
                        </a:solidFill>
                        <a:effectLst/>
                        <a:latin typeface="Arial"/>
                        <a:ea typeface="Times New Roman"/>
                        <a:cs typeface="Times New Roman"/>
                      </a:endParaRPr>
                    </a:p>
                  </a:txBody>
                  <a:tcPr marL="73025" marR="73025" marT="0" marB="73025"/>
                </a:tc>
                <a:tc>
                  <a:txBody>
                    <a:bodyPr/>
                    <a:lstStyle/>
                    <a:p>
                      <a:pPr algn="just">
                        <a:spcAft>
                          <a:spcPts val="0"/>
                        </a:spcAft>
                      </a:pPr>
                      <a:r>
                        <a:rPr lang="en-GB" sz="1600">
                          <a:solidFill>
                            <a:srgbClr val="000000"/>
                          </a:solidFill>
                          <a:effectLst/>
                          <a:latin typeface="Formata Regular"/>
                          <a:ea typeface="Times New Roman"/>
                          <a:cs typeface="Times New Roman"/>
                        </a:rPr>
                        <a:t>Class and function libraries that implement commonly used abstractions are available for reuse.</a:t>
                      </a:r>
                      <a:endParaRPr lang="en-GB" sz="1600">
                        <a:solidFill>
                          <a:srgbClr val="000000"/>
                        </a:solidFill>
                        <a:effectLst/>
                        <a:latin typeface="Arial"/>
                        <a:ea typeface="Times New Roman"/>
                        <a:cs typeface="Times New Roman"/>
                      </a:endParaRPr>
                    </a:p>
                  </a:txBody>
                  <a:tcPr marL="73025" marR="73025" marT="0" marB="73025"/>
                </a:tc>
              </a:tr>
              <a:tr h="370840">
                <a:tc>
                  <a:txBody>
                    <a:bodyPr/>
                    <a:lstStyle/>
                    <a:p>
                      <a:pPr algn="l">
                        <a:spcAft>
                          <a:spcPts val="0"/>
                        </a:spcAft>
                      </a:pPr>
                      <a:r>
                        <a:rPr lang="en-GB" sz="1600">
                          <a:solidFill>
                            <a:srgbClr val="000000"/>
                          </a:solidFill>
                          <a:effectLst/>
                          <a:latin typeface="Formata Regular"/>
                          <a:ea typeface="Times New Roman"/>
                          <a:cs typeface="Times New Roman"/>
                        </a:rPr>
                        <a:t>Service-oriented systems</a:t>
                      </a:r>
                      <a:endParaRPr lang="en-GB" sz="1600">
                        <a:solidFill>
                          <a:srgbClr val="000000"/>
                        </a:solidFill>
                        <a:effectLst/>
                        <a:latin typeface="Arial"/>
                        <a:ea typeface="Times New Roman"/>
                        <a:cs typeface="Times New Roman"/>
                      </a:endParaRPr>
                    </a:p>
                  </a:txBody>
                  <a:tcPr marL="73025" marR="73025" marT="0" marB="73025"/>
                </a:tc>
                <a:tc>
                  <a:txBody>
                    <a:bodyPr/>
                    <a:lstStyle/>
                    <a:p>
                      <a:pPr algn="just">
                        <a:spcAft>
                          <a:spcPts val="0"/>
                        </a:spcAft>
                      </a:pPr>
                      <a:r>
                        <a:rPr lang="en-GB" sz="1600">
                          <a:solidFill>
                            <a:srgbClr val="000000"/>
                          </a:solidFill>
                          <a:effectLst/>
                          <a:latin typeface="Formata Regular"/>
                          <a:ea typeface="Times New Roman"/>
                          <a:cs typeface="Times New Roman"/>
                        </a:rPr>
                        <a:t>Systems are developed by linking shared services, which may be externally provided. Described in Chapter 18.</a:t>
                      </a:r>
                      <a:endParaRPr lang="en-GB" sz="1600">
                        <a:solidFill>
                          <a:srgbClr val="000000"/>
                        </a:solidFill>
                        <a:effectLst/>
                        <a:latin typeface="Arial"/>
                        <a:ea typeface="Times New Roman"/>
                        <a:cs typeface="Times New Roman"/>
                      </a:endParaRPr>
                    </a:p>
                  </a:txBody>
                  <a:tcPr marL="73025" marR="73025" marT="0" marB="73025"/>
                </a:tc>
              </a:tr>
              <a:tr h="370840">
                <a:tc>
                  <a:txBody>
                    <a:bodyPr/>
                    <a:lstStyle/>
                    <a:p>
                      <a:pPr algn="l">
                        <a:spcAft>
                          <a:spcPts val="0"/>
                        </a:spcAft>
                      </a:pPr>
                      <a:r>
                        <a:rPr lang="en-GB" sz="1600">
                          <a:solidFill>
                            <a:srgbClr val="000000"/>
                          </a:solidFill>
                          <a:effectLst/>
                          <a:latin typeface="Formata Regular"/>
                          <a:ea typeface="Times New Roman"/>
                          <a:cs typeface="Times New Roman"/>
                        </a:rPr>
                        <a:t>Software product lines</a:t>
                      </a:r>
                      <a:endParaRPr lang="en-GB" sz="1600">
                        <a:solidFill>
                          <a:srgbClr val="000000"/>
                        </a:solidFill>
                        <a:effectLst/>
                        <a:latin typeface="Arial"/>
                        <a:ea typeface="Times New Roman"/>
                        <a:cs typeface="Times New Roman"/>
                      </a:endParaRPr>
                    </a:p>
                  </a:txBody>
                  <a:tcPr marL="73025" marR="73025" marT="0" marB="73025"/>
                </a:tc>
                <a:tc>
                  <a:txBody>
                    <a:bodyPr/>
                    <a:lstStyle/>
                    <a:p>
                      <a:pPr algn="just">
                        <a:spcAft>
                          <a:spcPts val="0"/>
                        </a:spcAft>
                      </a:pPr>
                      <a:r>
                        <a:rPr lang="en-GB" sz="1600" dirty="0">
                          <a:solidFill>
                            <a:srgbClr val="000000"/>
                          </a:solidFill>
                          <a:effectLst/>
                          <a:latin typeface="Formata Regular"/>
                          <a:ea typeface="Times New Roman"/>
                          <a:cs typeface="Times New Roman"/>
                        </a:rPr>
                        <a:t>An application type is generalized around a common architecture so that it can be adapted for different customers.</a:t>
                      </a:r>
                      <a:endParaRPr lang="en-GB" sz="1600" dirty="0">
                        <a:solidFill>
                          <a:srgbClr val="000000"/>
                        </a:solidFill>
                        <a:effectLst/>
                        <a:latin typeface="Arial"/>
                        <a:ea typeface="Times New Roman"/>
                        <a:cs typeface="Times New Roman"/>
                      </a:endParaRPr>
                    </a:p>
                  </a:txBody>
                  <a:tcPr marL="73025" marR="73025" marT="0" marB="73025"/>
                </a:tc>
              </a:tr>
              <a:tr h="370840">
                <a:tc>
                  <a:txBody>
                    <a:bodyPr/>
                    <a:lstStyle/>
                    <a:p>
                      <a:pPr algn="just">
                        <a:spcAft>
                          <a:spcPts val="0"/>
                        </a:spcAft>
                      </a:pPr>
                      <a:r>
                        <a:rPr lang="en-GB" sz="1600">
                          <a:solidFill>
                            <a:srgbClr val="000000"/>
                          </a:solidFill>
                          <a:effectLst/>
                          <a:latin typeface="Formata Regular"/>
                          <a:ea typeface="Times New Roman"/>
                          <a:cs typeface="Times New Roman"/>
                        </a:rPr>
                        <a:t>Systems of systems</a:t>
                      </a:r>
                      <a:endParaRPr lang="en-GB" sz="1600">
                        <a:solidFill>
                          <a:srgbClr val="000000"/>
                        </a:solidFill>
                        <a:effectLst/>
                        <a:latin typeface="Arial"/>
                        <a:ea typeface="Times New Roman"/>
                        <a:cs typeface="Times New Roman"/>
                      </a:endParaRPr>
                    </a:p>
                  </a:txBody>
                  <a:tcPr marL="73025" marR="73025" marT="0" marB="73025"/>
                </a:tc>
                <a:tc>
                  <a:txBody>
                    <a:bodyPr/>
                    <a:lstStyle/>
                    <a:p>
                      <a:pPr algn="just">
                        <a:spcAft>
                          <a:spcPts val="0"/>
                        </a:spcAft>
                      </a:pPr>
                      <a:r>
                        <a:rPr lang="en-GB" sz="1600" dirty="0">
                          <a:solidFill>
                            <a:srgbClr val="000000"/>
                          </a:solidFill>
                          <a:effectLst/>
                          <a:latin typeface="Formata Regular"/>
                          <a:ea typeface="Times New Roman"/>
                          <a:cs typeface="Times New Roman"/>
                        </a:rPr>
                        <a:t>Two or more distributed systems are integrated to create a new system. Described in Chapter 20.</a:t>
                      </a:r>
                      <a:endParaRPr lang="en-GB" sz="1600" dirty="0">
                        <a:solidFill>
                          <a:srgbClr val="000000"/>
                        </a:solidFill>
                        <a:effectLst/>
                        <a:latin typeface="Arial"/>
                        <a:ea typeface="Times New Roman"/>
                        <a:cs typeface="Times New Roman"/>
                      </a:endParaRPr>
                    </a:p>
                    <a:p>
                      <a:pPr algn="just">
                        <a:spcAft>
                          <a:spcPts val="0"/>
                        </a:spcAft>
                      </a:pPr>
                      <a:r>
                        <a:rPr lang="en-GB" sz="1600" dirty="0">
                          <a:solidFill>
                            <a:srgbClr val="000000"/>
                          </a:solidFill>
                          <a:effectLst/>
                          <a:latin typeface="Formata Regular"/>
                          <a:ea typeface="Times New Roman"/>
                          <a:cs typeface="Times New Roman"/>
                        </a:rPr>
                        <a:t> </a:t>
                      </a:r>
                      <a:endParaRPr lang="en-GB" sz="1600" dirty="0">
                        <a:solidFill>
                          <a:srgbClr val="000000"/>
                        </a:solidFill>
                        <a:effectLst/>
                        <a:latin typeface="Arial"/>
                        <a:ea typeface="Times New Roman"/>
                        <a:cs typeface="Times New Roman"/>
                      </a:endParaRPr>
                    </a:p>
                  </a:txBody>
                  <a:tcPr marL="73025" marR="73025" marT="0" marB="73025"/>
                </a:tc>
              </a:tr>
            </a:tbl>
          </a:graphicData>
        </a:graphic>
      </p:graphicFrame>
      <p:sp>
        <p:nvSpPr>
          <p:cNvPr id="5" name="Footer Placeholder 4"/>
          <p:cNvSpPr>
            <a:spLocks noGrp="1"/>
          </p:cNvSpPr>
          <p:nvPr>
            <p:ph type="ftr" sz="quarter" idx="11"/>
          </p:nvPr>
        </p:nvSpPr>
        <p:spPr/>
        <p:txBody>
          <a:bodyPr/>
          <a:lstStyle/>
          <a:p>
            <a:r>
              <a:rPr lang="en-US" smtClean="0"/>
              <a:t>Chapter 15 Software reuse</a:t>
            </a:r>
            <a:endParaRPr lang="en-US"/>
          </a:p>
        </p:txBody>
      </p:sp>
      <p:sp>
        <p:nvSpPr>
          <p:cNvPr id="4" name="Slide Number Placeholder 3"/>
          <p:cNvSpPr>
            <a:spLocks noGrp="1"/>
          </p:cNvSpPr>
          <p:nvPr>
            <p:ph type="sldNum" sz="quarter" idx="12"/>
          </p:nvPr>
        </p:nvSpPr>
        <p:spPr/>
        <p:txBody>
          <a:bodyPr/>
          <a:lstStyle/>
          <a:p>
            <a:fld id="{34CF8044-83D2-2543-8CEA-7F647DE98A9A}" type="slidenum">
              <a:rPr lang="en-US" smtClean="0"/>
              <a:pPr/>
              <a:t>14</a:t>
            </a:fld>
            <a:endParaRPr lang="en-US"/>
          </a:p>
        </p:txBody>
      </p:sp>
      <p:sp>
        <p:nvSpPr>
          <p:cNvPr id="3" name="Date Placeholder 2"/>
          <p:cNvSpPr>
            <a:spLocks noGrp="1"/>
          </p:cNvSpPr>
          <p:nvPr>
            <p:ph type="dt" sz="half" idx="10"/>
          </p:nvPr>
        </p:nvSpPr>
        <p:spPr/>
        <p:txBody>
          <a:bodyPr/>
          <a:lstStyle/>
          <a:p>
            <a:r>
              <a:rPr lang="en-GB" smtClean="0"/>
              <a:t>17/11/2014</a:t>
            </a:r>
            <a:endParaRPr lang="en-US"/>
          </a:p>
        </p:txBody>
      </p:sp>
    </p:spTree>
  </p:cSld>
  <p:clrMapOvr>
    <a:masterClrMapping/>
  </p:clrMapOvr>
  <p:transition xmlns:p14="http://schemas.microsoft.com/office/powerpoint/2010/mai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t>Reuse planning factors</a:t>
            </a:r>
          </a:p>
        </p:txBody>
      </p:sp>
      <p:sp>
        <p:nvSpPr>
          <p:cNvPr id="142339" name="Rectangle 3"/>
          <p:cNvSpPr>
            <a:spLocks noGrp="1" noChangeArrowheads="1"/>
          </p:cNvSpPr>
          <p:nvPr>
            <p:ph idx="1"/>
          </p:nvPr>
        </p:nvSpPr>
        <p:spPr/>
        <p:txBody>
          <a:bodyPr lIns="91797" tIns="45898" rIns="91797" bIns="45898"/>
          <a:lstStyle/>
          <a:p>
            <a:r>
              <a:rPr lang="en-US"/>
              <a:t>The development schedule for the software.</a:t>
            </a:r>
          </a:p>
          <a:p>
            <a:r>
              <a:rPr lang="en-US"/>
              <a:t>The expected software lifetime.</a:t>
            </a:r>
          </a:p>
          <a:p>
            <a:r>
              <a:rPr lang="en-US"/>
              <a:t>The background, skills and experience of the development team.</a:t>
            </a:r>
          </a:p>
          <a:p>
            <a:r>
              <a:rPr lang="en-US"/>
              <a:t>The criticality of the software and its non-functional requirements.</a:t>
            </a:r>
          </a:p>
          <a:p>
            <a:r>
              <a:rPr lang="en-US"/>
              <a:t>The application domain.</a:t>
            </a:r>
          </a:p>
          <a:p>
            <a:r>
              <a:rPr lang="en-US"/>
              <a:t>The execution platform for the software.</a:t>
            </a:r>
          </a:p>
        </p:txBody>
      </p:sp>
      <p:sp>
        <p:nvSpPr>
          <p:cNvPr id="2" name="Date Placeholder 1"/>
          <p:cNvSpPr>
            <a:spLocks noGrp="1"/>
          </p:cNvSpPr>
          <p:nvPr>
            <p:ph type="dt" sz="half" idx="10"/>
          </p:nvPr>
        </p:nvSpPr>
        <p:spPr/>
        <p:txBody>
          <a:bodyPr/>
          <a:lstStyle/>
          <a:p>
            <a:r>
              <a:rPr lang="en-GB" smtClean="0"/>
              <a:t>17/11/2014</a:t>
            </a:r>
            <a:endParaRPr lang="en-US"/>
          </a:p>
        </p:txBody>
      </p:sp>
      <p:sp>
        <p:nvSpPr>
          <p:cNvPr id="3" name="Footer Placeholder 2"/>
          <p:cNvSpPr>
            <a:spLocks noGrp="1"/>
          </p:cNvSpPr>
          <p:nvPr>
            <p:ph type="ftr" sz="quarter" idx="11"/>
          </p:nvPr>
        </p:nvSpPr>
        <p:spPr/>
        <p:txBody>
          <a:bodyPr/>
          <a:lstStyle/>
          <a:p>
            <a:r>
              <a:rPr lang="en-US" smtClean="0"/>
              <a:t>Chapter 15 Software reuse</a:t>
            </a:r>
            <a:endParaRPr lang="en-US"/>
          </a:p>
        </p:txBody>
      </p:sp>
      <p:sp>
        <p:nvSpPr>
          <p:cNvPr id="4" name="Slide Number Placeholder 3"/>
          <p:cNvSpPr>
            <a:spLocks noGrp="1"/>
          </p:cNvSpPr>
          <p:nvPr>
            <p:ph type="sldNum" sz="quarter" idx="12"/>
          </p:nvPr>
        </p:nvSpPr>
        <p:spPr/>
        <p:txBody>
          <a:bodyPr/>
          <a:lstStyle/>
          <a:p>
            <a:fld id="{34CF8044-83D2-2543-8CEA-7F647DE98A9A}" type="slidenum">
              <a:rPr lang="en-US" smtClean="0"/>
              <a:pPr/>
              <a:t>15</a:t>
            </a:fld>
            <a:endParaRPr lang="en-US"/>
          </a:p>
        </p:txBody>
      </p:sp>
    </p:spTree>
  </p:cSld>
  <p:clrMapOvr>
    <a:masterClrMapping/>
  </p:clrMapOvr>
  <p:transition xmlns:p14="http://schemas.microsoft.com/office/powerpoint/2010/mai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1856"/>
            <a:ext cx="8229600" cy="1143000"/>
          </a:xfrm>
        </p:spPr>
        <p:txBody>
          <a:bodyPr/>
          <a:lstStyle/>
          <a:p>
            <a:pPr algn="ctr"/>
            <a:r>
              <a:rPr lang="en-US" dirty="0" smtClean="0"/>
              <a:t>Application frameworks</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Chapter 15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16</a:t>
            </a:fld>
            <a:endParaRPr lang="en-US"/>
          </a:p>
        </p:txBody>
      </p:sp>
      <p:sp>
        <p:nvSpPr>
          <p:cNvPr id="6" name="Date Placeholder 5"/>
          <p:cNvSpPr>
            <a:spLocks noGrp="1"/>
          </p:cNvSpPr>
          <p:nvPr>
            <p:ph type="dt" sz="half" idx="10"/>
          </p:nvPr>
        </p:nvSpPr>
        <p:spPr/>
        <p:txBody>
          <a:bodyPr/>
          <a:lstStyle/>
          <a:p>
            <a:r>
              <a:rPr lang="en-GB" smtClean="0"/>
              <a:t>17/11/2014</a:t>
            </a:r>
            <a:endParaRPr lang="en-US"/>
          </a:p>
        </p:txBody>
      </p:sp>
    </p:spTree>
    <p:extLst>
      <p:ext uri="{BB962C8B-B14F-4D97-AF65-F5344CB8AC3E}">
        <p14:creationId xmlns:p14="http://schemas.microsoft.com/office/powerpoint/2010/main" val="3944652249"/>
      </p:ext>
    </p:extLst>
  </p:cSld>
  <p:clrMapOvr>
    <a:masterClrMapping/>
  </p:clrMapOvr>
  <p:transition xmlns:p14="http://schemas.microsoft.com/office/powerpoint/2010/mai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Framework definition</a:t>
            </a:r>
            <a:endParaRPr lang="en-US" dirty="0"/>
          </a:p>
        </p:txBody>
      </p:sp>
      <p:sp>
        <p:nvSpPr>
          <p:cNvPr id="3" name="Content Placeholder 2"/>
          <p:cNvSpPr>
            <a:spLocks noGrp="1"/>
          </p:cNvSpPr>
          <p:nvPr>
            <p:ph idx="1"/>
          </p:nvPr>
        </p:nvSpPr>
        <p:spPr/>
        <p:txBody>
          <a:bodyPr/>
          <a:lstStyle/>
          <a:p>
            <a:endParaRPr lang="en-GB" i="1" dirty="0" smtClean="0"/>
          </a:p>
          <a:p>
            <a:endParaRPr lang="en-GB" i="1" dirty="0"/>
          </a:p>
          <a:p>
            <a:r>
              <a:rPr lang="en-GB" i="1" dirty="0" smtClean="0"/>
              <a:t>“</a:t>
            </a:r>
            <a:r>
              <a:rPr lang="en-GB" i="1" dirty="0"/>
              <a:t>..an integrated set of software artefacts (such as classes, objects and components) that collaborate to provide a reusable architecture for a family of related applications.”</a:t>
            </a:r>
          </a:p>
          <a:p>
            <a:endParaRPr lang="en-US" dirty="0"/>
          </a:p>
        </p:txBody>
      </p:sp>
      <p:sp>
        <p:nvSpPr>
          <p:cNvPr id="4" name="Footer Placeholder 3"/>
          <p:cNvSpPr>
            <a:spLocks noGrp="1"/>
          </p:cNvSpPr>
          <p:nvPr>
            <p:ph type="ftr" sz="quarter" idx="11"/>
          </p:nvPr>
        </p:nvSpPr>
        <p:spPr/>
        <p:txBody>
          <a:bodyPr/>
          <a:lstStyle/>
          <a:p>
            <a:r>
              <a:rPr lang="en-US" smtClean="0"/>
              <a:t>Chapter 15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17</a:t>
            </a:fld>
            <a:endParaRPr lang="en-US"/>
          </a:p>
        </p:txBody>
      </p:sp>
      <p:sp>
        <p:nvSpPr>
          <p:cNvPr id="6" name="Date Placeholder 5"/>
          <p:cNvSpPr>
            <a:spLocks noGrp="1"/>
          </p:cNvSpPr>
          <p:nvPr>
            <p:ph type="dt" sz="half" idx="10"/>
          </p:nvPr>
        </p:nvSpPr>
        <p:spPr/>
        <p:txBody>
          <a:bodyPr/>
          <a:lstStyle/>
          <a:p>
            <a:r>
              <a:rPr lang="en-GB" smtClean="0"/>
              <a:t>17/11/2014</a:t>
            </a:r>
            <a:endParaRPr lang="en-US"/>
          </a:p>
        </p:txBody>
      </p:sp>
    </p:spTree>
    <p:extLst>
      <p:ext uri="{BB962C8B-B14F-4D97-AF65-F5344CB8AC3E}">
        <p14:creationId xmlns:p14="http://schemas.microsoft.com/office/powerpoint/2010/main" val="3432425755"/>
      </p:ext>
    </p:extLst>
  </p:cSld>
  <p:clrMapOvr>
    <a:masterClrMapping/>
  </p:clrMapOvr>
  <p:transition xmlns:p14="http://schemas.microsoft.com/office/powerpoint/2010/mai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GB"/>
              <a:t>Application frameworks</a:t>
            </a:r>
          </a:p>
        </p:txBody>
      </p:sp>
      <p:sp>
        <p:nvSpPr>
          <p:cNvPr id="103427" name="Rectangle 3"/>
          <p:cNvSpPr>
            <a:spLocks noGrp="1" noChangeArrowheads="1"/>
          </p:cNvSpPr>
          <p:nvPr>
            <p:ph idx="1"/>
          </p:nvPr>
        </p:nvSpPr>
        <p:spPr/>
        <p:txBody>
          <a:bodyPr lIns="91797" tIns="45898" rIns="91797" bIns="45898"/>
          <a:lstStyle/>
          <a:p>
            <a:r>
              <a:rPr lang="en-GB" dirty="0" smtClean="0"/>
              <a:t>Frameworks are moderately large entities that can be reused. They are somewhere between system and component reuse.</a:t>
            </a:r>
          </a:p>
          <a:p>
            <a:r>
              <a:rPr lang="en-GB" dirty="0" smtClean="0"/>
              <a:t>Frameworks </a:t>
            </a:r>
            <a:r>
              <a:rPr lang="en-GB" dirty="0"/>
              <a:t>are a sub-system design made up of a collection of abstract and concrete classes and the interfaces between them.</a:t>
            </a:r>
          </a:p>
          <a:p>
            <a:r>
              <a:rPr lang="en-GB" dirty="0"/>
              <a:t>The sub-system is implemented by adding components to fill in parts of the design and by instantiating the abstract classes in the framework</a:t>
            </a:r>
            <a:r>
              <a:rPr lang="en-GB" dirty="0" smtClean="0"/>
              <a:t>.</a:t>
            </a:r>
            <a:endParaRPr lang="en-GB" dirty="0"/>
          </a:p>
        </p:txBody>
      </p:sp>
      <p:sp>
        <p:nvSpPr>
          <p:cNvPr id="2" name="Date Placeholder 1"/>
          <p:cNvSpPr>
            <a:spLocks noGrp="1"/>
          </p:cNvSpPr>
          <p:nvPr>
            <p:ph type="dt" sz="half" idx="10"/>
          </p:nvPr>
        </p:nvSpPr>
        <p:spPr/>
        <p:txBody>
          <a:bodyPr/>
          <a:lstStyle/>
          <a:p>
            <a:r>
              <a:rPr lang="en-GB" smtClean="0"/>
              <a:t>17/11/2014</a:t>
            </a:r>
            <a:endParaRPr lang="en-US"/>
          </a:p>
        </p:txBody>
      </p:sp>
      <p:sp>
        <p:nvSpPr>
          <p:cNvPr id="3" name="Footer Placeholder 2"/>
          <p:cNvSpPr>
            <a:spLocks noGrp="1"/>
          </p:cNvSpPr>
          <p:nvPr>
            <p:ph type="ftr" sz="quarter" idx="11"/>
          </p:nvPr>
        </p:nvSpPr>
        <p:spPr/>
        <p:txBody>
          <a:bodyPr/>
          <a:lstStyle/>
          <a:p>
            <a:r>
              <a:rPr lang="en-US" smtClean="0"/>
              <a:t>Chapter 15 Software reuse</a:t>
            </a:r>
            <a:endParaRPr lang="en-US"/>
          </a:p>
        </p:txBody>
      </p:sp>
      <p:sp>
        <p:nvSpPr>
          <p:cNvPr id="4" name="Slide Number Placeholder 3"/>
          <p:cNvSpPr>
            <a:spLocks noGrp="1"/>
          </p:cNvSpPr>
          <p:nvPr>
            <p:ph type="sldNum" sz="quarter" idx="12"/>
          </p:nvPr>
        </p:nvSpPr>
        <p:spPr/>
        <p:txBody>
          <a:bodyPr/>
          <a:lstStyle/>
          <a:p>
            <a:fld id="{34CF8044-83D2-2543-8CEA-7F647DE98A9A}" type="slidenum">
              <a:rPr lang="en-US" smtClean="0"/>
              <a:pPr/>
              <a:t>18</a:t>
            </a:fld>
            <a:endParaRPr lang="en-US"/>
          </a:p>
        </p:txBody>
      </p:sp>
    </p:spTree>
  </p:cSld>
  <p:clrMapOvr>
    <a:masterClrMapping/>
  </p:clrMapOvr>
  <p:transition xmlns:p14="http://schemas.microsoft.com/office/powerpoint/2010/mai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application frameworks</a:t>
            </a:r>
            <a:endParaRPr lang="en-US" dirty="0"/>
          </a:p>
        </p:txBody>
      </p:sp>
      <p:sp>
        <p:nvSpPr>
          <p:cNvPr id="3" name="Content Placeholder 2"/>
          <p:cNvSpPr>
            <a:spLocks noGrp="1"/>
          </p:cNvSpPr>
          <p:nvPr>
            <p:ph idx="1"/>
          </p:nvPr>
        </p:nvSpPr>
        <p:spPr/>
        <p:txBody>
          <a:bodyPr/>
          <a:lstStyle/>
          <a:p>
            <a:r>
              <a:rPr lang="en-US" dirty="0" smtClean="0"/>
              <a:t>Support the construction of dynamic websites as a front-end for web applications.</a:t>
            </a:r>
          </a:p>
          <a:p>
            <a:r>
              <a:rPr lang="en-US" dirty="0" err="1" smtClean="0"/>
              <a:t>WAFs</a:t>
            </a:r>
            <a:r>
              <a:rPr lang="en-US" dirty="0" smtClean="0"/>
              <a:t> are now available for all of the commonly used web programming languages e.g. Java, Python, Ruby, etc.</a:t>
            </a:r>
          </a:p>
          <a:p>
            <a:r>
              <a:rPr lang="en-US" dirty="0" smtClean="0"/>
              <a:t>Interaction model is based on the Model-View-Controller composite pattern.</a:t>
            </a:r>
            <a:endParaRPr lang="en-US" dirty="0"/>
          </a:p>
        </p:txBody>
      </p:sp>
      <p:sp>
        <p:nvSpPr>
          <p:cNvPr id="4" name="Footer Placeholder 3"/>
          <p:cNvSpPr>
            <a:spLocks noGrp="1"/>
          </p:cNvSpPr>
          <p:nvPr>
            <p:ph type="ftr" sz="quarter" idx="11"/>
          </p:nvPr>
        </p:nvSpPr>
        <p:spPr/>
        <p:txBody>
          <a:bodyPr/>
          <a:lstStyle/>
          <a:p>
            <a:r>
              <a:rPr lang="en-US" smtClean="0"/>
              <a:t>Chapter 15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19</a:t>
            </a:fld>
            <a:endParaRPr lang="en-US"/>
          </a:p>
        </p:txBody>
      </p:sp>
      <p:sp>
        <p:nvSpPr>
          <p:cNvPr id="6" name="Date Placeholder 5"/>
          <p:cNvSpPr>
            <a:spLocks noGrp="1"/>
          </p:cNvSpPr>
          <p:nvPr>
            <p:ph type="dt" sz="half" idx="10"/>
          </p:nvPr>
        </p:nvSpPr>
        <p:spPr/>
        <p:txBody>
          <a:bodyPr/>
          <a:lstStyle/>
          <a:p>
            <a:r>
              <a:rPr lang="en-GB" smtClean="0"/>
              <a:t>17/11/2014</a:t>
            </a:r>
            <a:endParaRPr lang="en-US"/>
          </a:p>
        </p:txBody>
      </p:sp>
    </p:spTree>
  </p:cSld>
  <p:clrMapOvr>
    <a:masterClrMapping/>
  </p:clrMapOvr>
  <p:transition xmlns:p14="http://schemas.microsoft.com/office/powerpoint/2010/mai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GB" dirty="0" smtClean="0"/>
              <a:t>The reuse landscape </a:t>
            </a:r>
          </a:p>
          <a:p>
            <a:r>
              <a:rPr lang="en-GB" dirty="0" smtClean="0"/>
              <a:t>Application frameworks</a:t>
            </a:r>
          </a:p>
          <a:p>
            <a:r>
              <a:rPr lang="en-GB" dirty="0" smtClean="0"/>
              <a:t>Software product lines </a:t>
            </a:r>
          </a:p>
          <a:p>
            <a:r>
              <a:rPr lang="en-GB" dirty="0" smtClean="0"/>
              <a:t>Application system </a:t>
            </a:r>
            <a:r>
              <a:rPr lang="en-GB" dirty="0" smtClean="0"/>
              <a:t>reuse</a:t>
            </a:r>
          </a:p>
          <a:p>
            <a:endParaRPr lang="en-US" dirty="0"/>
          </a:p>
        </p:txBody>
      </p:sp>
      <p:sp>
        <p:nvSpPr>
          <p:cNvPr id="4" name="Footer Placeholder 3"/>
          <p:cNvSpPr>
            <a:spLocks noGrp="1"/>
          </p:cNvSpPr>
          <p:nvPr>
            <p:ph type="ftr" sz="quarter" idx="11"/>
          </p:nvPr>
        </p:nvSpPr>
        <p:spPr/>
        <p:txBody>
          <a:bodyPr/>
          <a:lstStyle/>
          <a:p>
            <a:r>
              <a:rPr lang="en-US" smtClean="0"/>
              <a:t>Chapter 15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2</a:t>
            </a:fld>
            <a:endParaRPr lang="en-US"/>
          </a:p>
        </p:txBody>
      </p:sp>
      <p:sp>
        <p:nvSpPr>
          <p:cNvPr id="6" name="Date Placeholder 5"/>
          <p:cNvSpPr>
            <a:spLocks noGrp="1"/>
          </p:cNvSpPr>
          <p:nvPr>
            <p:ph type="dt" sz="half" idx="10"/>
          </p:nvPr>
        </p:nvSpPr>
        <p:spPr/>
        <p:txBody>
          <a:bodyPr/>
          <a:lstStyle/>
          <a:p>
            <a:r>
              <a:rPr lang="en-GB" smtClean="0"/>
              <a:t>17/11/2014</a:t>
            </a:r>
            <a:endParaRPr lang="en-US"/>
          </a:p>
        </p:txBody>
      </p:sp>
    </p:spTree>
  </p:cSld>
  <p:clrMapOvr>
    <a:masterClrMapping/>
  </p:clrMapOvr>
  <p:transition xmlns:p14="http://schemas.microsoft.com/office/powerpoint/2010/mai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n-GB"/>
              <a:t>Model-view controller</a:t>
            </a:r>
          </a:p>
        </p:txBody>
      </p:sp>
      <p:sp>
        <p:nvSpPr>
          <p:cNvPr id="125955" name="Rectangle 3"/>
          <p:cNvSpPr>
            <a:spLocks noGrp="1" noChangeArrowheads="1"/>
          </p:cNvSpPr>
          <p:nvPr>
            <p:ph idx="1"/>
          </p:nvPr>
        </p:nvSpPr>
        <p:spPr/>
        <p:txBody>
          <a:bodyPr lIns="91797" tIns="45898" rIns="91797" bIns="45898"/>
          <a:lstStyle/>
          <a:p>
            <a:r>
              <a:rPr lang="en-GB" dirty="0"/>
              <a:t>System infrastructure framework for GUI design.</a:t>
            </a:r>
          </a:p>
          <a:p>
            <a:r>
              <a:rPr lang="en-GB" dirty="0"/>
              <a:t>Allows for multiple presentations of an object and separate interactions with these presentations.</a:t>
            </a:r>
          </a:p>
          <a:p>
            <a:r>
              <a:rPr lang="en-GB" dirty="0"/>
              <a:t>MVC framework involves the instantiation of a number of patterns (as discussed</a:t>
            </a:r>
            <a:r>
              <a:rPr lang="en-GB" dirty="0" smtClean="0"/>
              <a:t> in Chapter 7)</a:t>
            </a:r>
            <a:r>
              <a:rPr lang="en-GB" dirty="0"/>
              <a:t>.</a:t>
            </a:r>
          </a:p>
        </p:txBody>
      </p:sp>
      <p:sp>
        <p:nvSpPr>
          <p:cNvPr id="2" name="Date Placeholder 1"/>
          <p:cNvSpPr>
            <a:spLocks noGrp="1"/>
          </p:cNvSpPr>
          <p:nvPr>
            <p:ph type="dt" sz="half" idx="10"/>
          </p:nvPr>
        </p:nvSpPr>
        <p:spPr/>
        <p:txBody>
          <a:bodyPr/>
          <a:lstStyle/>
          <a:p>
            <a:r>
              <a:rPr lang="en-GB" smtClean="0"/>
              <a:t>17/11/2014</a:t>
            </a:r>
            <a:endParaRPr lang="en-US"/>
          </a:p>
        </p:txBody>
      </p:sp>
      <p:sp>
        <p:nvSpPr>
          <p:cNvPr id="3" name="Footer Placeholder 2"/>
          <p:cNvSpPr>
            <a:spLocks noGrp="1"/>
          </p:cNvSpPr>
          <p:nvPr>
            <p:ph type="ftr" sz="quarter" idx="11"/>
          </p:nvPr>
        </p:nvSpPr>
        <p:spPr/>
        <p:txBody>
          <a:bodyPr/>
          <a:lstStyle/>
          <a:p>
            <a:r>
              <a:rPr lang="en-US" smtClean="0"/>
              <a:t>Chapter 15 Software reuse</a:t>
            </a:r>
            <a:endParaRPr lang="en-US"/>
          </a:p>
        </p:txBody>
      </p:sp>
      <p:sp>
        <p:nvSpPr>
          <p:cNvPr id="4" name="Slide Number Placeholder 3"/>
          <p:cNvSpPr>
            <a:spLocks noGrp="1"/>
          </p:cNvSpPr>
          <p:nvPr>
            <p:ph type="sldNum" sz="quarter" idx="12"/>
          </p:nvPr>
        </p:nvSpPr>
        <p:spPr/>
        <p:txBody>
          <a:bodyPr/>
          <a:lstStyle/>
          <a:p>
            <a:fld id="{34CF8044-83D2-2543-8CEA-7F647DE98A9A}" type="slidenum">
              <a:rPr lang="en-US" smtClean="0"/>
              <a:pPr/>
              <a:t>20</a:t>
            </a:fld>
            <a:endParaRPr lang="en-US"/>
          </a:p>
        </p:txBody>
      </p:sp>
    </p:spTree>
  </p:cSld>
  <p:clrMapOvr>
    <a:masterClrMapping/>
  </p:clrMapOvr>
  <p:transition xmlns:p14="http://schemas.microsoft.com/office/powerpoint/2010/mai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Model-View-Controller pattern</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15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21</a:t>
            </a:fld>
            <a:endParaRPr lang="en-US"/>
          </a:p>
        </p:txBody>
      </p:sp>
      <p:sp>
        <p:nvSpPr>
          <p:cNvPr id="3" name="Date Placeholder 2"/>
          <p:cNvSpPr>
            <a:spLocks noGrp="1"/>
          </p:cNvSpPr>
          <p:nvPr>
            <p:ph type="dt" sz="half" idx="10"/>
          </p:nvPr>
        </p:nvSpPr>
        <p:spPr/>
        <p:txBody>
          <a:bodyPr/>
          <a:lstStyle/>
          <a:p>
            <a:r>
              <a:rPr lang="en-GB" smtClean="0"/>
              <a:t>17/11/2014</a:t>
            </a:r>
            <a:endParaRPr lang="en-US"/>
          </a:p>
        </p:txBody>
      </p:sp>
      <p:pic>
        <p:nvPicPr>
          <p:cNvPr id="10" name="Picture 9" descr="15.5 MVC-pattern (16.5).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052429"/>
            <a:ext cx="8355662" cy="3469310"/>
          </a:xfrm>
          <a:prstGeom prst="rect">
            <a:avLst/>
          </a:prstGeom>
        </p:spPr>
      </p:pic>
    </p:spTree>
  </p:cSld>
  <p:clrMapOvr>
    <a:masterClrMapping/>
  </p:clrMapOvr>
  <p:transition xmlns:p14="http://schemas.microsoft.com/office/powerpoint/2010/mai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WAF features</a:t>
            </a:r>
            <a:endParaRPr lang="en-US" dirty="0"/>
          </a:p>
        </p:txBody>
      </p:sp>
      <p:sp>
        <p:nvSpPr>
          <p:cNvPr id="3" name="Content Placeholder 2"/>
          <p:cNvSpPr>
            <a:spLocks noGrp="1"/>
          </p:cNvSpPr>
          <p:nvPr>
            <p:ph idx="1"/>
          </p:nvPr>
        </p:nvSpPr>
        <p:spPr>
          <a:xfrm>
            <a:off x="457200" y="1532650"/>
            <a:ext cx="8229600" cy="4525963"/>
          </a:xfrm>
        </p:spPr>
        <p:txBody>
          <a:bodyPr/>
          <a:lstStyle/>
          <a:p>
            <a:r>
              <a:rPr lang="en-GB" sz="1800" i="1" dirty="0" smtClean="0"/>
              <a:t>Security</a:t>
            </a:r>
            <a:r>
              <a:rPr lang="en-GB" sz="1800" dirty="0" smtClean="0"/>
              <a:t> </a:t>
            </a:r>
          </a:p>
          <a:p>
            <a:pPr lvl="1"/>
            <a:r>
              <a:rPr lang="en-GB" sz="1600" dirty="0" err="1" smtClean="0"/>
              <a:t>WAFs</a:t>
            </a:r>
            <a:r>
              <a:rPr lang="en-GB" sz="1600" dirty="0" smtClean="0"/>
              <a:t> may include classes to help implement user authentication (login) and access.</a:t>
            </a:r>
          </a:p>
          <a:p>
            <a:r>
              <a:rPr lang="en-GB" sz="1800" i="1" dirty="0" smtClean="0"/>
              <a:t>Dynamic web pages </a:t>
            </a:r>
          </a:p>
          <a:p>
            <a:pPr lvl="1"/>
            <a:r>
              <a:rPr lang="en-GB" sz="1600" dirty="0" smtClean="0"/>
              <a:t>Classes are provided to help you define web page templates and to populate these dynamically from the system database.</a:t>
            </a:r>
          </a:p>
          <a:p>
            <a:r>
              <a:rPr lang="en-GB" sz="1800" i="1" dirty="0" smtClean="0"/>
              <a:t>Database support</a:t>
            </a:r>
            <a:r>
              <a:rPr lang="en-GB" sz="1800" dirty="0" smtClean="0"/>
              <a:t> </a:t>
            </a:r>
          </a:p>
          <a:p>
            <a:pPr lvl="1"/>
            <a:r>
              <a:rPr lang="en-GB" sz="1600" dirty="0" smtClean="0"/>
              <a:t>The framework may provide classes that provide an abstract interface to different databases.</a:t>
            </a:r>
          </a:p>
          <a:p>
            <a:r>
              <a:rPr lang="en-GB" sz="1800" i="1" dirty="0" smtClean="0"/>
              <a:t>Session management</a:t>
            </a:r>
            <a:r>
              <a:rPr lang="en-GB" sz="1800" dirty="0" smtClean="0"/>
              <a:t> </a:t>
            </a:r>
          </a:p>
          <a:p>
            <a:pPr lvl="1"/>
            <a:r>
              <a:rPr lang="en-GB" sz="1600" dirty="0" smtClean="0"/>
              <a:t>Classes to create and manage sessions (a number of interactions with the system by a user) are usually part of a WAF.</a:t>
            </a:r>
          </a:p>
          <a:p>
            <a:r>
              <a:rPr lang="en-GB" sz="1800" i="1" dirty="0" smtClean="0"/>
              <a:t>User interaction</a:t>
            </a:r>
            <a:r>
              <a:rPr lang="en-GB" sz="1800" dirty="0" smtClean="0"/>
              <a:t> </a:t>
            </a:r>
          </a:p>
          <a:p>
            <a:pPr lvl="1"/>
            <a:r>
              <a:rPr lang="en-GB" sz="1600" dirty="0" smtClean="0"/>
              <a:t>Most web frameworks now provide AJAX support (</a:t>
            </a:r>
            <a:r>
              <a:rPr lang="en-GB" sz="1600" dirty="0" err="1" smtClean="0"/>
              <a:t>Holdener</a:t>
            </a:r>
            <a:r>
              <a:rPr lang="en-GB" sz="1600" dirty="0" smtClean="0"/>
              <a:t>, 2008), which allows more interactive web pages to be created.</a:t>
            </a:r>
          </a:p>
        </p:txBody>
      </p:sp>
      <p:sp>
        <p:nvSpPr>
          <p:cNvPr id="4" name="Footer Placeholder 3"/>
          <p:cNvSpPr>
            <a:spLocks noGrp="1"/>
          </p:cNvSpPr>
          <p:nvPr>
            <p:ph type="ftr" sz="quarter" idx="11"/>
          </p:nvPr>
        </p:nvSpPr>
        <p:spPr/>
        <p:txBody>
          <a:bodyPr/>
          <a:lstStyle/>
          <a:p>
            <a:r>
              <a:rPr lang="en-US" smtClean="0"/>
              <a:t>Chapter 15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22</a:t>
            </a:fld>
            <a:endParaRPr lang="en-US"/>
          </a:p>
        </p:txBody>
      </p:sp>
      <p:sp>
        <p:nvSpPr>
          <p:cNvPr id="6" name="Date Placeholder 5"/>
          <p:cNvSpPr>
            <a:spLocks noGrp="1"/>
          </p:cNvSpPr>
          <p:nvPr>
            <p:ph type="dt" sz="half" idx="10"/>
          </p:nvPr>
        </p:nvSpPr>
        <p:spPr/>
        <p:txBody>
          <a:bodyPr/>
          <a:lstStyle/>
          <a:p>
            <a:r>
              <a:rPr lang="en-GB" smtClean="0"/>
              <a:t>17/11/2014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GB"/>
              <a:t>Extending frameworks</a:t>
            </a:r>
          </a:p>
        </p:txBody>
      </p:sp>
      <p:sp>
        <p:nvSpPr>
          <p:cNvPr id="124931" name="Rectangle 3"/>
          <p:cNvSpPr>
            <a:spLocks noGrp="1" noChangeArrowheads="1"/>
          </p:cNvSpPr>
          <p:nvPr>
            <p:ph idx="1"/>
          </p:nvPr>
        </p:nvSpPr>
        <p:spPr/>
        <p:txBody>
          <a:bodyPr lIns="91797" tIns="45898" rIns="91797" bIns="45898"/>
          <a:lstStyle/>
          <a:p>
            <a:r>
              <a:rPr lang="en-GB" sz="2300" dirty="0"/>
              <a:t>Frameworks are generic and are extended to create a more specific application or sub-system</a:t>
            </a:r>
            <a:r>
              <a:rPr lang="en-GB" sz="2300" dirty="0" smtClean="0"/>
              <a:t>. They provide a skeleton architecture for the system.</a:t>
            </a:r>
          </a:p>
          <a:p>
            <a:r>
              <a:rPr lang="en-GB" sz="2300" dirty="0"/>
              <a:t>Extending the framework involves</a:t>
            </a:r>
          </a:p>
          <a:p>
            <a:pPr lvl="1"/>
            <a:r>
              <a:rPr lang="en-GB" sz="2100" dirty="0"/>
              <a:t>Adding concrete classes that inherit operations from abstract classes in the framework;</a:t>
            </a:r>
          </a:p>
          <a:p>
            <a:pPr lvl="1"/>
            <a:r>
              <a:rPr lang="en-GB" sz="2100" dirty="0"/>
              <a:t>Adding methods that are called in response to events that are recognised by the framework.</a:t>
            </a:r>
          </a:p>
          <a:p>
            <a:r>
              <a:rPr lang="en-GB" sz="2300" dirty="0"/>
              <a:t>Problem with frameworks is their complexity which means that it takes a long time to use them effectively.</a:t>
            </a:r>
          </a:p>
        </p:txBody>
      </p:sp>
      <p:sp>
        <p:nvSpPr>
          <p:cNvPr id="2" name="Date Placeholder 1"/>
          <p:cNvSpPr>
            <a:spLocks noGrp="1"/>
          </p:cNvSpPr>
          <p:nvPr>
            <p:ph type="dt" sz="half" idx="10"/>
          </p:nvPr>
        </p:nvSpPr>
        <p:spPr/>
        <p:txBody>
          <a:bodyPr/>
          <a:lstStyle/>
          <a:p>
            <a:r>
              <a:rPr lang="en-GB" smtClean="0"/>
              <a:t>17/11/2014</a:t>
            </a:r>
            <a:endParaRPr lang="en-US"/>
          </a:p>
        </p:txBody>
      </p:sp>
      <p:sp>
        <p:nvSpPr>
          <p:cNvPr id="3" name="Footer Placeholder 2"/>
          <p:cNvSpPr>
            <a:spLocks noGrp="1"/>
          </p:cNvSpPr>
          <p:nvPr>
            <p:ph type="ftr" sz="quarter" idx="11"/>
          </p:nvPr>
        </p:nvSpPr>
        <p:spPr/>
        <p:txBody>
          <a:bodyPr/>
          <a:lstStyle/>
          <a:p>
            <a:r>
              <a:rPr lang="en-US" smtClean="0"/>
              <a:t>Chapter 15 Software reuse</a:t>
            </a:r>
            <a:endParaRPr lang="en-US"/>
          </a:p>
        </p:txBody>
      </p:sp>
      <p:sp>
        <p:nvSpPr>
          <p:cNvPr id="4" name="Slide Number Placeholder 3"/>
          <p:cNvSpPr>
            <a:spLocks noGrp="1"/>
          </p:cNvSpPr>
          <p:nvPr>
            <p:ph type="sldNum" sz="quarter" idx="12"/>
          </p:nvPr>
        </p:nvSpPr>
        <p:spPr/>
        <p:txBody>
          <a:bodyPr/>
          <a:lstStyle/>
          <a:p>
            <a:fld id="{34CF8044-83D2-2543-8CEA-7F647DE98A9A}" type="slidenum">
              <a:rPr lang="en-US" smtClean="0"/>
              <a:pPr/>
              <a:t>23</a:t>
            </a:fld>
            <a:endParaRPr lang="en-US"/>
          </a:p>
        </p:txBody>
      </p:sp>
    </p:spTree>
  </p:cSld>
  <p:clrMapOvr>
    <a:masterClrMapping/>
  </p:clrMapOvr>
  <p:transition xmlns:p14="http://schemas.microsoft.com/office/powerpoint/2010/mai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Inversion </a:t>
            </a:r>
            <a:r>
              <a:rPr lang="en-US" dirty="0"/>
              <a:t>of control in frameworks</a:t>
            </a:r>
            <a:r>
              <a:rPr lang="en-GB" dirty="0" smtClean="0"/>
              <a:t> </a:t>
            </a:r>
            <a:endParaRPr lang="en-US" dirty="0"/>
          </a:p>
        </p:txBody>
      </p:sp>
      <p:pic>
        <p:nvPicPr>
          <p:cNvPr id="4" name="Content Placeholder 3" descr="16.6 Frameworks.eps"/>
          <p:cNvPicPr>
            <a:picLocks noGrp="1" noChangeAspect="1"/>
          </p:cNvPicPr>
          <p:nvPr>
            <p:ph idx="1"/>
          </p:nvPr>
        </p:nvPicPr>
        <p:blipFill>
          <a:blip r:embed="rId2"/>
          <a:srcRect t="-15481" b="-15481"/>
          <a:stretch>
            <a:fillRect/>
          </a:stretch>
        </p:blipFill>
        <p:spPr>
          <a:xfrm>
            <a:off x="-1037411" y="1600200"/>
            <a:ext cx="8229600" cy="4525963"/>
          </a:xfrm>
        </p:spPr>
      </p:pic>
      <p:sp>
        <p:nvSpPr>
          <p:cNvPr id="6" name="Footer Placeholder 5"/>
          <p:cNvSpPr>
            <a:spLocks noGrp="1"/>
          </p:cNvSpPr>
          <p:nvPr>
            <p:ph type="ftr" sz="quarter" idx="11"/>
          </p:nvPr>
        </p:nvSpPr>
        <p:spPr/>
        <p:txBody>
          <a:bodyPr/>
          <a:lstStyle/>
          <a:p>
            <a:r>
              <a:rPr lang="en-US" smtClean="0"/>
              <a:t>Chapter 15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24</a:t>
            </a:fld>
            <a:endParaRPr lang="en-US"/>
          </a:p>
        </p:txBody>
      </p:sp>
      <p:sp>
        <p:nvSpPr>
          <p:cNvPr id="3" name="Date Placeholder 2"/>
          <p:cNvSpPr>
            <a:spLocks noGrp="1"/>
          </p:cNvSpPr>
          <p:nvPr>
            <p:ph type="dt" sz="half" idx="10"/>
          </p:nvPr>
        </p:nvSpPr>
        <p:spPr/>
        <p:txBody>
          <a:bodyPr/>
          <a:lstStyle/>
          <a:p>
            <a:r>
              <a:rPr lang="en-GB" smtClean="0"/>
              <a:t>17/11/2014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GB"/>
              <a:t>Framework classes</a:t>
            </a:r>
          </a:p>
        </p:txBody>
      </p:sp>
      <p:sp>
        <p:nvSpPr>
          <p:cNvPr id="104451" name="Rectangle 3"/>
          <p:cNvSpPr>
            <a:spLocks noGrp="1" noChangeArrowheads="1"/>
          </p:cNvSpPr>
          <p:nvPr>
            <p:ph idx="1"/>
          </p:nvPr>
        </p:nvSpPr>
        <p:spPr/>
        <p:txBody>
          <a:bodyPr lIns="91797" tIns="45898" rIns="91797" bIns="45898"/>
          <a:lstStyle/>
          <a:p>
            <a:pPr>
              <a:lnSpc>
                <a:spcPct val="90000"/>
              </a:lnSpc>
            </a:pPr>
            <a:r>
              <a:rPr lang="en-GB"/>
              <a:t>System infrastructure frameworks</a:t>
            </a:r>
          </a:p>
          <a:p>
            <a:pPr lvl="1">
              <a:lnSpc>
                <a:spcPct val="90000"/>
              </a:lnSpc>
            </a:pPr>
            <a:r>
              <a:rPr lang="en-GB"/>
              <a:t>Support the development of system infrastructures such as communications, user interfaces and compilers.</a:t>
            </a:r>
          </a:p>
          <a:p>
            <a:pPr>
              <a:lnSpc>
                <a:spcPct val="90000"/>
              </a:lnSpc>
            </a:pPr>
            <a:r>
              <a:rPr lang="en-GB"/>
              <a:t>Middleware integration frameworks</a:t>
            </a:r>
          </a:p>
          <a:p>
            <a:pPr lvl="1">
              <a:lnSpc>
                <a:spcPct val="90000"/>
              </a:lnSpc>
            </a:pPr>
            <a:r>
              <a:rPr lang="en-GB"/>
              <a:t>Standards and classes that support component communication and information exchange.</a:t>
            </a:r>
          </a:p>
          <a:p>
            <a:pPr>
              <a:lnSpc>
                <a:spcPct val="90000"/>
              </a:lnSpc>
            </a:pPr>
            <a:r>
              <a:rPr lang="en-GB"/>
              <a:t>Enterprise application frameworks</a:t>
            </a:r>
          </a:p>
          <a:p>
            <a:pPr lvl="1">
              <a:lnSpc>
                <a:spcPct val="90000"/>
              </a:lnSpc>
            </a:pPr>
            <a:r>
              <a:rPr lang="en-GB"/>
              <a:t>Support the development of specific types of application such as telecommunications or financial systems.</a:t>
            </a:r>
          </a:p>
        </p:txBody>
      </p:sp>
      <p:sp>
        <p:nvSpPr>
          <p:cNvPr id="2" name="Date Placeholder 1"/>
          <p:cNvSpPr>
            <a:spLocks noGrp="1"/>
          </p:cNvSpPr>
          <p:nvPr>
            <p:ph type="dt" sz="half" idx="10"/>
          </p:nvPr>
        </p:nvSpPr>
        <p:spPr/>
        <p:txBody>
          <a:bodyPr/>
          <a:lstStyle/>
          <a:p>
            <a:r>
              <a:rPr lang="en-GB" smtClean="0"/>
              <a:t>17/11/2014</a:t>
            </a:r>
            <a:endParaRPr lang="en-US"/>
          </a:p>
        </p:txBody>
      </p:sp>
      <p:sp>
        <p:nvSpPr>
          <p:cNvPr id="3" name="Footer Placeholder 2"/>
          <p:cNvSpPr>
            <a:spLocks noGrp="1"/>
          </p:cNvSpPr>
          <p:nvPr>
            <p:ph type="ftr" sz="quarter" idx="11"/>
          </p:nvPr>
        </p:nvSpPr>
        <p:spPr/>
        <p:txBody>
          <a:bodyPr/>
          <a:lstStyle/>
          <a:p>
            <a:r>
              <a:rPr lang="en-US" smtClean="0"/>
              <a:t>Chapter 15 Software reuse</a:t>
            </a:r>
            <a:endParaRPr lang="en-US"/>
          </a:p>
        </p:txBody>
      </p:sp>
      <p:sp>
        <p:nvSpPr>
          <p:cNvPr id="4" name="Slide Number Placeholder 3"/>
          <p:cNvSpPr>
            <a:spLocks noGrp="1"/>
          </p:cNvSpPr>
          <p:nvPr>
            <p:ph type="sldNum" sz="quarter" idx="12"/>
          </p:nvPr>
        </p:nvSpPr>
        <p:spPr/>
        <p:txBody>
          <a:bodyPr/>
          <a:lstStyle/>
          <a:p>
            <a:fld id="{34CF8044-83D2-2543-8CEA-7F647DE98A9A}" type="slidenum">
              <a:rPr lang="en-US" smtClean="0"/>
              <a:pPr/>
              <a:t>25</a:t>
            </a:fld>
            <a:endParaRPr lang="en-US"/>
          </a:p>
        </p:txBody>
      </p:sp>
    </p:spTree>
    <p:extLst>
      <p:ext uri="{BB962C8B-B14F-4D97-AF65-F5344CB8AC3E}">
        <p14:creationId xmlns:p14="http://schemas.microsoft.com/office/powerpoint/2010/main" val="3262153389"/>
      </p:ext>
    </p:extLst>
  </p:cSld>
  <p:clrMapOvr>
    <a:masterClrMapping/>
  </p:clrMapOvr>
  <p:transition xmlns:p14="http://schemas.microsoft.com/office/powerpoint/2010/mai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4551"/>
            <a:ext cx="8229600" cy="1143000"/>
          </a:xfrm>
        </p:spPr>
        <p:txBody>
          <a:bodyPr/>
          <a:lstStyle/>
          <a:p>
            <a:pPr algn="ctr"/>
            <a:r>
              <a:rPr lang="en-US" dirty="0" smtClean="0"/>
              <a:t>Software product lines</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Chapter 15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26</a:t>
            </a:fld>
            <a:endParaRPr lang="en-US"/>
          </a:p>
        </p:txBody>
      </p:sp>
      <p:sp>
        <p:nvSpPr>
          <p:cNvPr id="6" name="Date Placeholder 5"/>
          <p:cNvSpPr>
            <a:spLocks noGrp="1"/>
          </p:cNvSpPr>
          <p:nvPr>
            <p:ph type="dt" sz="half" idx="10"/>
          </p:nvPr>
        </p:nvSpPr>
        <p:spPr/>
        <p:txBody>
          <a:bodyPr/>
          <a:lstStyle/>
          <a:p>
            <a:r>
              <a:rPr lang="en-GB" smtClean="0"/>
              <a:t>17/11/2014</a:t>
            </a:r>
            <a:endParaRPr lang="en-US"/>
          </a:p>
        </p:txBody>
      </p:sp>
    </p:spTree>
    <p:extLst>
      <p:ext uri="{BB962C8B-B14F-4D97-AF65-F5344CB8AC3E}">
        <p14:creationId xmlns:p14="http://schemas.microsoft.com/office/powerpoint/2010/main" val="3964609326"/>
      </p:ext>
    </p:extLst>
  </p:cSld>
  <p:clrMapOvr>
    <a:masterClrMapping/>
  </p:clrMapOvr>
  <p:transition xmlns:p14="http://schemas.microsoft.com/office/powerpoint/2010/mai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GB" smtClean="0"/>
              <a:t>Software product lines</a:t>
            </a:r>
            <a:endParaRPr lang="en-GB"/>
          </a:p>
        </p:txBody>
      </p:sp>
      <p:sp>
        <p:nvSpPr>
          <p:cNvPr id="98307" name="Rectangle 3"/>
          <p:cNvSpPr>
            <a:spLocks noGrp="1" noChangeArrowheads="1"/>
          </p:cNvSpPr>
          <p:nvPr>
            <p:ph idx="1"/>
          </p:nvPr>
        </p:nvSpPr>
        <p:spPr/>
        <p:txBody>
          <a:bodyPr/>
          <a:lstStyle/>
          <a:p>
            <a:r>
              <a:rPr lang="en-GB" dirty="0" smtClean="0"/>
              <a:t>Software product lines or application families are applications with generic functionality that can be adapted and configured for use in a specific context.</a:t>
            </a:r>
          </a:p>
          <a:p>
            <a:r>
              <a:rPr lang="en-GB" dirty="0" smtClean="0"/>
              <a:t>A software product line is a set of applications with a common architecture and shared components, with each application specialized to reflect different requirements. </a:t>
            </a:r>
          </a:p>
          <a:p>
            <a:r>
              <a:rPr lang="en-GB" dirty="0" smtClean="0"/>
              <a:t>Adaptation may involve:</a:t>
            </a:r>
          </a:p>
          <a:p>
            <a:pPr lvl="1"/>
            <a:r>
              <a:rPr lang="en-GB" dirty="0" smtClean="0"/>
              <a:t>Component and system configuration;</a:t>
            </a:r>
          </a:p>
          <a:p>
            <a:pPr lvl="1"/>
            <a:r>
              <a:rPr lang="en-GB" dirty="0" smtClean="0"/>
              <a:t>Adding new components to the system;</a:t>
            </a:r>
          </a:p>
          <a:p>
            <a:pPr lvl="1"/>
            <a:r>
              <a:rPr lang="en-GB" dirty="0" smtClean="0"/>
              <a:t>Selecting from a library of existing components;</a:t>
            </a:r>
          </a:p>
          <a:p>
            <a:pPr lvl="1"/>
            <a:r>
              <a:rPr lang="en-GB" dirty="0" smtClean="0"/>
              <a:t>Modifying components to meet new requirements.</a:t>
            </a:r>
            <a:endParaRPr lang="en-GB" dirty="0"/>
          </a:p>
        </p:txBody>
      </p:sp>
      <p:sp>
        <p:nvSpPr>
          <p:cNvPr id="2" name="Date Placeholder 1"/>
          <p:cNvSpPr>
            <a:spLocks noGrp="1"/>
          </p:cNvSpPr>
          <p:nvPr>
            <p:ph type="dt" sz="half" idx="10"/>
          </p:nvPr>
        </p:nvSpPr>
        <p:spPr/>
        <p:txBody>
          <a:bodyPr/>
          <a:lstStyle/>
          <a:p>
            <a:r>
              <a:rPr lang="en-GB" smtClean="0"/>
              <a:t>17/11/2014</a:t>
            </a:r>
            <a:endParaRPr lang="en-US"/>
          </a:p>
        </p:txBody>
      </p:sp>
      <p:sp>
        <p:nvSpPr>
          <p:cNvPr id="3" name="Footer Placeholder 2"/>
          <p:cNvSpPr>
            <a:spLocks noGrp="1"/>
          </p:cNvSpPr>
          <p:nvPr>
            <p:ph type="ftr" sz="quarter" idx="11"/>
          </p:nvPr>
        </p:nvSpPr>
        <p:spPr/>
        <p:txBody>
          <a:bodyPr/>
          <a:lstStyle/>
          <a:p>
            <a:r>
              <a:rPr lang="en-US" smtClean="0"/>
              <a:t>Chapter 15 Software reuse</a:t>
            </a:r>
            <a:endParaRPr lang="en-US"/>
          </a:p>
        </p:txBody>
      </p:sp>
      <p:sp>
        <p:nvSpPr>
          <p:cNvPr id="4" name="Slide Number Placeholder 3"/>
          <p:cNvSpPr>
            <a:spLocks noGrp="1"/>
          </p:cNvSpPr>
          <p:nvPr>
            <p:ph type="sldNum" sz="quarter" idx="12"/>
          </p:nvPr>
        </p:nvSpPr>
        <p:spPr/>
        <p:txBody>
          <a:bodyPr/>
          <a:lstStyle/>
          <a:p>
            <a:fld id="{34CF8044-83D2-2543-8CEA-7F647DE98A9A}" type="slidenum">
              <a:rPr lang="en-US" smtClean="0"/>
              <a:pPr/>
              <a:t>27</a:t>
            </a:fld>
            <a:endParaRPr lang="en-US"/>
          </a:p>
        </p:txBody>
      </p:sp>
    </p:spTree>
  </p:cSld>
  <p:clrMapOvr>
    <a:masterClrMapping/>
  </p:clrMapOvr>
  <p:transition xmlns:p14="http://schemas.microsoft.com/office/powerpoint/2010/mai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systems for a software product line</a:t>
            </a:r>
            <a:endParaRPr lang="en-US" dirty="0"/>
          </a:p>
        </p:txBody>
      </p:sp>
      <p:sp>
        <p:nvSpPr>
          <p:cNvPr id="4" name="Date Placeholder 3"/>
          <p:cNvSpPr>
            <a:spLocks noGrp="1"/>
          </p:cNvSpPr>
          <p:nvPr>
            <p:ph type="dt" sz="half" idx="10"/>
          </p:nvPr>
        </p:nvSpPr>
        <p:spPr/>
        <p:txBody>
          <a:bodyPr/>
          <a:lstStyle/>
          <a:p>
            <a:r>
              <a:rPr lang="en-GB" smtClean="0"/>
              <a:t>17/11/2014</a:t>
            </a:r>
            <a:endParaRPr lang="en-US"/>
          </a:p>
        </p:txBody>
      </p:sp>
      <p:sp>
        <p:nvSpPr>
          <p:cNvPr id="5" name="Footer Placeholder 4"/>
          <p:cNvSpPr>
            <a:spLocks noGrp="1"/>
          </p:cNvSpPr>
          <p:nvPr>
            <p:ph type="ftr" sz="quarter" idx="11"/>
          </p:nvPr>
        </p:nvSpPr>
        <p:spPr/>
        <p:txBody>
          <a:bodyPr/>
          <a:lstStyle/>
          <a:p>
            <a:r>
              <a:rPr lang="en-US" smtClean="0"/>
              <a:t>Chapter 15 Software reuse</a:t>
            </a:r>
            <a:endParaRPr lang="en-US"/>
          </a:p>
        </p:txBody>
      </p:sp>
      <p:sp>
        <p:nvSpPr>
          <p:cNvPr id="6" name="Slide Number Placeholder 5"/>
          <p:cNvSpPr>
            <a:spLocks noGrp="1"/>
          </p:cNvSpPr>
          <p:nvPr>
            <p:ph type="sldNum" sz="quarter" idx="12"/>
          </p:nvPr>
        </p:nvSpPr>
        <p:spPr/>
        <p:txBody>
          <a:bodyPr/>
          <a:lstStyle/>
          <a:p>
            <a:fld id="{34CF8044-83D2-2543-8CEA-7F647DE98A9A}" type="slidenum">
              <a:rPr lang="en-US" smtClean="0"/>
              <a:pPr/>
              <a:t>28</a:t>
            </a:fld>
            <a:endParaRPr lang="en-US"/>
          </a:p>
        </p:txBody>
      </p:sp>
      <p:pic>
        <p:nvPicPr>
          <p:cNvPr id="7" name="Picture 6" descr="15.7 Product line base system.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7026" y="1843156"/>
            <a:ext cx="5473148" cy="4194988"/>
          </a:xfrm>
          <a:prstGeom prst="rect">
            <a:avLst/>
          </a:prstGeom>
        </p:spPr>
      </p:pic>
    </p:spTree>
    <p:extLst>
      <p:ext uri="{BB962C8B-B14F-4D97-AF65-F5344CB8AC3E}">
        <p14:creationId xmlns:p14="http://schemas.microsoft.com/office/powerpoint/2010/main" val="186810801"/>
      </p:ext>
    </p:extLst>
  </p:cSld>
  <p:clrMapOvr>
    <a:masterClrMapping/>
  </p:clrMapOvr>
  <p:transition xmlns:p14="http://schemas.microsoft.com/office/powerpoint/2010/mai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applications</a:t>
            </a:r>
            <a:endParaRPr lang="en-US" dirty="0"/>
          </a:p>
        </p:txBody>
      </p:sp>
      <p:sp>
        <p:nvSpPr>
          <p:cNvPr id="3" name="Content Placeholder 2"/>
          <p:cNvSpPr>
            <a:spLocks noGrp="1"/>
          </p:cNvSpPr>
          <p:nvPr>
            <p:ph idx="1"/>
          </p:nvPr>
        </p:nvSpPr>
        <p:spPr/>
        <p:txBody>
          <a:bodyPr/>
          <a:lstStyle/>
          <a:p>
            <a:r>
              <a:rPr lang="en-GB" dirty="0"/>
              <a:t>C</a:t>
            </a:r>
            <a:r>
              <a:rPr lang="en-GB" dirty="0" smtClean="0"/>
              <a:t>ore </a:t>
            </a:r>
            <a:r>
              <a:rPr lang="en-GB" dirty="0"/>
              <a:t>components that provide infrastructure support. These are not usually modified when developing a new instance of the product line. </a:t>
            </a:r>
          </a:p>
          <a:p>
            <a:r>
              <a:rPr lang="en-GB" dirty="0" smtClean="0"/>
              <a:t>Configurable components </a:t>
            </a:r>
            <a:r>
              <a:rPr lang="en-GB" dirty="0"/>
              <a:t>that may be modified and configured to specialize them to a new application. Sometimes, it is possible to reconfigure these components without changing their code by using a built-in component configuration language. </a:t>
            </a:r>
          </a:p>
          <a:p>
            <a:r>
              <a:rPr lang="en-GB" dirty="0" smtClean="0"/>
              <a:t>Specialized</a:t>
            </a:r>
            <a:r>
              <a:rPr lang="en-GB" dirty="0"/>
              <a:t>, domain-specific components some or all of which may be replaced when a new instance of a product line is created.</a:t>
            </a:r>
          </a:p>
          <a:p>
            <a:endParaRPr lang="en-US" dirty="0"/>
          </a:p>
        </p:txBody>
      </p:sp>
      <p:sp>
        <p:nvSpPr>
          <p:cNvPr id="4" name="Date Placeholder 3"/>
          <p:cNvSpPr>
            <a:spLocks noGrp="1"/>
          </p:cNvSpPr>
          <p:nvPr>
            <p:ph type="dt" sz="half" idx="10"/>
          </p:nvPr>
        </p:nvSpPr>
        <p:spPr/>
        <p:txBody>
          <a:bodyPr/>
          <a:lstStyle/>
          <a:p>
            <a:r>
              <a:rPr lang="en-GB" smtClean="0"/>
              <a:t>17/11/2014</a:t>
            </a:r>
            <a:endParaRPr lang="en-US"/>
          </a:p>
        </p:txBody>
      </p:sp>
      <p:sp>
        <p:nvSpPr>
          <p:cNvPr id="5" name="Footer Placeholder 4"/>
          <p:cNvSpPr>
            <a:spLocks noGrp="1"/>
          </p:cNvSpPr>
          <p:nvPr>
            <p:ph type="ftr" sz="quarter" idx="11"/>
          </p:nvPr>
        </p:nvSpPr>
        <p:spPr/>
        <p:txBody>
          <a:bodyPr/>
          <a:lstStyle/>
          <a:p>
            <a:r>
              <a:rPr lang="en-US" smtClean="0"/>
              <a:t>Chapter 15 Software reuse</a:t>
            </a:r>
            <a:endParaRPr lang="en-US"/>
          </a:p>
        </p:txBody>
      </p:sp>
      <p:sp>
        <p:nvSpPr>
          <p:cNvPr id="6" name="Slide Number Placeholder 5"/>
          <p:cNvSpPr>
            <a:spLocks noGrp="1"/>
          </p:cNvSpPr>
          <p:nvPr>
            <p:ph type="sldNum" sz="quarter" idx="12"/>
          </p:nvPr>
        </p:nvSpPr>
        <p:spPr/>
        <p:txBody>
          <a:bodyPr/>
          <a:lstStyle/>
          <a:p>
            <a:fld id="{34CF8044-83D2-2543-8CEA-7F647DE98A9A}" type="slidenum">
              <a:rPr lang="en-US" smtClean="0"/>
              <a:pPr/>
              <a:t>29</a:t>
            </a:fld>
            <a:endParaRPr lang="en-US"/>
          </a:p>
        </p:txBody>
      </p:sp>
    </p:spTree>
    <p:extLst>
      <p:ext uri="{BB962C8B-B14F-4D97-AF65-F5344CB8AC3E}">
        <p14:creationId xmlns:p14="http://schemas.microsoft.com/office/powerpoint/2010/main" val="1691999280"/>
      </p:ext>
    </p:extLst>
  </p:cSld>
  <p:clrMapOvr>
    <a:masterClrMapping/>
  </p:clrMapOvr>
  <p:transition xmlns:p14="http://schemas.microsoft.com/office/powerpoint/2010/mai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GB"/>
              <a:t>Software reuse</a:t>
            </a:r>
          </a:p>
        </p:txBody>
      </p:sp>
      <p:sp>
        <p:nvSpPr>
          <p:cNvPr id="97283" name="Rectangle 3"/>
          <p:cNvSpPr>
            <a:spLocks noGrp="1" noChangeArrowheads="1"/>
          </p:cNvSpPr>
          <p:nvPr>
            <p:ph idx="1"/>
          </p:nvPr>
        </p:nvSpPr>
        <p:spPr/>
        <p:txBody>
          <a:bodyPr lIns="91797" tIns="45898" rIns="91797" bIns="45898"/>
          <a:lstStyle/>
          <a:p>
            <a:r>
              <a:rPr lang="en-GB" dirty="0"/>
              <a:t>In most engineering disciplines, systems are designed by composing existing components that have been used in other systems.</a:t>
            </a:r>
          </a:p>
          <a:p>
            <a:r>
              <a:rPr lang="en-GB" dirty="0"/>
              <a:t>Software engineering has been more focused on original development but it is now recognised that to achieve better software, more quickly and at lower cost, we need</a:t>
            </a:r>
            <a:r>
              <a:rPr lang="en-GB" dirty="0" smtClean="0"/>
              <a:t> a </a:t>
            </a:r>
            <a:r>
              <a:rPr lang="en-GB" dirty="0"/>
              <a:t>design process that is based on systematic software reuse</a:t>
            </a:r>
            <a:r>
              <a:rPr lang="en-GB" dirty="0" smtClean="0"/>
              <a:t>.</a:t>
            </a:r>
          </a:p>
          <a:p>
            <a:r>
              <a:rPr lang="en-GB" dirty="0" smtClean="0"/>
              <a:t>There has been a  major switch to reuse-based development over the past </a:t>
            </a:r>
            <a:r>
              <a:rPr lang="en-GB" dirty="0" smtClean="0"/>
              <a:t>10 </a:t>
            </a:r>
            <a:r>
              <a:rPr lang="en-GB" dirty="0" smtClean="0"/>
              <a:t>years.</a:t>
            </a:r>
            <a:endParaRPr lang="en-GB" dirty="0"/>
          </a:p>
        </p:txBody>
      </p:sp>
      <p:sp>
        <p:nvSpPr>
          <p:cNvPr id="2" name="Date Placeholder 1"/>
          <p:cNvSpPr>
            <a:spLocks noGrp="1"/>
          </p:cNvSpPr>
          <p:nvPr>
            <p:ph type="dt" sz="half" idx="10"/>
          </p:nvPr>
        </p:nvSpPr>
        <p:spPr/>
        <p:txBody>
          <a:bodyPr/>
          <a:lstStyle/>
          <a:p>
            <a:r>
              <a:rPr lang="en-GB" smtClean="0"/>
              <a:t>17/11/2014</a:t>
            </a:r>
            <a:endParaRPr lang="en-US"/>
          </a:p>
        </p:txBody>
      </p:sp>
      <p:sp>
        <p:nvSpPr>
          <p:cNvPr id="3" name="Footer Placeholder 2"/>
          <p:cNvSpPr>
            <a:spLocks noGrp="1"/>
          </p:cNvSpPr>
          <p:nvPr>
            <p:ph type="ftr" sz="quarter" idx="11"/>
          </p:nvPr>
        </p:nvSpPr>
        <p:spPr/>
        <p:txBody>
          <a:bodyPr/>
          <a:lstStyle/>
          <a:p>
            <a:r>
              <a:rPr lang="en-US" smtClean="0"/>
              <a:t>Chapter 15 Software reuse</a:t>
            </a:r>
            <a:endParaRPr lang="en-US"/>
          </a:p>
        </p:txBody>
      </p:sp>
      <p:sp>
        <p:nvSpPr>
          <p:cNvPr id="4" name="Slide Number Placeholder 3"/>
          <p:cNvSpPr>
            <a:spLocks noGrp="1"/>
          </p:cNvSpPr>
          <p:nvPr>
            <p:ph type="sldNum" sz="quarter" idx="12"/>
          </p:nvPr>
        </p:nvSpPr>
        <p:spPr/>
        <p:txBody>
          <a:bodyPr/>
          <a:lstStyle/>
          <a:p>
            <a:fld id="{34CF8044-83D2-2543-8CEA-7F647DE98A9A}" type="slidenum">
              <a:rPr lang="en-US" smtClean="0"/>
              <a:pPr/>
              <a:t>3</a:t>
            </a:fld>
            <a:endParaRPr lang="en-US"/>
          </a:p>
        </p:txBody>
      </p:sp>
    </p:spTree>
  </p:cSld>
  <p:clrMapOvr>
    <a:masterClrMapping/>
  </p:clrMapOvr>
  <p:transition xmlns:p14="http://schemas.microsoft.com/office/powerpoint/2010/mai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frameworks and product lines</a:t>
            </a:r>
            <a:endParaRPr lang="en-US" dirty="0"/>
          </a:p>
        </p:txBody>
      </p:sp>
      <p:sp>
        <p:nvSpPr>
          <p:cNvPr id="3" name="Content Placeholder 2"/>
          <p:cNvSpPr>
            <a:spLocks noGrp="1"/>
          </p:cNvSpPr>
          <p:nvPr>
            <p:ph idx="1"/>
          </p:nvPr>
        </p:nvSpPr>
        <p:spPr/>
        <p:txBody>
          <a:bodyPr/>
          <a:lstStyle/>
          <a:p>
            <a:r>
              <a:rPr lang="en-US" dirty="0" smtClean="0"/>
              <a:t>Application frameworks rely on object-oriented features such as polymorphism to implement extensions. Product lines need not be object-oriented (e.g. embedded software for a mobile phone)</a:t>
            </a:r>
          </a:p>
          <a:p>
            <a:r>
              <a:rPr lang="en-US" dirty="0" smtClean="0"/>
              <a:t>Application frameworks focus on providing technical rather than domain-specific support. Product lines embed domain and platform information.</a:t>
            </a:r>
          </a:p>
          <a:p>
            <a:r>
              <a:rPr lang="en-US" dirty="0" smtClean="0"/>
              <a:t>Product lines often control applications for equipment.</a:t>
            </a:r>
          </a:p>
          <a:p>
            <a:r>
              <a:rPr lang="en-US" dirty="0" smtClean="0"/>
              <a:t>Software product lines are made up of a family of applications, usually owned by the same organization. </a:t>
            </a:r>
            <a:endParaRPr lang="en-US" dirty="0"/>
          </a:p>
        </p:txBody>
      </p:sp>
      <p:sp>
        <p:nvSpPr>
          <p:cNvPr id="4" name="Footer Placeholder 3"/>
          <p:cNvSpPr>
            <a:spLocks noGrp="1"/>
          </p:cNvSpPr>
          <p:nvPr>
            <p:ph type="ftr" sz="quarter" idx="11"/>
          </p:nvPr>
        </p:nvSpPr>
        <p:spPr/>
        <p:txBody>
          <a:bodyPr/>
          <a:lstStyle/>
          <a:p>
            <a:r>
              <a:rPr lang="en-US" smtClean="0"/>
              <a:t>Chapter 15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30</a:t>
            </a:fld>
            <a:endParaRPr lang="en-US"/>
          </a:p>
        </p:txBody>
      </p:sp>
      <p:sp>
        <p:nvSpPr>
          <p:cNvPr id="6" name="Date Placeholder 5"/>
          <p:cNvSpPr>
            <a:spLocks noGrp="1"/>
          </p:cNvSpPr>
          <p:nvPr>
            <p:ph type="dt" sz="half" idx="10"/>
          </p:nvPr>
        </p:nvSpPr>
        <p:spPr/>
        <p:txBody>
          <a:bodyPr/>
          <a:lstStyle/>
          <a:p>
            <a:r>
              <a:rPr lang="en-GB" smtClean="0"/>
              <a:t>17/11/2014</a:t>
            </a:r>
            <a:endParaRPr lang="en-US"/>
          </a:p>
        </p:txBody>
      </p:sp>
    </p:spTree>
  </p:cSld>
  <p:clrMapOvr>
    <a:masterClrMapping/>
  </p:clrMapOvr>
  <p:transition xmlns:p14="http://schemas.microsoft.com/office/powerpoint/2010/mai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n-GB"/>
              <a:t>Product line architectures</a:t>
            </a:r>
          </a:p>
        </p:txBody>
      </p:sp>
      <p:sp>
        <p:nvSpPr>
          <p:cNvPr id="129027" name="Rectangle 3"/>
          <p:cNvSpPr>
            <a:spLocks noGrp="1" noChangeArrowheads="1"/>
          </p:cNvSpPr>
          <p:nvPr>
            <p:ph idx="1"/>
          </p:nvPr>
        </p:nvSpPr>
        <p:spPr/>
        <p:txBody>
          <a:bodyPr lIns="91797" tIns="45898" rIns="91797" bIns="45898"/>
          <a:lstStyle/>
          <a:p>
            <a:r>
              <a:rPr lang="en-GB"/>
              <a:t>Architectures must be structured in such a way to separate different sub-systems and to allow them to be modified.</a:t>
            </a:r>
          </a:p>
          <a:p>
            <a:r>
              <a:rPr lang="en-GB"/>
              <a:t>The architecture should also separate entities and their descriptions and the higher levels in the system access entities through descriptions rather than directly.</a:t>
            </a:r>
          </a:p>
        </p:txBody>
      </p:sp>
      <p:sp>
        <p:nvSpPr>
          <p:cNvPr id="2" name="Date Placeholder 1"/>
          <p:cNvSpPr>
            <a:spLocks noGrp="1"/>
          </p:cNvSpPr>
          <p:nvPr>
            <p:ph type="dt" sz="half" idx="10"/>
          </p:nvPr>
        </p:nvSpPr>
        <p:spPr/>
        <p:txBody>
          <a:bodyPr/>
          <a:lstStyle/>
          <a:p>
            <a:r>
              <a:rPr lang="en-GB" smtClean="0"/>
              <a:t>17/11/2014</a:t>
            </a:r>
            <a:endParaRPr lang="en-US"/>
          </a:p>
        </p:txBody>
      </p:sp>
      <p:sp>
        <p:nvSpPr>
          <p:cNvPr id="3" name="Footer Placeholder 2"/>
          <p:cNvSpPr>
            <a:spLocks noGrp="1"/>
          </p:cNvSpPr>
          <p:nvPr>
            <p:ph type="ftr" sz="quarter" idx="11"/>
          </p:nvPr>
        </p:nvSpPr>
        <p:spPr/>
        <p:txBody>
          <a:bodyPr/>
          <a:lstStyle/>
          <a:p>
            <a:r>
              <a:rPr lang="en-US" smtClean="0"/>
              <a:t>Chapter 15 Software reuse</a:t>
            </a:r>
            <a:endParaRPr lang="en-US"/>
          </a:p>
        </p:txBody>
      </p:sp>
      <p:sp>
        <p:nvSpPr>
          <p:cNvPr id="4" name="Slide Number Placeholder 3"/>
          <p:cNvSpPr>
            <a:spLocks noGrp="1"/>
          </p:cNvSpPr>
          <p:nvPr>
            <p:ph type="sldNum" sz="quarter" idx="12"/>
          </p:nvPr>
        </p:nvSpPr>
        <p:spPr/>
        <p:txBody>
          <a:bodyPr/>
          <a:lstStyle/>
          <a:p>
            <a:fld id="{34CF8044-83D2-2543-8CEA-7F647DE98A9A}" type="slidenum">
              <a:rPr lang="en-US" smtClean="0"/>
              <a:pPr/>
              <a:t>31</a:t>
            </a:fld>
            <a:endParaRPr lang="en-US"/>
          </a:p>
        </p:txBody>
      </p:sp>
    </p:spTree>
  </p:cSld>
  <p:clrMapOvr>
    <a:masterClrMapping/>
  </p:clrMapOvr>
  <p:transition xmlns:p14="http://schemas.microsoft.com/office/powerpoint/2010/mai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a:t>
            </a:r>
            <a:r>
              <a:rPr lang="en-US" b="1" dirty="0" smtClean="0"/>
              <a:t> </a:t>
            </a:r>
            <a:r>
              <a:rPr lang="en-US" dirty="0"/>
              <a:t>architecture of a resource allocation system</a:t>
            </a:r>
            <a:r>
              <a:rPr lang="en-GB" dirty="0" smtClean="0"/>
              <a:t> </a:t>
            </a:r>
            <a:endParaRPr lang="en-US" dirty="0"/>
          </a:p>
        </p:txBody>
      </p:sp>
      <p:sp>
        <p:nvSpPr>
          <p:cNvPr id="5" name="Footer Placeholder 4"/>
          <p:cNvSpPr>
            <a:spLocks noGrp="1"/>
          </p:cNvSpPr>
          <p:nvPr>
            <p:ph type="ftr" sz="quarter" idx="11"/>
          </p:nvPr>
        </p:nvSpPr>
        <p:spPr/>
        <p:txBody>
          <a:bodyPr/>
          <a:lstStyle/>
          <a:p>
            <a:r>
              <a:rPr lang="en-US" smtClean="0"/>
              <a:t>Chapter 15 Software reuse</a:t>
            </a:r>
            <a:endParaRPr lang="en-US"/>
          </a:p>
        </p:txBody>
      </p:sp>
      <p:sp>
        <p:nvSpPr>
          <p:cNvPr id="4" name="Slide Number Placeholder 3"/>
          <p:cNvSpPr>
            <a:spLocks noGrp="1"/>
          </p:cNvSpPr>
          <p:nvPr>
            <p:ph type="sldNum" sz="quarter" idx="12"/>
          </p:nvPr>
        </p:nvSpPr>
        <p:spPr/>
        <p:txBody>
          <a:bodyPr/>
          <a:lstStyle/>
          <a:p>
            <a:fld id="{34CF8044-83D2-2543-8CEA-7F647DE98A9A}" type="slidenum">
              <a:rPr lang="en-US" smtClean="0"/>
              <a:pPr/>
              <a:t>32</a:t>
            </a:fld>
            <a:endParaRPr lang="en-US"/>
          </a:p>
        </p:txBody>
      </p:sp>
      <p:sp>
        <p:nvSpPr>
          <p:cNvPr id="3" name="Date Placeholder 2"/>
          <p:cNvSpPr>
            <a:spLocks noGrp="1"/>
          </p:cNvSpPr>
          <p:nvPr>
            <p:ph type="dt" sz="half" idx="10"/>
          </p:nvPr>
        </p:nvSpPr>
        <p:spPr/>
        <p:txBody>
          <a:bodyPr/>
          <a:lstStyle/>
          <a:p>
            <a:r>
              <a:rPr lang="en-GB" smtClean="0"/>
              <a:t>17/11/2014</a:t>
            </a:r>
            <a:endParaRPr lang="en-US"/>
          </a:p>
        </p:txBody>
      </p:sp>
      <p:pic>
        <p:nvPicPr>
          <p:cNvPr id="8" name="Picture 7" descr="15.8 ResourceAllocSys (16.7).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6530" y="1605150"/>
            <a:ext cx="4623950" cy="4559729"/>
          </a:xfrm>
          <a:prstGeom prst="rect">
            <a:avLst/>
          </a:prstGeom>
        </p:spPr>
      </p:pic>
    </p:spTree>
  </p:cSld>
  <p:clrMapOvr>
    <a:masterClrMapping/>
  </p:clrMapOvr>
  <p:transition xmlns:p14="http://schemas.microsoft.com/office/powerpoint/2010/mai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product line architecture of a vehicle </a:t>
            </a:r>
            <a:r>
              <a:rPr lang="en-US" dirty="0" err="1" smtClean="0"/>
              <a:t>dIspatcher</a:t>
            </a:r>
            <a:endParaRPr lang="en-US" dirty="0"/>
          </a:p>
        </p:txBody>
      </p:sp>
      <p:sp>
        <p:nvSpPr>
          <p:cNvPr id="6" name="Footer Placeholder 5"/>
          <p:cNvSpPr>
            <a:spLocks noGrp="1"/>
          </p:cNvSpPr>
          <p:nvPr>
            <p:ph type="ftr" sz="quarter" idx="11"/>
          </p:nvPr>
        </p:nvSpPr>
        <p:spPr/>
        <p:txBody>
          <a:bodyPr/>
          <a:lstStyle/>
          <a:p>
            <a:r>
              <a:rPr lang="en-US" smtClean="0"/>
              <a:t>Chapter 15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33</a:t>
            </a:fld>
            <a:endParaRPr lang="en-US"/>
          </a:p>
        </p:txBody>
      </p:sp>
      <p:sp>
        <p:nvSpPr>
          <p:cNvPr id="3" name="Date Placeholder 2"/>
          <p:cNvSpPr>
            <a:spLocks noGrp="1"/>
          </p:cNvSpPr>
          <p:nvPr>
            <p:ph type="dt" sz="half" idx="10"/>
          </p:nvPr>
        </p:nvSpPr>
        <p:spPr/>
        <p:txBody>
          <a:bodyPr/>
          <a:lstStyle/>
          <a:p>
            <a:r>
              <a:rPr lang="en-GB" smtClean="0"/>
              <a:t>17/11/2014</a:t>
            </a:r>
            <a:endParaRPr lang="en-US"/>
          </a:p>
        </p:txBody>
      </p:sp>
      <p:pic>
        <p:nvPicPr>
          <p:cNvPr id="8" name="Picture 7" descr="15.9 DespatchSy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15" y="1616491"/>
            <a:ext cx="5493011" cy="4500044"/>
          </a:xfrm>
          <a:prstGeom prst="rect">
            <a:avLst/>
          </a:prstGeom>
        </p:spPr>
      </p:pic>
    </p:spTree>
  </p:cSld>
  <p:clrMapOvr>
    <a:masterClrMapping/>
  </p:clrMapOvr>
  <p:transition xmlns:p14="http://schemas.microsoft.com/office/powerpoint/2010/mai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n-GB" dirty="0"/>
              <a:t>Vehicle </a:t>
            </a:r>
            <a:r>
              <a:rPr lang="en-GB" dirty="0" smtClean="0"/>
              <a:t>dispatching</a:t>
            </a:r>
            <a:endParaRPr lang="en-GB" dirty="0"/>
          </a:p>
        </p:txBody>
      </p:sp>
      <p:sp>
        <p:nvSpPr>
          <p:cNvPr id="126979" name="Rectangle 3"/>
          <p:cNvSpPr>
            <a:spLocks noGrp="1" noChangeArrowheads="1"/>
          </p:cNvSpPr>
          <p:nvPr>
            <p:ph idx="1"/>
          </p:nvPr>
        </p:nvSpPr>
        <p:spPr/>
        <p:txBody>
          <a:bodyPr lIns="91797" tIns="45898" rIns="91797" bIns="45898"/>
          <a:lstStyle/>
          <a:p>
            <a:r>
              <a:rPr lang="en-GB" sz="2100" dirty="0"/>
              <a:t>A specialised resource management system where the aim is to allocate resources (vehicles) to handle incidents.</a:t>
            </a:r>
          </a:p>
          <a:p>
            <a:r>
              <a:rPr lang="en-GB" sz="2100" dirty="0"/>
              <a:t>Adaptations include:</a:t>
            </a:r>
          </a:p>
          <a:p>
            <a:pPr lvl="1"/>
            <a:r>
              <a:rPr lang="en-GB" sz="1900" dirty="0"/>
              <a:t>At the UI level, there are components for operator display and communications;</a:t>
            </a:r>
          </a:p>
          <a:p>
            <a:pPr lvl="1"/>
            <a:r>
              <a:rPr lang="en-GB" sz="1900" dirty="0"/>
              <a:t>At the I/O management level, there are components that handle authentication, reporting and route planning;</a:t>
            </a:r>
          </a:p>
          <a:p>
            <a:pPr lvl="1"/>
            <a:r>
              <a:rPr lang="en-GB" sz="1900" dirty="0"/>
              <a:t>At the resource management level, there are components for vehicle location and despatch, managing vehicle status and incident logging;</a:t>
            </a:r>
          </a:p>
          <a:p>
            <a:pPr lvl="1"/>
            <a:r>
              <a:rPr lang="en-GB" sz="1900" dirty="0"/>
              <a:t>The database includes equipment, vehicle and map databases.</a:t>
            </a:r>
          </a:p>
        </p:txBody>
      </p:sp>
      <p:sp>
        <p:nvSpPr>
          <p:cNvPr id="2" name="Date Placeholder 1"/>
          <p:cNvSpPr>
            <a:spLocks noGrp="1"/>
          </p:cNvSpPr>
          <p:nvPr>
            <p:ph type="dt" sz="half" idx="10"/>
          </p:nvPr>
        </p:nvSpPr>
        <p:spPr/>
        <p:txBody>
          <a:bodyPr/>
          <a:lstStyle/>
          <a:p>
            <a:r>
              <a:rPr lang="en-GB" smtClean="0"/>
              <a:t>17/11/2014</a:t>
            </a:r>
            <a:endParaRPr lang="en-US"/>
          </a:p>
        </p:txBody>
      </p:sp>
      <p:sp>
        <p:nvSpPr>
          <p:cNvPr id="3" name="Footer Placeholder 2"/>
          <p:cNvSpPr>
            <a:spLocks noGrp="1"/>
          </p:cNvSpPr>
          <p:nvPr>
            <p:ph type="ftr" sz="quarter" idx="11"/>
          </p:nvPr>
        </p:nvSpPr>
        <p:spPr/>
        <p:txBody>
          <a:bodyPr/>
          <a:lstStyle/>
          <a:p>
            <a:r>
              <a:rPr lang="en-US" smtClean="0"/>
              <a:t>Chapter 15 Software reuse</a:t>
            </a:r>
            <a:endParaRPr lang="en-US"/>
          </a:p>
        </p:txBody>
      </p:sp>
      <p:sp>
        <p:nvSpPr>
          <p:cNvPr id="4" name="Slide Number Placeholder 3"/>
          <p:cNvSpPr>
            <a:spLocks noGrp="1"/>
          </p:cNvSpPr>
          <p:nvPr>
            <p:ph type="sldNum" sz="quarter" idx="12"/>
          </p:nvPr>
        </p:nvSpPr>
        <p:spPr/>
        <p:txBody>
          <a:bodyPr/>
          <a:lstStyle/>
          <a:p>
            <a:fld id="{34CF8044-83D2-2543-8CEA-7F647DE98A9A}" type="slidenum">
              <a:rPr lang="en-US" smtClean="0"/>
              <a:pPr/>
              <a:t>34</a:t>
            </a:fld>
            <a:endParaRPr lang="en-US"/>
          </a:p>
        </p:txBody>
      </p:sp>
    </p:spTree>
  </p:cSld>
  <p:clrMapOvr>
    <a:masterClrMapping/>
  </p:clrMapOvr>
  <p:transition xmlns:p14="http://schemas.microsoft.com/office/powerpoint/2010/mai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GB" dirty="0" smtClean="0"/>
              <a:t>Product line specialisation</a:t>
            </a:r>
            <a:endParaRPr lang="en-GB" dirty="0"/>
          </a:p>
        </p:txBody>
      </p:sp>
      <p:sp>
        <p:nvSpPr>
          <p:cNvPr id="111619" name="Rectangle 3"/>
          <p:cNvSpPr>
            <a:spLocks noGrp="1" noChangeArrowheads="1"/>
          </p:cNvSpPr>
          <p:nvPr>
            <p:ph idx="1"/>
          </p:nvPr>
        </p:nvSpPr>
        <p:spPr/>
        <p:txBody>
          <a:bodyPr lIns="91797" tIns="45898" rIns="91797" bIns="45898"/>
          <a:lstStyle/>
          <a:p>
            <a:pPr>
              <a:lnSpc>
                <a:spcPct val="90000"/>
              </a:lnSpc>
            </a:pPr>
            <a:r>
              <a:rPr lang="en-GB" sz="2300" dirty="0"/>
              <a:t>Platform </a:t>
            </a:r>
            <a:r>
              <a:rPr lang="en-GB" sz="2300" dirty="0" smtClean="0"/>
              <a:t>specialization</a:t>
            </a:r>
            <a:endParaRPr lang="en-GB" sz="2300" dirty="0"/>
          </a:p>
          <a:p>
            <a:pPr lvl="1">
              <a:lnSpc>
                <a:spcPct val="90000"/>
              </a:lnSpc>
            </a:pPr>
            <a:r>
              <a:rPr lang="en-GB" sz="2100" dirty="0"/>
              <a:t>Different versions of the application are developed for different platforms.</a:t>
            </a:r>
          </a:p>
          <a:p>
            <a:pPr>
              <a:lnSpc>
                <a:spcPct val="90000"/>
              </a:lnSpc>
            </a:pPr>
            <a:r>
              <a:rPr lang="en-GB" sz="2300" dirty="0"/>
              <a:t>Environment </a:t>
            </a:r>
            <a:r>
              <a:rPr lang="en-GB" sz="2300" dirty="0" smtClean="0"/>
              <a:t>specialization</a:t>
            </a:r>
            <a:endParaRPr lang="en-GB" sz="2300" dirty="0"/>
          </a:p>
          <a:p>
            <a:pPr lvl="1">
              <a:lnSpc>
                <a:spcPct val="90000"/>
              </a:lnSpc>
            </a:pPr>
            <a:r>
              <a:rPr lang="en-GB" sz="2100" dirty="0"/>
              <a:t>Different versions of the application are created to handle different operating environments e.g. different types of communication equipment.</a:t>
            </a:r>
          </a:p>
          <a:p>
            <a:pPr>
              <a:lnSpc>
                <a:spcPct val="90000"/>
              </a:lnSpc>
            </a:pPr>
            <a:r>
              <a:rPr lang="en-GB" sz="2300" dirty="0"/>
              <a:t>Functional </a:t>
            </a:r>
            <a:r>
              <a:rPr lang="en-GB" sz="2300" dirty="0" smtClean="0"/>
              <a:t>specialization</a:t>
            </a:r>
            <a:endParaRPr lang="en-GB" sz="2300" dirty="0"/>
          </a:p>
          <a:p>
            <a:pPr lvl="1">
              <a:lnSpc>
                <a:spcPct val="90000"/>
              </a:lnSpc>
            </a:pPr>
            <a:r>
              <a:rPr lang="en-GB" sz="2100" dirty="0"/>
              <a:t>Different versions of the application are created for customers with different requirements.</a:t>
            </a:r>
          </a:p>
          <a:p>
            <a:pPr>
              <a:lnSpc>
                <a:spcPct val="90000"/>
              </a:lnSpc>
            </a:pPr>
            <a:r>
              <a:rPr lang="en-GB" sz="2300" dirty="0"/>
              <a:t>Process </a:t>
            </a:r>
            <a:r>
              <a:rPr lang="en-GB" sz="2300" dirty="0" smtClean="0"/>
              <a:t>specialization</a:t>
            </a:r>
            <a:endParaRPr lang="en-GB" sz="2300" dirty="0"/>
          </a:p>
          <a:p>
            <a:pPr lvl="1">
              <a:lnSpc>
                <a:spcPct val="90000"/>
              </a:lnSpc>
            </a:pPr>
            <a:r>
              <a:rPr lang="en-GB" sz="2100" dirty="0"/>
              <a:t>Different versions of the application are created to support different business processes.</a:t>
            </a:r>
          </a:p>
        </p:txBody>
      </p:sp>
      <p:sp>
        <p:nvSpPr>
          <p:cNvPr id="2" name="Date Placeholder 1"/>
          <p:cNvSpPr>
            <a:spLocks noGrp="1"/>
          </p:cNvSpPr>
          <p:nvPr>
            <p:ph type="dt" sz="half" idx="10"/>
          </p:nvPr>
        </p:nvSpPr>
        <p:spPr/>
        <p:txBody>
          <a:bodyPr/>
          <a:lstStyle/>
          <a:p>
            <a:r>
              <a:rPr lang="en-GB" smtClean="0"/>
              <a:t>17/11/2014</a:t>
            </a:r>
            <a:endParaRPr lang="en-US"/>
          </a:p>
        </p:txBody>
      </p:sp>
      <p:sp>
        <p:nvSpPr>
          <p:cNvPr id="3" name="Footer Placeholder 2"/>
          <p:cNvSpPr>
            <a:spLocks noGrp="1"/>
          </p:cNvSpPr>
          <p:nvPr>
            <p:ph type="ftr" sz="quarter" idx="11"/>
          </p:nvPr>
        </p:nvSpPr>
        <p:spPr/>
        <p:txBody>
          <a:bodyPr/>
          <a:lstStyle/>
          <a:p>
            <a:r>
              <a:rPr lang="en-US" smtClean="0"/>
              <a:t>Chapter 15 Software reuse</a:t>
            </a:r>
            <a:endParaRPr lang="en-US"/>
          </a:p>
        </p:txBody>
      </p:sp>
      <p:sp>
        <p:nvSpPr>
          <p:cNvPr id="4" name="Slide Number Placeholder 3"/>
          <p:cNvSpPr>
            <a:spLocks noGrp="1"/>
          </p:cNvSpPr>
          <p:nvPr>
            <p:ph type="sldNum" sz="quarter" idx="12"/>
          </p:nvPr>
        </p:nvSpPr>
        <p:spPr/>
        <p:txBody>
          <a:bodyPr/>
          <a:lstStyle/>
          <a:p>
            <a:fld id="{34CF8044-83D2-2543-8CEA-7F647DE98A9A}" type="slidenum">
              <a:rPr lang="en-US" smtClean="0"/>
              <a:pPr/>
              <a:t>35</a:t>
            </a:fld>
            <a:endParaRPr lang="en-US"/>
          </a:p>
        </p:txBody>
      </p:sp>
    </p:spTree>
    <p:extLst>
      <p:ext uri="{BB962C8B-B14F-4D97-AF65-F5344CB8AC3E}">
        <p14:creationId xmlns:p14="http://schemas.microsoft.com/office/powerpoint/2010/main" val="1875385861"/>
      </p:ext>
    </p:extLst>
  </p:cSld>
  <p:clrMapOvr>
    <a:masterClrMapping/>
  </p:clrMapOvr>
  <p:transition xmlns:p14="http://schemas.microsoft.com/office/powerpoint/2010/mai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a:t>
            </a:r>
            <a:r>
              <a:rPr lang="en-US" dirty="0"/>
              <a:t>instance development</a:t>
            </a:r>
            <a:r>
              <a:rPr lang="en-GB" dirty="0" smtClean="0"/>
              <a:t> </a:t>
            </a:r>
            <a:endParaRPr lang="en-US" dirty="0"/>
          </a:p>
        </p:txBody>
      </p:sp>
      <p:pic>
        <p:nvPicPr>
          <p:cNvPr id="4" name="Content Placeholder 3" descr="16.9 ProductInstanceDev.eps"/>
          <p:cNvPicPr>
            <a:picLocks noGrp="1" noChangeAspect="1"/>
          </p:cNvPicPr>
          <p:nvPr>
            <p:ph idx="1"/>
          </p:nvPr>
        </p:nvPicPr>
        <p:blipFill>
          <a:blip r:embed="rId2"/>
          <a:srcRect t="-69717" b="-69717"/>
          <a:stretch>
            <a:fillRect/>
          </a:stretch>
        </p:blipFill>
        <p:spPr>
          <a:xfrm>
            <a:off x="1200847" y="1600200"/>
            <a:ext cx="6739016" cy="3706199"/>
          </a:xfrm>
        </p:spPr>
      </p:pic>
      <p:sp>
        <p:nvSpPr>
          <p:cNvPr id="6" name="Footer Placeholder 5"/>
          <p:cNvSpPr>
            <a:spLocks noGrp="1"/>
          </p:cNvSpPr>
          <p:nvPr>
            <p:ph type="ftr" sz="quarter" idx="11"/>
          </p:nvPr>
        </p:nvSpPr>
        <p:spPr/>
        <p:txBody>
          <a:bodyPr/>
          <a:lstStyle/>
          <a:p>
            <a:r>
              <a:rPr lang="en-US" smtClean="0"/>
              <a:t>Chapter 15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36</a:t>
            </a:fld>
            <a:endParaRPr lang="en-US"/>
          </a:p>
        </p:txBody>
      </p:sp>
      <p:sp>
        <p:nvSpPr>
          <p:cNvPr id="3" name="Date Placeholder 2"/>
          <p:cNvSpPr>
            <a:spLocks noGrp="1"/>
          </p:cNvSpPr>
          <p:nvPr>
            <p:ph type="dt" sz="half" idx="10"/>
          </p:nvPr>
        </p:nvSpPr>
        <p:spPr/>
        <p:txBody>
          <a:bodyPr/>
          <a:lstStyle/>
          <a:p>
            <a:r>
              <a:rPr lang="en-GB" smtClean="0"/>
              <a:t>17/11/2014</a:t>
            </a:r>
            <a:endParaRPr lang="en-US"/>
          </a:p>
        </p:txBody>
      </p:sp>
    </p:spTree>
  </p:cSld>
  <p:clrMapOvr>
    <a:masterClrMapping/>
  </p:clrMapOvr>
  <p:transition xmlns:p14="http://schemas.microsoft.com/office/powerpoint/2010/mai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GB"/>
              <a:t>Product instance development</a:t>
            </a:r>
          </a:p>
        </p:txBody>
      </p:sp>
      <p:sp>
        <p:nvSpPr>
          <p:cNvPr id="130051" name="Rectangle 3"/>
          <p:cNvSpPr>
            <a:spLocks noGrp="1" noChangeArrowheads="1"/>
          </p:cNvSpPr>
          <p:nvPr>
            <p:ph idx="1"/>
          </p:nvPr>
        </p:nvSpPr>
        <p:spPr/>
        <p:txBody>
          <a:bodyPr lIns="91797" tIns="45898" rIns="91797" bIns="45898"/>
          <a:lstStyle/>
          <a:p>
            <a:pPr>
              <a:lnSpc>
                <a:spcPct val="90000"/>
              </a:lnSpc>
            </a:pPr>
            <a:r>
              <a:rPr lang="en-GB" sz="2300" dirty="0"/>
              <a:t>Elicit stakeholder requirements</a:t>
            </a:r>
          </a:p>
          <a:p>
            <a:pPr lvl="1">
              <a:lnSpc>
                <a:spcPct val="90000"/>
              </a:lnSpc>
            </a:pPr>
            <a:r>
              <a:rPr lang="en-GB" sz="2100" dirty="0"/>
              <a:t>Use existing family member as a prototype</a:t>
            </a:r>
          </a:p>
          <a:p>
            <a:pPr>
              <a:lnSpc>
                <a:spcPct val="90000"/>
              </a:lnSpc>
            </a:pPr>
            <a:r>
              <a:rPr lang="en-GB" sz="2300" dirty="0"/>
              <a:t>Choose closest-fit family member</a:t>
            </a:r>
          </a:p>
          <a:p>
            <a:pPr lvl="1">
              <a:lnSpc>
                <a:spcPct val="90000"/>
              </a:lnSpc>
            </a:pPr>
            <a:r>
              <a:rPr lang="en-GB" sz="2100" dirty="0"/>
              <a:t>Find the family member that best meets the requirements</a:t>
            </a:r>
          </a:p>
          <a:p>
            <a:pPr>
              <a:lnSpc>
                <a:spcPct val="90000"/>
              </a:lnSpc>
            </a:pPr>
            <a:r>
              <a:rPr lang="en-GB" sz="2300" dirty="0"/>
              <a:t>Re-negotiate requirements</a:t>
            </a:r>
          </a:p>
          <a:p>
            <a:pPr lvl="1">
              <a:lnSpc>
                <a:spcPct val="90000"/>
              </a:lnSpc>
            </a:pPr>
            <a:r>
              <a:rPr lang="en-GB" sz="2100" dirty="0"/>
              <a:t>Adapt requirements as necessary to capabilities of the software</a:t>
            </a:r>
          </a:p>
          <a:p>
            <a:pPr>
              <a:lnSpc>
                <a:spcPct val="90000"/>
              </a:lnSpc>
            </a:pPr>
            <a:r>
              <a:rPr lang="en-GB" sz="2300" dirty="0"/>
              <a:t>Adapt existing system</a:t>
            </a:r>
          </a:p>
          <a:p>
            <a:pPr lvl="1">
              <a:lnSpc>
                <a:spcPct val="90000"/>
              </a:lnSpc>
            </a:pPr>
            <a:r>
              <a:rPr lang="en-GB" sz="2100" dirty="0"/>
              <a:t>Develop new modules and make changes for family member</a:t>
            </a:r>
          </a:p>
          <a:p>
            <a:pPr>
              <a:lnSpc>
                <a:spcPct val="90000"/>
              </a:lnSpc>
            </a:pPr>
            <a:r>
              <a:rPr lang="en-GB" sz="2300" dirty="0"/>
              <a:t>Deliver new family member</a:t>
            </a:r>
          </a:p>
          <a:p>
            <a:pPr lvl="1">
              <a:lnSpc>
                <a:spcPct val="90000"/>
              </a:lnSpc>
            </a:pPr>
            <a:r>
              <a:rPr lang="en-GB" sz="2100" dirty="0"/>
              <a:t>Document key features for further member development</a:t>
            </a:r>
          </a:p>
        </p:txBody>
      </p:sp>
      <p:sp>
        <p:nvSpPr>
          <p:cNvPr id="2" name="Date Placeholder 1"/>
          <p:cNvSpPr>
            <a:spLocks noGrp="1"/>
          </p:cNvSpPr>
          <p:nvPr>
            <p:ph type="dt" sz="half" idx="10"/>
          </p:nvPr>
        </p:nvSpPr>
        <p:spPr/>
        <p:txBody>
          <a:bodyPr/>
          <a:lstStyle/>
          <a:p>
            <a:r>
              <a:rPr lang="en-GB" smtClean="0"/>
              <a:t>17/11/2014</a:t>
            </a:r>
            <a:endParaRPr lang="en-US"/>
          </a:p>
        </p:txBody>
      </p:sp>
      <p:sp>
        <p:nvSpPr>
          <p:cNvPr id="3" name="Footer Placeholder 2"/>
          <p:cNvSpPr>
            <a:spLocks noGrp="1"/>
          </p:cNvSpPr>
          <p:nvPr>
            <p:ph type="ftr" sz="quarter" idx="11"/>
          </p:nvPr>
        </p:nvSpPr>
        <p:spPr/>
        <p:txBody>
          <a:bodyPr/>
          <a:lstStyle/>
          <a:p>
            <a:r>
              <a:rPr lang="en-US" smtClean="0"/>
              <a:t>Chapter 15 Software reuse</a:t>
            </a:r>
            <a:endParaRPr lang="en-US"/>
          </a:p>
        </p:txBody>
      </p:sp>
      <p:sp>
        <p:nvSpPr>
          <p:cNvPr id="4" name="Slide Number Placeholder 3"/>
          <p:cNvSpPr>
            <a:spLocks noGrp="1"/>
          </p:cNvSpPr>
          <p:nvPr>
            <p:ph type="sldNum" sz="quarter" idx="12"/>
          </p:nvPr>
        </p:nvSpPr>
        <p:spPr/>
        <p:txBody>
          <a:bodyPr/>
          <a:lstStyle/>
          <a:p>
            <a:fld id="{34CF8044-83D2-2543-8CEA-7F647DE98A9A}" type="slidenum">
              <a:rPr lang="en-US" smtClean="0"/>
              <a:pPr/>
              <a:t>37</a:t>
            </a:fld>
            <a:endParaRPr lang="en-US"/>
          </a:p>
        </p:txBody>
      </p:sp>
    </p:spTree>
  </p:cSld>
  <p:clrMapOvr>
    <a:masterClrMapping/>
  </p:clrMapOvr>
  <p:transition xmlns:p14="http://schemas.microsoft.com/office/powerpoint/2010/mai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en-US" dirty="0" smtClean="0"/>
              <a:t>Product line configuration</a:t>
            </a:r>
            <a:endParaRPr lang="en-US" dirty="0"/>
          </a:p>
        </p:txBody>
      </p:sp>
      <p:sp>
        <p:nvSpPr>
          <p:cNvPr id="158723" name="Rectangle 3"/>
          <p:cNvSpPr>
            <a:spLocks noGrp="1" noChangeArrowheads="1"/>
          </p:cNvSpPr>
          <p:nvPr>
            <p:ph idx="1"/>
          </p:nvPr>
        </p:nvSpPr>
        <p:spPr/>
        <p:txBody>
          <a:bodyPr lIns="91797" tIns="45898" rIns="91797" bIns="45898"/>
          <a:lstStyle/>
          <a:p>
            <a:r>
              <a:rPr lang="en-US" dirty="0" smtClean="0"/>
              <a:t>Design </a:t>
            </a:r>
            <a:r>
              <a:rPr lang="en-US" dirty="0"/>
              <a:t>time configuration</a:t>
            </a:r>
            <a:endParaRPr lang="en-US" dirty="0" smtClean="0"/>
          </a:p>
          <a:p>
            <a:pPr lvl="1"/>
            <a:r>
              <a:rPr lang="en-GB" dirty="0"/>
              <a:t>The organization that is developing the software modifies a common product line core by developing, selecting or adapting components to create a new system for a customer.</a:t>
            </a:r>
            <a:r>
              <a:rPr lang="en-GB" dirty="0"/>
              <a:t> </a:t>
            </a:r>
            <a:endParaRPr lang="en-GB" dirty="0" smtClean="0"/>
          </a:p>
          <a:p>
            <a:r>
              <a:rPr lang="en-US" dirty="0" smtClean="0"/>
              <a:t>Deployment </a:t>
            </a:r>
            <a:r>
              <a:rPr lang="en-US" dirty="0" smtClean="0"/>
              <a:t>time configuration</a:t>
            </a:r>
          </a:p>
          <a:p>
            <a:pPr lvl="1"/>
            <a:r>
              <a:rPr lang="en-GB" dirty="0"/>
              <a:t>A generic system is designed for configuration by a customer or consultants working with the customer. Knowledge of the customer’s specific requirements and the system’s operating environment is embedded in configuration data that are used by the generic system.</a:t>
            </a:r>
            <a:r>
              <a:rPr lang="en-GB" dirty="0"/>
              <a:t> </a:t>
            </a:r>
            <a:endParaRPr lang="en-US" dirty="0"/>
          </a:p>
        </p:txBody>
      </p:sp>
      <p:sp>
        <p:nvSpPr>
          <p:cNvPr id="2" name="Date Placeholder 1"/>
          <p:cNvSpPr>
            <a:spLocks noGrp="1"/>
          </p:cNvSpPr>
          <p:nvPr>
            <p:ph type="dt" sz="half" idx="10"/>
          </p:nvPr>
        </p:nvSpPr>
        <p:spPr/>
        <p:txBody>
          <a:bodyPr/>
          <a:lstStyle/>
          <a:p>
            <a:r>
              <a:rPr lang="en-GB" smtClean="0"/>
              <a:t>17/11/2014</a:t>
            </a:r>
            <a:endParaRPr lang="en-US"/>
          </a:p>
        </p:txBody>
      </p:sp>
      <p:sp>
        <p:nvSpPr>
          <p:cNvPr id="3" name="Footer Placeholder 2"/>
          <p:cNvSpPr>
            <a:spLocks noGrp="1"/>
          </p:cNvSpPr>
          <p:nvPr>
            <p:ph type="ftr" sz="quarter" idx="11"/>
          </p:nvPr>
        </p:nvSpPr>
        <p:spPr/>
        <p:txBody>
          <a:bodyPr/>
          <a:lstStyle/>
          <a:p>
            <a:r>
              <a:rPr lang="en-US" smtClean="0"/>
              <a:t>Chapter 15 Software reuse</a:t>
            </a:r>
            <a:endParaRPr lang="en-US"/>
          </a:p>
        </p:txBody>
      </p:sp>
      <p:sp>
        <p:nvSpPr>
          <p:cNvPr id="4" name="Slide Number Placeholder 3"/>
          <p:cNvSpPr>
            <a:spLocks noGrp="1"/>
          </p:cNvSpPr>
          <p:nvPr>
            <p:ph type="sldNum" sz="quarter" idx="12"/>
          </p:nvPr>
        </p:nvSpPr>
        <p:spPr/>
        <p:txBody>
          <a:bodyPr/>
          <a:lstStyle/>
          <a:p>
            <a:fld id="{34CF8044-83D2-2543-8CEA-7F647DE98A9A}" type="slidenum">
              <a:rPr lang="en-US" smtClean="0"/>
              <a:pPr/>
              <a:t>38</a:t>
            </a:fld>
            <a:endParaRPr lang="en-US"/>
          </a:p>
        </p:txBody>
      </p:sp>
    </p:spTree>
  </p:cSld>
  <p:clrMapOvr>
    <a:masterClrMapping/>
  </p:clrMapOvr>
  <p:transition xmlns:p14="http://schemas.microsoft.com/office/powerpoint/2010/mai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a:t>
            </a:r>
            <a:r>
              <a:rPr lang="en-US" dirty="0"/>
              <a:t>-time configuration</a:t>
            </a:r>
            <a:r>
              <a:rPr lang="en-GB" dirty="0" smtClean="0"/>
              <a:t> </a:t>
            </a:r>
            <a:endParaRPr lang="en-US" dirty="0"/>
          </a:p>
        </p:txBody>
      </p:sp>
      <p:pic>
        <p:nvPicPr>
          <p:cNvPr id="4" name="Content Placeholder 3" descr="16.10 ConfigTool.eps"/>
          <p:cNvPicPr>
            <a:picLocks noGrp="1" noChangeAspect="1"/>
          </p:cNvPicPr>
          <p:nvPr>
            <p:ph idx="1"/>
          </p:nvPr>
        </p:nvPicPr>
        <p:blipFill>
          <a:blip r:embed="rId2"/>
          <a:srcRect t="-13084" b="-13084"/>
          <a:stretch>
            <a:fillRect/>
          </a:stretch>
        </p:blipFill>
        <p:spPr>
          <a:xfrm>
            <a:off x="-744076" y="1600200"/>
            <a:ext cx="8229600" cy="4525963"/>
          </a:xfrm>
        </p:spPr>
      </p:pic>
      <p:sp>
        <p:nvSpPr>
          <p:cNvPr id="6" name="Footer Placeholder 5"/>
          <p:cNvSpPr>
            <a:spLocks noGrp="1"/>
          </p:cNvSpPr>
          <p:nvPr>
            <p:ph type="ftr" sz="quarter" idx="11"/>
          </p:nvPr>
        </p:nvSpPr>
        <p:spPr/>
        <p:txBody>
          <a:bodyPr/>
          <a:lstStyle/>
          <a:p>
            <a:r>
              <a:rPr lang="en-US" smtClean="0"/>
              <a:t>Chapter 15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39</a:t>
            </a:fld>
            <a:endParaRPr lang="en-US"/>
          </a:p>
        </p:txBody>
      </p:sp>
      <p:sp>
        <p:nvSpPr>
          <p:cNvPr id="3" name="Date Placeholder 2"/>
          <p:cNvSpPr>
            <a:spLocks noGrp="1"/>
          </p:cNvSpPr>
          <p:nvPr>
            <p:ph type="dt" sz="half" idx="10"/>
          </p:nvPr>
        </p:nvSpPr>
        <p:spPr/>
        <p:txBody>
          <a:bodyPr/>
          <a:lstStyle/>
          <a:p>
            <a:r>
              <a:rPr lang="en-GB" smtClean="0"/>
              <a:t>17/11/2014</a:t>
            </a:r>
            <a:endParaRPr lang="en-US"/>
          </a:p>
        </p:txBody>
      </p:sp>
    </p:spTree>
  </p:cSld>
  <p:clrMapOvr>
    <a:masterClrMapping/>
  </p:clrMapOvr>
  <p:transition xmlns:p14="http://schemas.microsoft.com/office/powerpoint/2010/mai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1" y="262912"/>
            <a:ext cx="8036071" cy="1109007"/>
          </a:xfrm>
          <a:noFill/>
          <a:ln/>
        </p:spPr>
        <p:txBody>
          <a:bodyPr lIns="90840" tIns="44623" rIns="90840" bIns="44623"/>
          <a:lstStyle/>
          <a:p>
            <a:r>
              <a:rPr lang="en-GB"/>
              <a:t>Reuse-based software engineering</a:t>
            </a:r>
          </a:p>
        </p:txBody>
      </p:sp>
      <p:sp>
        <p:nvSpPr>
          <p:cNvPr id="8195" name="Rectangle 3"/>
          <p:cNvSpPr>
            <a:spLocks noGrp="1" noChangeArrowheads="1"/>
          </p:cNvSpPr>
          <p:nvPr>
            <p:ph idx="1"/>
          </p:nvPr>
        </p:nvSpPr>
        <p:spPr>
          <a:xfrm>
            <a:off x="530850" y="1676258"/>
            <a:ext cx="8326205" cy="4130097"/>
          </a:xfrm>
          <a:noFill/>
          <a:ln/>
        </p:spPr>
        <p:txBody>
          <a:bodyPr lIns="90840" tIns="44623" rIns="90840" bIns="44623"/>
          <a:lstStyle/>
          <a:p>
            <a:pPr>
              <a:lnSpc>
                <a:spcPct val="90000"/>
              </a:lnSpc>
            </a:pPr>
            <a:r>
              <a:rPr lang="en-GB" dirty="0" smtClean="0"/>
              <a:t>System reuse</a:t>
            </a:r>
          </a:p>
          <a:p>
            <a:pPr lvl="1">
              <a:lnSpc>
                <a:spcPct val="90000"/>
              </a:lnSpc>
            </a:pPr>
            <a:r>
              <a:rPr lang="en-GB" dirty="0" smtClean="0"/>
              <a:t>Complete systems, which may include several application programs may be reused.</a:t>
            </a:r>
            <a:endParaRPr lang="en-GB" dirty="0" smtClean="0"/>
          </a:p>
          <a:p>
            <a:pPr>
              <a:lnSpc>
                <a:spcPct val="90000"/>
              </a:lnSpc>
            </a:pPr>
            <a:r>
              <a:rPr lang="en-GB" dirty="0" smtClean="0"/>
              <a:t>Application reuse</a:t>
            </a:r>
            <a:endParaRPr lang="en-GB" dirty="0"/>
          </a:p>
          <a:p>
            <a:pPr lvl="1">
              <a:lnSpc>
                <a:spcPct val="90000"/>
              </a:lnSpc>
            </a:pPr>
            <a:r>
              <a:rPr lang="en-GB" dirty="0" smtClean="0"/>
              <a:t>An application may </a:t>
            </a:r>
            <a:r>
              <a:rPr lang="en-GB" dirty="0"/>
              <a:t>be reused either by incorporating it without change into other </a:t>
            </a:r>
            <a:r>
              <a:rPr lang="en-GB" dirty="0" smtClean="0"/>
              <a:t>or </a:t>
            </a:r>
            <a:r>
              <a:rPr lang="en-GB" dirty="0"/>
              <a:t>by developing application families.</a:t>
            </a:r>
          </a:p>
          <a:p>
            <a:pPr>
              <a:lnSpc>
                <a:spcPct val="90000"/>
              </a:lnSpc>
            </a:pPr>
            <a:r>
              <a:rPr lang="en-GB" dirty="0" smtClean="0"/>
              <a:t>Component </a:t>
            </a:r>
            <a:r>
              <a:rPr lang="en-GB" dirty="0"/>
              <a:t>reuse</a:t>
            </a:r>
          </a:p>
          <a:p>
            <a:pPr lvl="1">
              <a:lnSpc>
                <a:spcPct val="90000"/>
              </a:lnSpc>
            </a:pPr>
            <a:r>
              <a:rPr lang="en-GB" dirty="0" smtClean="0"/>
              <a:t>Components of an application from sub-systems to single objects may be reused.  </a:t>
            </a:r>
          </a:p>
          <a:p>
            <a:pPr>
              <a:lnSpc>
                <a:spcPct val="90000"/>
              </a:lnSpc>
            </a:pPr>
            <a:r>
              <a:rPr lang="en-GB" dirty="0" smtClean="0"/>
              <a:t>Object and function reuse</a:t>
            </a:r>
            <a:endParaRPr lang="en-GB" dirty="0"/>
          </a:p>
          <a:p>
            <a:pPr lvl="1">
              <a:lnSpc>
                <a:spcPct val="90000"/>
              </a:lnSpc>
            </a:pPr>
            <a:r>
              <a:rPr lang="en-GB" dirty="0" smtClean="0"/>
              <a:t>Small-scale software </a:t>
            </a:r>
            <a:r>
              <a:rPr lang="en-GB" dirty="0"/>
              <a:t>components that implement a single well-defined object or function may be reused.</a:t>
            </a:r>
          </a:p>
        </p:txBody>
      </p:sp>
      <p:sp>
        <p:nvSpPr>
          <p:cNvPr id="2" name="Date Placeholder 1"/>
          <p:cNvSpPr>
            <a:spLocks noGrp="1"/>
          </p:cNvSpPr>
          <p:nvPr>
            <p:ph type="dt" sz="half" idx="10"/>
          </p:nvPr>
        </p:nvSpPr>
        <p:spPr/>
        <p:txBody>
          <a:bodyPr/>
          <a:lstStyle/>
          <a:p>
            <a:r>
              <a:rPr lang="en-GB" smtClean="0"/>
              <a:t>17/11/2014</a:t>
            </a:r>
            <a:endParaRPr lang="en-US"/>
          </a:p>
        </p:txBody>
      </p:sp>
      <p:sp>
        <p:nvSpPr>
          <p:cNvPr id="3" name="Footer Placeholder 2"/>
          <p:cNvSpPr>
            <a:spLocks noGrp="1"/>
          </p:cNvSpPr>
          <p:nvPr>
            <p:ph type="ftr" sz="quarter" idx="11"/>
          </p:nvPr>
        </p:nvSpPr>
        <p:spPr/>
        <p:txBody>
          <a:bodyPr/>
          <a:lstStyle/>
          <a:p>
            <a:r>
              <a:rPr lang="en-US" smtClean="0"/>
              <a:t>Chapter 15 Software reuse</a:t>
            </a:r>
            <a:endParaRPr lang="en-US"/>
          </a:p>
        </p:txBody>
      </p:sp>
      <p:sp>
        <p:nvSpPr>
          <p:cNvPr id="4" name="Slide Number Placeholder 3"/>
          <p:cNvSpPr>
            <a:spLocks noGrp="1"/>
          </p:cNvSpPr>
          <p:nvPr>
            <p:ph type="sldNum" sz="quarter" idx="12"/>
          </p:nvPr>
        </p:nvSpPr>
        <p:spPr/>
        <p:txBody>
          <a:bodyPr/>
          <a:lstStyle/>
          <a:p>
            <a:fld id="{34CF8044-83D2-2543-8CEA-7F647DE98A9A}" type="slidenum">
              <a:rPr lang="en-US" smtClean="0"/>
              <a:pPr/>
              <a:t>4</a:t>
            </a:fld>
            <a:endParaRPr lang="en-US"/>
          </a:p>
        </p:txBody>
      </p:sp>
    </p:spTree>
  </p:cSld>
  <p:clrMapOvr>
    <a:masterClrMapping/>
  </p:clrMapOvr>
  <p:transition xmlns:p14="http://schemas.microsoft.com/office/powerpoint/2010/mai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Levels of deployment time configuration</a:t>
            </a:r>
            <a:endParaRPr lang="en-US" dirty="0"/>
          </a:p>
        </p:txBody>
      </p:sp>
      <p:sp>
        <p:nvSpPr>
          <p:cNvPr id="3" name="Content Placeholder 2"/>
          <p:cNvSpPr>
            <a:spLocks noGrp="1"/>
          </p:cNvSpPr>
          <p:nvPr>
            <p:ph idx="1"/>
          </p:nvPr>
        </p:nvSpPr>
        <p:spPr/>
        <p:txBody>
          <a:bodyPr/>
          <a:lstStyle/>
          <a:p>
            <a:r>
              <a:rPr lang="en-GB" dirty="0" smtClean="0"/>
              <a:t>Component selection, where you select the modules in a system that provide the required functionality. </a:t>
            </a:r>
          </a:p>
          <a:p>
            <a:r>
              <a:rPr lang="en-GB" dirty="0" smtClean="0"/>
              <a:t>Workflow and rule definition, where you define workflows (how information is processed, stage-by-stage) and validation rules that should apply to information entered by users or generated by the system. </a:t>
            </a:r>
          </a:p>
          <a:p>
            <a:r>
              <a:rPr lang="en-GB" dirty="0"/>
              <a:t> </a:t>
            </a:r>
            <a:r>
              <a:rPr lang="en-GB" dirty="0" smtClean="0"/>
              <a:t>Parameter </a:t>
            </a:r>
            <a:r>
              <a:rPr lang="en-GB" dirty="0" smtClean="0"/>
              <a:t>definition, where you specify the values of specific system parameters that reflect the instance of the application that you are creating</a:t>
            </a:r>
          </a:p>
          <a:p>
            <a:endParaRPr lang="en-US" dirty="0"/>
          </a:p>
        </p:txBody>
      </p:sp>
      <p:sp>
        <p:nvSpPr>
          <p:cNvPr id="4" name="Footer Placeholder 3"/>
          <p:cNvSpPr>
            <a:spLocks noGrp="1"/>
          </p:cNvSpPr>
          <p:nvPr>
            <p:ph type="ftr" sz="quarter" idx="11"/>
          </p:nvPr>
        </p:nvSpPr>
        <p:spPr/>
        <p:txBody>
          <a:bodyPr/>
          <a:lstStyle/>
          <a:p>
            <a:r>
              <a:rPr lang="en-US" smtClean="0"/>
              <a:t>Chapter 15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40</a:t>
            </a:fld>
            <a:endParaRPr lang="en-US"/>
          </a:p>
        </p:txBody>
      </p:sp>
      <p:sp>
        <p:nvSpPr>
          <p:cNvPr id="6" name="Date Placeholder 5"/>
          <p:cNvSpPr>
            <a:spLocks noGrp="1"/>
          </p:cNvSpPr>
          <p:nvPr>
            <p:ph type="dt" sz="half" idx="10"/>
          </p:nvPr>
        </p:nvSpPr>
        <p:spPr/>
        <p:txBody>
          <a:bodyPr/>
          <a:lstStyle/>
          <a:p>
            <a:r>
              <a:rPr lang="en-GB" smtClean="0"/>
              <a:t>17/11/2014</a:t>
            </a:r>
            <a:endParaRPr lang="en-US"/>
          </a:p>
        </p:txBody>
      </p:sp>
    </p:spTree>
  </p:cSld>
  <p:clrMapOvr>
    <a:masterClrMapping/>
  </p:clrMapOvr>
  <p:transition xmlns:p14="http://schemas.microsoft.com/office/powerpoint/2010/mai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85159"/>
            <a:ext cx="8229600" cy="1143000"/>
          </a:xfrm>
        </p:spPr>
        <p:txBody>
          <a:bodyPr/>
          <a:lstStyle/>
          <a:p>
            <a:pPr algn="ctr"/>
            <a:r>
              <a:rPr lang="en-US" dirty="0" smtClean="0"/>
              <a:t>Application system reuse</a:t>
            </a:r>
            <a:endParaRPr lang="en-US" dirty="0"/>
          </a:p>
        </p:txBody>
      </p:sp>
      <p:sp>
        <p:nvSpPr>
          <p:cNvPr id="4" name="Footer Placeholder 3"/>
          <p:cNvSpPr>
            <a:spLocks noGrp="1"/>
          </p:cNvSpPr>
          <p:nvPr>
            <p:ph type="ftr" sz="quarter" idx="11"/>
          </p:nvPr>
        </p:nvSpPr>
        <p:spPr/>
        <p:txBody>
          <a:bodyPr/>
          <a:lstStyle/>
          <a:p>
            <a:r>
              <a:rPr lang="en-US" smtClean="0"/>
              <a:t>Chapter 15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41</a:t>
            </a:fld>
            <a:endParaRPr lang="en-US"/>
          </a:p>
        </p:txBody>
      </p:sp>
      <p:sp>
        <p:nvSpPr>
          <p:cNvPr id="6" name="Date Placeholder 5"/>
          <p:cNvSpPr>
            <a:spLocks noGrp="1"/>
          </p:cNvSpPr>
          <p:nvPr>
            <p:ph type="dt" sz="half" idx="10"/>
          </p:nvPr>
        </p:nvSpPr>
        <p:spPr/>
        <p:txBody>
          <a:bodyPr/>
          <a:lstStyle/>
          <a:p>
            <a:r>
              <a:rPr lang="en-GB" smtClean="0"/>
              <a:t>17/11/2014</a:t>
            </a:r>
            <a:endParaRPr lang="en-US"/>
          </a:p>
        </p:txBody>
      </p:sp>
    </p:spTree>
    <p:extLst>
      <p:ext uri="{BB962C8B-B14F-4D97-AF65-F5344CB8AC3E}">
        <p14:creationId xmlns:p14="http://schemas.microsoft.com/office/powerpoint/2010/main" val="981044296"/>
      </p:ext>
    </p:extLst>
  </p:cSld>
  <p:clrMapOvr>
    <a:masterClrMapping/>
  </p:clrMapOvr>
  <p:transition xmlns:p14="http://schemas.microsoft.com/office/powerpoint/2010/mai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system reuse</a:t>
            </a:r>
            <a:endParaRPr lang="en-US" dirty="0"/>
          </a:p>
        </p:txBody>
      </p:sp>
      <p:sp>
        <p:nvSpPr>
          <p:cNvPr id="3" name="Content Placeholder 2"/>
          <p:cNvSpPr>
            <a:spLocks noGrp="1"/>
          </p:cNvSpPr>
          <p:nvPr>
            <p:ph idx="1"/>
          </p:nvPr>
        </p:nvSpPr>
        <p:spPr/>
        <p:txBody>
          <a:bodyPr/>
          <a:lstStyle/>
          <a:p>
            <a:r>
              <a:rPr lang="en-GB" dirty="0" smtClean="0"/>
              <a:t>An application system product </a:t>
            </a:r>
            <a:r>
              <a:rPr lang="en-GB" dirty="0" smtClean="0"/>
              <a:t>is a software system that can be adapted for different customers without changing the source code of the system.</a:t>
            </a:r>
          </a:p>
          <a:p>
            <a:r>
              <a:rPr lang="en-GB" dirty="0" smtClean="0"/>
              <a:t>Application systems </a:t>
            </a:r>
            <a:r>
              <a:rPr lang="en-GB" dirty="0" smtClean="0"/>
              <a:t>have generic features and so can be used/reused in different environments.</a:t>
            </a:r>
          </a:p>
          <a:p>
            <a:r>
              <a:rPr lang="en-GB" dirty="0" smtClean="0"/>
              <a:t>Application system products </a:t>
            </a:r>
            <a:r>
              <a:rPr lang="en-GB" dirty="0" smtClean="0"/>
              <a:t>are adapted by using built-in configuration mechanisms that allow the functionality of the system to be tailored to specific customer needs.</a:t>
            </a:r>
          </a:p>
          <a:p>
            <a:pPr lvl="1"/>
            <a:r>
              <a:rPr lang="en-GB" dirty="0" smtClean="0"/>
              <a:t> For example, in a hospital patient record system, separate input forms and output reports might be defined for different types of patient.  </a:t>
            </a:r>
            <a:endParaRPr lang="en-US" dirty="0"/>
          </a:p>
        </p:txBody>
      </p:sp>
      <p:sp>
        <p:nvSpPr>
          <p:cNvPr id="4" name="Footer Placeholder 3"/>
          <p:cNvSpPr>
            <a:spLocks noGrp="1"/>
          </p:cNvSpPr>
          <p:nvPr>
            <p:ph type="ftr" sz="quarter" idx="11"/>
          </p:nvPr>
        </p:nvSpPr>
        <p:spPr/>
        <p:txBody>
          <a:bodyPr/>
          <a:lstStyle/>
          <a:p>
            <a:r>
              <a:rPr lang="en-US" smtClean="0"/>
              <a:t>Chapter 15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42</a:t>
            </a:fld>
            <a:endParaRPr lang="en-US"/>
          </a:p>
        </p:txBody>
      </p:sp>
      <p:sp>
        <p:nvSpPr>
          <p:cNvPr id="6" name="Date Placeholder 5"/>
          <p:cNvSpPr>
            <a:spLocks noGrp="1"/>
          </p:cNvSpPr>
          <p:nvPr>
            <p:ph type="dt" sz="half" idx="10"/>
          </p:nvPr>
        </p:nvSpPr>
        <p:spPr/>
        <p:txBody>
          <a:bodyPr/>
          <a:lstStyle/>
          <a:p>
            <a:r>
              <a:rPr lang="en-GB" smtClean="0"/>
              <a:t>17/11/2014</a:t>
            </a:r>
            <a:endParaRPr lang="en-US"/>
          </a:p>
        </p:txBody>
      </p:sp>
    </p:spTree>
  </p:cSld>
  <p:clrMapOvr>
    <a:masterClrMapping/>
  </p:clrMapOvr>
  <p:transition xmlns:p14="http://schemas.microsoft.com/office/powerpoint/2010/mai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a:t>
            </a:r>
            <a:r>
              <a:rPr lang="en-US" dirty="0" smtClean="0"/>
              <a:t>application system reuse</a:t>
            </a:r>
            <a:endParaRPr lang="en-US" dirty="0"/>
          </a:p>
        </p:txBody>
      </p:sp>
      <p:sp>
        <p:nvSpPr>
          <p:cNvPr id="3" name="Content Placeholder 2"/>
          <p:cNvSpPr>
            <a:spLocks noGrp="1"/>
          </p:cNvSpPr>
          <p:nvPr>
            <p:ph idx="1"/>
          </p:nvPr>
        </p:nvSpPr>
        <p:spPr/>
        <p:txBody>
          <a:bodyPr/>
          <a:lstStyle/>
          <a:p>
            <a:r>
              <a:rPr lang="en-GB" sz="2000" dirty="0" smtClean="0"/>
              <a:t>As with other types of reuse, more rapid deployment of a reliable system may be possible.</a:t>
            </a:r>
          </a:p>
          <a:p>
            <a:r>
              <a:rPr lang="en-GB" sz="2000" dirty="0" smtClean="0"/>
              <a:t>It is possible to see what functionality is provided by the applications and so it is easier to judge whether or not they are likely to be suitable. </a:t>
            </a:r>
          </a:p>
          <a:p>
            <a:r>
              <a:rPr lang="en-GB" sz="2000" dirty="0" smtClean="0"/>
              <a:t>Some development risks are avoided by using existing software. However, this approach has its own risks, as I discuss below.</a:t>
            </a:r>
          </a:p>
          <a:p>
            <a:r>
              <a:rPr lang="en-GB" sz="2000" dirty="0" smtClean="0"/>
              <a:t>Businesses can focus on their core activity without having to devote a lot of resources to IT systems development.</a:t>
            </a:r>
          </a:p>
          <a:p>
            <a:r>
              <a:rPr lang="en-GB" sz="2000" dirty="0" smtClean="0"/>
              <a:t>As operating platforms evolve, technology updates may be simplified as these are the responsibility of the COTS product vendor rather than the customer.</a:t>
            </a:r>
          </a:p>
          <a:p>
            <a:endParaRPr lang="en-US" dirty="0"/>
          </a:p>
        </p:txBody>
      </p:sp>
      <p:sp>
        <p:nvSpPr>
          <p:cNvPr id="4" name="Footer Placeholder 3"/>
          <p:cNvSpPr>
            <a:spLocks noGrp="1"/>
          </p:cNvSpPr>
          <p:nvPr>
            <p:ph type="ftr" sz="quarter" idx="11"/>
          </p:nvPr>
        </p:nvSpPr>
        <p:spPr/>
        <p:txBody>
          <a:bodyPr/>
          <a:lstStyle/>
          <a:p>
            <a:r>
              <a:rPr lang="en-US" smtClean="0"/>
              <a:t>Chapter 15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43</a:t>
            </a:fld>
            <a:endParaRPr lang="en-US"/>
          </a:p>
        </p:txBody>
      </p:sp>
      <p:sp>
        <p:nvSpPr>
          <p:cNvPr id="6" name="Date Placeholder 5"/>
          <p:cNvSpPr>
            <a:spLocks noGrp="1"/>
          </p:cNvSpPr>
          <p:nvPr>
            <p:ph type="dt" sz="half" idx="10"/>
          </p:nvPr>
        </p:nvSpPr>
        <p:spPr/>
        <p:txBody>
          <a:bodyPr/>
          <a:lstStyle/>
          <a:p>
            <a:r>
              <a:rPr lang="en-GB" smtClean="0"/>
              <a:t>17/11/2014</a:t>
            </a:r>
            <a:endParaRPr lang="en-US"/>
          </a:p>
        </p:txBody>
      </p:sp>
    </p:spTree>
  </p:cSld>
  <p:clrMapOvr>
    <a:masterClrMapping/>
  </p:clrMapOvr>
  <p:transition xmlns:p14="http://schemas.microsoft.com/office/powerpoint/2010/mai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of </a:t>
            </a:r>
            <a:r>
              <a:rPr lang="en-US" dirty="0" smtClean="0"/>
              <a:t>application system </a:t>
            </a:r>
            <a:r>
              <a:rPr lang="en-US" dirty="0" smtClean="0"/>
              <a:t>reuse</a:t>
            </a:r>
            <a:endParaRPr lang="en-US" dirty="0"/>
          </a:p>
        </p:txBody>
      </p:sp>
      <p:sp>
        <p:nvSpPr>
          <p:cNvPr id="3" name="Content Placeholder 2"/>
          <p:cNvSpPr>
            <a:spLocks noGrp="1"/>
          </p:cNvSpPr>
          <p:nvPr>
            <p:ph idx="1"/>
          </p:nvPr>
        </p:nvSpPr>
        <p:spPr/>
        <p:txBody>
          <a:bodyPr/>
          <a:lstStyle/>
          <a:p>
            <a:r>
              <a:rPr lang="en-GB" sz="2200" dirty="0" smtClean="0"/>
              <a:t>Requirements usually have to be adapted to reflect the functionality and mode of operation of the COTS product. </a:t>
            </a:r>
          </a:p>
          <a:p>
            <a:r>
              <a:rPr lang="en-GB" sz="2200" dirty="0" smtClean="0"/>
              <a:t>The COTS product may be based on assumptions that are practically impossible to change. </a:t>
            </a:r>
          </a:p>
          <a:p>
            <a:r>
              <a:rPr lang="en-GB" sz="2200" dirty="0" smtClean="0"/>
              <a:t>Choosing the right COTS system for an enterprise can be a difficult process, especially as many COTS products are not well documented. </a:t>
            </a:r>
          </a:p>
          <a:p>
            <a:r>
              <a:rPr lang="en-GB" sz="2200" dirty="0" smtClean="0"/>
              <a:t>There may be a lack of local expertise to support systems development. </a:t>
            </a:r>
          </a:p>
          <a:p>
            <a:r>
              <a:rPr lang="en-GB" sz="2200" dirty="0" smtClean="0"/>
              <a:t>The COTS product vendor controls system support and evolution. </a:t>
            </a:r>
            <a:endParaRPr lang="en-US" sz="2200" dirty="0"/>
          </a:p>
        </p:txBody>
      </p:sp>
      <p:sp>
        <p:nvSpPr>
          <p:cNvPr id="4" name="Footer Placeholder 3"/>
          <p:cNvSpPr>
            <a:spLocks noGrp="1"/>
          </p:cNvSpPr>
          <p:nvPr>
            <p:ph type="ftr" sz="quarter" idx="11"/>
          </p:nvPr>
        </p:nvSpPr>
        <p:spPr/>
        <p:txBody>
          <a:bodyPr/>
          <a:lstStyle/>
          <a:p>
            <a:r>
              <a:rPr lang="en-US" smtClean="0"/>
              <a:t>Chapter 15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44</a:t>
            </a:fld>
            <a:endParaRPr lang="en-US"/>
          </a:p>
        </p:txBody>
      </p:sp>
      <p:sp>
        <p:nvSpPr>
          <p:cNvPr id="6" name="Date Placeholder 5"/>
          <p:cNvSpPr>
            <a:spLocks noGrp="1"/>
          </p:cNvSpPr>
          <p:nvPr>
            <p:ph type="dt" sz="half" idx="10"/>
          </p:nvPr>
        </p:nvSpPr>
        <p:spPr/>
        <p:txBody>
          <a:bodyPr/>
          <a:lstStyle/>
          <a:p>
            <a:r>
              <a:rPr lang="en-GB" smtClean="0"/>
              <a:t>17/11/2014</a:t>
            </a:r>
            <a:endParaRPr lang="en-US"/>
          </a:p>
        </p:txBody>
      </p:sp>
    </p:spTree>
  </p:cSld>
  <p:clrMapOvr>
    <a:masterClrMapping/>
  </p:clrMapOvr>
  <p:transition xmlns:p14="http://schemas.microsoft.com/office/powerpoint/2010/mai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Configurable application systems</a:t>
            </a:r>
            <a:endParaRPr lang="en-US" dirty="0"/>
          </a:p>
        </p:txBody>
      </p:sp>
      <p:sp>
        <p:nvSpPr>
          <p:cNvPr id="3" name="Content Placeholder 2"/>
          <p:cNvSpPr>
            <a:spLocks noGrp="1"/>
          </p:cNvSpPr>
          <p:nvPr>
            <p:ph idx="1"/>
          </p:nvPr>
        </p:nvSpPr>
        <p:spPr/>
        <p:txBody>
          <a:bodyPr/>
          <a:lstStyle/>
          <a:p>
            <a:r>
              <a:rPr lang="en-US" dirty="0"/>
              <a:t>Configurable application </a:t>
            </a:r>
            <a:r>
              <a:rPr lang="en-GB" dirty="0" smtClean="0"/>
              <a:t>systems </a:t>
            </a:r>
            <a:r>
              <a:rPr lang="en-GB" dirty="0" smtClean="0"/>
              <a:t>are generic application systems that may be designed to support a particular business type, business activity or, sometimes, a complete business enterprise. </a:t>
            </a:r>
          </a:p>
          <a:p>
            <a:pPr lvl="1"/>
            <a:r>
              <a:rPr lang="en-GB" dirty="0" smtClean="0"/>
              <a:t>For example, </a:t>
            </a:r>
            <a:r>
              <a:rPr lang="en-GB" dirty="0" smtClean="0"/>
              <a:t>an application system </a:t>
            </a:r>
            <a:r>
              <a:rPr lang="en-GB" dirty="0" smtClean="0"/>
              <a:t>may be produced for dentists that handles appointments, dental records, patient recall, etc. </a:t>
            </a:r>
          </a:p>
          <a:p>
            <a:r>
              <a:rPr lang="en-GB" dirty="0" smtClean="0"/>
              <a:t>Domain-specific </a:t>
            </a:r>
            <a:r>
              <a:rPr lang="en-GB" dirty="0" smtClean="0"/>
              <a:t>systems</a:t>
            </a:r>
            <a:r>
              <a:rPr lang="en-GB" dirty="0" smtClean="0"/>
              <a:t>, such as systems to support a business function (e.g. document management) provide functionality that is likely to be required by a range of potential users. 	</a:t>
            </a:r>
            <a:endParaRPr lang="en-US" dirty="0"/>
          </a:p>
        </p:txBody>
      </p:sp>
      <p:sp>
        <p:nvSpPr>
          <p:cNvPr id="4" name="Footer Placeholder 3"/>
          <p:cNvSpPr>
            <a:spLocks noGrp="1"/>
          </p:cNvSpPr>
          <p:nvPr>
            <p:ph type="ftr" sz="quarter" idx="11"/>
          </p:nvPr>
        </p:nvSpPr>
        <p:spPr/>
        <p:txBody>
          <a:bodyPr/>
          <a:lstStyle/>
          <a:p>
            <a:r>
              <a:rPr lang="en-US" smtClean="0"/>
              <a:t>Chapter 15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45</a:t>
            </a:fld>
            <a:endParaRPr lang="en-US"/>
          </a:p>
        </p:txBody>
      </p:sp>
      <p:sp>
        <p:nvSpPr>
          <p:cNvPr id="6" name="Date Placeholder 5"/>
          <p:cNvSpPr>
            <a:spLocks noGrp="1"/>
          </p:cNvSpPr>
          <p:nvPr>
            <p:ph type="dt" sz="half" idx="10"/>
          </p:nvPr>
        </p:nvSpPr>
        <p:spPr/>
        <p:txBody>
          <a:bodyPr/>
          <a:lstStyle/>
          <a:p>
            <a:r>
              <a:rPr lang="en-GB" smtClean="0"/>
              <a:t>17/11/2014</a:t>
            </a:r>
            <a:endParaRPr lang="en-US"/>
          </a:p>
        </p:txBody>
      </p:sp>
    </p:spTree>
  </p:cSld>
  <p:clrMapOvr>
    <a:masterClrMapping/>
  </p:clrMapOvr>
  <p:transition xmlns:p14="http://schemas.microsoft.com/office/powerpoint/2010/mai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COTS</a:t>
            </a:r>
            <a:r>
              <a:rPr lang="en-US" dirty="0"/>
              <a:t>-solution and COTS-integrated systems</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34818781"/>
              </p:ext>
            </p:extLst>
          </p:nvPr>
        </p:nvGraphicFramePr>
        <p:xfrm>
          <a:off x="457200" y="2248680"/>
          <a:ext cx="8229600" cy="305308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just">
                        <a:spcBef>
                          <a:spcPts val="300"/>
                        </a:spcBef>
                        <a:spcAft>
                          <a:spcPts val="300"/>
                        </a:spcAft>
                        <a:tabLst>
                          <a:tab pos="342900" algn="l"/>
                          <a:tab pos="685800" algn="l"/>
                          <a:tab pos="1028700" algn="l"/>
                        </a:tabLst>
                      </a:pPr>
                      <a:r>
                        <a:rPr lang="en-GB" sz="1600" b="1" dirty="0" smtClean="0">
                          <a:solidFill>
                            <a:srgbClr val="000000"/>
                          </a:solidFill>
                          <a:latin typeface="Arial"/>
                          <a:ea typeface="Times New Roman"/>
                          <a:cs typeface="Arial"/>
                        </a:rPr>
                        <a:t>Configurable application systems</a:t>
                      </a:r>
                      <a:endParaRPr lang="en-GB" sz="1600" b="1" dirty="0">
                        <a:solidFill>
                          <a:srgbClr val="000000"/>
                        </a:solidFill>
                        <a:latin typeface="Arial"/>
                        <a:ea typeface="Times New Roman"/>
                        <a:cs typeface="Arial"/>
                      </a:endParaRPr>
                    </a:p>
                  </a:txBody>
                  <a:tcPr marL="68580" marR="68580" marT="0" marB="0"/>
                </a:tc>
                <a:tc>
                  <a:txBody>
                    <a:bodyPr/>
                    <a:lstStyle/>
                    <a:p>
                      <a:pPr algn="just">
                        <a:spcBef>
                          <a:spcPts val="300"/>
                        </a:spcBef>
                        <a:spcAft>
                          <a:spcPts val="300"/>
                        </a:spcAft>
                        <a:tabLst>
                          <a:tab pos="342900" algn="l"/>
                          <a:tab pos="685800" algn="l"/>
                          <a:tab pos="1028700" algn="l"/>
                        </a:tabLst>
                      </a:pPr>
                      <a:r>
                        <a:rPr lang="en-GB" sz="1600" b="1" dirty="0" smtClean="0">
                          <a:solidFill>
                            <a:srgbClr val="000000"/>
                          </a:solidFill>
                          <a:latin typeface="Arial"/>
                          <a:ea typeface="Times New Roman"/>
                          <a:cs typeface="Arial"/>
                        </a:rPr>
                        <a:t>Application system integration</a:t>
                      </a:r>
                      <a:endParaRPr lang="en-GB" sz="1600" b="1" dirty="0">
                        <a:solidFill>
                          <a:srgbClr val="000000"/>
                        </a:solidFill>
                        <a:latin typeface="Arial"/>
                        <a:ea typeface="Times New Roman"/>
                        <a:cs typeface="Arial"/>
                      </a:endParaRPr>
                    </a:p>
                  </a:txBody>
                  <a:tcPr marL="68580" marR="68580" marT="0" marB="0"/>
                </a:tc>
              </a:tr>
              <a:tr h="370840">
                <a:tc>
                  <a:txBody>
                    <a:bodyPr/>
                    <a:lstStyle/>
                    <a:p>
                      <a:pPr algn="l">
                        <a:spcBef>
                          <a:spcPts val="300"/>
                        </a:spcBef>
                        <a:spcAft>
                          <a:spcPts val="600"/>
                        </a:spcAft>
                        <a:tabLst>
                          <a:tab pos="342900" algn="l"/>
                          <a:tab pos="685800" algn="l"/>
                          <a:tab pos="1028700" algn="l"/>
                        </a:tabLst>
                      </a:pPr>
                      <a:r>
                        <a:rPr lang="en-GB" sz="1600" dirty="0" smtClean="0">
                          <a:solidFill>
                            <a:srgbClr val="000000"/>
                          </a:solidFill>
                          <a:latin typeface="Arial"/>
                          <a:ea typeface="Times New Roman"/>
                          <a:cs typeface="Arial"/>
                        </a:rPr>
                        <a:t>Single </a:t>
                      </a:r>
                      <a:r>
                        <a:rPr lang="en-GB" sz="1600" dirty="0">
                          <a:solidFill>
                            <a:srgbClr val="000000"/>
                          </a:solidFill>
                          <a:latin typeface="Arial"/>
                          <a:ea typeface="Times New Roman"/>
                          <a:cs typeface="Arial"/>
                        </a:rPr>
                        <a:t>product that provides the functionality required by a customer</a:t>
                      </a:r>
                    </a:p>
                  </a:txBody>
                  <a:tcPr marL="68580" marR="68580" marT="0" marB="0"/>
                </a:tc>
                <a:tc>
                  <a:txBody>
                    <a:bodyPr/>
                    <a:lstStyle/>
                    <a:p>
                      <a:pPr algn="l">
                        <a:spcBef>
                          <a:spcPts val="300"/>
                        </a:spcBef>
                        <a:spcAft>
                          <a:spcPts val="600"/>
                        </a:spcAft>
                        <a:tabLst>
                          <a:tab pos="342900" algn="l"/>
                          <a:tab pos="685800" algn="l"/>
                          <a:tab pos="1028700" algn="l"/>
                        </a:tabLst>
                      </a:pPr>
                      <a:r>
                        <a:rPr lang="en-GB" sz="1600">
                          <a:solidFill>
                            <a:srgbClr val="000000"/>
                          </a:solidFill>
                          <a:latin typeface="Arial"/>
                          <a:ea typeface="Times New Roman"/>
                          <a:cs typeface="Arial"/>
                        </a:rPr>
                        <a:t>Several heterogeneous system products are integrated to provide  customized functionality</a:t>
                      </a:r>
                    </a:p>
                  </a:txBody>
                  <a:tcPr marL="68580" marR="68580" marT="0" marB="0"/>
                </a:tc>
              </a:tr>
              <a:tr h="370840">
                <a:tc>
                  <a:txBody>
                    <a:bodyPr/>
                    <a:lstStyle/>
                    <a:p>
                      <a:pPr algn="l">
                        <a:spcAft>
                          <a:spcPts val="600"/>
                        </a:spcAft>
                        <a:tabLst>
                          <a:tab pos="342900" algn="l"/>
                          <a:tab pos="685800" algn="l"/>
                          <a:tab pos="1028700" algn="l"/>
                        </a:tabLst>
                      </a:pPr>
                      <a:r>
                        <a:rPr lang="en-GB" sz="1600" dirty="0">
                          <a:solidFill>
                            <a:srgbClr val="000000"/>
                          </a:solidFill>
                          <a:latin typeface="Arial"/>
                          <a:ea typeface="Times New Roman"/>
                          <a:cs typeface="Arial"/>
                        </a:rPr>
                        <a:t>Based around a generic solution and standardized processes</a:t>
                      </a:r>
                    </a:p>
                  </a:txBody>
                  <a:tcPr marL="68580" marR="68580" marT="0" marB="0"/>
                </a:tc>
                <a:tc>
                  <a:txBody>
                    <a:bodyPr/>
                    <a:lstStyle/>
                    <a:p>
                      <a:pPr algn="l">
                        <a:spcAft>
                          <a:spcPts val="600"/>
                        </a:spcAft>
                        <a:tabLst>
                          <a:tab pos="342900" algn="l"/>
                          <a:tab pos="685800" algn="l"/>
                          <a:tab pos="1028700" algn="l"/>
                        </a:tabLst>
                      </a:pPr>
                      <a:r>
                        <a:rPr lang="en-GB" sz="1600">
                          <a:solidFill>
                            <a:srgbClr val="000000"/>
                          </a:solidFill>
                          <a:latin typeface="Arial"/>
                          <a:ea typeface="Times New Roman"/>
                          <a:cs typeface="Arial"/>
                        </a:rPr>
                        <a:t>Flexible solutions may be developed for customer processes</a:t>
                      </a:r>
                    </a:p>
                  </a:txBody>
                  <a:tcPr marL="68580" marR="68580" marT="0" marB="0"/>
                </a:tc>
              </a:tr>
              <a:tr h="370840">
                <a:tc>
                  <a:txBody>
                    <a:bodyPr/>
                    <a:lstStyle/>
                    <a:p>
                      <a:pPr algn="l">
                        <a:spcAft>
                          <a:spcPts val="600"/>
                        </a:spcAft>
                        <a:tabLst>
                          <a:tab pos="342900" algn="l"/>
                          <a:tab pos="685800" algn="l"/>
                          <a:tab pos="1028700" algn="l"/>
                        </a:tabLst>
                      </a:pPr>
                      <a:r>
                        <a:rPr lang="en-GB" sz="1600" dirty="0">
                          <a:solidFill>
                            <a:srgbClr val="000000"/>
                          </a:solidFill>
                          <a:latin typeface="Arial"/>
                          <a:ea typeface="Times New Roman"/>
                          <a:cs typeface="Arial"/>
                        </a:rPr>
                        <a:t>Development focus is on system configuration</a:t>
                      </a:r>
                    </a:p>
                  </a:txBody>
                  <a:tcPr marL="68580" marR="68580" marT="0" marB="0"/>
                </a:tc>
                <a:tc>
                  <a:txBody>
                    <a:bodyPr/>
                    <a:lstStyle/>
                    <a:p>
                      <a:pPr algn="l">
                        <a:spcAft>
                          <a:spcPts val="600"/>
                        </a:spcAft>
                        <a:tabLst>
                          <a:tab pos="342900" algn="l"/>
                          <a:tab pos="685800" algn="l"/>
                          <a:tab pos="1028700" algn="l"/>
                        </a:tabLst>
                      </a:pPr>
                      <a:r>
                        <a:rPr lang="en-GB" sz="1600" dirty="0">
                          <a:solidFill>
                            <a:srgbClr val="000000"/>
                          </a:solidFill>
                          <a:latin typeface="Arial"/>
                          <a:ea typeface="Times New Roman"/>
                          <a:cs typeface="Arial"/>
                        </a:rPr>
                        <a:t>Development focus is on system integration</a:t>
                      </a:r>
                    </a:p>
                  </a:txBody>
                  <a:tcPr marL="68580" marR="68580" marT="0" marB="0"/>
                </a:tc>
              </a:tr>
              <a:tr h="370840">
                <a:tc>
                  <a:txBody>
                    <a:bodyPr/>
                    <a:lstStyle/>
                    <a:p>
                      <a:pPr algn="l">
                        <a:spcAft>
                          <a:spcPts val="600"/>
                        </a:spcAft>
                        <a:tabLst>
                          <a:tab pos="342900" algn="l"/>
                          <a:tab pos="685800" algn="l"/>
                          <a:tab pos="1028700" algn="l"/>
                        </a:tabLst>
                      </a:pPr>
                      <a:r>
                        <a:rPr lang="en-GB" sz="1600">
                          <a:solidFill>
                            <a:srgbClr val="000000"/>
                          </a:solidFill>
                          <a:latin typeface="Arial"/>
                          <a:ea typeface="Times New Roman"/>
                          <a:cs typeface="Arial"/>
                        </a:rPr>
                        <a:t>System vendor is responsible for maintenance</a:t>
                      </a:r>
                    </a:p>
                  </a:txBody>
                  <a:tcPr marL="68580" marR="68580" marT="0" marB="0"/>
                </a:tc>
                <a:tc>
                  <a:txBody>
                    <a:bodyPr/>
                    <a:lstStyle/>
                    <a:p>
                      <a:pPr algn="l">
                        <a:spcAft>
                          <a:spcPts val="600"/>
                        </a:spcAft>
                        <a:tabLst>
                          <a:tab pos="342900" algn="l"/>
                          <a:tab pos="685800" algn="l"/>
                          <a:tab pos="1028700" algn="l"/>
                        </a:tabLst>
                      </a:pPr>
                      <a:r>
                        <a:rPr lang="en-GB" sz="1600" dirty="0">
                          <a:solidFill>
                            <a:srgbClr val="000000"/>
                          </a:solidFill>
                          <a:latin typeface="Arial"/>
                          <a:ea typeface="Times New Roman"/>
                          <a:cs typeface="Arial"/>
                        </a:rPr>
                        <a:t>System owner is responsible for maintenance</a:t>
                      </a:r>
                    </a:p>
                  </a:txBody>
                  <a:tcPr marL="68580" marR="68580" marT="0" marB="0"/>
                </a:tc>
              </a:tr>
              <a:tr h="370840">
                <a:tc>
                  <a:txBody>
                    <a:bodyPr/>
                    <a:lstStyle/>
                    <a:p>
                      <a:pPr algn="l">
                        <a:spcAft>
                          <a:spcPts val="600"/>
                        </a:spcAft>
                        <a:tabLst>
                          <a:tab pos="342900" algn="l"/>
                          <a:tab pos="685800" algn="l"/>
                          <a:tab pos="1028700" algn="l"/>
                        </a:tabLst>
                      </a:pPr>
                      <a:r>
                        <a:rPr lang="en-GB" sz="1600">
                          <a:solidFill>
                            <a:srgbClr val="000000"/>
                          </a:solidFill>
                          <a:latin typeface="Arial"/>
                          <a:ea typeface="Times New Roman"/>
                          <a:cs typeface="Arial"/>
                        </a:rPr>
                        <a:t>System vendor provides the platform for the system</a:t>
                      </a:r>
                    </a:p>
                  </a:txBody>
                  <a:tcPr marL="68580" marR="68580" marT="0" marB="0"/>
                </a:tc>
                <a:tc>
                  <a:txBody>
                    <a:bodyPr/>
                    <a:lstStyle/>
                    <a:p>
                      <a:pPr algn="l">
                        <a:spcAft>
                          <a:spcPts val="600"/>
                        </a:spcAft>
                        <a:tabLst>
                          <a:tab pos="342900" algn="l"/>
                          <a:tab pos="685800" algn="l"/>
                          <a:tab pos="1028700" algn="l"/>
                        </a:tabLst>
                      </a:pPr>
                      <a:r>
                        <a:rPr lang="en-GB" sz="1600" dirty="0">
                          <a:solidFill>
                            <a:srgbClr val="000000"/>
                          </a:solidFill>
                          <a:latin typeface="Arial"/>
                          <a:ea typeface="Times New Roman"/>
                          <a:cs typeface="Arial"/>
                        </a:rPr>
                        <a:t>System owner provides the platform for the </a:t>
                      </a:r>
                      <a:r>
                        <a:rPr lang="en-GB" sz="1600" dirty="0" smtClean="0">
                          <a:solidFill>
                            <a:srgbClr val="000000"/>
                          </a:solidFill>
                          <a:latin typeface="Arial"/>
                          <a:ea typeface="Times New Roman"/>
                          <a:cs typeface="Arial"/>
                        </a:rPr>
                        <a:t>system</a:t>
                      </a:r>
                      <a:endParaRPr lang="en-GB" sz="1600" dirty="0">
                        <a:solidFill>
                          <a:srgbClr val="000000"/>
                        </a:solidFill>
                        <a:latin typeface="Arial"/>
                        <a:ea typeface="Times New Roman"/>
                        <a:cs typeface="Arial"/>
                      </a:endParaRPr>
                    </a:p>
                  </a:txBody>
                  <a:tcPr marL="68580" marR="68580" marT="0" marB="0"/>
                </a:tc>
              </a:tr>
            </a:tbl>
          </a:graphicData>
        </a:graphic>
      </p:graphicFrame>
      <p:sp>
        <p:nvSpPr>
          <p:cNvPr id="6" name="Footer Placeholder 5"/>
          <p:cNvSpPr>
            <a:spLocks noGrp="1"/>
          </p:cNvSpPr>
          <p:nvPr>
            <p:ph type="ftr" sz="quarter" idx="11"/>
          </p:nvPr>
        </p:nvSpPr>
        <p:spPr/>
        <p:txBody>
          <a:bodyPr/>
          <a:lstStyle/>
          <a:p>
            <a:r>
              <a:rPr lang="en-US" smtClean="0"/>
              <a:t>Chapter 15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46</a:t>
            </a:fld>
            <a:endParaRPr lang="en-US"/>
          </a:p>
        </p:txBody>
      </p:sp>
      <p:sp>
        <p:nvSpPr>
          <p:cNvPr id="3" name="Date Placeholder 2"/>
          <p:cNvSpPr>
            <a:spLocks noGrp="1"/>
          </p:cNvSpPr>
          <p:nvPr>
            <p:ph type="dt" sz="half" idx="10"/>
          </p:nvPr>
        </p:nvSpPr>
        <p:spPr/>
        <p:txBody>
          <a:bodyPr/>
          <a:lstStyle/>
          <a:p>
            <a:r>
              <a:rPr lang="en-GB" smtClean="0"/>
              <a:t>17/11/2014</a:t>
            </a:r>
            <a:endParaRPr lang="en-US"/>
          </a:p>
        </p:txBody>
      </p:sp>
    </p:spTree>
  </p:cSld>
  <p:clrMapOvr>
    <a:masterClrMapping/>
  </p:clrMapOvr>
  <p:transition xmlns:p14="http://schemas.microsoft.com/office/powerpoint/2010/mai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a:t>ERP systems</a:t>
            </a:r>
          </a:p>
        </p:txBody>
      </p:sp>
      <p:sp>
        <p:nvSpPr>
          <p:cNvPr id="159747" name="Rectangle 3"/>
          <p:cNvSpPr>
            <a:spLocks noGrp="1" noChangeArrowheads="1"/>
          </p:cNvSpPr>
          <p:nvPr>
            <p:ph idx="1"/>
          </p:nvPr>
        </p:nvSpPr>
        <p:spPr/>
        <p:txBody>
          <a:bodyPr lIns="91797" tIns="45898" rIns="91797" bIns="45898"/>
          <a:lstStyle/>
          <a:p>
            <a:pPr>
              <a:lnSpc>
                <a:spcPct val="90000"/>
              </a:lnSpc>
            </a:pPr>
            <a:r>
              <a:rPr lang="en-US"/>
              <a:t>An Enterprise Resource Planning (ERP) system is a generic system that supports common business processes such as ordering and invoicing, manufacturing, etc.</a:t>
            </a:r>
          </a:p>
          <a:p>
            <a:pPr>
              <a:lnSpc>
                <a:spcPct val="90000"/>
              </a:lnSpc>
            </a:pPr>
            <a:r>
              <a:rPr lang="en-US"/>
              <a:t>These are very widely used in large companies - they represent probably the most common form of software reuse.</a:t>
            </a:r>
          </a:p>
          <a:p>
            <a:pPr>
              <a:lnSpc>
                <a:spcPct val="90000"/>
              </a:lnSpc>
            </a:pPr>
            <a:r>
              <a:rPr lang="en-US"/>
              <a:t>The generic core is adapted by including modules and by incorporating knowledge of business processes and rules.</a:t>
            </a:r>
          </a:p>
        </p:txBody>
      </p:sp>
      <p:sp>
        <p:nvSpPr>
          <p:cNvPr id="2" name="Date Placeholder 1"/>
          <p:cNvSpPr>
            <a:spLocks noGrp="1"/>
          </p:cNvSpPr>
          <p:nvPr>
            <p:ph type="dt" sz="half" idx="10"/>
          </p:nvPr>
        </p:nvSpPr>
        <p:spPr/>
        <p:txBody>
          <a:bodyPr/>
          <a:lstStyle/>
          <a:p>
            <a:r>
              <a:rPr lang="en-GB" smtClean="0"/>
              <a:t>17/11/2014</a:t>
            </a:r>
            <a:endParaRPr lang="en-US"/>
          </a:p>
        </p:txBody>
      </p:sp>
      <p:sp>
        <p:nvSpPr>
          <p:cNvPr id="3" name="Footer Placeholder 2"/>
          <p:cNvSpPr>
            <a:spLocks noGrp="1"/>
          </p:cNvSpPr>
          <p:nvPr>
            <p:ph type="ftr" sz="quarter" idx="11"/>
          </p:nvPr>
        </p:nvSpPr>
        <p:spPr/>
        <p:txBody>
          <a:bodyPr/>
          <a:lstStyle/>
          <a:p>
            <a:r>
              <a:rPr lang="en-US" smtClean="0"/>
              <a:t>Chapter 15 Software reuse</a:t>
            </a:r>
            <a:endParaRPr lang="en-US"/>
          </a:p>
        </p:txBody>
      </p:sp>
      <p:sp>
        <p:nvSpPr>
          <p:cNvPr id="4" name="Slide Number Placeholder 3"/>
          <p:cNvSpPr>
            <a:spLocks noGrp="1"/>
          </p:cNvSpPr>
          <p:nvPr>
            <p:ph type="sldNum" sz="quarter" idx="12"/>
          </p:nvPr>
        </p:nvSpPr>
        <p:spPr/>
        <p:txBody>
          <a:bodyPr/>
          <a:lstStyle/>
          <a:p>
            <a:fld id="{34CF8044-83D2-2543-8CEA-7F647DE98A9A}" type="slidenum">
              <a:rPr lang="en-US" smtClean="0"/>
              <a:pPr/>
              <a:t>47</a:t>
            </a:fld>
            <a:endParaRPr lang="en-US"/>
          </a:p>
        </p:txBody>
      </p:sp>
    </p:spTree>
  </p:cSld>
  <p:clrMapOvr>
    <a:masterClrMapping/>
  </p:clrMapOvr>
  <p:transition xmlns:p14="http://schemas.microsoft.com/office/powerpoint/2010/mai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architecture of an ERP system</a:t>
            </a:r>
            <a:r>
              <a:rPr lang="en-GB" dirty="0" smtClean="0"/>
              <a:t> </a:t>
            </a:r>
            <a:endParaRPr lang="en-US" dirty="0"/>
          </a:p>
        </p:txBody>
      </p:sp>
      <p:pic>
        <p:nvPicPr>
          <p:cNvPr id="4" name="Content Placeholder 3" descr="16.12 ERP architecture.eps"/>
          <p:cNvPicPr>
            <a:picLocks noGrp="1" noChangeAspect="1"/>
          </p:cNvPicPr>
          <p:nvPr>
            <p:ph idx="1"/>
          </p:nvPr>
        </p:nvPicPr>
        <p:blipFill>
          <a:blip r:embed="rId2"/>
          <a:srcRect t="-20743" b="-20743"/>
          <a:stretch>
            <a:fillRect/>
          </a:stretch>
        </p:blipFill>
        <p:spPr>
          <a:xfrm>
            <a:off x="972033" y="1600200"/>
            <a:ext cx="6739016" cy="3706199"/>
          </a:xfrm>
        </p:spPr>
      </p:pic>
      <p:sp>
        <p:nvSpPr>
          <p:cNvPr id="6" name="Footer Placeholder 5"/>
          <p:cNvSpPr>
            <a:spLocks noGrp="1"/>
          </p:cNvSpPr>
          <p:nvPr>
            <p:ph type="ftr" sz="quarter" idx="11"/>
          </p:nvPr>
        </p:nvSpPr>
        <p:spPr/>
        <p:txBody>
          <a:bodyPr/>
          <a:lstStyle/>
          <a:p>
            <a:r>
              <a:rPr lang="en-US" smtClean="0"/>
              <a:t>Chapter 15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48</a:t>
            </a:fld>
            <a:endParaRPr lang="en-US"/>
          </a:p>
        </p:txBody>
      </p:sp>
      <p:sp>
        <p:nvSpPr>
          <p:cNvPr id="3" name="Date Placeholder 2"/>
          <p:cNvSpPr>
            <a:spLocks noGrp="1"/>
          </p:cNvSpPr>
          <p:nvPr>
            <p:ph type="dt" sz="half" idx="10"/>
          </p:nvPr>
        </p:nvSpPr>
        <p:spPr/>
        <p:txBody>
          <a:bodyPr/>
          <a:lstStyle/>
          <a:p>
            <a:r>
              <a:rPr lang="en-GB" smtClean="0"/>
              <a:t>17/11/2014</a:t>
            </a:r>
            <a:endParaRPr lang="en-US"/>
          </a:p>
        </p:txBody>
      </p:sp>
    </p:spTree>
  </p:cSld>
  <p:clrMapOvr>
    <a:masterClrMapping/>
  </p:clrMapOvr>
  <p:transition xmlns:p14="http://schemas.microsoft.com/office/powerpoint/2010/mai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ERP architecture</a:t>
            </a:r>
            <a:endParaRPr lang="en-US" dirty="0"/>
          </a:p>
        </p:txBody>
      </p:sp>
      <p:sp>
        <p:nvSpPr>
          <p:cNvPr id="3" name="Content Placeholder 2"/>
          <p:cNvSpPr>
            <a:spLocks noGrp="1"/>
          </p:cNvSpPr>
          <p:nvPr>
            <p:ph idx="1"/>
          </p:nvPr>
        </p:nvSpPr>
        <p:spPr/>
        <p:txBody>
          <a:bodyPr/>
          <a:lstStyle/>
          <a:p>
            <a:r>
              <a:rPr lang="en-GB" dirty="0" smtClean="0"/>
              <a:t>A number of modules to support different business functions. </a:t>
            </a:r>
          </a:p>
          <a:p>
            <a:r>
              <a:rPr lang="en-GB" dirty="0" smtClean="0"/>
              <a:t>A defined set of business processes, associated with each module, which relate to activities in that module. </a:t>
            </a:r>
          </a:p>
          <a:p>
            <a:r>
              <a:rPr lang="en-GB" dirty="0" smtClean="0"/>
              <a:t>A common database that maintains information about all related business functions. </a:t>
            </a:r>
          </a:p>
          <a:p>
            <a:r>
              <a:rPr lang="en-GB" dirty="0" smtClean="0"/>
              <a:t>A set of business rules that apply to all data in the database. </a:t>
            </a:r>
            <a:endParaRPr lang="en-US" dirty="0"/>
          </a:p>
        </p:txBody>
      </p:sp>
      <p:sp>
        <p:nvSpPr>
          <p:cNvPr id="4" name="Footer Placeholder 3"/>
          <p:cNvSpPr>
            <a:spLocks noGrp="1"/>
          </p:cNvSpPr>
          <p:nvPr>
            <p:ph type="ftr" sz="quarter" idx="11"/>
          </p:nvPr>
        </p:nvSpPr>
        <p:spPr/>
        <p:txBody>
          <a:bodyPr/>
          <a:lstStyle/>
          <a:p>
            <a:r>
              <a:rPr lang="en-US" smtClean="0"/>
              <a:t>Chapter 15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49</a:t>
            </a:fld>
            <a:endParaRPr lang="en-US"/>
          </a:p>
        </p:txBody>
      </p:sp>
      <p:sp>
        <p:nvSpPr>
          <p:cNvPr id="6" name="Date Placeholder 5"/>
          <p:cNvSpPr>
            <a:spLocks noGrp="1"/>
          </p:cNvSpPr>
          <p:nvPr>
            <p:ph type="dt" sz="half" idx="10"/>
          </p:nvPr>
        </p:nvSpPr>
        <p:spPr/>
        <p:txBody>
          <a:bodyPr/>
          <a:lstStyle/>
          <a:p>
            <a:r>
              <a:rPr lang="en-GB" smtClean="0"/>
              <a:t>17/11/2014</a:t>
            </a:r>
            <a:endParaRPr lang="en-US"/>
          </a:p>
        </p:txBody>
      </p:sp>
    </p:spTree>
  </p:cSld>
  <p:clrMapOvr>
    <a:masterClrMapping/>
  </p:clrMapOvr>
  <p:transition xmlns:p14="http://schemas.microsoft.com/office/powerpoint/2010/mai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a:t>
            </a:r>
            <a:r>
              <a:rPr lang="en-US" dirty="0"/>
              <a:t>of software reuse</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04187842"/>
              </p:ext>
            </p:extLst>
          </p:nvPr>
        </p:nvGraphicFramePr>
        <p:xfrm>
          <a:off x="457200" y="1768898"/>
          <a:ext cx="7811922" cy="3535045"/>
        </p:xfrm>
        <a:graphic>
          <a:graphicData uri="http://schemas.openxmlformats.org/drawingml/2006/table">
            <a:tbl>
              <a:tblPr firstRow="1" bandRow="1">
                <a:tableStyleId>{5C22544A-7EE6-4342-B048-85BDC9FD1C3A}</a:tableStyleId>
              </a:tblPr>
              <a:tblGrid>
                <a:gridCol w="2657041"/>
                <a:gridCol w="5154881"/>
              </a:tblGrid>
              <a:tr h="370840">
                <a:tc>
                  <a:txBody>
                    <a:bodyPr/>
                    <a:lstStyle/>
                    <a:p>
                      <a:pPr algn="just">
                        <a:spcAft>
                          <a:spcPts val="0"/>
                        </a:spcAft>
                      </a:pPr>
                      <a:r>
                        <a:rPr lang="en-GB" sz="1600" b="1" dirty="0" smtClean="0">
                          <a:solidFill>
                            <a:srgbClr val="000000"/>
                          </a:solidFill>
                          <a:latin typeface="Arial"/>
                          <a:ea typeface="Times New Roman"/>
                          <a:cs typeface="Arial"/>
                        </a:rPr>
                        <a:t>Benefit</a:t>
                      </a:r>
                      <a:endParaRPr lang="en-GB" sz="16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600" b="1" dirty="0" smtClean="0">
                          <a:solidFill>
                            <a:srgbClr val="000000"/>
                          </a:solidFill>
                          <a:latin typeface="Arial"/>
                          <a:ea typeface="Times New Roman"/>
                          <a:cs typeface="Arial"/>
                        </a:rPr>
                        <a:t>Explanation</a:t>
                      </a:r>
                      <a:endParaRPr lang="en-GB" sz="1600" b="1" dirty="0">
                        <a:solidFill>
                          <a:srgbClr val="000000"/>
                        </a:solidFill>
                        <a:latin typeface="Arial"/>
                        <a:ea typeface="Times New Roman"/>
                        <a:cs typeface="Arial"/>
                      </a:endParaRPr>
                    </a:p>
                  </a:txBody>
                  <a:tcPr marL="73025" marR="73025" marT="73025" marB="73025"/>
                </a:tc>
              </a:tr>
              <a:tr h="370840">
                <a:tc>
                  <a:txBody>
                    <a:bodyPr/>
                    <a:lstStyle/>
                    <a:p>
                      <a:pPr algn="just">
                        <a:spcAft>
                          <a:spcPts val="0"/>
                        </a:spcAft>
                      </a:pPr>
                      <a:r>
                        <a:rPr lang="en-GB" sz="1600" dirty="0">
                          <a:solidFill>
                            <a:srgbClr val="000000"/>
                          </a:solidFill>
                          <a:latin typeface="Arial"/>
                          <a:ea typeface="Times New Roman"/>
                          <a:cs typeface="Arial"/>
                        </a:rPr>
                        <a:t>Accelerated development</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Bringing a system to market as early as possible is often more important than overall development costs. Reusing software can speed up system production because both development and validation time may be reduced</a:t>
                      </a:r>
                      <a:r>
                        <a:rPr lang="en-GB"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73025" marR="73025" marT="0" marB="73025"/>
                </a:tc>
              </a:tr>
              <a:tr h="370840">
                <a:tc>
                  <a:txBody>
                    <a:bodyPr/>
                    <a:lstStyle/>
                    <a:p>
                      <a:pPr algn="just">
                        <a:spcAft>
                          <a:spcPts val="0"/>
                        </a:spcAft>
                      </a:pPr>
                      <a:r>
                        <a:rPr lang="en-GB" sz="1600" dirty="0">
                          <a:solidFill>
                            <a:srgbClr val="000000"/>
                          </a:solidFill>
                          <a:latin typeface="Arial"/>
                          <a:ea typeface="Times New Roman"/>
                          <a:cs typeface="Arial"/>
                        </a:rPr>
                        <a:t>Effective use of specialists</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Instead of doing the same work over and over again, application specialists can develop reusable software that encapsulates their knowledge.</a:t>
                      </a:r>
                    </a:p>
                  </a:txBody>
                  <a:tcPr marL="73025" marR="73025" marT="0" marB="73025"/>
                </a:tc>
              </a:tr>
              <a:tr h="370840">
                <a:tc>
                  <a:txBody>
                    <a:bodyPr/>
                    <a:lstStyle/>
                    <a:p>
                      <a:pPr algn="just">
                        <a:spcAft>
                          <a:spcPts val="0"/>
                        </a:spcAft>
                      </a:pPr>
                      <a:r>
                        <a:rPr lang="en-GB" sz="1600" dirty="0" smtClean="0">
                          <a:solidFill>
                            <a:srgbClr val="000000"/>
                          </a:solidFill>
                          <a:latin typeface="Arial"/>
                          <a:ea typeface="Times New Roman"/>
                          <a:cs typeface="Arial"/>
                        </a:rPr>
                        <a:t>Increased </a:t>
                      </a:r>
                      <a:r>
                        <a:rPr lang="en-GB" sz="1600" dirty="0">
                          <a:solidFill>
                            <a:srgbClr val="000000"/>
                          </a:solidFill>
                          <a:latin typeface="Arial"/>
                          <a:ea typeface="Times New Roman"/>
                          <a:cs typeface="Arial"/>
                        </a:rPr>
                        <a:t>dependability</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Reused software, which has been tried and tested in working systems, should be more dependable than new software. Its design and implementation faults should have been found and fixed. </a:t>
                      </a:r>
                    </a:p>
                  </a:txBody>
                  <a:tcPr marL="73025" marR="73025" marT="0" marB="73025"/>
                </a:tc>
              </a:tr>
            </a:tbl>
          </a:graphicData>
        </a:graphic>
      </p:graphicFrame>
      <p:sp>
        <p:nvSpPr>
          <p:cNvPr id="6" name="Footer Placeholder 5"/>
          <p:cNvSpPr>
            <a:spLocks noGrp="1"/>
          </p:cNvSpPr>
          <p:nvPr>
            <p:ph type="ftr" sz="quarter" idx="11"/>
          </p:nvPr>
        </p:nvSpPr>
        <p:spPr/>
        <p:txBody>
          <a:bodyPr/>
          <a:lstStyle/>
          <a:p>
            <a:r>
              <a:rPr lang="en-US" smtClean="0"/>
              <a:t>Chapter 15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5</a:t>
            </a:fld>
            <a:endParaRPr lang="en-US"/>
          </a:p>
        </p:txBody>
      </p:sp>
      <p:sp>
        <p:nvSpPr>
          <p:cNvPr id="3" name="Date Placeholder 2"/>
          <p:cNvSpPr>
            <a:spLocks noGrp="1"/>
          </p:cNvSpPr>
          <p:nvPr>
            <p:ph type="dt" sz="half" idx="10"/>
          </p:nvPr>
        </p:nvSpPr>
        <p:spPr/>
        <p:txBody>
          <a:bodyPr/>
          <a:lstStyle/>
          <a:p>
            <a:r>
              <a:rPr lang="en-GB" smtClean="0"/>
              <a:t>17/11/2014</a:t>
            </a:r>
            <a:endParaRPr lang="en-US"/>
          </a:p>
        </p:txBody>
      </p:sp>
    </p:spTree>
  </p:cSld>
  <p:clrMapOvr>
    <a:masterClrMapping/>
  </p:clrMapOvr>
  <p:transition xmlns:p14="http://schemas.microsoft.com/office/powerpoint/2010/mai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ERP configuration</a:t>
            </a:r>
            <a:endParaRPr lang="en-US" dirty="0"/>
          </a:p>
        </p:txBody>
      </p:sp>
      <p:sp>
        <p:nvSpPr>
          <p:cNvPr id="3" name="Content Placeholder 2"/>
          <p:cNvSpPr>
            <a:spLocks noGrp="1"/>
          </p:cNvSpPr>
          <p:nvPr>
            <p:ph idx="1"/>
          </p:nvPr>
        </p:nvSpPr>
        <p:spPr/>
        <p:txBody>
          <a:bodyPr/>
          <a:lstStyle/>
          <a:p>
            <a:r>
              <a:rPr lang="en-GB" sz="2200" dirty="0" smtClean="0"/>
              <a:t>Selecting the required functionality from the system.</a:t>
            </a:r>
          </a:p>
          <a:p>
            <a:r>
              <a:rPr lang="en-GB" sz="2200" dirty="0" smtClean="0"/>
              <a:t>Establishing a data model that defines how the organization’s data will be structured in the system database.</a:t>
            </a:r>
          </a:p>
          <a:p>
            <a:r>
              <a:rPr lang="en-GB" sz="2200" dirty="0" smtClean="0"/>
              <a:t>Defining business rules that apply to that data.</a:t>
            </a:r>
          </a:p>
          <a:p>
            <a:r>
              <a:rPr lang="en-GB" sz="2200" dirty="0" smtClean="0"/>
              <a:t>Defining the expected interactions with external systems.</a:t>
            </a:r>
          </a:p>
          <a:p>
            <a:r>
              <a:rPr lang="en-GB" sz="2200" dirty="0" smtClean="0"/>
              <a:t>Designing the input forms and the output reports generated by the system.</a:t>
            </a:r>
          </a:p>
          <a:p>
            <a:r>
              <a:rPr lang="en-GB" sz="2200" dirty="0" smtClean="0"/>
              <a:t>Designing new business processes that conform to the underlying process model supported by the system.</a:t>
            </a:r>
          </a:p>
          <a:p>
            <a:r>
              <a:rPr lang="en-GB" sz="2200" dirty="0" smtClean="0"/>
              <a:t>Setting parameters that define how the system is deployed on its underlying platform.</a:t>
            </a:r>
          </a:p>
          <a:p>
            <a:endParaRPr lang="en-US" dirty="0"/>
          </a:p>
        </p:txBody>
      </p:sp>
      <p:sp>
        <p:nvSpPr>
          <p:cNvPr id="4" name="Footer Placeholder 3"/>
          <p:cNvSpPr>
            <a:spLocks noGrp="1"/>
          </p:cNvSpPr>
          <p:nvPr>
            <p:ph type="ftr" sz="quarter" idx="11"/>
          </p:nvPr>
        </p:nvSpPr>
        <p:spPr/>
        <p:txBody>
          <a:bodyPr/>
          <a:lstStyle/>
          <a:p>
            <a:r>
              <a:rPr lang="en-US" smtClean="0"/>
              <a:t>Chapter 15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50</a:t>
            </a:fld>
            <a:endParaRPr lang="en-US"/>
          </a:p>
        </p:txBody>
      </p:sp>
      <p:sp>
        <p:nvSpPr>
          <p:cNvPr id="6" name="Date Placeholder 5"/>
          <p:cNvSpPr>
            <a:spLocks noGrp="1"/>
          </p:cNvSpPr>
          <p:nvPr>
            <p:ph type="dt" sz="half" idx="10"/>
          </p:nvPr>
        </p:nvSpPr>
        <p:spPr/>
        <p:txBody>
          <a:bodyPr/>
          <a:lstStyle/>
          <a:p>
            <a:r>
              <a:rPr lang="en-GB" smtClean="0"/>
              <a:t>17/11/2014</a:t>
            </a:r>
            <a:endParaRPr lang="en-US"/>
          </a:p>
        </p:txBody>
      </p:sp>
    </p:spTree>
  </p:cSld>
  <p:clrMapOvr>
    <a:masterClrMapping/>
  </p:clrMapOvr>
  <p:transition xmlns:p14="http://schemas.microsoft.com/office/powerpoint/2010/mai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Integrated application systems</a:t>
            </a:r>
            <a:endParaRPr lang="en-US" dirty="0"/>
          </a:p>
        </p:txBody>
      </p:sp>
      <p:sp>
        <p:nvSpPr>
          <p:cNvPr id="3" name="Content Placeholder 2"/>
          <p:cNvSpPr>
            <a:spLocks noGrp="1"/>
          </p:cNvSpPr>
          <p:nvPr>
            <p:ph idx="1"/>
          </p:nvPr>
        </p:nvSpPr>
        <p:spPr/>
        <p:txBody>
          <a:bodyPr/>
          <a:lstStyle/>
          <a:p>
            <a:r>
              <a:rPr lang="en-US" dirty="0"/>
              <a:t>Integrated application </a:t>
            </a:r>
            <a:r>
              <a:rPr lang="en-GB" dirty="0" smtClean="0"/>
              <a:t>systems </a:t>
            </a:r>
            <a:r>
              <a:rPr lang="en-GB" dirty="0" smtClean="0"/>
              <a:t>are applications that include two or more </a:t>
            </a:r>
            <a:r>
              <a:rPr lang="en-GB" dirty="0" smtClean="0"/>
              <a:t>application system products </a:t>
            </a:r>
            <a:r>
              <a:rPr lang="en-GB" dirty="0" smtClean="0"/>
              <a:t>and/or legacy application systems. </a:t>
            </a:r>
          </a:p>
          <a:p>
            <a:r>
              <a:rPr lang="en-GB" dirty="0" smtClean="0"/>
              <a:t>You may use this approach when there is no single </a:t>
            </a:r>
            <a:r>
              <a:rPr lang="en-GB" dirty="0" smtClean="0"/>
              <a:t>application system </a:t>
            </a:r>
            <a:r>
              <a:rPr lang="en-GB" dirty="0" smtClean="0"/>
              <a:t>that meets all of your needs or when you wish to integrate a new </a:t>
            </a:r>
            <a:r>
              <a:rPr lang="en-GB" dirty="0" smtClean="0"/>
              <a:t>application system with </a:t>
            </a:r>
            <a:r>
              <a:rPr lang="en-GB" dirty="0" smtClean="0"/>
              <a:t>systems that you already use. </a:t>
            </a:r>
            <a:endParaRPr lang="en-US" dirty="0"/>
          </a:p>
        </p:txBody>
      </p:sp>
      <p:sp>
        <p:nvSpPr>
          <p:cNvPr id="4" name="Footer Placeholder 3"/>
          <p:cNvSpPr>
            <a:spLocks noGrp="1"/>
          </p:cNvSpPr>
          <p:nvPr>
            <p:ph type="ftr" sz="quarter" idx="11"/>
          </p:nvPr>
        </p:nvSpPr>
        <p:spPr/>
        <p:txBody>
          <a:bodyPr/>
          <a:lstStyle/>
          <a:p>
            <a:r>
              <a:rPr lang="en-US" smtClean="0"/>
              <a:t>Chapter 15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51</a:t>
            </a:fld>
            <a:endParaRPr lang="en-US"/>
          </a:p>
        </p:txBody>
      </p:sp>
      <p:sp>
        <p:nvSpPr>
          <p:cNvPr id="6" name="Date Placeholder 5"/>
          <p:cNvSpPr>
            <a:spLocks noGrp="1"/>
          </p:cNvSpPr>
          <p:nvPr>
            <p:ph type="dt" sz="half" idx="10"/>
          </p:nvPr>
        </p:nvSpPr>
        <p:spPr/>
        <p:txBody>
          <a:bodyPr/>
          <a:lstStyle/>
          <a:p>
            <a:r>
              <a:rPr lang="en-GB" smtClean="0"/>
              <a:t>17/11/2014</a:t>
            </a:r>
            <a:endParaRPr lang="en-US"/>
          </a:p>
        </p:txBody>
      </p:sp>
    </p:spTree>
  </p:cSld>
  <p:clrMapOvr>
    <a:masterClrMapping/>
  </p:clrMapOvr>
  <p:transition xmlns:p14="http://schemas.microsoft.com/office/powerpoint/2010/mai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choices</a:t>
            </a:r>
            <a:endParaRPr lang="en-US" dirty="0"/>
          </a:p>
        </p:txBody>
      </p:sp>
      <p:sp>
        <p:nvSpPr>
          <p:cNvPr id="3" name="Content Placeholder 2"/>
          <p:cNvSpPr>
            <a:spLocks noGrp="1"/>
          </p:cNvSpPr>
          <p:nvPr>
            <p:ph idx="1"/>
          </p:nvPr>
        </p:nvSpPr>
        <p:spPr/>
        <p:txBody>
          <a:bodyPr/>
          <a:lstStyle/>
          <a:p>
            <a:r>
              <a:rPr lang="en-GB" dirty="0" smtClean="0"/>
              <a:t>Which </a:t>
            </a:r>
            <a:r>
              <a:rPr lang="en-GB" dirty="0" smtClean="0"/>
              <a:t>individual application systems offer </a:t>
            </a:r>
            <a:r>
              <a:rPr lang="en-GB" dirty="0" smtClean="0"/>
              <a:t>the most appropriate functionality? </a:t>
            </a:r>
          </a:p>
          <a:p>
            <a:pPr lvl="1"/>
            <a:r>
              <a:rPr lang="en-GB" dirty="0" smtClean="0"/>
              <a:t>Typically, there will be several </a:t>
            </a:r>
            <a:r>
              <a:rPr lang="en-GB" dirty="0" smtClean="0"/>
              <a:t>application system products </a:t>
            </a:r>
            <a:r>
              <a:rPr lang="en-GB" dirty="0" smtClean="0"/>
              <a:t>available, which can be combined in different ways. </a:t>
            </a:r>
          </a:p>
          <a:p>
            <a:r>
              <a:rPr lang="en-GB" dirty="0" smtClean="0"/>
              <a:t>How will data be exchanged? </a:t>
            </a:r>
          </a:p>
          <a:p>
            <a:pPr lvl="1"/>
            <a:r>
              <a:rPr lang="en-GB" dirty="0" smtClean="0"/>
              <a:t>Different products normally use unique data structures and formats. You have to write adaptors that convert from one representation to another. </a:t>
            </a:r>
          </a:p>
          <a:p>
            <a:r>
              <a:rPr lang="en-GB" dirty="0" smtClean="0"/>
              <a:t>What features of a product will actually be used? </a:t>
            </a:r>
          </a:p>
          <a:p>
            <a:pPr lvl="1"/>
            <a:r>
              <a:rPr lang="en-GB" dirty="0" smtClean="0"/>
              <a:t>Individual application systems may </a:t>
            </a:r>
            <a:r>
              <a:rPr lang="en-GB" dirty="0" smtClean="0"/>
              <a:t>include more functionality than you need and functionality may be duplicated across different products. </a:t>
            </a:r>
            <a:endParaRPr lang="en-US" dirty="0"/>
          </a:p>
        </p:txBody>
      </p:sp>
      <p:sp>
        <p:nvSpPr>
          <p:cNvPr id="4" name="Footer Placeholder 3"/>
          <p:cNvSpPr>
            <a:spLocks noGrp="1"/>
          </p:cNvSpPr>
          <p:nvPr>
            <p:ph type="ftr" sz="quarter" idx="11"/>
          </p:nvPr>
        </p:nvSpPr>
        <p:spPr/>
        <p:txBody>
          <a:bodyPr/>
          <a:lstStyle/>
          <a:p>
            <a:r>
              <a:rPr lang="en-US" smtClean="0"/>
              <a:t>Chapter 15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52</a:t>
            </a:fld>
            <a:endParaRPr lang="en-US"/>
          </a:p>
        </p:txBody>
      </p:sp>
      <p:sp>
        <p:nvSpPr>
          <p:cNvPr id="6" name="Date Placeholder 5"/>
          <p:cNvSpPr>
            <a:spLocks noGrp="1"/>
          </p:cNvSpPr>
          <p:nvPr>
            <p:ph type="dt" sz="half" idx="10"/>
          </p:nvPr>
        </p:nvSpPr>
        <p:spPr/>
        <p:txBody>
          <a:bodyPr/>
          <a:lstStyle/>
          <a:p>
            <a:r>
              <a:rPr lang="en-GB" smtClean="0"/>
              <a:t>17/11/2014</a:t>
            </a:r>
            <a:endParaRPr lang="en-US"/>
          </a:p>
        </p:txBody>
      </p:sp>
    </p:spTree>
  </p:cSld>
  <p:clrMapOvr>
    <a:masterClrMapping/>
  </p:clrMapOvr>
  <p:transition xmlns:p14="http://schemas.microsoft.com/office/powerpoint/2010/mai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integrated procurement </a:t>
            </a:r>
            <a:r>
              <a:rPr lang="en-US" dirty="0"/>
              <a:t>system </a:t>
            </a:r>
          </a:p>
        </p:txBody>
      </p:sp>
      <p:pic>
        <p:nvPicPr>
          <p:cNvPr id="6" name="Content Placeholder 5" descr="16.13 E-procurement.eps"/>
          <p:cNvPicPr>
            <a:picLocks noGrp="1" noChangeAspect="1"/>
          </p:cNvPicPr>
          <p:nvPr>
            <p:ph idx="1"/>
          </p:nvPr>
        </p:nvPicPr>
        <p:blipFill>
          <a:blip r:embed="rId2"/>
          <a:srcRect t="-11694" b="-11694"/>
          <a:stretch>
            <a:fillRect/>
          </a:stretch>
        </p:blipFill>
        <p:spPr>
          <a:xfrm>
            <a:off x="-1218243" y="1417638"/>
            <a:ext cx="8229600" cy="4525963"/>
          </a:xfrm>
        </p:spPr>
      </p:pic>
      <p:sp>
        <p:nvSpPr>
          <p:cNvPr id="5" name="Footer Placeholder 4"/>
          <p:cNvSpPr>
            <a:spLocks noGrp="1"/>
          </p:cNvSpPr>
          <p:nvPr>
            <p:ph type="ftr" sz="quarter" idx="11"/>
          </p:nvPr>
        </p:nvSpPr>
        <p:spPr/>
        <p:txBody>
          <a:bodyPr/>
          <a:lstStyle/>
          <a:p>
            <a:r>
              <a:rPr lang="en-US" smtClean="0"/>
              <a:t>Chapter 15 Software reuse</a:t>
            </a:r>
            <a:endParaRPr lang="en-US"/>
          </a:p>
        </p:txBody>
      </p:sp>
      <p:sp>
        <p:nvSpPr>
          <p:cNvPr id="4" name="Slide Number Placeholder 3"/>
          <p:cNvSpPr>
            <a:spLocks noGrp="1"/>
          </p:cNvSpPr>
          <p:nvPr>
            <p:ph type="sldNum" sz="quarter" idx="12"/>
          </p:nvPr>
        </p:nvSpPr>
        <p:spPr/>
        <p:txBody>
          <a:bodyPr/>
          <a:lstStyle/>
          <a:p>
            <a:fld id="{34CF8044-83D2-2543-8CEA-7F647DE98A9A}" type="slidenum">
              <a:rPr lang="en-US" smtClean="0"/>
              <a:pPr/>
              <a:t>53</a:t>
            </a:fld>
            <a:endParaRPr lang="en-US"/>
          </a:p>
        </p:txBody>
      </p:sp>
      <p:sp>
        <p:nvSpPr>
          <p:cNvPr id="3" name="Date Placeholder 2"/>
          <p:cNvSpPr>
            <a:spLocks noGrp="1"/>
          </p:cNvSpPr>
          <p:nvPr>
            <p:ph type="dt" sz="half" idx="10"/>
          </p:nvPr>
        </p:nvSpPr>
        <p:spPr/>
        <p:txBody>
          <a:bodyPr/>
          <a:lstStyle/>
          <a:p>
            <a:r>
              <a:rPr lang="en-GB" smtClean="0"/>
              <a:t>17/11/2014</a:t>
            </a:r>
            <a:endParaRPr lang="en-US"/>
          </a:p>
        </p:txBody>
      </p:sp>
    </p:spTree>
  </p:cSld>
  <p:clrMapOvr>
    <a:masterClrMapping/>
  </p:clrMapOvr>
  <p:transition xmlns:p14="http://schemas.microsoft.com/office/powerpoint/2010/mai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Service-oriented </a:t>
            </a:r>
            <a:r>
              <a:rPr lang="en-US" dirty="0" smtClean="0"/>
              <a:t>interfaces</a:t>
            </a:r>
            <a:endParaRPr lang="en-US" dirty="0"/>
          </a:p>
        </p:txBody>
      </p:sp>
      <p:sp>
        <p:nvSpPr>
          <p:cNvPr id="3" name="Content Placeholder 2"/>
          <p:cNvSpPr>
            <a:spLocks noGrp="1"/>
          </p:cNvSpPr>
          <p:nvPr>
            <p:ph idx="1"/>
          </p:nvPr>
        </p:nvSpPr>
        <p:spPr/>
        <p:txBody>
          <a:bodyPr/>
          <a:lstStyle/>
          <a:p>
            <a:r>
              <a:rPr lang="en-GB" dirty="0" smtClean="0"/>
              <a:t>Application system integration </a:t>
            </a:r>
            <a:r>
              <a:rPr lang="en-GB" dirty="0" smtClean="0"/>
              <a:t>can be simplified if a service-oriented approach is used. </a:t>
            </a:r>
          </a:p>
          <a:p>
            <a:r>
              <a:rPr lang="en-GB" dirty="0" smtClean="0"/>
              <a:t>A service-oriented approach means allowing access to the application system’s functionality through a standard service interface, with a service for each discrete unit of functionality. </a:t>
            </a:r>
          </a:p>
          <a:p>
            <a:r>
              <a:rPr lang="en-GB" dirty="0" smtClean="0"/>
              <a:t>Some applications may offer a service interface but, sometimes, this service interface has to be implemented by the system integrator. You have to program a wrapper that hides the application and provides externally visible services. </a:t>
            </a:r>
            <a:endParaRPr lang="en-US" dirty="0"/>
          </a:p>
        </p:txBody>
      </p:sp>
      <p:sp>
        <p:nvSpPr>
          <p:cNvPr id="4" name="Footer Placeholder 3"/>
          <p:cNvSpPr>
            <a:spLocks noGrp="1"/>
          </p:cNvSpPr>
          <p:nvPr>
            <p:ph type="ftr" sz="quarter" idx="11"/>
          </p:nvPr>
        </p:nvSpPr>
        <p:spPr/>
        <p:txBody>
          <a:bodyPr/>
          <a:lstStyle/>
          <a:p>
            <a:r>
              <a:rPr lang="en-US" smtClean="0"/>
              <a:t>Chapter 15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54</a:t>
            </a:fld>
            <a:endParaRPr lang="en-US"/>
          </a:p>
        </p:txBody>
      </p:sp>
      <p:sp>
        <p:nvSpPr>
          <p:cNvPr id="6" name="Date Placeholder 5"/>
          <p:cNvSpPr>
            <a:spLocks noGrp="1"/>
          </p:cNvSpPr>
          <p:nvPr>
            <p:ph type="dt" sz="half" idx="10"/>
          </p:nvPr>
        </p:nvSpPr>
        <p:spPr/>
        <p:txBody>
          <a:bodyPr/>
          <a:lstStyle/>
          <a:p>
            <a:r>
              <a:rPr lang="en-GB" smtClean="0"/>
              <a:t>17/11/2014</a:t>
            </a:r>
            <a:endParaRPr lang="en-US"/>
          </a:p>
        </p:txBody>
      </p:sp>
    </p:spTree>
  </p:cSld>
  <p:clrMapOvr>
    <a:masterClrMapping/>
  </p:clrMapOvr>
  <p:transition xmlns:p14="http://schemas.microsoft.com/office/powerpoint/2010/mai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a:t>
            </a:r>
            <a:r>
              <a:rPr lang="en-US" dirty="0"/>
              <a:t>wrapping</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15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55</a:t>
            </a:fld>
            <a:endParaRPr lang="en-US"/>
          </a:p>
        </p:txBody>
      </p:sp>
      <p:pic>
        <p:nvPicPr>
          <p:cNvPr id="4" name="Content Placeholder 3" descr="16.14 ServiceWrapper.eps"/>
          <p:cNvPicPr>
            <a:picLocks noChangeAspect="1"/>
          </p:cNvPicPr>
          <p:nvPr/>
        </p:nvPicPr>
        <p:blipFill>
          <a:blip r:embed="rId2"/>
          <a:srcRect l="-4302" r="-4302"/>
          <a:stretch>
            <a:fillRect/>
          </a:stretch>
        </p:blipFill>
        <p:spPr>
          <a:xfrm>
            <a:off x="1292373" y="1863365"/>
            <a:ext cx="6636050" cy="3649572"/>
          </a:xfrm>
          <a:prstGeom prst="rect">
            <a:avLst/>
          </a:prstGeom>
        </p:spPr>
      </p:pic>
      <p:sp>
        <p:nvSpPr>
          <p:cNvPr id="3" name="Date Placeholder 2"/>
          <p:cNvSpPr>
            <a:spLocks noGrp="1"/>
          </p:cNvSpPr>
          <p:nvPr>
            <p:ph type="dt" sz="half" idx="10"/>
          </p:nvPr>
        </p:nvSpPr>
        <p:spPr/>
        <p:txBody>
          <a:bodyPr/>
          <a:lstStyle/>
          <a:p>
            <a:r>
              <a:rPr lang="en-GB" smtClean="0"/>
              <a:t>17/11/2014</a:t>
            </a:r>
            <a:endParaRPr lang="en-US"/>
          </a:p>
        </p:txBody>
      </p:sp>
    </p:spTree>
  </p:cSld>
  <p:clrMapOvr>
    <a:masterClrMapping/>
  </p:clrMapOvr>
  <p:transition xmlns:p14="http://schemas.microsoft.com/office/powerpoint/2010/mai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xfrm>
            <a:off x="381001" y="262912"/>
            <a:ext cx="8189108" cy="1109007"/>
          </a:xfrm>
        </p:spPr>
        <p:txBody>
          <a:bodyPr/>
          <a:lstStyle/>
          <a:p>
            <a:r>
              <a:rPr lang="en-GB" dirty="0" smtClean="0"/>
              <a:t>Application system </a:t>
            </a:r>
            <a:r>
              <a:rPr lang="en-GB" dirty="0"/>
              <a:t>integration problems</a:t>
            </a:r>
          </a:p>
        </p:txBody>
      </p:sp>
      <p:sp>
        <p:nvSpPr>
          <p:cNvPr id="155651" name="Rectangle 3"/>
          <p:cNvSpPr>
            <a:spLocks noGrp="1" noChangeArrowheads="1"/>
          </p:cNvSpPr>
          <p:nvPr>
            <p:ph idx="1"/>
          </p:nvPr>
        </p:nvSpPr>
        <p:spPr/>
        <p:txBody>
          <a:bodyPr lIns="91797" tIns="45898" rIns="91797" bIns="45898"/>
          <a:lstStyle/>
          <a:p>
            <a:r>
              <a:rPr lang="en-GB" sz="2300" dirty="0"/>
              <a:t>Lack of control over functionality and performance</a:t>
            </a:r>
          </a:p>
          <a:p>
            <a:pPr lvl="1"/>
            <a:r>
              <a:rPr lang="en-GB" sz="2100" dirty="0" smtClean="0"/>
              <a:t>Application systems </a:t>
            </a:r>
            <a:r>
              <a:rPr lang="en-GB" sz="2100" dirty="0"/>
              <a:t>may be less effective than they appear</a:t>
            </a:r>
          </a:p>
          <a:p>
            <a:r>
              <a:rPr lang="en-GB" sz="2300" dirty="0"/>
              <a:t>Problems with </a:t>
            </a:r>
            <a:r>
              <a:rPr lang="en-GB" sz="2000" dirty="0" smtClean="0"/>
              <a:t>application </a:t>
            </a:r>
            <a:r>
              <a:rPr lang="en-GB" sz="2300" dirty="0" smtClean="0"/>
              <a:t>system </a:t>
            </a:r>
            <a:r>
              <a:rPr lang="en-GB" sz="2300" dirty="0"/>
              <a:t>inter-operability</a:t>
            </a:r>
          </a:p>
          <a:p>
            <a:pPr lvl="1"/>
            <a:r>
              <a:rPr lang="en-GB" sz="2100" dirty="0"/>
              <a:t>Different </a:t>
            </a:r>
            <a:r>
              <a:rPr lang="en-GB" sz="2100" dirty="0" smtClean="0"/>
              <a:t>application systems </a:t>
            </a:r>
            <a:r>
              <a:rPr lang="en-GB" sz="2100" dirty="0"/>
              <a:t>may make different assumptions that means integration is difficult</a:t>
            </a:r>
          </a:p>
          <a:p>
            <a:r>
              <a:rPr lang="en-GB" sz="2300" dirty="0"/>
              <a:t>No control over system evolution</a:t>
            </a:r>
          </a:p>
          <a:p>
            <a:pPr lvl="1"/>
            <a:r>
              <a:rPr lang="en-GB" sz="2100" dirty="0" smtClean="0"/>
              <a:t>Application system vendors </a:t>
            </a:r>
            <a:r>
              <a:rPr lang="en-GB" sz="2100" dirty="0"/>
              <a:t>not system users control evolution</a:t>
            </a:r>
          </a:p>
          <a:p>
            <a:r>
              <a:rPr lang="en-GB" sz="2300" dirty="0"/>
              <a:t>Support from </a:t>
            </a:r>
            <a:r>
              <a:rPr lang="en-GB" sz="2300" dirty="0" smtClean="0"/>
              <a:t>system </a:t>
            </a:r>
            <a:r>
              <a:rPr lang="en-GB" sz="2300" dirty="0" smtClean="0"/>
              <a:t>vendors</a:t>
            </a:r>
            <a:endParaRPr lang="en-GB" sz="2300" dirty="0"/>
          </a:p>
          <a:p>
            <a:pPr lvl="1"/>
            <a:r>
              <a:rPr lang="en-GB" sz="2100" dirty="0" smtClean="0"/>
              <a:t>Application system vendors </a:t>
            </a:r>
            <a:r>
              <a:rPr lang="en-GB" sz="2100" dirty="0"/>
              <a:t>may not offer support  over the lifetime of the product</a:t>
            </a:r>
          </a:p>
        </p:txBody>
      </p:sp>
      <p:sp>
        <p:nvSpPr>
          <p:cNvPr id="2" name="Date Placeholder 1"/>
          <p:cNvSpPr>
            <a:spLocks noGrp="1"/>
          </p:cNvSpPr>
          <p:nvPr>
            <p:ph type="dt" sz="half" idx="10"/>
          </p:nvPr>
        </p:nvSpPr>
        <p:spPr/>
        <p:txBody>
          <a:bodyPr/>
          <a:lstStyle/>
          <a:p>
            <a:r>
              <a:rPr lang="en-GB" smtClean="0"/>
              <a:t>17/11/2014</a:t>
            </a:r>
            <a:endParaRPr lang="en-US"/>
          </a:p>
        </p:txBody>
      </p:sp>
      <p:sp>
        <p:nvSpPr>
          <p:cNvPr id="3" name="Footer Placeholder 2"/>
          <p:cNvSpPr>
            <a:spLocks noGrp="1"/>
          </p:cNvSpPr>
          <p:nvPr>
            <p:ph type="ftr" sz="quarter" idx="11"/>
          </p:nvPr>
        </p:nvSpPr>
        <p:spPr/>
        <p:txBody>
          <a:bodyPr/>
          <a:lstStyle/>
          <a:p>
            <a:r>
              <a:rPr lang="en-US" smtClean="0"/>
              <a:t>Chapter 15 Software reuse</a:t>
            </a:r>
            <a:endParaRPr lang="en-US"/>
          </a:p>
        </p:txBody>
      </p:sp>
      <p:sp>
        <p:nvSpPr>
          <p:cNvPr id="4" name="Slide Number Placeholder 3"/>
          <p:cNvSpPr>
            <a:spLocks noGrp="1"/>
          </p:cNvSpPr>
          <p:nvPr>
            <p:ph type="sldNum" sz="quarter" idx="12"/>
          </p:nvPr>
        </p:nvSpPr>
        <p:spPr/>
        <p:txBody>
          <a:bodyPr/>
          <a:lstStyle/>
          <a:p>
            <a:fld id="{34CF8044-83D2-2543-8CEA-7F647DE98A9A}" type="slidenum">
              <a:rPr lang="en-US" smtClean="0"/>
              <a:pPr/>
              <a:t>56</a:t>
            </a:fld>
            <a:endParaRPr lang="en-US"/>
          </a:p>
        </p:txBody>
      </p:sp>
    </p:spTree>
  </p:cSld>
  <p:clrMapOvr>
    <a:masterClrMapping/>
  </p:clrMapOvr>
  <p:transition xmlns:p14="http://schemas.microsoft.com/office/powerpoint/2010/mai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sz="2000" dirty="0"/>
              <a:t>There are many different ways to reuse software. These range from the reuse of classes and methods in libraries to the reuse of complete application systems.</a:t>
            </a:r>
          </a:p>
          <a:p>
            <a:r>
              <a:rPr lang="en-GB" sz="2000" dirty="0"/>
              <a:t>The advantages of software reuse are lower costs, faster software development and lower risks. System dependability is increased. Specialists can be used more effectively by concentrating their expertise on the design of reusable components.</a:t>
            </a:r>
          </a:p>
          <a:p>
            <a:r>
              <a:rPr lang="en-GB" sz="2000" dirty="0"/>
              <a:t>Application frameworks are collections of concrete and abstract objects that are designed for reuse through specialization and the addition of new objects. They usually incorporate good design practice through design patterns</a:t>
            </a:r>
            <a:r>
              <a:rPr lang="en-GB" sz="2000" dirty="0" smtClean="0"/>
              <a:t>.</a:t>
            </a:r>
            <a:endParaRPr lang="en-GB" sz="2000" dirty="0"/>
          </a:p>
        </p:txBody>
      </p:sp>
      <p:sp>
        <p:nvSpPr>
          <p:cNvPr id="4" name="Footer Placeholder 3"/>
          <p:cNvSpPr>
            <a:spLocks noGrp="1"/>
          </p:cNvSpPr>
          <p:nvPr>
            <p:ph type="ftr" sz="quarter" idx="11"/>
          </p:nvPr>
        </p:nvSpPr>
        <p:spPr/>
        <p:txBody>
          <a:bodyPr/>
          <a:lstStyle/>
          <a:p>
            <a:r>
              <a:rPr lang="en-US" smtClean="0"/>
              <a:t>Chapter 15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57</a:t>
            </a:fld>
            <a:endParaRPr lang="en-US"/>
          </a:p>
        </p:txBody>
      </p:sp>
      <p:sp>
        <p:nvSpPr>
          <p:cNvPr id="6" name="Date Placeholder 5"/>
          <p:cNvSpPr>
            <a:spLocks noGrp="1"/>
          </p:cNvSpPr>
          <p:nvPr>
            <p:ph type="dt" sz="half" idx="10"/>
          </p:nvPr>
        </p:nvSpPr>
        <p:spPr/>
        <p:txBody>
          <a:bodyPr/>
          <a:lstStyle/>
          <a:p>
            <a:r>
              <a:rPr lang="en-GB" smtClean="0"/>
              <a:t>17/11/2014</a:t>
            </a:r>
            <a:endParaRPr lang="en-US"/>
          </a:p>
        </p:txBody>
      </p:sp>
    </p:spTree>
    <p:extLst>
      <p:ext uri="{BB962C8B-B14F-4D97-AF65-F5344CB8AC3E}">
        <p14:creationId xmlns:p14="http://schemas.microsoft.com/office/powerpoint/2010/main" val="2873526147"/>
      </p:ext>
    </p:extLst>
  </p:cSld>
  <p:clrMapOvr>
    <a:masterClrMapping/>
  </p:clrMapOvr>
  <p:transition xmlns:p14="http://schemas.microsoft.com/office/powerpoint/2010/mai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sz="2000" dirty="0"/>
              <a:t>Software product lines are related applications that are developed from one or more base applications. A generic system is adapted and specialized to meet specific requirements for functionality, target platform or operational configuration.</a:t>
            </a:r>
          </a:p>
          <a:p>
            <a:r>
              <a:rPr lang="en-GB" sz="2000" dirty="0"/>
              <a:t>Application system reuse is concerned with the reuse of large-scale, off-the-shelf systems. These provide a lot of functionality and their reuse can radically reduce costs and development time.  Systems may be developed by configuring a single, generic application system or by integrating two or more application systems.</a:t>
            </a:r>
          </a:p>
          <a:p>
            <a:r>
              <a:rPr lang="en-GB" sz="2000" dirty="0"/>
              <a:t>Potential problems with application system reuse include lack of control over functionality and performance, lack of control over system evolution, the need for support from external vendors and difficulties in ensuring that systems can inter-operate.</a:t>
            </a:r>
          </a:p>
        </p:txBody>
      </p:sp>
      <p:sp>
        <p:nvSpPr>
          <p:cNvPr id="4" name="Footer Placeholder 3"/>
          <p:cNvSpPr>
            <a:spLocks noGrp="1"/>
          </p:cNvSpPr>
          <p:nvPr>
            <p:ph type="ftr" sz="quarter" idx="11"/>
          </p:nvPr>
        </p:nvSpPr>
        <p:spPr/>
        <p:txBody>
          <a:bodyPr/>
          <a:lstStyle/>
          <a:p>
            <a:r>
              <a:rPr lang="en-US" smtClean="0"/>
              <a:t>Chapter 15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58</a:t>
            </a:fld>
            <a:endParaRPr lang="en-US"/>
          </a:p>
        </p:txBody>
      </p:sp>
      <p:sp>
        <p:nvSpPr>
          <p:cNvPr id="6" name="Date Placeholder 5"/>
          <p:cNvSpPr>
            <a:spLocks noGrp="1"/>
          </p:cNvSpPr>
          <p:nvPr>
            <p:ph type="dt" sz="half" idx="10"/>
          </p:nvPr>
        </p:nvSpPr>
        <p:spPr/>
        <p:txBody>
          <a:bodyPr/>
          <a:lstStyle/>
          <a:p>
            <a:r>
              <a:rPr lang="en-GB" smtClean="0"/>
              <a:t>17/11/2014</a:t>
            </a:r>
            <a:endParaRPr lang="en-US"/>
          </a:p>
        </p:txBody>
      </p:sp>
    </p:spTree>
  </p:cSld>
  <p:clrMapOvr>
    <a:masterClrMapping/>
  </p:clrMapOvr>
  <p:transition xmlns:p14="http://schemas.microsoft.com/office/powerpoint/2010/mai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a:t>
            </a:r>
            <a:r>
              <a:rPr lang="en-US" dirty="0"/>
              <a:t>of software reuse</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54548794"/>
              </p:ext>
            </p:extLst>
          </p:nvPr>
        </p:nvGraphicFramePr>
        <p:xfrm>
          <a:off x="457200" y="1999476"/>
          <a:ext cx="7974061" cy="4735195"/>
        </p:xfrm>
        <a:graphic>
          <a:graphicData uri="http://schemas.openxmlformats.org/drawingml/2006/table">
            <a:tbl>
              <a:tblPr firstRow="1" bandRow="1">
                <a:tableStyleId>{5C22544A-7EE6-4342-B048-85BDC9FD1C3A}</a:tableStyleId>
              </a:tblPr>
              <a:tblGrid>
                <a:gridCol w="2712188"/>
                <a:gridCol w="5261873"/>
              </a:tblGrid>
              <a:tr h="370840">
                <a:tc>
                  <a:txBody>
                    <a:bodyPr/>
                    <a:lstStyle/>
                    <a:p>
                      <a:pPr algn="just">
                        <a:spcAft>
                          <a:spcPts val="0"/>
                        </a:spcAft>
                      </a:pPr>
                      <a:r>
                        <a:rPr lang="en-GB" sz="1400" b="1" dirty="0" smtClean="0">
                          <a:solidFill>
                            <a:srgbClr val="000000"/>
                          </a:solidFill>
                          <a:latin typeface="Arial"/>
                          <a:ea typeface="Times New Roman"/>
                          <a:cs typeface="Arial"/>
                        </a:rPr>
                        <a:t>Benefit</a:t>
                      </a:r>
                      <a:endParaRPr lang="en-GB" sz="14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400" b="1" dirty="0" smtClean="0">
                          <a:solidFill>
                            <a:srgbClr val="000000"/>
                          </a:solidFill>
                          <a:latin typeface="Arial"/>
                          <a:ea typeface="Times New Roman"/>
                          <a:cs typeface="Arial"/>
                        </a:rPr>
                        <a:t>Explanation</a:t>
                      </a:r>
                      <a:endParaRPr lang="en-GB" sz="1400" b="1" dirty="0">
                        <a:solidFill>
                          <a:srgbClr val="000000"/>
                        </a:solidFill>
                        <a:latin typeface="Arial"/>
                        <a:ea typeface="Times New Roman"/>
                        <a:cs typeface="Arial"/>
                      </a:endParaRPr>
                    </a:p>
                  </a:txBody>
                  <a:tcPr marL="73025" marR="73025" marT="73025" marB="73025"/>
                </a:tc>
              </a:tr>
              <a:tr h="370840">
                <a:tc>
                  <a:txBody>
                    <a:bodyPr/>
                    <a:lstStyle/>
                    <a:p>
                      <a:pPr algn="just">
                        <a:spcAft>
                          <a:spcPts val="0"/>
                        </a:spcAft>
                      </a:pPr>
                      <a:r>
                        <a:rPr lang="en-GB" sz="1600" dirty="0" smtClean="0">
                          <a:solidFill>
                            <a:srgbClr val="000000"/>
                          </a:solidFill>
                          <a:latin typeface="Arial"/>
                          <a:ea typeface="Times New Roman"/>
                          <a:cs typeface="Arial"/>
                        </a:rPr>
                        <a:t>Lower development costs</a:t>
                      </a:r>
                      <a:endParaRPr lang="en-GB" sz="1600" dirty="0">
                        <a:solidFill>
                          <a:srgbClr val="000000"/>
                        </a:solidFill>
                        <a:latin typeface="Arial"/>
                        <a:ea typeface="Times New Roman"/>
                        <a:cs typeface="Arial"/>
                      </a:endParaRPr>
                    </a:p>
                  </a:txBody>
                  <a:tcPr marL="73025" marR="73025" marT="0" marB="73025"/>
                </a:tc>
                <a:tc>
                  <a:txBody>
                    <a:bodyPr/>
                    <a:lstStyle/>
                    <a:p>
                      <a:pPr algn="just">
                        <a:spcAft>
                          <a:spcPts val="0"/>
                        </a:spcAft>
                      </a:pPr>
                      <a:r>
                        <a:rPr lang="en-GB" sz="1600" dirty="0" smtClean="0">
                          <a:solidFill>
                            <a:srgbClr val="000000"/>
                          </a:solidFill>
                          <a:latin typeface="Arial"/>
                          <a:ea typeface="Times New Roman"/>
                          <a:cs typeface="Arial"/>
                        </a:rPr>
                        <a:t>Development costs are proportional to the size of the software being developed. Reusing software means that fewer lines of code have to be written.</a:t>
                      </a:r>
                      <a:endParaRPr lang="en-GB" sz="1600" dirty="0">
                        <a:solidFill>
                          <a:srgbClr val="000000"/>
                        </a:solidFill>
                        <a:latin typeface="Arial"/>
                        <a:ea typeface="Times New Roman"/>
                        <a:cs typeface="Arial"/>
                      </a:endParaRPr>
                    </a:p>
                  </a:txBody>
                  <a:tcPr marL="73025" marR="73025" marT="0" marB="73025"/>
                </a:tc>
              </a:tr>
              <a:tr h="370840">
                <a:tc>
                  <a:txBody>
                    <a:bodyPr/>
                    <a:lstStyle/>
                    <a:p>
                      <a:pPr algn="just">
                        <a:spcAft>
                          <a:spcPts val="0"/>
                        </a:spcAft>
                      </a:pPr>
                      <a:r>
                        <a:rPr lang="en-GB" sz="1600" dirty="0">
                          <a:solidFill>
                            <a:srgbClr val="000000"/>
                          </a:solidFill>
                          <a:latin typeface="Arial"/>
                          <a:ea typeface="Times New Roman"/>
                          <a:cs typeface="Arial"/>
                        </a:rPr>
                        <a:t>Reduced process risk</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The cost of existing software is already known, whereas the costs of development are always a matter of judgment. This is an important factor for project management because it reduces the margin of error in project cost estimation. This is particularly true when relatively large software components such as subsystems are reused.</a:t>
                      </a:r>
                    </a:p>
                  </a:txBody>
                  <a:tcPr marL="73025" marR="73025" marT="0" marB="73025"/>
                </a:tc>
              </a:tr>
              <a:tr h="370840">
                <a:tc>
                  <a:txBody>
                    <a:bodyPr/>
                    <a:lstStyle/>
                    <a:p>
                      <a:pPr algn="just">
                        <a:spcAft>
                          <a:spcPts val="0"/>
                        </a:spcAft>
                      </a:pPr>
                      <a:r>
                        <a:rPr lang="en-GB" sz="1600" dirty="0">
                          <a:solidFill>
                            <a:srgbClr val="000000"/>
                          </a:solidFill>
                          <a:latin typeface="Arial"/>
                          <a:ea typeface="Times New Roman"/>
                          <a:cs typeface="Arial"/>
                        </a:rPr>
                        <a:t>Standards compliance</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Some standards, such as user interface standards, can be implemented as a set of reusable components. For example, if menus in a user interface are implemented using reusable components, all applications present the same menu formats to users. The use of standard user interfaces improves dependability because users make fewer mistakes when presented with a familiar interface.</a:t>
                      </a:r>
                    </a:p>
                  </a:txBody>
                  <a:tcPr marL="73025" marR="73025" marT="0" marB="73025"/>
                </a:tc>
              </a:tr>
            </a:tbl>
          </a:graphicData>
        </a:graphic>
      </p:graphicFrame>
      <p:sp>
        <p:nvSpPr>
          <p:cNvPr id="6" name="Footer Placeholder 5"/>
          <p:cNvSpPr>
            <a:spLocks noGrp="1"/>
          </p:cNvSpPr>
          <p:nvPr>
            <p:ph type="ftr" sz="quarter" idx="11"/>
          </p:nvPr>
        </p:nvSpPr>
        <p:spPr/>
        <p:txBody>
          <a:bodyPr/>
          <a:lstStyle/>
          <a:p>
            <a:r>
              <a:rPr lang="en-US" smtClean="0"/>
              <a:t>Chapter 15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6</a:t>
            </a:fld>
            <a:endParaRPr lang="en-US"/>
          </a:p>
        </p:txBody>
      </p:sp>
      <p:sp>
        <p:nvSpPr>
          <p:cNvPr id="3" name="Date Placeholder 2"/>
          <p:cNvSpPr>
            <a:spLocks noGrp="1"/>
          </p:cNvSpPr>
          <p:nvPr>
            <p:ph type="dt" sz="half" idx="10"/>
          </p:nvPr>
        </p:nvSpPr>
        <p:spPr/>
        <p:txBody>
          <a:bodyPr/>
          <a:lstStyle/>
          <a:p>
            <a:r>
              <a:rPr lang="en-GB" smtClean="0"/>
              <a:t>17/11/2014</a:t>
            </a:r>
            <a:endParaRPr lang="en-US"/>
          </a:p>
        </p:txBody>
      </p:sp>
    </p:spTree>
  </p:cSld>
  <p:clrMapOvr>
    <a:masterClrMapping/>
  </p:clrMapOvr>
  <p:transition xmlns:p14="http://schemas.microsoft.com/office/powerpoint/2010/mai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a:t>
            </a:r>
            <a:r>
              <a:rPr lang="en-US" dirty="0"/>
              <a:t>with reuse</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28693013"/>
              </p:ext>
            </p:extLst>
          </p:nvPr>
        </p:nvGraphicFramePr>
        <p:xfrm>
          <a:off x="457200" y="1748810"/>
          <a:ext cx="8014596" cy="4022725"/>
        </p:xfrm>
        <a:graphic>
          <a:graphicData uri="http://schemas.openxmlformats.org/drawingml/2006/table">
            <a:tbl>
              <a:tblPr firstRow="1" bandRow="1">
                <a:tableStyleId>{5C22544A-7EE6-4342-B048-85BDC9FD1C3A}</a:tableStyleId>
              </a:tblPr>
              <a:tblGrid>
                <a:gridCol w="2475961"/>
                <a:gridCol w="5538635"/>
              </a:tblGrid>
              <a:tr h="370840">
                <a:tc>
                  <a:txBody>
                    <a:bodyPr/>
                    <a:lstStyle/>
                    <a:p>
                      <a:pPr algn="just">
                        <a:spcAft>
                          <a:spcPts val="0"/>
                        </a:spcAft>
                      </a:pPr>
                      <a:r>
                        <a:rPr lang="en-GB" sz="1600" b="1" dirty="0" smtClean="0">
                          <a:solidFill>
                            <a:srgbClr val="000000"/>
                          </a:solidFill>
                          <a:latin typeface="Arial"/>
                          <a:ea typeface="Times New Roman"/>
                          <a:cs typeface="Arial"/>
                        </a:rPr>
                        <a:t>Problem</a:t>
                      </a:r>
                      <a:endParaRPr lang="en-GB" sz="16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600" b="1" dirty="0" smtClean="0">
                          <a:solidFill>
                            <a:srgbClr val="000000"/>
                          </a:solidFill>
                          <a:latin typeface="Arial"/>
                          <a:ea typeface="Times New Roman"/>
                          <a:cs typeface="Arial"/>
                        </a:rPr>
                        <a:t>Explanation</a:t>
                      </a:r>
                      <a:endParaRPr lang="en-GB" sz="1600" b="1" dirty="0">
                        <a:solidFill>
                          <a:srgbClr val="000000"/>
                        </a:solidFill>
                        <a:latin typeface="Arial"/>
                        <a:ea typeface="Times New Roman"/>
                        <a:cs typeface="Arial"/>
                      </a:endParaRPr>
                    </a:p>
                  </a:txBody>
                  <a:tcPr marL="73025" marR="73025" marT="73025" marB="73025"/>
                </a:tc>
              </a:tr>
              <a:tr h="370840">
                <a:tc>
                  <a:txBody>
                    <a:bodyPr/>
                    <a:lstStyle/>
                    <a:p>
                      <a:pPr algn="l">
                        <a:spcAft>
                          <a:spcPts val="0"/>
                        </a:spcAft>
                      </a:pPr>
                      <a:r>
                        <a:rPr lang="en-GB" sz="1600" dirty="0">
                          <a:solidFill>
                            <a:srgbClr val="000000"/>
                          </a:solidFill>
                          <a:latin typeface="Arial"/>
                          <a:ea typeface="Times New Roman"/>
                          <a:cs typeface="Arial"/>
                        </a:rPr>
                        <a:t>Creating, maintaining, and using a component library</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Populating a reusable component library and ensuring the software developers can use this library can be expensive. Development processes have to be adapted to ensure that the library is used. </a:t>
                      </a:r>
                    </a:p>
                  </a:txBody>
                  <a:tcPr marL="73025" marR="73025" marT="0" marB="73025"/>
                </a:tc>
              </a:tr>
              <a:tr h="370840">
                <a:tc>
                  <a:txBody>
                    <a:bodyPr/>
                    <a:lstStyle/>
                    <a:p>
                      <a:pPr algn="l">
                        <a:spcAft>
                          <a:spcPts val="0"/>
                        </a:spcAft>
                      </a:pPr>
                      <a:r>
                        <a:rPr lang="en-GB" sz="1600">
                          <a:solidFill>
                            <a:srgbClr val="000000"/>
                          </a:solidFill>
                          <a:latin typeface="Arial"/>
                          <a:ea typeface="Times New Roman"/>
                          <a:cs typeface="Arial"/>
                        </a:rPr>
                        <a:t>Finding, understanding, and adapting reusable components</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Software components have to be discovered in a library, understood and, sometimes, adapted to work in a new environment. Engineers must be reasonably confident of finding a component in the library before they include a component search as part of their normal development process.</a:t>
                      </a:r>
                      <a:r>
                        <a:rPr lang="en-GB" sz="1600" dirty="0" smtClean="0">
                          <a:solidFill>
                            <a:srgbClr val="000000"/>
                          </a:solidFill>
                          <a:latin typeface="Arial"/>
                          <a:ea typeface="Times New Roman"/>
                          <a:cs typeface="Arial"/>
                        </a:rPr>
                        <a:t> </a:t>
                      </a:r>
                      <a:endParaRPr lang="en-GB" sz="1600" dirty="0">
                        <a:solidFill>
                          <a:srgbClr val="000000"/>
                        </a:solidFill>
                        <a:latin typeface="Arial"/>
                        <a:ea typeface="Times New Roman"/>
                        <a:cs typeface="Arial"/>
                      </a:endParaRPr>
                    </a:p>
                  </a:txBody>
                  <a:tcPr marL="73025" marR="73025" marT="0" marB="73025"/>
                </a:tc>
              </a:tr>
              <a:tr h="370840">
                <a:tc>
                  <a:txBody>
                    <a:bodyPr/>
                    <a:lstStyle/>
                    <a:p>
                      <a:pPr algn="l">
                        <a:spcAft>
                          <a:spcPts val="0"/>
                        </a:spcAft>
                      </a:pPr>
                      <a:r>
                        <a:rPr lang="en-GB" sz="1600" dirty="0" smtClean="0">
                          <a:solidFill>
                            <a:srgbClr val="000000"/>
                          </a:solidFill>
                          <a:latin typeface="Arial"/>
                          <a:ea typeface="Times New Roman"/>
                          <a:cs typeface="Arial"/>
                        </a:rPr>
                        <a:t>Increased </a:t>
                      </a:r>
                      <a:r>
                        <a:rPr lang="en-GB" sz="1600" dirty="0">
                          <a:solidFill>
                            <a:srgbClr val="000000"/>
                          </a:solidFill>
                          <a:latin typeface="Arial"/>
                          <a:ea typeface="Times New Roman"/>
                          <a:cs typeface="Arial"/>
                        </a:rPr>
                        <a:t>maintenance costs</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If the source code of a reused software system or component is not available then maintenance costs may be higher because the reused elements of the system may become increasingly incompatible with system changes.</a:t>
                      </a:r>
                    </a:p>
                  </a:txBody>
                  <a:tcPr marL="73025" marR="73025" marT="0" marB="73025"/>
                </a:tc>
              </a:tr>
            </a:tbl>
          </a:graphicData>
        </a:graphic>
      </p:graphicFrame>
      <p:sp>
        <p:nvSpPr>
          <p:cNvPr id="6" name="Footer Placeholder 5"/>
          <p:cNvSpPr>
            <a:spLocks noGrp="1"/>
          </p:cNvSpPr>
          <p:nvPr>
            <p:ph type="ftr" sz="quarter" idx="11"/>
          </p:nvPr>
        </p:nvSpPr>
        <p:spPr/>
        <p:txBody>
          <a:bodyPr/>
          <a:lstStyle/>
          <a:p>
            <a:r>
              <a:rPr lang="en-US" smtClean="0"/>
              <a:t>Chapter 15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7</a:t>
            </a:fld>
            <a:endParaRPr lang="en-US"/>
          </a:p>
        </p:txBody>
      </p:sp>
      <p:sp>
        <p:nvSpPr>
          <p:cNvPr id="3" name="Date Placeholder 2"/>
          <p:cNvSpPr>
            <a:spLocks noGrp="1"/>
          </p:cNvSpPr>
          <p:nvPr>
            <p:ph type="dt" sz="half" idx="10"/>
          </p:nvPr>
        </p:nvSpPr>
        <p:spPr/>
        <p:txBody>
          <a:bodyPr/>
          <a:lstStyle/>
          <a:p>
            <a:r>
              <a:rPr lang="en-GB" smtClean="0"/>
              <a:t>17/11/2014</a:t>
            </a:r>
            <a:endParaRPr lang="en-US"/>
          </a:p>
        </p:txBody>
      </p:sp>
    </p:spTree>
  </p:cSld>
  <p:clrMapOvr>
    <a:masterClrMapping/>
  </p:clrMapOvr>
  <p:transition xmlns:p14="http://schemas.microsoft.com/office/powerpoint/2010/mai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a:t>
            </a:r>
            <a:r>
              <a:rPr lang="en-US" dirty="0"/>
              <a:t>with reuse</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01353621"/>
              </p:ext>
            </p:extLst>
          </p:nvPr>
        </p:nvGraphicFramePr>
        <p:xfrm>
          <a:off x="457200" y="1937950"/>
          <a:ext cx="7906503" cy="3462020"/>
        </p:xfrm>
        <a:graphic>
          <a:graphicData uri="http://schemas.openxmlformats.org/drawingml/2006/table">
            <a:tbl>
              <a:tblPr firstRow="1" bandRow="1">
                <a:tableStyleId>{5C22544A-7EE6-4342-B048-85BDC9FD1C3A}</a:tableStyleId>
              </a:tblPr>
              <a:tblGrid>
                <a:gridCol w="2442568"/>
                <a:gridCol w="5463935"/>
              </a:tblGrid>
              <a:tr h="370840">
                <a:tc>
                  <a:txBody>
                    <a:bodyPr/>
                    <a:lstStyle/>
                    <a:p>
                      <a:pPr algn="just">
                        <a:spcAft>
                          <a:spcPts val="0"/>
                        </a:spcAft>
                      </a:pPr>
                      <a:r>
                        <a:rPr lang="en-GB" sz="1600" b="1" dirty="0" smtClean="0">
                          <a:solidFill>
                            <a:srgbClr val="000000"/>
                          </a:solidFill>
                          <a:latin typeface="Arial"/>
                          <a:ea typeface="Times New Roman"/>
                          <a:cs typeface="Arial"/>
                        </a:rPr>
                        <a:t>Problem</a:t>
                      </a:r>
                      <a:endParaRPr lang="en-GB" sz="16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600" b="1" dirty="0" smtClean="0">
                          <a:solidFill>
                            <a:srgbClr val="000000"/>
                          </a:solidFill>
                          <a:latin typeface="Arial"/>
                          <a:ea typeface="Times New Roman"/>
                          <a:cs typeface="Arial"/>
                        </a:rPr>
                        <a:t>Explanation</a:t>
                      </a:r>
                      <a:endParaRPr lang="en-GB" sz="1600" b="1" dirty="0">
                        <a:solidFill>
                          <a:srgbClr val="000000"/>
                        </a:solidFill>
                        <a:latin typeface="Arial"/>
                        <a:ea typeface="Times New Roman"/>
                        <a:cs typeface="Arial"/>
                      </a:endParaRPr>
                    </a:p>
                  </a:txBody>
                  <a:tcPr marL="73025" marR="73025" marT="73025" marB="73025"/>
                </a:tc>
              </a:tr>
              <a:tr h="370840">
                <a:tc>
                  <a:txBody>
                    <a:bodyPr/>
                    <a:lstStyle/>
                    <a:p>
                      <a:pPr algn="l">
                        <a:spcAft>
                          <a:spcPts val="0"/>
                        </a:spcAft>
                      </a:pPr>
                      <a:r>
                        <a:rPr lang="en-GB" sz="1600" dirty="0">
                          <a:solidFill>
                            <a:srgbClr val="000000"/>
                          </a:solidFill>
                          <a:latin typeface="Arial"/>
                          <a:ea typeface="Times New Roman"/>
                          <a:cs typeface="Arial"/>
                        </a:rPr>
                        <a:t>Lack of tool support</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Some software tools do not support development with reuse. It may be difficult or impossible to integrate these tools with a component library system. The software process assumed by these tools may not take reuse into account. This is particularly true for tools that support embedded systems engineering, less so for object-oriented development tools.</a:t>
                      </a:r>
                    </a:p>
                  </a:txBody>
                  <a:tcPr marL="73025" marR="73025" marT="0" marB="73025"/>
                </a:tc>
              </a:tr>
              <a:tr h="370840">
                <a:tc>
                  <a:txBody>
                    <a:bodyPr/>
                    <a:lstStyle/>
                    <a:p>
                      <a:pPr algn="l">
                        <a:spcAft>
                          <a:spcPts val="0"/>
                        </a:spcAft>
                      </a:pPr>
                      <a:r>
                        <a:rPr lang="en-GB" sz="1600">
                          <a:solidFill>
                            <a:srgbClr val="000000"/>
                          </a:solidFill>
                          <a:latin typeface="Arial"/>
                          <a:ea typeface="Times New Roman"/>
                          <a:cs typeface="Arial"/>
                        </a:rPr>
                        <a:t>Not-invented-here syndrome</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Some software engineers prefer to rewrite components because they believe they can improve on them. This is partly to do with trust and partly to do with the fact that writing original software is seen as more challenging than reusing other people’s software.</a:t>
                      </a:r>
                    </a:p>
                  </a:txBody>
                  <a:tcPr marL="73025" marR="73025" marT="0" marB="73025"/>
                </a:tc>
              </a:tr>
            </a:tbl>
          </a:graphicData>
        </a:graphic>
      </p:graphicFrame>
      <p:sp>
        <p:nvSpPr>
          <p:cNvPr id="6" name="Footer Placeholder 5"/>
          <p:cNvSpPr>
            <a:spLocks noGrp="1"/>
          </p:cNvSpPr>
          <p:nvPr>
            <p:ph type="ftr" sz="quarter" idx="11"/>
          </p:nvPr>
        </p:nvSpPr>
        <p:spPr/>
        <p:txBody>
          <a:bodyPr/>
          <a:lstStyle/>
          <a:p>
            <a:r>
              <a:rPr lang="en-US" smtClean="0"/>
              <a:t>Chapter 15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8</a:t>
            </a:fld>
            <a:endParaRPr lang="en-US"/>
          </a:p>
        </p:txBody>
      </p:sp>
      <p:sp>
        <p:nvSpPr>
          <p:cNvPr id="3" name="Date Placeholder 2"/>
          <p:cNvSpPr>
            <a:spLocks noGrp="1"/>
          </p:cNvSpPr>
          <p:nvPr>
            <p:ph type="dt" sz="half" idx="10"/>
          </p:nvPr>
        </p:nvSpPr>
        <p:spPr/>
        <p:txBody>
          <a:bodyPr/>
          <a:lstStyle/>
          <a:p>
            <a:r>
              <a:rPr lang="en-GB" smtClean="0"/>
              <a:t>17/11/2014</a:t>
            </a:r>
            <a:endParaRPr lang="en-US"/>
          </a:p>
        </p:txBody>
      </p:sp>
    </p:spTree>
  </p:cSld>
  <p:clrMapOvr>
    <a:masterClrMapping/>
  </p:clrMapOvr>
  <p:transition xmlns:p14="http://schemas.microsoft.com/office/powerpoint/2010/mai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72899"/>
            <a:ext cx="8229600" cy="1143000"/>
          </a:xfrm>
        </p:spPr>
        <p:txBody>
          <a:bodyPr/>
          <a:lstStyle/>
          <a:p>
            <a:pPr algn="ctr"/>
            <a:r>
              <a:rPr lang="en-US" dirty="0" smtClean="0"/>
              <a:t>The reuse landscape</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Chapter 15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9</a:t>
            </a:fld>
            <a:endParaRPr lang="en-US"/>
          </a:p>
        </p:txBody>
      </p:sp>
      <p:sp>
        <p:nvSpPr>
          <p:cNvPr id="6" name="Date Placeholder 5"/>
          <p:cNvSpPr>
            <a:spLocks noGrp="1"/>
          </p:cNvSpPr>
          <p:nvPr>
            <p:ph type="dt" sz="half" idx="10"/>
          </p:nvPr>
        </p:nvSpPr>
        <p:spPr/>
        <p:txBody>
          <a:bodyPr/>
          <a:lstStyle/>
          <a:p>
            <a:r>
              <a:rPr lang="en-GB" smtClean="0"/>
              <a:t>17/11/2014</a:t>
            </a:r>
            <a:endParaRPr lang="en-US"/>
          </a:p>
        </p:txBody>
      </p:sp>
    </p:spTree>
    <p:extLst>
      <p:ext uri="{BB962C8B-B14F-4D97-AF65-F5344CB8AC3E}">
        <p14:creationId xmlns:p14="http://schemas.microsoft.com/office/powerpoint/2010/main" val="1434860937"/>
      </p:ext>
    </p:extLst>
  </p:cSld>
  <p:clrMapOvr>
    <a:masterClrMapping/>
  </p:clrMapOvr>
  <p:transition xmlns:p14="http://schemas.microsoft.com/office/powerpoint/2010/mai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6133</TotalTime>
  <Words>4203</Words>
  <Application>Microsoft Macintosh PowerPoint</Application>
  <PresentationFormat>On-screen Show (4:3)</PresentationFormat>
  <Paragraphs>474</Paragraphs>
  <Slides>58</Slides>
  <Notes>4</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SE10 slides</vt:lpstr>
      <vt:lpstr>Chapter 15 – Software Reuse</vt:lpstr>
      <vt:lpstr>Topics covered</vt:lpstr>
      <vt:lpstr>Software reuse</vt:lpstr>
      <vt:lpstr>Reuse-based software engineering</vt:lpstr>
      <vt:lpstr>Benefits of software reuse </vt:lpstr>
      <vt:lpstr>Benefits of software reuse </vt:lpstr>
      <vt:lpstr>Problems with reuse </vt:lpstr>
      <vt:lpstr>Problems with reuse </vt:lpstr>
      <vt:lpstr>The reuse landscape</vt:lpstr>
      <vt:lpstr>The reuse landscape</vt:lpstr>
      <vt:lpstr>The reuse landscape </vt:lpstr>
      <vt:lpstr>Approaches that support software reuse </vt:lpstr>
      <vt:lpstr>Approaches that support software reuse </vt:lpstr>
      <vt:lpstr>Approaches that support software reuse </vt:lpstr>
      <vt:lpstr>Reuse planning factors</vt:lpstr>
      <vt:lpstr>Application frameworks</vt:lpstr>
      <vt:lpstr>Framework definition</vt:lpstr>
      <vt:lpstr>Application frameworks</vt:lpstr>
      <vt:lpstr>Web application frameworks</vt:lpstr>
      <vt:lpstr>Model-view controller</vt:lpstr>
      <vt:lpstr>The Model-View-Controller pattern </vt:lpstr>
      <vt:lpstr>WAF features</vt:lpstr>
      <vt:lpstr>Extending frameworks</vt:lpstr>
      <vt:lpstr>Inversion of control in frameworks </vt:lpstr>
      <vt:lpstr>Framework classes</vt:lpstr>
      <vt:lpstr>Software product lines</vt:lpstr>
      <vt:lpstr>Software product lines</vt:lpstr>
      <vt:lpstr>Base systems for a software product line</vt:lpstr>
      <vt:lpstr>Base applications</vt:lpstr>
      <vt:lpstr>Application frameworks and product lines</vt:lpstr>
      <vt:lpstr>Product line architectures</vt:lpstr>
      <vt:lpstr>The architecture of a resource allocation system </vt:lpstr>
      <vt:lpstr>The product line architecture of a vehicle dIspatcher</vt:lpstr>
      <vt:lpstr>Vehicle dispatching</vt:lpstr>
      <vt:lpstr>Product line specialisation</vt:lpstr>
      <vt:lpstr>Product instance development </vt:lpstr>
      <vt:lpstr>Product instance development</vt:lpstr>
      <vt:lpstr>Product line configuration</vt:lpstr>
      <vt:lpstr>Deployment-time configuration </vt:lpstr>
      <vt:lpstr>Levels of deployment time configuration</vt:lpstr>
      <vt:lpstr>Application system reuse</vt:lpstr>
      <vt:lpstr>Application system reuse</vt:lpstr>
      <vt:lpstr>Benefits of application system reuse</vt:lpstr>
      <vt:lpstr>Problems of application system reuse</vt:lpstr>
      <vt:lpstr>Configurable application systems</vt:lpstr>
      <vt:lpstr>COTS-solution and COTS-integrated systems </vt:lpstr>
      <vt:lpstr>ERP systems</vt:lpstr>
      <vt:lpstr>The architecture of an ERP system </vt:lpstr>
      <vt:lpstr>ERP architecture</vt:lpstr>
      <vt:lpstr>ERP configuration</vt:lpstr>
      <vt:lpstr>Integrated application systems</vt:lpstr>
      <vt:lpstr>Design choices</vt:lpstr>
      <vt:lpstr>An integrated procurement system </vt:lpstr>
      <vt:lpstr>Service-oriented interfaces</vt:lpstr>
      <vt:lpstr>Application wrapping </vt:lpstr>
      <vt:lpstr>Application system integration problems</vt:lpstr>
      <vt:lpstr>Key points</vt:lpstr>
      <vt:lpstr>Key points</vt:lpstr>
    </vt:vector>
  </TitlesOfParts>
  <Company>St Andrews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16</dc:title>
  <dc:creator>Ian Sommerville</dc:creator>
  <cp:lastModifiedBy>Ian Sommerville</cp:lastModifiedBy>
  <cp:revision>22</cp:revision>
  <dcterms:created xsi:type="dcterms:W3CDTF">2010-01-21T17:18:58Z</dcterms:created>
  <dcterms:modified xsi:type="dcterms:W3CDTF">2014-11-17T16:11:27Z</dcterms:modified>
</cp:coreProperties>
</file>