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76"/>
  </p:notesMasterIdLst>
  <p:handoutMasterIdLst>
    <p:handoutMasterId r:id="rId77"/>
  </p:handoutMasterIdLst>
  <p:sldIdLst>
    <p:sldId id="256" r:id="rId2"/>
    <p:sldId id="258" r:id="rId3"/>
    <p:sldId id="259" r:id="rId4"/>
    <p:sldId id="263" r:id="rId5"/>
    <p:sldId id="322" r:id="rId6"/>
    <p:sldId id="268" r:id="rId7"/>
    <p:sldId id="314" r:id="rId8"/>
    <p:sldId id="348" r:id="rId9"/>
    <p:sldId id="362" r:id="rId10"/>
    <p:sldId id="350" r:id="rId11"/>
    <p:sldId id="352" r:id="rId12"/>
    <p:sldId id="371" r:id="rId13"/>
    <p:sldId id="323" r:id="rId14"/>
    <p:sldId id="360" r:id="rId15"/>
    <p:sldId id="269" r:id="rId16"/>
    <p:sldId id="324" r:id="rId17"/>
    <p:sldId id="372" r:id="rId18"/>
    <p:sldId id="363" r:id="rId19"/>
    <p:sldId id="280" r:id="rId20"/>
    <p:sldId id="281" r:id="rId21"/>
    <p:sldId id="373" r:id="rId22"/>
    <p:sldId id="325" r:id="rId23"/>
    <p:sldId id="283" r:id="rId24"/>
    <p:sldId id="284" r:id="rId25"/>
    <p:sldId id="264" r:id="rId26"/>
    <p:sldId id="326" r:id="rId27"/>
    <p:sldId id="327" r:id="rId28"/>
    <p:sldId id="266" r:id="rId29"/>
    <p:sldId id="374" r:id="rId30"/>
    <p:sldId id="364" r:id="rId31"/>
    <p:sldId id="273" r:id="rId32"/>
    <p:sldId id="275" r:id="rId33"/>
    <p:sldId id="376" r:id="rId34"/>
    <p:sldId id="328" r:id="rId35"/>
    <p:sldId id="377" r:id="rId36"/>
    <p:sldId id="335" r:id="rId37"/>
    <p:sldId id="343" r:id="rId38"/>
    <p:sldId id="329" r:id="rId39"/>
    <p:sldId id="347" r:id="rId40"/>
    <p:sldId id="366" r:id="rId41"/>
    <p:sldId id="379" r:id="rId42"/>
    <p:sldId id="380" r:id="rId43"/>
    <p:sldId id="375" r:id="rId44"/>
    <p:sldId id="381" r:id="rId45"/>
    <p:sldId id="382" r:id="rId46"/>
    <p:sldId id="383" r:id="rId47"/>
    <p:sldId id="367" r:id="rId48"/>
    <p:sldId id="315" r:id="rId49"/>
    <p:sldId id="289" r:id="rId50"/>
    <p:sldId id="384" r:id="rId51"/>
    <p:sldId id="330" r:id="rId52"/>
    <p:sldId id="356" r:id="rId53"/>
    <p:sldId id="291" r:id="rId54"/>
    <p:sldId id="331" r:id="rId55"/>
    <p:sldId id="357" r:id="rId56"/>
    <p:sldId id="385" r:id="rId57"/>
    <p:sldId id="297" r:id="rId58"/>
    <p:sldId id="319" r:id="rId59"/>
    <p:sldId id="332" r:id="rId60"/>
    <p:sldId id="358" r:id="rId61"/>
    <p:sldId id="333" r:id="rId62"/>
    <p:sldId id="359" r:id="rId63"/>
    <p:sldId id="361" r:id="rId64"/>
    <p:sldId id="334" r:id="rId65"/>
    <p:sldId id="386" r:id="rId66"/>
    <p:sldId id="320" r:id="rId67"/>
    <p:sldId id="387" r:id="rId68"/>
    <p:sldId id="368" r:id="rId69"/>
    <p:sldId id="388" r:id="rId70"/>
    <p:sldId id="389" r:id="rId71"/>
    <p:sldId id="390" r:id="rId72"/>
    <p:sldId id="365" r:id="rId73"/>
    <p:sldId id="369" r:id="rId74"/>
    <p:sldId id="370" r:id="rId75"/>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14" d="100"/>
          <a:sy n="114" d="100"/>
        </p:scale>
        <p:origin x="-14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4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8125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0018009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10/12/2014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10/12/2014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10/12/2014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10/12/2014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24 Quality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Chapter 24 - Quality Management</a:t>
            </a:r>
            <a:endParaRPr lang="en-GB" dirty="0"/>
          </a:p>
        </p:txBody>
      </p:sp>
      <p:sp>
        <p:nvSpPr>
          <p:cNvPr id="2" name="Subtitle 1"/>
          <p:cNvSpPr>
            <a:spLocks noGrp="1"/>
          </p:cNvSpPr>
          <p:nvPr>
            <p:ph type="subTitle" idx="1"/>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Chapter 24 Quality management</a:t>
            </a:r>
            <a:endParaRPr lang="en-US"/>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Software quality</a:t>
            </a:r>
            <a:endParaRPr lang="en-GB" dirty="0"/>
          </a:p>
        </p:txBody>
      </p:sp>
      <p:sp>
        <p:nvSpPr>
          <p:cNvPr id="10243" name="Rectangle 3"/>
          <p:cNvSpPr>
            <a:spLocks noGrp="1" noChangeArrowheads="1"/>
          </p:cNvSpPr>
          <p:nvPr>
            <p:ph idx="1"/>
          </p:nvPr>
        </p:nvSpPr>
        <p:spPr/>
        <p:txBody>
          <a:bodyPr/>
          <a:lstStyle/>
          <a:p>
            <a:r>
              <a:rPr lang="en-GB" dirty="0" smtClean="0"/>
              <a:t>Quality, simplistically, means that a product should meet its specification.</a:t>
            </a:r>
          </a:p>
          <a:p>
            <a:r>
              <a:rPr lang="en-GB" dirty="0" smtClean="0"/>
              <a:t>This is problematical for software systems</a:t>
            </a:r>
          </a:p>
          <a:p>
            <a:pPr lvl="1"/>
            <a:r>
              <a:rPr lang="en-GB" dirty="0" smtClean="0"/>
              <a:t>There is a tension between customer quality requirements (efficiency, reliability, etc.) and developer quality requirements (maintainability, reusability, etc.);</a:t>
            </a:r>
          </a:p>
          <a:p>
            <a:pPr lvl="1"/>
            <a:r>
              <a:rPr lang="en-GB" dirty="0" smtClean="0"/>
              <a:t>Some quality requirements are difficult to specify in an unambiguous way;</a:t>
            </a:r>
          </a:p>
          <a:p>
            <a:pPr lvl="1"/>
            <a:r>
              <a:rPr lang="en-GB" dirty="0" smtClean="0"/>
              <a:t>Software specifications are usually incomplete and often inconsistent.</a:t>
            </a:r>
          </a:p>
          <a:p>
            <a:r>
              <a:rPr lang="en-GB" dirty="0" smtClean="0"/>
              <a:t>The focus may be ‘fitness for purpose’ rather than specification conformance.</a:t>
            </a:r>
            <a:endParaRPr lang="en-GB"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fitness for purpose</a:t>
            </a:r>
            <a:endParaRPr lang="en-US" dirty="0"/>
          </a:p>
        </p:txBody>
      </p:sp>
      <p:sp>
        <p:nvSpPr>
          <p:cNvPr id="3" name="Content Placeholder 2"/>
          <p:cNvSpPr>
            <a:spLocks noGrp="1"/>
          </p:cNvSpPr>
          <p:nvPr>
            <p:ph idx="1"/>
          </p:nvPr>
        </p:nvSpPr>
        <p:spPr/>
        <p:txBody>
          <a:bodyPr/>
          <a:lstStyle/>
          <a:p>
            <a:r>
              <a:rPr lang="en-US" dirty="0" smtClean="0"/>
              <a:t>Has the software been properly tested?</a:t>
            </a:r>
            <a:endParaRPr lang="en-GB" dirty="0" smtClean="0"/>
          </a:p>
          <a:p>
            <a:r>
              <a:rPr lang="en-US" dirty="0" smtClean="0"/>
              <a:t>Is the software sufficiently dependable to be put into use?</a:t>
            </a:r>
            <a:endParaRPr lang="en-GB" dirty="0" smtClean="0"/>
          </a:p>
          <a:p>
            <a:r>
              <a:rPr lang="en-US" dirty="0" smtClean="0"/>
              <a:t>Is the performance of the software acceptable for normal use? </a:t>
            </a:r>
            <a:endParaRPr lang="en-GB" dirty="0" smtClean="0"/>
          </a:p>
          <a:p>
            <a:r>
              <a:rPr lang="en-US" dirty="0" smtClean="0"/>
              <a:t>Is the software usable?</a:t>
            </a:r>
            <a:endParaRPr lang="en-GB" dirty="0" smtClean="0"/>
          </a:p>
          <a:p>
            <a:r>
              <a:rPr lang="en-US" dirty="0" smtClean="0"/>
              <a:t>Is the software well-structured and understandable?</a:t>
            </a:r>
          </a:p>
          <a:p>
            <a:r>
              <a:rPr lang="en-US" dirty="0"/>
              <a:t>Have programming and documentation standards been followed in the development process?</a:t>
            </a:r>
            <a:endParaRPr lang="en-GB" dirty="0"/>
          </a:p>
          <a:p>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characteristics</a:t>
            </a:r>
            <a:endParaRPr lang="en-US" dirty="0"/>
          </a:p>
        </p:txBody>
      </p:sp>
      <p:sp>
        <p:nvSpPr>
          <p:cNvPr id="3" name="Content Placeholder 2"/>
          <p:cNvSpPr>
            <a:spLocks noGrp="1"/>
          </p:cNvSpPr>
          <p:nvPr>
            <p:ph idx="1"/>
          </p:nvPr>
        </p:nvSpPr>
        <p:spPr/>
        <p:txBody>
          <a:bodyPr/>
          <a:lstStyle/>
          <a:p>
            <a:r>
              <a:rPr lang="en-US" dirty="0"/>
              <a:t>The subjective quality of a software system is largely based on its non-functional characteristics. </a:t>
            </a:r>
            <a:endParaRPr lang="en-US" dirty="0" smtClean="0"/>
          </a:p>
          <a:p>
            <a:r>
              <a:rPr lang="en-US" dirty="0" smtClean="0"/>
              <a:t>This </a:t>
            </a:r>
            <a:r>
              <a:rPr lang="en-US" dirty="0"/>
              <a:t>reflects practical user experience – if the software’s functionality is not what is expected, then users will often just work around this and find other ways to do what they want to do. </a:t>
            </a:r>
            <a:endParaRPr lang="en-US" dirty="0" smtClean="0"/>
          </a:p>
          <a:p>
            <a:r>
              <a:rPr lang="en-US" dirty="0" smtClean="0"/>
              <a:t>However</a:t>
            </a:r>
            <a:r>
              <a:rPr lang="en-US" dirty="0"/>
              <a:t>, if the software is unreliable or too slow, then it is practically impossible for them to achieve their goals.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12</a:t>
            </a:fld>
            <a:endParaRPr lang="en-US"/>
          </a:p>
        </p:txBody>
      </p:sp>
    </p:spTree>
    <p:extLst>
      <p:ext uri="{BB962C8B-B14F-4D97-AF65-F5344CB8AC3E}">
        <p14:creationId xmlns:p14="http://schemas.microsoft.com/office/powerpoint/2010/main" val="1577154817"/>
      </p:ext>
    </p:extLst>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gridCol w="2743200"/>
                <a:gridCol w="2743200"/>
              </a:tblGrid>
              <a:tr h="370840">
                <a:tc>
                  <a:txBody>
                    <a:bodyPr/>
                    <a:lstStyle/>
                    <a:p>
                      <a:pPr indent="347345" algn="just">
                        <a:spcBef>
                          <a:spcPts val="300"/>
                        </a:spcBef>
                        <a:spcAft>
                          <a:spcPts val="0"/>
                        </a:spcAft>
                        <a:tabLst>
                          <a:tab pos="342900" algn="l"/>
                          <a:tab pos="685800" algn="l"/>
                          <a:tab pos="1028700" algn="l"/>
                        </a:tabLst>
                      </a:pPr>
                      <a:r>
                        <a:rPr lang="en-GB" sz="1600" b="0" dirty="0" smtClean="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smtClean="0">
                          <a:latin typeface="Arial"/>
                          <a:cs typeface="Arial"/>
                        </a:rPr>
                        <a:t>Learnability</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conflicts</a:t>
            </a:r>
            <a:endParaRPr lang="en-US" dirty="0"/>
          </a:p>
        </p:txBody>
      </p:sp>
      <p:sp>
        <p:nvSpPr>
          <p:cNvPr id="3" name="Content Placeholder 2"/>
          <p:cNvSpPr>
            <a:spLocks noGrp="1"/>
          </p:cNvSpPr>
          <p:nvPr>
            <p:ph idx="1"/>
          </p:nvPr>
        </p:nvSpPr>
        <p:spPr/>
        <p:txBody>
          <a:bodyPr/>
          <a:lstStyle/>
          <a:p>
            <a:r>
              <a:rPr lang="en-US" dirty="0" smtClean="0"/>
              <a:t>It is not possible for any system to be optimized for all of these attributes – for example, improving robustness may lead to loss of performance. </a:t>
            </a:r>
          </a:p>
          <a:p>
            <a:r>
              <a:rPr lang="en-US" dirty="0" smtClean="0"/>
              <a:t>The quality plan should therefore define the most important quality attributes for the software that is being developed.</a:t>
            </a:r>
            <a:r>
              <a:rPr lang="en-GB" dirty="0" smtClean="0"/>
              <a:t> </a:t>
            </a:r>
          </a:p>
          <a:p>
            <a:r>
              <a:rPr lang="en-US" dirty="0" smtClean="0"/>
              <a:t>The plan should also include a definition of the quality assessment process, an agreed way of assessing whether some quality, such as maintainability or robustness, is present in the product.</a:t>
            </a:r>
            <a:r>
              <a:rPr lang="en-GB" dirty="0" smtClean="0"/>
              <a:t> </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smtClean="0"/>
              <a:t>Process and product quality</a:t>
            </a:r>
            <a:endParaRPr lang="en-GB"/>
          </a:p>
        </p:txBody>
      </p:sp>
      <p:sp>
        <p:nvSpPr>
          <p:cNvPr id="22530" name="Rectangle 2"/>
          <p:cNvSpPr>
            <a:spLocks noGrp="1" noChangeArrowheads="1"/>
          </p:cNvSpPr>
          <p:nvPr>
            <p:ph idx="1"/>
          </p:nvPr>
        </p:nvSpPr>
        <p:spPr/>
        <p:txBody>
          <a:bodyPr/>
          <a:lstStyle/>
          <a:p>
            <a:r>
              <a:rPr lang="en-GB" dirty="0" smtClean="0"/>
              <a:t>The quality of a developed product is influenced by the quality of the production process.</a:t>
            </a:r>
          </a:p>
          <a:p>
            <a:r>
              <a:rPr lang="en-GB" dirty="0" smtClean="0"/>
              <a:t>This is important in software development as some product quality attributes are hard to assess.</a:t>
            </a:r>
          </a:p>
          <a:p>
            <a:r>
              <a:rPr lang="en-GB" dirty="0" smtClean="0"/>
              <a:t>However, there is a very complex and poorly understood relationship between software processes and product quality.</a:t>
            </a:r>
          </a:p>
          <a:p>
            <a:pPr lvl="1"/>
            <a:r>
              <a:rPr lang="en-GB" dirty="0" smtClean="0"/>
              <a:t>The application of individual skills and experience is particularly important in software development;</a:t>
            </a:r>
          </a:p>
          <a:p>
            <a:pPr lvl="1"/>
            <a:r>
              <a:rPr lang="en-GB" dirty="0" smtClean="0"/>
              <a:t>External factors such as the novelty of an application or the need for an accelerated development schedule may impair product quality.</a:t>
            </a:r>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15</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r>
              <a:rPr lang="en-US" dirty="0"/>
              <a:t>-based quality</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3 Process qualit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276872"/>
            <a:ext cx="8288186" cy="2448272"/>
          </a:xfrm>
          <a:prstGeom prst="rect">
            <a:avLst/>
          </a:prstGeom>
        </p:spPr>
      </p:pic>
    </p:spTree>
  </p:cSld>
  <p:clrMapOvr>
    <a:masterClrMapping/>
  </p:clrMapOvr>
  <p:transition xmlns:p14="http://schemas.microsoft.com/office/powerpoint/2010/mai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culture</a:t>
            </a:r>
            <a:endParaRPr lang="en-US" dirty="0"/>
          </a:p>
        </p:txBody>
      </p:sp>
      <p:sp>
        <p:nvSpPr>
          <p:cNvPr id="3" name="Content Placeholder 2"/>
          <p:cNvSpPr>
            <a:spLocks noGrp="1"/>
          </p:cNvSpPr>
          <p:nvPr>
            <p:ph idx="1"/>
          </p:nvPr>
        </p:nvSpPr>
        <p:spPr/>
        <p:txBody>
          <a:bodyPr/>
          <a:lstStyle/>
          <a:p>
            <a:r>
              <a:rPr lang="en-US" dirty="0" smtClean="0"/>
              <a:t>Quality managers </a:t>
            </a:r>
            <a:r>
              <a:rPr lang="en-US" dirty="0"/>
              <a:t>should </a:t>
            </a:r>
            <a:r>
              <a:rPr lang="en-US" dirty="0" smtClean="0"/>
              <a:t>aim </a:t>
            </a:r>
            <a:r>
              <a:rPr lang="en-US" dirty="0"/>
              <a:t>to develop a ‘quality culture’ where everyone responsible for software development is committed to achieving a high level of product quality. </a:t>
            </a:r>
            <a:endParaRPr lang="en-US" dirty="0" smtClean="0"/>
          </a:p>
          <a:p>
            <a:r>
              <a:rPr lang="en-US" dirty="0" smtClean="0"/>
              <a:t>They </a:t>
            </a:r>
            <a:r>
              <a:rPr lang="en-US" dirty="0"/>
              <a:t>should encourage teams to take responsibility for the quality of their work and to develop new approaches to quality improvement. </a:t>
            </a:r>
            <a:endParaRPr lang="en-US" dirty="0" smtClean="0"/>
          </a:p>
          <a:p>
            <a:r>
              <a:rPr lang="en-US" dirty="0" smtClean="0"/>
              <a:t>They </a:t>
            </a:r>
            <a:r>
              <a:rPr lang="en-US" dirty="0"/>
              <a:t>should support people who are interested in the intangible aspects of quality and encourage professional behavior in all team members.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17</a:t>
            </a:fld>
            <a:endParaRPr lang="en-US"/>
          </a:p>
        </p:txBody>
      </p:sp>
    </p:spTree>
    <p:extLst>
      <p:ext uri="{BB962C8B-B14F-4D97-AF65-F5344CB8AC3E}">
        <p14:creationId xmlns:p14="http://schemas.microsoft.com/office/powerpoint/2010/main" val="202150691"/>
      </p:ext>
    </p:extLst>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Software standards</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Tree>
    <p:extLst>
      <p:ext uri="{BB962C8B-B14F-4D97-AF65-F5344CB8AC3E}">
        <p14:creationId xmlns:p14="http://schemas.microsoft.com/office/powerpoint/2010/main" val="1070320395"/>
      </p:ext>
    </p:extLst>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smtClean="0"/>
              <a:t>Software standards</a:t>
            </a:r>
            <a:endParaRPr lang="en-GB" dirty="0"/>
          </a:p>
        </p:txBody>
      </p:sp>
      <p:sp>
        <p:nvSpPr>
          <p:cNvPr id="38914" name="Rectangle 2"/>
          <p:cNvSpPr>
            <a:spLocks noGrp="1" noChangeArrowheads="1"/>
          </p:cNvSpPr>
          <p:nvPr>
            <p:ph idx="1"/>
          </p:nvPr>
        </p:nvSpPr>
        <p:spPr/>
        <p:txBody>
          <a:bodyPr/>
          <a:lstStyle/>
          <a:p>
            <a:r>
              <a:rPr lang="en-GB" dirty="0" smtClean="0"/>
              <a:t>Standards define the required attributes of a product or process. They play an important role in quality management.</a:t>
            </a:r>
          </a:p>
          <a:p>
            <a:r>
              <a:rPr lang="en-GB" dirty="0" smtClean="0"/>
              <a:t>Standards may be international, national, organizational or project standards.</a:t>
            </a:r>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
        <p:nvSpPr>
          <p:cNvPr id="8" name="Slide Number Placeholder 7"/>
          <p:cNvSpPr>
            <a:spLocks noGrp="1"/>
          </p:cNvSpPr>
          <p:nvPr>
            <p:ph type="sldNum" sz="quarter" idx="12"/>
          </p:nvPr>
        </p:nvSpPr>
        <p:spPr/>
        <p:txBody>
          <a:bodyPr/>
          <a:lstStyle/>
          <a:p>
            <a:fld id="{745CE82A-87C3-2841-AAF3-37DF1E34DC62}" type="slidenum">
              <a:rPr lang="en-US" smtClean="0"/>
              <a:pPr/>
              <a:t>19</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Topics covered</a:t>
            </a:r>
            <a:endParaRPr lang="en-GB"/>
          </a:p>
        </p:txBody>
      </p:sp>
      <p:sp>
        <p:nvSpPr>
          <p:cNvPr id="7171" name="Rectangle 3"/>
          <p:cNvSpPr>
            <a:spLocks noGrp="1" noChangeArrowheads="1"/>
          </p:cNvSpPr>
          <p:nvPr>
            <p:ph idx="1"/>
          </p:nvPr>
        </p:nvSpPr>
        <p:spPr/>
        <p:txBody>
          <a:bodyPr/>
          <a:lstStyle/>
          <a:p>
            <a:r>
              <a:rPr lang="en-US" dirty="0" smtClean="0"/>
              <a:t>Software quality</a:t>
            </a:r>
            <a:endParaRPr lang="en-GB" dirty="0" smtClean="0"/>
          </a:p>
          <a:p>
            <a:r>
              <a:rPr lang="en-US" dirty="0" smtClean="0"/>
              <a:t>Software standards</a:t>
            </a:r>
            <a:endParaRPr lang="en-GB" dirty="0" smtClean="0"/>
          </a:p>
          <a:p>
            <a:r>
              <a:rPr lang="en-US" dirty="0" smtClean="0"/>
              <a:t>Reviews and inspections</a:t>
            </a:r>
          </a:p>
          <a:p>
            <a:r>
              <a:rPr lang="en-US" dirty="0" smtClean="0"/>
              <a:t>Quality management and agile development</a:t>
            </a:r>
            <a:endParaRPr lang="en-GB" dirty="0" smtClean="0"/>
          </a:p>
          <a:p>
            <a:r>
              <a:rPr lang="en-US" smtClean="0"/>
              <a:t>Software </a:t>
            </a:r>
            <a:r>
              <a:rPr lang="en-US" smtClean="0"/>
              <a:t>measurement </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smtClean="0"/>
              <a:t>Importance of standards</a:t>
            </a:r>
            <a:endParaRPr lang="en-GB"/>
          </a:p>
        </p:txBody>
      </p:sp>
      <p:sp>
        <p:nvSpPr>
          <p:cNvPr id="40962" name="Rectangle 2"/>
          <p:cNvSpPr>
            <a:spLocks noGrp="1" noChangeArrowheads="1"/>
          </p:cNvSpPr>
          <p:nvPr>
            <p:ph idx="1"/>
          </p:nvPr>
        </p:nvSpPr>
        <p:spPr/>
        <p:txBody>
          <a:bodyPr/>
          <a:lstStyle/>
          <a:p>
            <a:r>
              <a:rPr lang="en-GB" dirty="0" smtClean="0"/>
              <a:t>Encapsulation of best practice- avoids repetition of past mistakes.</a:t>
            </a:r>
          </a:p>
          <a:p>
            <a:r>
              <a:rPr lang="en-GB" dirty="0" smtClean="0"/>
              <a:t>They are a framework for defining what quality means in a particular setting i.e. that organization’s view of quality.</a:t>
            </a:r>
          </a:p>
          <a:p>
            <a:r>
              <a:rPr lang="en-GB" dirty="0" smtClean="0"/>
              <a:t>They provide continuity - new staff can understand the organisation by understanding the standards that are used.</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and process standards</a:t>
            </a:r>
            <a:endParaRPr lang="en-US" dirty="0"/>
          </a:p>
        </p:txBody>
      </p:sp>
      <p:sp>
        <p:nvSpPr>
          <p:cNvPr id="3" name="Content Placeholder 2"/>
          <p:cNvSpPr>
            <a:spLocks noGrp="1"/>
          </p:cNvSpPr>
          <p:nvPr>
            <p:ph idx="1"/>
          </p:nvPr>
        </p:nvSpPr>
        <p:spPr/>
        <p:txBody>
          <a:bodyPr/>
          <a:lstStyle/>
          <a:p>
            <a:r>
              <a:rPr lang="en-US" i="1" dirty="0"/>
              <a:t>Product standards</a:t>
            </a:r>
            <a:r>
              <a:rPr lang="en-US" dirty="0"/>
              <a:t> </a:t>
            </a:r>
            <a:endParaRPr lang="en-US" dirty="0" smtClean="0"/>
          </a:p>
          <a:p>
            <a:pPr lvl="1"/>
            <a:r>
              <a:rPr lang="en-US" dirty="0" smtClean="0"/>
              <a:t>Apply </a:t>
            </a:r>
            <a:r>
              <a:rPr lang="en-US" dirty="0"/>
              <a:t>to the software product being developed. They include document standards, such as the structure of requirements documents, documentation standards, such as a standard comment header for an object class definition, and coding standards, which define how a programming language should be used.</a:t>
            </a:r>
            <a:endParaRPr lang="en-GB" dirty="0"/>
          </a:p>
          <a:p>
            <a:r>
              <a:rPr lang="en-US" i="1" dirty="0" smtClean="0"/>
              <a:t>Process </a:t>
            </a:r>
            <a:r>
              <a:rPr lang="en-US" i="1" dirty="0"/>
              <a:t>standards</a:t>
            </a:r>
            <a:r>
              <a:rPr lang="en-US" dirty="0"/>
              <a:t> </a:t>
            </a:r>
            <a:endParaRPr lang="en-US" dirty="0" smtClean="0"/>
          </a:p>
          <a:p>
            <a:pPr lvl="1"/>
            <a:r>
              <a:rPr lang="en-US" dirty="0" smtClean="0"/>
              <a:t>These </a:t>
            </a:r>
            <a:r>
              <a:rPr lang="en-US" dirty="0"/>
              <a:t>define the processes that should be followed during software development. </a:t>
            </a:r>
            <a:r>
              <a:rPr lang="en-US" dirty="0" smtClean="0"/>
              <a:t>Process </a:t>
            </a:r>
            <a:r>
              <a:rPr lang="en-US" dirty="0"/>
              <a:t>standards may include definitions of specification, design and validation processes, process support tools and a description of the documents that should be written during these processes.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21</a:t>
            </a:fld>
            <a:endParaRPr lang="en-US"/>
          </a:p>
        </p:txBody>
      </p:sp>
    </p:spTree>
    <p:extLst>
      <p:ext uri="{BB962C8B-B14F-4D97-AF65-F5344CB8AC3E}">
        <p14:creationId xmlns:p14="http://schemas.microsoft.com/office/powerpoint/2010/main" val="1388589432"/>
      </p:ext>
    </p:extLst>
  </p:cSld>
  <p:clrMapOvr>
    <a:masterClrMapping/>
  </p:clrMapOvr>
  <p:transition xmlns:p14="http://schemas.microsoft.com/office/powerpoint/2010/mai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and process standards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indent="347345"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Product </a:t>
                      </a:r>
                      <a:r>
                        <a:rPr lang="en-GB" sz="1600" b="1" dirty="0">
                          <a:solidFill>
                            <a:srgbClr val="000000"/>
                          </a:solidFill>
                          <a:latin typeface="Arial"/>
                          <a:ea typeface="Times New Roman"/>
                          <a:cs typeface="Arial"/>
                        </a:rPr>
                        <a:t>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a:t>
                      </a:r>
                      <a:r>
                        <a:rPr lang="en-GB" sz="1600" b="1" dirty="0" smtClean="0">
                          <a:solidFill>
                            <a:srgbClr val="000000"/>
                          </a:solidFill>
                          <a:latin typeface="Arial"/>
                          <a:ea typeface="Times New Roman"/>
                          <a:cs typeface="Arial"/>
                        </a:rPr>
                        <a:t>standards</a:t>
                      </a:r>
                      <a:endParaRPr lang="en-GB" sz="1600" b="1" dirty="0">
                        <a:solidFill>
                          <a:srgbClr val="000000"/>
                        </a:solidFill>
                        <a:latin typeface="Arial"/>
                        <a:ea typeface="Times New Roman"/>
                        <a:cs typeface="Arial"/>
                      </a:endParaRPr>
                    </a:p>
                  </a:txBody>
                  <a:tcPr marL="68580" marR="68580" marT="0" marB="0"/>
                </a:tc>
              </a:tr>
              <a:tr h="370840">
                <a:tc>
                  <a:txBody>
                    <a:bodyPr/>
                    <a:lstStyle/>
                    <a:p>
                      <a:pPr indent="347345" algn="l">
                        <a:spcAft>
                          <a:spcPts val="300"/>
                        </a:spcAft>
                        <a:tabLst>
                          <a:tab pos="342900" algn="l"/>
                          <a:tab pos="685800" algn="l"/>
                          <a:tab pos="1028700" algn="l"/>
                        </a:tabLst>
                      </a:pPr>
                      <a:r>
                        <a:rPr lang="en-GB" sz="1600" dirty="0" smtClean="0">
                          <a:solidFill>
                            <a:srgbClr val="000000"/>
                          </a:solidFill>
                          <a:latin typeface="Arial"/>
                          <a:ea typeface="Times New Roman"/>
                          <a:cs typeface="Arial"/>
                        </a:rPr>
                        <a:t>Design </a:t>
                      </a:r>
                      <a:r>
                        <a:rPr lang="en-GB" sz="1600" dirty="0">
                          <a:solidFill>
                            <a:srgbClr val="000000"/>
                          </a:solidFill>
                          <a:latin typeface="Arial"/>
                          <a:ea typeface="Times New Roman"/>
                          <a:cs typeface="Arial"/>
                        </a:rPr>
                        <a:t>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a:t>
                      </a:r>
                      <a:r>
                        <a:rPr lang="en-GB" sz="1600" dirty="0" smtClean="0">
                          <a:solidFill>
                            <a:srgbClr val="000000"/>
                          </a:solidFill>
                          <a:latin typeface="Arial"/>
                          <a:ea typeface="Times New Roman"/>
                          <a:cs typeface="Arial"/>
                        </a:rPr>
                        <a:t>process</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mtClean="0"/>
              <a:t>Problems with standards</a:t>
            </a:r>
            <a:endParaRPr lang="en-GB"/>
          </a:p>
        </p:txBody>
      </p:sp>
      <p:sp>
        <p:nvSpPr>
          <p:cNvPr id="45059" name="Rectangle 3"/>
          <p:cNvSpPr>
            <a:spLocks noGrp="1" noChangeArrowheads="1"/>
          </p:cNvSpPr>
          <p:nvPr>
            <p:ph idx="1"/>
          </p:nvPr>
        </p:nvSpPr>
        <p:spPr/>
        <p:txBody>
          <a:bodyPr/>
          <a:lstStyle/>
          <a:p>
            <a:r>
              <a:rPr lang="en-GB" dirty="0" smtClean="0"/>
              <a:t>They may not be seen as relevant and up-to-date by software engineers.</a:t>
            </a:r>
          </a:p>
          <a:p>
            <a:r>
              <a:rPr lang="en-GB" dirty="0" smtClean="0"/>
              <a:t>They often involve too much bureaucratic form filling.</a:t>
            </a:r>
          </a:p>
          <a:p>
            <a:r>
              <a:rPr lang="en-GB" dirty="0" smtClean="0"/>
              <a:t>If they are unsupported by software tools, tedious form filling work is often involved to maintain the documentation associated with the standards.</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smtClean="0"/>
              <a:t>Standards development</a:t>
            </a:r>
            <a:endParaRPr lang="en-GB"/>
          </a:p>
        </p:txBody>
      </p:sp>
      <p:sp>
        <p:nvSpPr>
          <p:cNvPr id="46082" name="Rectangle 2"/>
          <p:cNvSpPr>
            <a:spLocks noGrp="1" noChangeArrowheads="1"/>
          </p:cNvSpPr>
          <p:nvPr>
            <p:ph idx="1"/>
          </p:nvPr>
        </p:nvSpPr>
        <p:spPr/>
        <p:txBody>
          <a:bodyPr/>
          <a:lstStyle/>
          <a:p>
            <a:r>
              <a:rPr lang="en-GB" dirty="0" smtClean="0"/>
              <a:t>Involve practitioners in development. Engineers should understand the rationale  underlying a standard.</a:t>
            </a:r>
          </a:p>
          <a:p>
            <a:r>
              <a:rPr lang="en-GB" dirty="0" smtClean="0"/>
              <a:t>Review standards and their usage regularly. </a:t>
            </a:r>
            <a:br>
              <a:rPr lang="en-GB" dirty="0" smtClean="0"/>
            </a:br>
            <a:r>
              <a:rPr lang="en-GB" dirty="0" smtClean="0"/>
              <a:t>Standards can quickly become outdated and this reduces their credibility amongst practitioners.</a:t>
            </a:r>
          </a:p>
          <a:p>
            <a:r>
              <a:rPr lang="en-GB" dirty="0" smtClean="0"/>
              <a:t>Detailed standards should have specialized tool </a:t>
            </a:r>
            <a:br>
              <a:rPr lang="en-GB" dirty="0" smtClean="0"/>
            </a:br>
            <a:r>
              <a:rPr lang="en-GB" dirty="0" smtClean="0"/>
              <a:t>support. Excessive clerical work is the most </a:t>
            </a:r>
            <a:br>
              <a:rPr lang="en-GB" dirty="0" smtClean="0"/>
            </a:br>
            <a:r>
              <a:rPr lang="en-GB" dirty="0" smtClean="0"/>
              <a:t>significant complaint against standards. </a:t>
            </a:r>
          </a:p>
          <a:p>
            <a:pPr lvl="1"/>
            <a:r>
              <a:rPr lang="en-GB" dirty="0" smtClean="0"/>
              <a:t>Web-based forms are not good enough.</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24</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ISO 9001 standards framework</a:t>
            </a:r>
            <a:endParaRPr lang="en-GB" dirty="0"/>
          </a:p>
        </p:txBody>
      </p:sp>
      <p:sp>
        <p:nvSpPr>
          <p:cNvPr id="16387" name="Rectangle 3"/>
          <p:cNvSpPr>
            <a:spLocks noGrp="1" noChangeArrowheads="1"/>
          </p:cNvSpPr>
          <p:nvPr>
            <p:ph idx="1"/>
          </p:nvPr>
        </p:nvSpPr>
        <p:spPr/>
        <p:txBody>
          <a:bodyPr/>
          <a:lstStyle/>
          <a:p>
            <a:r>
              <a:rPr lang="en-GB" dirty="0" smtClean="0"/>
              <a:t>An international set of standards that can be used as a basis for developing quality management systems.</a:t>
            </a:r>
          </a:p>
          <a:p>
            <a:r>
              <a:rPr lang="en-US" dirty="0" smtClean="0"/>
              <a:t>ISO 9001, the most general of these standards, applies to organizations that design, develop and maintain products, including software. </a:t>
            </a:r>
            <a:endParaRPr lang="en-GB" dirty="0" smtClean="0"/>
          </a:p>
          <a:p>
            <a:r>
              <a:rPr lang="en-US" dirty="0" smtClean="0"/>
              <a:t>The ISO 9001 standard is a framework for developing software standards.</a:t>
            </a:r>
          </a:p>
          <a:p>
            <a:pPr lvl="1"/>
            <a:r>
              <a:rPr lang="en-US" dirty="0" smtClean="0"/>
              <a:t> It sets out general quality principles, describes quality processes in general and lays out the organizational standards and procedures that should be defined. These should be documented in an organizational quality manual.</a:t>
            </a:r>
            <a:endParaRPr lang="en-GB" dirty="0" smtClean="0"/>
          </a:p>
          <a:p>
            <a:endParaRPr lang="en-GB" dirty="0" smtClean="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25</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core processes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26</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5 ISO9001-proces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1844824"/>
            <a:ext cx="7944109" cy="4104456"/>
          </a:xfrm>
          <a:prstGeom prst="rect">
            <a:avLst/>
          </a:prstGeom>
        </p:spPr>
      </p:pic>
    </p:spTree>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and quality management</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27</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6 IS0-9001 Q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844823"/>
            <a:ext cx="7344816" cy="4398093"/>
          </a:xfrm>
          <a:prstGeom prst="rect">
            <a:avLst/>
          </a:prstGeom>
        </p:spPr>
      </p:pic>
    </p:spTree>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ISO 9001 certification</a:t>
            </a:r>
            <a:endParaRPr lang="en-GB" dirty="0"/>
          </a:p>
        </p:txBody>
      </p:sp>
      <p:sp>
        <p:nvSpPr>
          <p:cNvPr id="18435" name="Rectangle 3"/>
          <p:cNvSpPr>
            <a:spLocks noGrp="1" noChangeArrowheads="1"/>
          </p:cNvSpPr>
          <p:nvPr>
            <p:ph idx="1"/>
          </p:nvPr>
        </p:nvSpPr>
        <p:spPr/>
        <p:txBody>
          <a:bodyPr/>
          <a:lstStyle/>
          <a:p>
            <a:r>
              <a:rPr lang="en-GB" smtClean="0"/>
              <a:t>Quality standards and procedures should be documented in an organisational quality manual.</a:t>
            </a:r>
          </a:p>
          <a:p>
            <a:r>
              <a:rPr lang="en-GB" smtClean="0"/>
              <a:t>An external body may certify that an organisation’s quality manual conforms to ISO 9000 standards.</a:t>
            </a:r>
          </a:p>
          <a:p>
            <a:r>
              <a:rPr lang="en-GB" smtClean="0"/>
              <a:t>Some customers require suppliers to be ISO 9000 certified although the need for flexibility here is increasingly recognised.</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28</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and ISO9001</a:t>
            </a:r>
            <a:endParaRPr lang="en-US" dirty="0"/>
          </a:p>
        </p:txBody>
      </p:sp>
      <p:sp>
        <p:nvSpPr>
          <p:cNvPr id="3" name="Content Placeholder 2"/>
          <p:cNvSpPr>
            <a:spLocks noGrp="1"/>
          </p:cNvSpPr>
          <p:nvPr>
            <p:ph idx="1"/>
          </p:nvPr>
        </p:nvSpPr>
        <p:spPr/>
        <p:txBody>
          <a:bodyPr/>
          <a:lstStyle/>
          <a:p>
            <a:r>
              <a:rPr lang="en-US" dirty="0"/>
              <a:t>The ISO 9001 certification is </a:t>
            </a:r>
            <a:r>
              <a:rPr lang="en-US" dirty="0" smtClean="0"/>
              <a:t>inadequate </a:t>
            </a:r>
            <a:r>
              <a:rPr lang="en-US" dirty="0"/>
              <a:t>because it defines quality to be the conformance to standards. </a:t>
            </a:r>
            <a:endParaRPr lang="en-US" dirty="0" smtClean="0"/>
          </a:p>
          <a:p>
            <a:r>
              <a:rPr lang="en-US" dirty="0" smtClean="0"/>
              <a:t>It </a:t>
            </a:r>
            <a:r>
              <a:rPr lang="en-US" dirty="0"/>
              <a:t>takes no account of quality as experienced by users of the software. For example, a company could define test coverage standards specifying that all methods in objects must be called at least once. </a:t>
            </a:r>
            <a:endParaRPr lang="en-US" dirty="0" smtClean="0"/>
          </a:p>
          <a:p>
            <a:r>
              <a:rPr lang="en-US" dirty="0" smtClean="0"/>
              <a:t>Unfortunately</a:t>
            </a:r>
            <a:r>
              <a:rPr lang="en-US" dirty="0"/>
              <a:t>, this standard can be met by incomplete software testing that does not include tests with different method parameters. So long as the defined testing procedures are followed and test records maintained, the company could be ISO 9001 certified. </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29</a:t>
            </a:fld>
            <a:endParaRPr lang="en-US"/>
          </a:p>
        </p:txBody>
      </p:sp>
    </p:spTree>
    <p:extLst>
      <p:ext uri="{BB962C8B-B14F-4D97-AF65-F5344CB8AC3E}">
        <p14:creationId xmlns:p14="http://schemas.microsoft.com/office/powerpoint/2010/main" val="3723963514"/>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Software quality management</a:t>
            </a:r>
            <a:endParaRPr lang="en-GB"/>
          </a:p>
        </p:txBody>
      </p:sp>
      <p:sp>
        <p:nvSpPr>
          <p:cNvPr id="8195" name="Rectangle 3"/>
          <p:cNvSpPr>
            <a:spLocks noGrp="1" noChangeArrowheads="1"/>
          </p:cNvSpPr>
          <p:nvPr>
            <p:ph idx="1"/>
          </p:nvPr>
        </p:nvSpPr>
        <p:spPr/>
        <p:txBody>
          <a:bodyPr/>
          <a:lstStyle/>
          <a:p>
            <a:r>
              <a:rPr lang="en-GB" dirty="0" smtClean="0"/>
              <a:t>Concerned with ensuring that the required level of quality is achieved in a software product.</a:t>
            </a:r>
          </a:p>
          <a:p>
            <a:r>
              <a:rPr lang="en-GB" dirty="0" smtClean="0"/>
              <a:t>Three principal concerns:</a:t>
            </a:r>
          </a:p>
          <a:p>
            <a:pPr lvl="1"/>
            <a:r>
              <a:rPr lang="en-US" dirty="0" smtClean="0"/>
              <a:t>At the organizational level, quality management is concerned with establishing a framework of organizational processes and standards that will lead to high-quality software. </a:t>
            </a:r>
          </a:p>
          <a:p>
            <a:pPr lvl="1"/>
            <a:r>
              <a:rPr lang="en-US" dirty="0" smtClean="0"/>
              <a:t>At the project level, quality management involves the application of specific quality processes and checking that these planned processes have been followed.</a:t>
            </a:r>
            <a:r>
              <a:rPr lang="en-GB" dirty="0" smtClean="0"/>
              <a:t> </a:t>
            </a:r>
          </a:p>
          <a:p>
            <a:pPr lvl="1"/>
            <a:r>
              <a:rPr lang="en-US" dirty="0" smtClean="0"/>
              <a:t>At the project level, quality management is also concerned with establishing a quality plan for a project. The quality plan should set out the quality goals for the project and define what processes and standards are to be used.</a:t>
            </a:r>
            <a:r>
              <a:rPr lang="en-GB" dirty="0" smtClean="0"/>
              <a:t> </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08912" cy="1143000"/>
          </a:xfrm>
        </p:spPr>
        <p:txBody>
          <a:bodyPr/>
          <a:lstStyle/>
          <a:p>
            <a:pPr algn="ctr"/>
            <a:r>
              <a:rPr lang="en-US" dirty="0" smtClean="0"/>
              <a:t>Reviews and inspections</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30</a:t>
            </a:fld>
            <a:endParaRPr lang="en-US"/>
          </a:p>
        </p:txBody>
      </p:sp>
    </p:spTree>
    <p:extLst>
      <p:ext uri="{BB962C8B-B14F-4D97-AF65-F5344CB8AC3E}">
        <p14:creationId xmlns:p14="http://schemas.microsoft.com/office/powerpoint/2010/main" val="394874521"/>
      </p:ext>
    </p:extLst>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Reviews and inspections</a:t>
            </a:r>
            <a:endParaRPr lang="en-GB" dirty="0"/>
          </a:p>
        </p:txBody>
      </p:sp>
      <p:sp>
        <p:nvSpPr>
          <p:cNvPr id="29699" name="Rectangle 3"/>
          <p:cNvSpPr>
            <a:spLocks noGrp="1" noChangeArrowheads="1"/>
          </p:cNvSpPr>
          <p:nvPr>
            <p:ph idx="1"/>
          </p:nvPr>
        </p:nvSpPr>
        <p:spPr/>
        <p:txBody>
          <a:bodyPr/>
          <a:lstStyle/>
          <a:p>
            <a:r>
              <a:rPr lang="en-GB" dirty="0" smtClean="0"/>
              <a:t>A group examines part or all of a process or system and its documentation to find potential problems.</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p>
          <a:p>
            <a:r>
              <a:rPr lang="en-GB" dirty="0" smtClean="0"/>
              <a:t>There are different types of review with different objectives</a:t>
            </a:r>
          </a:p>
          <a:p>
            <a:pPr lvl="1"/>
            <a:r>
              <a:rPr lang="en-GB" dirty="0" smtClean="0"/>
              <a:t>Inspections for defect removal (product);</a:t>
            </a:r>
          </a:p>
          <a:p>
            <a:pPr lvl="1"/>
            <a:r>
              <a:rPr lang="en-GB" dirty="0" smtClean="0"/>
              <a:t>Reviews for progress assessment (product and process);</a:t>
            </a:r>
          </a:p>
          <a:p>
            <a:pPr lvl="1"/>
            <a:r>
              <a:rPr lang="en-GB" dirty="0" smtClean="0"/>
              <a:t>Quality reviews (product and standards).</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31</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smtClean="0"/>
              <a:t>Quality reviews</a:t>
            </a:r>
            <a:endParaRPr lang="en-GB"/>
          </a:p>
        </p:txBody>
      </p:sp>
      <p:sp>
        <p:nvSpPr>
          <p:cNvPr id="31746" name="Rectangle 2"/>
          <p:cNvSpPr>
            <a:spLocks noGrp="1" noChangeArrowheads="1"/>
          </p:cNvSpPr>
          <p:nvPr>
            <p:ph idx="1"/>
          </p:nvPr>
        </p:nvSpPr>
        <p:spPr/>
        <p:txBody>
          <a:bodyPr/>
          <a:lstStyle/>
          <a:p>
            <a:r>
              <a:rPr lang="en-GB" dirty="0" smtClean="0"/>
              <a:t>A group of people carefully examine part or all </a:t>
            </a:r>
            <a:br>
              <a:rPr lang="en-GB" dirty="0" smtClean="0"/>
            </a:br>
            <a:r>
              <a:rPr lang="en-GB" dirty="0" smtClean="0"/>
              <a:t>of a software system and its associated </a:t>
            </a:r>
            <a:br>
              <a:rPr lang="en-GB" dirty="0" smtClean="0"/>
            </a:br>
            <a:r>
              <a:rPr lang="en-GB" dirty="0" smtClean="0"/>
              <a:t>documentation.</a:t>
            </a:r>
          </a:p>
          <a:p>
            <a:r>
              <a:rPr lang="en-GB" dirty="0" smtClean="0"/>
              <a:t>Code, designs, specifications, test plans, </a:t>
            </a:r>
            <a:br>
              <a:rPr lang="en-GB" dirty="0" smtClean="0"/>
            </a:br>
            <a:r>
              <a:rPr lang="en-GB" dirty="0" smtClean="0"/>
              <a:t>standards, etc. can all be reviewed.</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32</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in the review process</a:t>
            </a:r>
            <a:endParaRPr lang="en-US" dirty="0"/>
          </a:p>
        </p:txBody>
      </p:sp>
      <p:sp>
        <p:nvSpPr>
          <p:cNvPr id="3" name="Content Placeholder 2"/>
          <p:cNvSpPr>
            <a:spLocks noGrp="1"/>
          </p:cNvSpPr>
          <p:nvPr>
            <p:ph idx="1"/>
          </p:nvPr>
        </p:nvSpPr>
        <p:spPr/>
        <p:txBody>
          <a:bodyPr/>
          <a:lstStyle/>
          <a:p>
            <a:r>
              <a:rPr lang="en-US" dirty="0" smtClean="0"/>
              <a:t>Pre-review activities</a:t>
            </a:r>
          </a:p>
          <a:p>
            <a:pPr lvl="1"/>
            <a:r>
              <a:rPr lang="en-US" dirty="0" smtClean="0"/>
              <a:t>Pre</a:t>
            </a:r>
            <a:r>
              <a:rPr lang="en-US" dirty="0"/>
              <a:t>-review activities are concerned with review planning and review preparation</a:t>
            </a:r>
            <a:r>
              <a:rPr lang="en-GB" dirty="0"/>
              <a:t> </a:t>
            </a:r>
            <a:endParaRPr lang="en-US" dirty="0" smtClean="0"/>
          </a:p>
          <a:p>
            <a:r>
              <a:rPr lang="en-US" dirty="0" smtClean="0"/>
              <a:t>The review meeting</a:t>
            </a:r>
          </a:p>
          <a:p>
            <a:pPr lvl="1"/>
            <a:r>
              <a:rPr lang="en-US" dirty="0"/>
              <a:t>During the review meeting, an author of the document or program being reviewed should ‘walk through’ the document with the review team. </a:t>
            </a:r>
            <a:endParaRPr lang="en-US" dirty="0" smtClean="0"/>
          </a:p>
          <a:p>
            <a:r>
              <a:rPr lang="en-US" dirty="0" smtClean="0"/>
              <a:t>Post-review activities</a:t>
            </a:r>
          </a:p>
          <a:p>
            <a:pPr lvl="1"/>
            <a:r>
              <a:rPr lang="en-US" dirty="0" smtClean="0"/>
              <a:t>These address the problems and issues that have been raised during the review meeting.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33</a:t>
            </a:fld>
            <a:endParaRPr lang="en-US"/>
          </a:p>
        </p:txBody>
      </p:sp>
    </p:spTree>
    <p:extLst>
      <p:ext uri="{BB962C8B-B14F-4D97-AF65-F5344CB8AC3E}">
        <p14:creationId xmlns:p14="http://schemas.microsoft.com/office/powerpoint/2010/main" val="3969156599"/>
      </p:ext>
    </p:extLst>
  </p:cSld>
  <p:clrMapOvr>
    <a:masterClrMapping/>
  </p:clrMapOvr>
  <p:transition xmlns:p14="http://schemas.microsoft.com/office/powerpoint/2010/mai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review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34</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7 Review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564904"/>
            <a:ext cx="8543294" cy="1872208"/>
          </a:xfrm>
          <a:prstGeom prst="rect">
            <a:avLst/>
          </a:prstGeom>
        </p:spPr>
      </p:pic>
    </p:spTree>
  </p:cSld>
  <p:clrMapOvr>
    <a:masterClrMapping/>
  </p:clrMapOvr>
  <p:transition xmlns:p14="http://schemas.microsoft.com/office/powerpoint/2010/mai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reviews</a:t>
            </a:r>
            <a:endParaRPr lang="en-US" dirty="0"/>
          </a:p>
        </p:txBody>
      </p:sp>
      <p:sp>
        <p:nvSpPr>
          <p:cNvPr id="3" name="Content Placeholder 2"/>
          <p:cNvSpPr>
            <a:spLocks noGrp="1"/>
          </p:cNvSpPr>
          <p:nvPr>
            <p:ph idx="1"/>
          </p:nvPr>
        </p:nvSpPr>
        <p:spPr/>
        <p:txBody>
          <a:bodyPr/>
          <a:lstStyle/>
          <a:p>
            <a:r>
              <a:rPr lang="en-US" dirty="0"/>
              <a:t>The processes suggested for reviews assume that the review team has a face-to-face meeting to discuss the software or documents that they are reviewing. </a:t>
            </a:r>
            <a:endParaRPr lang="en-US" dirty="0" smtClean="0"/>
          </a:p>
          <a:p>
            <a:r>
              <a:rPr lang="en-US" dirty="0" smtClean="0"/>
              <a:t>However</a:t>
            </a:r>
            <a:r>
              <a:rPr lang="en-US" dirty="0"/>
              <a:t>, project teams are now often distributed, sometimes across countries or continents, so it is impractical for team members to meet face to </a:t>
            </a:r>
            <a:r>
              <a:rPr lang="en-US" dirty="0" smtClean="0"/>
              <a:t>face.</a:t>
            </a:r>
          </a:p>
          <a:p>
            <a:r>
              <a:rPr lang="en-US" dirty="0" smtClean="0"/>
              <a:t>Remote </a:t>
            </a:r>
            <a:r>
              <a:rPr lang="en-US" dirty="0"/>
              <a:t>reviewing can be supported using shared documents where each review team member can annotate the document with their comments.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35</a:t>
            </a:fld>
            <a:endParaRPr lang="en-US"/>
          </a:p>
        </p:txBody>
      </p:sp>
    </p:spTree>
    <p:extLst>
      <p:ext uri="{BB962C8B-B14F-4D97-AF65-F5344CB8AC3E}">
        <p14:creationId xmlns:p14="http://schemas.microsoft.com/office/powerpoint/2010/main" val="719939841"/>
      </p:ext>
    </p:extLst>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t>Program inspections</a:t>
            </a:r>
            <a:endParaRPr lang="en-GB" dirty="0"/>
          </a:p>
        </p:txBody>
      </p:sp>
      <p:sp>
        <p:nvSpPr>
          <p:cNvPr id="56323" name="Rectangle 3"/>
          <p:cNvSpPr>
            <a:spLocks noGrp="1" noChangeArrowheads="1"/>
          </p:cNvSpPr>
          <p:nvPr>
            <p:ph idx="1"/>
          </p:nvPr>
        </p:nvSpPr>
        <p:spPr/>
        <p:txBody>
          <a:bodyPr/>
          <a:lstStyle/>
          <a:p>
            <a:r>
              <a:rPr lang="en-GB" sz="2400" dirty="0"/>
              <a:t>These</a:t>
            </a:r>
            <a:r>
              <a:rPr lang="en-GB" sz="2400" dirty="0" smtClean="0"/>
              <a:t> are peer reviews where engineers examine </a:t>
            </a:r>
            <a:r>
              <a:rPr lang="en-GB" sz="2400" dirty="0"/>
              <a:t>the source</a:t>
            </a:r>
            <a:r>
              <a:rPr lang="en-GB" sz="2400" dirty="0" smtClean="0"/>
              <a:t> of a system with </a:t>
            </a:r>
            <a:r>
              <a:rPr lang="en-GB" sz="2400" dirty="0"/>
              <a:t>the aim of discovering anomalies and defects.</a:t>
            </a:r>
          </a:p>
          <a:p>
            <a:r>
              <a:rPr lang="en-GB" sz="2400" dirty="0"/>
              <a:t>Inspections</a:t>
            </a:r>
            <a:r>
              <a:rPr lang="en-GB" sz="2400" dirty="0" smtClean="0"/>
              <a:t> do not </a:t>
            </a:r>
            <a:r>
              <a:rPr lang="en-GB" sz="2400" dirty="0"/>
              <a:t>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idx="1"/>
          </p:nvPr>
        </p:nvSpPr>
        <p:spPr>
          <a:noFill/>
          <a:ln/>
        </p:spPr>
        <p:txBody>
          <a:bodyPr lIns="90840" tIns="44623" rIns="90840" bIns="44623"/>
          <a:lstStyle/>
          <a:p>
            <a:r>
              <a:rPr lang="en-GB" sz="2400"/>
              <a:t>Checklist of common errors should be used to </a:t>
            </a:r>
            <a:br>
              <a:rPr lang="en-GB" sz="2400"/>
            </a:br>
            <a:r>
              <a:rPr lang="en-GB" sz="2400"/>
              <a:t>drive the inspection.</a:t>
            </a:r>
          </a:p>
          <a:p>
            <a:r>
              <a:rPr lang="en-GB" sz="2400"/>
              <a:t>Error checklists are programming language </a:t>
            </a:r>
            <a:br>
              <a:rPr lang="en-GB" sz="2400"/>
            </a:br>
            <a:r>
              <a:rPr lang="en-GB" sz="2400"/>
              <a:t>dependent and reflect the characteristic errors that are likely to arise in the language.</a:t>
            </a:r>
          </a:p>
          <a:p>
            <a:r>
              <a:rPr lang="en-GB" sz="2400"/>
              <a:t>In general, the 'weaker' the type checking, the larger the checklist.</a:t>
            </a:r>
          </a:p>
          <a:p>
            <a:r>
              <a:rPr lang="en-GB" sz="2400"/>
              <a:t>Examples: Initialisation, Constant naming, loop </a:t>
            </a:r>
            <a:br>
              <a:rPr lang="en-GB" sz="2400"/>
            </a:br>
            <a:r>
              <a:rPr lang="en-GB" sz="2400"/>
              <a:t>termination, array bounds, etc.</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a:t>
            </a:r>
            <a:endParaRPr lang="en-US" dirty="0"/>
          </a:p>
        </p:txBody>
      </p:sp>
      <p:graphicFrame>
        <p:nvGraphicFramePr>
          <p:cNvPr id="4" name="Content Placeholder 3"/>
          <p:cNvGraphicFramePr>
            <a:graphicFrameLocks noGrp="1"/>
          </p:cNvGraphicFramePr>
          <p:nvPr>
            <p:ph idx="1"/>
          </p:nvPr>
        </p:nvGraphicFramePr>
        <p:xfrm>
          <a:off x="457200" y="2042160"/>
          <a:ext cx="8229600" cy="4358640"/>
        </p:xfrm>
        <a:graphic>
          <a:graphicData uri="http://schemas.openxmlformats.org/drawingml/2006/table">
            <a:tbl>
              <a:tblPr firstRow="1" bandRow="1">
                <a:tableStyleId>{5C22544A-7EE6-4342-B048-85BDC9FD1C3A}</a:tableStyleId>
              </a:tblPr>
              <a:tblGrid>
                <a:gridCol w="1905000"/>
                <a:gridCol w="6324600"/>
              </a:tblGrid>
              <a:tr h="370840">
                <a:tc>
                  <a:txBody>
                    <a:bodyPr/>
                    <a:lstStyle/>
                    <a:p>
                      <a:pPr algn="just">
                        <a:spcAft>
                          <a:spcPts val="0"/>
                        </a:spcAft>
                      </a:pPr>
                      <a:r>
                        <a:rPr lang="en-US" sz="1600" b="1" dirty="0" smtClean="0">
                          <a:solidFill>
                            <a:srgbClr val="000000"/>
                          </a:solidFill>
                          <a:latin typeface="Arial"/>
                          <a:ea typeface="Times New Roman"/>
                          <a:cs typeface="Arial"/>
                        </a:rPr>
                        <a:t>Fault </a:t>
                      </a:r>
                      <a:r>
                        <a:rPr lang="en-US" sz="1600" b="1" dirty="0">
                          <a:solidFill>
                            <a:srgbClr val="000000"/>
                          </a:solidFill>
                          <a:latin typeface="Arial"/>
                          <a:ea typeface="Times New Roman"/>
                          <a:cs typeface="Arial"/>
                        </a:rPr>
                        <a:t>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a:t>
                      </a:r>
                      <a:r>
                        <a:rPr lang="en-US" sz="1600" b="1" dirty="0" smtClean="0">
                          <a:solidFill>
                            <a:srgbClr val="000000"/>
                          </a:solidFill>
                          <a:latin typeface="Arial"/>
                          <a:ea typeface="Times New Roman"/>
                          <a:cs typeface="Arial"/>
                        </a:rPr>
                        <a:t>check</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smtClean="0">
                          <a:solidFill>
                            <a:srgbClr val="000000"/>
                          </a:solidFill>
                          <a:latin typeface="Arial"/>
                          <a:ea typeface="Times New Roman"/>
                          <a:cs typeface="Arial"/>
                        </a:rPr>
                        <a:t>Data </a:t>
                      </a:r>
                      <a:r>
                        <a:rPr lang="en-US" sz="1600" dirty="0">
                          <a:solidFill>
                            <a:srgbClr val="000000"/>
                          </a:solidFill>
                          <a:latin typeface="Arial"/>
                          <a:ea typeface="Times New Roman"/>
                          <a:cs typeface="Arial"/>
                        </a:rPr>
                        <a:t>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38</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t>
            </a:r>
            <a:r>
              <a:rPr lang="en-GB" dirty="0" err="1" smtClean="0"/>
              <a:t>b</a:t>
            </a:r>
            <a:r>
              <a:rPr lang="en-GB" dirty="0" smtClean="0"/>
              <a:t>)</a:t>
            </a:r>
            <a:endParaRPr lang="en-US" dirty="0"/>
          </a:p>
        </p:txBody>
      </p:sp>
      <p:graphicFrame>
        <p:nvGraphicFramePr>
          <p:cNvPr id="4" name="Content Placeholder 3"/>
          <p:cNvGraphicFramePr>
            <a:graphicFrameLocks noGrp="1"/>
          </p:cNvGraphicFramePr>
          <p:nvPr>
            <p:ph idx="1"/>
          </p:nvPr>
        </p:nvGraphicFramePr>
        <p:xfrm>
          <a:off x="381000" y="1828800"/>
          <a:ext cx="8229600" cy="4084320"/>
        </p:xfrm>
        <a:graphic>
          <a:graphicData uri="http://schemas.openxmlformats.org/drawingml/2006/table">
            <a:tbl>
              <a:tblPr firstRow="1" bandRow="1">
                <a:tableStyleId>{5C22544A-7EE6-4342-B048-85BDC9FD1C3A}</a:tableStyleId>
              </a:tblPr>
              <a:tblGrid>
                <a:gridCol w="2542383"/>
                <a:gridCol w="5687217"/>
              </a:tblGrid>
              <a:tr h="370840">
                <a:tc>
                  <a:txBody>
                    <a:bodyPr/>
                    <a:lstStyle/>
                    <a:p>
                      <a:pPr algn="just">
                        <a:spcAft>
                          <a:spcPts val="0"/>
                        </a:spcAft>
                      </a:pPr>
                      <a:r>
                        <a:rPr lang="en-US" sz="1400" b="1" dirty="0" smtClean="0">
                          <a:solidFill>
                            <a:srgbClr val="000000"/>
                          </a:solidFill>
                          <a:latin typeface="Arial"/>
                          <a:ea typeface="Times New Roman"/>
                          <a:cs typeface="Arial"/>
                        </a:rPr>
                        <a:t>Fault </a:t>
                      </a:r>
                      <a:r>
                        <a:rPr lang="en-US" sz="1400" b="1" dirty="0">
                          <a:solidFill>
                            <a:srgbClr val="000000"/>
                          </a:solidFill>
                          <a:latin typeface="Arial"/>
                          <a:ea typeface="Times New Roman"/>
                          <a:cs typeface="Arial"/>
                        </a:rPr>
                        <a:t>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a:t>
                      </a:r>
                      <a:r>
                        <a:rPr lang="en-US" sz="1400" b="1" dirty="0" smtClean="0">
                          <a:solidFill>
                            <a:srgbClr val="000000"/>
                          </a:solidFill>
                          <a:latin typeface="Arial"/>
                          <a:ea typeface="Times New Roman"/>
                          <a:cs typeface="Arial"/>
                        </a:rPr>
                        <a:t>check</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39</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Quality management activities</a:t>
            </a:r>
            <a:endParaRPr lang="en-GB"/>
          </a:p>
        </p:txBody>
      </p:sp>
      <p:sp>
        <p:nvSpPr>
          <p:cNvPr id="15363" name="Rectangle 3"/>
          <p:cNvSpPr>
            <a:spLocks noGrp="1" noChangeArrowheads="1"/>
          </p:cNvSpPr>
          <p:nvPr>
            <p:ph idx="1"/>
          </p:nvPr>
        </p:nvSpPr>
        <p:spPr/>
        <p:txBody>
          <a:bodyPr/>
          <a:lstStyle/>
          <a:p>
            <a:r>
              <a:rPr lang="en-US" dirty="0" smtClean="0"/>
              <a:t>Quality management provides an independent check on the software development process. </a:t>
            </a:r>
            <a:endParaRPr lang="en-GB" dirty="0" smtClean="0"/>
          </a:p>
          <a:p>
            <a:r>
              <a:rPr lang="en-US" dirty="0" smtClean="0"/>
              <a:t>The quality management process checks the project deliverables to ensure that they are consistent with organizational standards and goals </a:t>
            </a:r>
          </a:p>
          <a:p>
            <a:r>
              <a:rPr lang="en-US" dirty="0" smtClean="0"/>
              <a:t>The quality team should be independent from the development team so that they can take an objective view of the software. This allows them to report on software quality without being influenced by software development issues.</a:t>
            </a:r>
            <a:r>
              <a:rPr lang="en-GB" dirty="0" smtClean="0"/>
              <a:t> </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Quality management and agile development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40</a:t>
            </a:fld>
            <a:endParaRPr lang="en-US"/>
          </a:p>
        </p:txBody>
      </p:sp>
    </p:spTree>
    <p:extLst>
      <p:ext uri="{BB962C8B-B14F-4D97-AF65-F5344CB8AC3E}">
        <p14:creationId xmlns:p14="http://schemas.microsoft.com/office/powerpoint/2010/main" val="1460502950"/>
      </p:ext>
    </p:extLst>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and agile development</a:t>
            </a:r>
            <a:endParaRPr lang="en-US" dirty="0"/>
          </a:p>
        </p:txBody>
      </p:sp>
      <p:sp>
        <p:nvSpPr>
          <p:cNvPr id="3" name="Content Placeholder 2"/>
          <p:cNvSpPr>
            <a:spLocks noGrp="1"/>
          </p:cNvSpPr>
          <p:nvPr>
            <p:ph idx="1"/>
          </p:nvPr>
        </p:nvSpPr>
        <p:spPr/>
        <p:txBody>
          <a:bodyPr/>
          <a:lstStyle/>
          <a:p>
            <a:r>
              <a:rPr lang="en-GB" dirty="0"/>
              <a:t>Quality management in agile development is informal rather than document-based. </a:t>
            </a:r>
            <a:endParaRPr lang="en-GB" dirty="0" smtClean="0"/>
          </a:p>
          <a:p>
            <a:r>
              <a:rPr lang="en-GB" dirty="0" smtClean="0"/>
              <a:t>It </a:t>
            </a:r>
            <a:r>
              <a:rPr lang="en-GB" dirty="0"/>
              <a:t>relies on establishing a quality culture, where all team members feel responsible for software quality and take actions to ensure that quality is maintained.  </a:t>
            </a:r>
            <a:endParaRPr lang="en-GB" dirty="0" smtClean="0"/>
          </a:p>
          <a:p>
            <a:r>
              <a:rPr lang="en-GB" dirty="0" smtClean="0"/>
              <a:t>The </a:t>
            </a:r>
            <a:r>
              <a:rPr lang="en-GB" dirty="0"/>
              <a:t>agile community is fundamentally opposed to what it sees as the bureaucratic overheads of standards-based approaches and quality processes as embodied in ISO 9001.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41</a:t>
            </a:fld>
            <a:endParaRPr lang="en-US"/>
          </a:p>
        </p:txBody>
      </p:sp>
    </p:spTree>
    <p:extLst>
      <p:ext uri="{BB962C8B-B14F-4D97-AF65-F5344CB8AC3E}">
        <p14:creationId xmlns:p14="http://schemas.microsoft.com/office/powerpoint/2010/main" val="2468353527"/>
      </p:ext>
    </p:extLst>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good practice</a:t>
            </a:r>
            <a:endParaRPr lang="en-US" dirty="0"/>
          </a:p>
        </p:txBody>
      </p:sp>
      <p:sp>
        <p:nvSpPr>
          <p:cNvPr id="3" name="Content Placeholder 2"/>
          <p:cNvSpPr>
            <a:spLocks noGrp="1"/>
          </p:cNvSpPr>
          <p:nvPr>
            <p:ph idx="1"/>
          </p:nvPr>
        </p:nvSpPr>
        <p:spPr/>
        <p:txBody>
          <a:bodyPr/>
          <a:lstStyle/>
          <a:p>
            <a:r>
              <a:rPr lang="en-US" i="1" dirty="0"/>
              <a:t>Check before check-in</a:t>
            </a:r>
            <a:r>
              <a:rPr lang="en-US" dirty="0"/>
              <a:t>  </a:t>
            </a:r>
            <a:endParaRPr lang="en-US" dirty="0" smtClean="0"/>
          </a:p>
          <a:p>
            <a:pPr lvl="1"/>
            <a:r>
              <a:rPr lang="en-US" dirty="0" smtClean="0"/>
              <a:t>Programmers </a:t>
            </a:r>
            <a:r>
              <a:rPr lang="en-US" dirty="0"/>
              <a:t>are responsible for organizing their own code reviews with other team members before the code is checked in to the build system.</a:t>
            </a:r>
            <a:endParaRPr lang="en-GB" dirty="0"/>
          </a:p>
          <a:p>
            <a:r>
              <a:rPr lang="en-US" i="1" dirty="0" smtClean="0"/>
              <a:t>Never </a:t>
            </a:r>
            <a:r>
              <a:rPr lang="en-US" i="1" dirty="0"/>
              <a:t>break the build</a:t>
            </a:r>
            <a:r>
              <a:rPr lang="en-US" dirty="0"/>
              <a:t> </a:t>
            </a:r>
            <a:endParaRPr lang="en-US" dirty="0" smtClean="0"/>
          </a:p>
          <a:p>
            <a:pPr lvl="1"/>
            <a:r>
              <a:rPr lang="en-US" dirty="0" smtClean="0"/>
              <a:t>Team members should not </a:t>
            </a:r>
            <a:r>
              <a:rPr lang="en-US" dirty="0"/>
              <a:t>check in code that causes the system </a:t>
            </a:r>
            <a:r>
              <a:rPr lang="en-US" dirty="0" smtClean="0"/>
              <a:t>to </a:t>
            </a:r>
            <a:r>
              <a:rPr lang="en-US" dirty="0"/>
              <a:t>fail. </a:t>
            </a:r>
            <a:r>
              <a:rPr lang="en-US" dirty="0" smtClean="0"/>
              <a:t>Developers have </a:t>
            </a:r>
            <a:r>
              <a:rPr lang="en-US" dirty="0"/>
              <a:t>to test their code changes against the whole system and be confident that these work as expected. </a:t>
            </a:r>
            <a:endParaRPr lang="en-US" dirty="0" smtClean="0"/>
          </a:p>
          <a:p>
            <a:r>
              <a:rPr lang="en-GB" dirty="0"/>
              <a:t>	</a:t>
            </a:r>
            <a:r>
              <a:rPr lang="en-GB" i="1" dirty="0"/>
              <a:t>Fix problems when you see them</a:t>
            </a:r>
            <a:r>
              <a:rPr lang="en-GB" dirty="0"/>
              <a:t> </a:t>
            </a:r>
            <a:endParaRPr lang="en-GB" dirty="0" smtClean="0"/>
          </a:p>
          <a:p>
            <a:pPr lvl="1"/>
            <a:r>
              <a:rPr lang="en-GB" dirty="0" smtClean="0"/>
              <a:t>If </a:t>
            </a:r>
            <a:r>
              <a:rPr lang="en-GB" dirty="0"/>
              <a:t>a programmer discovers problems or obscurities in code developed by someone else, they can fix these directly rather than referring them back to the original developer. </a:t>
            </a:r>
          </a:p>
          <a:p>
            <a:endParaRPr lang="en-US" dirty="0"/>
          </a:p>
        </p:txBody>
      </p:sp>
      <p:sp>
        <p:nvSpPr>
          <p:cNvPr id="4" name="Date Placeholder 3"/>
          <p:cNvSpPr>
            <a:spLocks noGrp="1"/>
          </p:cNvSpPr>
          <p:nvPr>
            <p:ph type="dt" sz="half" idx="10"/>
          </p:nvPr>
        </p:nvSpPr>
        <p:spPr/>
        <p:txBody>
          <a:bodyPr/>
          <a:lstStyle/>
          <a:p>
            <a:r>
              <a:rPr lang="en-GB" dirty="0" smtClean="0"/>
              <a:t>10/12/2014</a:t>
            </a:r>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42</a:t>
            </a:fld>
            <a:endParaRPr lang="en-US"/>
          </a:p>
        </p:txBody>
      </p:sp>
    </p:spTree>
    <p:extLst>
      <p:ext uri="{BB962C8B-B14F-4D97-AF65-F5344CB8AC3E}">
        <p14:creationId xmlns:p14="http://schemas.microsoft.com/office/powerpoint/2010/main" val="1510840802"/>
      </p:ext>
    </p:extLst>
  </p:cSld>
  <p:clrMapOvr>
    <a:masterClrMapping/>
  </p:clrMapOvr>
  <p:transition xmlns:p14="http://schemas.microsoft.com/office/powerpoint/2010/mai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Reviews and agile methods</a:t>
            </a:r>
            <a:endParaRPr lang="en-US" dirty="0"/>
          </a:p>
        </p:txBody>
      </p:sp>
      <p:sp>
        <p:nvSpPr>
          <p:cNvPr id="7" name="Content Placeholder 6"/>
          <p:cNvSpPr>
            <a:spLocks noGrp="1"/>
          </p:cNvSpPr>
          <p:nvPr>
            <p:ph idx="1"/>
          </p:nvPr>
        </p:nvSpPr>
        <p:spPr/>
        <p:txBody>
          <a:bodyPr/>
          <a:lstStyle/>
          <a:p>
            <a:r>
              <a:rPr lang="en-US" dirty="0" smtClean="0"/>
              <a:t>The review process in agile software development is usually informal. </a:t>
            </a:r>
          </a:p>
          <a:p>
            <a:r>
              <a:rPr lang="en-US" dirty="0" smtClean="0"/>
              <a:t>In Scrum,, there is a review meeting after each iteration of the software has been completed (a sprint review), where quality issues and problems may be discussed. </a:t>
            </a:r>
          </a:p>
          <a:p>
            <a:r>
              <a:rPr lang="en-US" dirty="0" smtClean="0"/>
              <a:t>In Extreme Programming, pair programming ensures that code is constantly being examined and reviewed by another team member. </a:t>
            </a:r>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
        <p:nvSpPr>
          <p:cNvPr id="8" name="Slide Number Placeholder 7"/>
          <p:cNvSpPr>
            <a:spLocks noGrp="1"/>
          </p:cNvSpPr>
          <p:nvPr>
            <p:ph type="sldNum" sz="quarter" idx="12"/>
          </p:nvPr>
        </p:nvSpPr>
        <p:spPr/>
        <p:txBody>
          <a:bodyPr/>
          <a:lstStyle/>
          <a:p>
            <a:fld id="{745CE82A-87C3-2841-AAF3-37DF1E34DC62}" type="slidenum">
              <a:rPr lang="en-US" smtClean="0"/>
              <a:pPr/>
              <a:t>43</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extLst>
      <p:ext uri="{BB962C8B-B14F-4D97-AF65-F5344CB8AC3E}">
        <p14:creationId xmlns:p14="http://schemas.microsoft.com/office/powerpoint/2010/main" val="2492040476"/>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US" dirty="0" smtClean="0"/>
              <a:t>This is an </a:t>
            </a:r>
            <a:r>
              <a:rPr lang="en-US" dirty="0"/>
              <a:t>approach where 2 people are responsible for code development and work together to achieve this. </a:t>
            </a:r>
            <a:endParaRPr lang="en-US" dirty="0" smtClean="0"/>
          </a:p>
          <a:p>
            <a:r>
              <a:rPr lang="en-US" dirty="0" smtClean="0"/>
              <a:t>Code </a:t>
            </a:r>
            <a:r>
              <a:rPr lang="en-US" dirty="0"/>
              <a:t>developed by an individual is therefore constantly being examined and reviewed by another team member. </a:t>
            </a:r>
            <a:endParaRPr lang="en-US" dirty="0" smtClean="0"/>
          </a:p>
          <a:p>
            <a:r>
              <a:rPr lang="en-US" dirty="0"/>
              <a:t>Pair programming leads to a deep knowledge of a program, as both programmers have to understand the program in detail to continue development. </a:t>
            </a:r>
            <a:endParaRPr lang="en-US" dirty="0" smtClean="0"/>
          </a:p>
          <a:p>
            <a:r>
              <a:rPr lang="en-US" dirty="0" smtClean="0"/>
              <a:t>This </a:t>
            </a:r>
            <a:r>
              <a:rPr lang="en-US" dirty="0"/>
              <a:t>depth of knowledge is </a:t>
            </a:r>
            <a:r>
              <a:rPr lang="en-US" dirty="0" smtClean="0"/>
              <a:t>difficult </a:t>
            </a:r>
            <a:r>
              <a:rPr lang="en-US" dirty="0"/>
              <a:t>to achieve </a:t>
            </a:r>
            <a:r>
              <a:rPr lang="en-US" dirty="0" smtClean="0"/>
              <a:t>in inspection </a:t>
            </a:r>
            <a:r>
              <a:rPr lang="en-US" dirty="0"/>
              <a:t>processes and </a:t>
            </a:r>
            <a:r>
              <a:rPr lang="en-US" dirty="0" smtClean="0"/>
              <a:t>pair </a:t>
            </a:r>
            <a:r>
              <a:rPr lang="en-US" dirty="0"/>
              <a:t>programming can find bugs that </a:t>
            </a:r>
            <a:r>
              <a:rPr lang="en-US" dirty="0" smtClean="0"/>
              <a:t>would </a:t>
            </a:r>
            <a:r>
              <a:rPr lang="en-US" dirty="0"/>
              <a:t>not be discovered in formal inspections.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44</a:t>
            </a:fld>
            <a:endParaRPr lang="en-US"/>
          </a:p>
        </p:txBody>
      </p:sp>
    </p:spTree>
    <p:extLst>
      <p:ext uri="{BB962C8B-B14F-4D97-AF65-F5344CB8AC3E}">
        <p14:creationId xmlns:p14="http://schemas.microsoft.com/office/powerpoint/2010/main" val="336202238"/>
      </p:ext>
    </p:extLst>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 weaknesses</a:t>
            </a:r>
            <a:endParaRPr lang="en-US" dirty="0"/>
          </a:p>
        </p:txBody>
      </p:sp>
      <p:sp>
        <p:nvSpPr>
          <p:cNvPr id="3" name="Content Placeholder 2"/>
          <p:cNvSpPr>
            <a:spLocks noGrp="1"/>
          </p:cNvSpPr>
          <p:nvPr>
            <p:ph idx="1"/>
          </p:nvPr>
        </p:nvSpPr>
        <p:spPr/>
        <p:txBody>
          <a:bodyPr/>
          <a:lstStyle/>
          <a:p>
            <a:r>
              <a:rPr lang="en-US" i="1" dirty="0"/>
              <a:t>Mutual misunderstandings</a:t>
            </a:r>
            <a:r>
              <a:rPr lang="en-US" dirty="0"/>
              <a:t> </a:t>
            </a:r>
            <a:endParaRPr lang="en-US" dirty="0" smtClean="0"/>
          </a:p>
          <a:p>
            <a:pPr lvl="1"/>
            <a:r>
              <a:rPr lang="en-US" dirty="0" smtClean="0"/>
              <a:t>Both </a:t>
            </a:r>
            <a:r>
              <a:rPr lang="en-US" dirty="0"/>
              <a:t>members of a pair may make the same mistake in understanding the system requirements. Discussions may reinforce these errors.</a:t>
            </a:r>
            <a:endParaRPr lang="en-GB" dirty="0"/>
          </a:p>
          <a:p>
            <a:r>
              <a:rPr lang="en-US" i="1" dirty="0" smtClean="0"/>
              <a:t>Pair </a:t>
            </a:r>
            <a:r>
              <a:rPr lang="en-US" i="1" dirty="0"/>
              <a:t>reputation</a:t>
            </a:r>
            <a:r>
              <a:rPr lang="en-US" dirty="0"/>
              <a:t> </a:t>
            </a:r>
            <a:endParaRPr lang="en-US" dirty="0" smtClean="0"/>
          </a:p>
          <a:p>
            <a:pPr lvl="1"/>
            <a:r>
              <a:rPr lang="en-US" dirty="0" smtClean="0"/>
              <a:t>Pairs </a:t>
            </a:r>
            <a:r>
              <a:rPr lang="en-US" dirty="0"/>
              <a:t>may be reluctant to look for errors because they do not want to slow down the progress of the project. </a:t>
            </a:r>
            <a:endParaRPr lang="en-GB" dirty="0"/>
          </a:p>
          <a:p>
            <a:r>
              <a:rPr lang="en-US" i="1" dirty="0" smtClean="0"/>
              <a:t>Working </a:t>
            </a:r>
            <a:r>
              <a:rPr lang="en-US" i="1" dirty="0"/>
              <a:t>relationships</a:t>
            </a:r>
            <a:r>
              <a:rPr lang="en-US" dirty="0"/>
              <a:t> </a:t>
            </a:r>
            <a:endParaRPr lang="en-US" dirty="0" smtClean="0"/>
          </a:p>
          <a:p>
            <a:pPr lvl="1"/>
            <a:r>
              <a:rPr lang="en-US" dirty="0" smtClean="0"/>
              <a:t>The </a:t>
            </a:r>
            <a:r>
              <a:rPr lang="en-US" dirty="0"/>
              <a:t>pair’s ability to discover defects is likely to be compromised by their close working relationship that often leads to reluctance to criticize work partners.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45</a:t>
            </a:fld>
            <a:endParaRPr lang="en-US"/>
          </a:p>
        </p:txBody>
      </p:sp>
    </p:spTree>
    <p:extLst>
      <p:ext uri="{BB962C8B-B14F-4D97-AF65-F5344CB8AC3E}">
        <p14:creationId xmlns:p14="http://schemas.microsoft.com/office/powerpoint/2010/main" val="4060554087"/>
      </p:ext>
    </p:extLst>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QM and large systems</a:t>
            </a:r>
            <a:endParaRPr lang="en-US" dirty="0"/>
          </a:p>
        </p:txBody>
      </p:sp>
      <p:sp>
        <p:nvSpPr>
          <p:cNvPr id="3" name="Content Placeholder 2"/>
          <p:cNvSpPr>
            <a:spLocks noGrp="1"/>
          </p:cNvSpPr>
          <p:nvPr>
            <p:ph idx="1"/>
          </p:nvPr>
        </p:nvSpPr>
        <p:spPr/>
        <p:txBody>
          <a:bodyPr/>
          <a:lstStyle/>
          <a:p>
            <a:r>
              <a:rPr lang="en-US" dirty="0" smtClean="0"/>
              <a:t>When </a:t>
            </a:r>
            <a:r>
              <a:rPr lang="en-US" dirty="0"/>
              <a:t>a large system is being developed for an external customer, agile approaches to quality management with minimal documentation may be </a:t>
            </a:r>
            <a:r>
              <a:rPr lang="en-US" dirty="0" smtClean="0"/>
              <a:t>impractical</a:t>
            </a:r>
            <a:r>
              <a:rPr lang="en-GB" dirty="0" smtClean="0"/>
              <a:t>.</a:t>
            </a:r>
          </a:p>
          <a:p>
            <a:pPr lvl="1"/>
            <a:r>
              <a:rPr lang="en-US" dirty="0"/>
              <a:t>If the customer is a large company, it may have its own quality management processes and may expect the software development company to report on progress in a way that is compatible with them. </a:t>
            </a:r>
            <a:endParaRPr lang="en-US" dirty="0" smtClean="0"/>
          </a:p>
          <a:p>
            <a:pPr lvl="1"/>
            <a:r>
              <a:rPr lang="en-GB" dirty="0" smtClean="0"/>
              <a:t>Where </a:t>
            </a:r>
            <a:r>
              <a:rPr lang="en-GB" dirty="0"/>
              <a:t>there are several geographically distributed teams involved in development, perhaps from different companies, then informal communications may be impractical. </a:t>
            </a:r>
            <a:endParaRPr lang="en-GB" dirty="0" smtClean="0"/>
          </a:p>
          <a:p>
            <a:pPr lvl="1"/>
            <a:r>
              <a:rPr lang="en-GB" dirty="0" smtClean="0"/>
              <a:t>For </a:t>
            </a:r>
            <a:r>
              <a:rPr lang="en-GB" dirty="0"/>
              <a:t>long-lifetime systems, the team involved in development will </a:t>
            </a:r>
            <a:r>
              <a:rPr lang="en-GB" dirty="0" err="1" smtClean="0"/>
              <a:t>changeWithout</a:t>
            </a:r>
            <a:r>
              <a:rPr lang="en-GB" dirty="0" smtClean="0"/>
              <a:t> documentation</a:t>
            </a:r>
            <a:r>
              <a:rPr lang="en-GB" dirty="0"/>
              <a:t>, new team members may find it impossible to understand </a:t>
            </a:r>
            <a:r>
              <a:rPr lang="en-GB" dirty="0" smtClean="0"/>
              <a:t>development. </a:t>
            </a:r>
            <a:endParaRPr lang="en-GB" dirty="0"/>
          </a:p>
          <a:p>
            <a:pPr lvl="1"/>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46</a:t>
            </a:fld>
            <a:endParaRPr lang="en-US"/>
          </a:p>
        </p:txBody>
      </p:sp>
    </p:spTree>
    <p:extLst>
      <p:ext uri="{BB962C8B-B14F-4D97-AF65-F5344CB8AC3E}">
        <p14:creationId xmlns:p14="http://schemas.microsoft.com/office/powerpoint/2010/main" val="593644895"/>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Software measurement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47</a:t>
            </a:fld>
            <a:endParaRPr lang="en-US"/>
          </a:p>
        </p:txBody>
      </p:sp>
    </p:spTree>
    <p:extLst>
      <p:ext uri="{BB962C8B-B14F-4D97-AF65-F5344CB8AC3E}">
        <p14:creationId xmlns:p14="http://schemas.microsoft.com/office/powerpoint/2010/main" val="1490443136"/>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smtClean="0"/>
              <a:t>Software measurement</a:t>
            </a:r>
            <a:endParaRPr lang="en-GB" dirty="0"/>
          </a:p>
        </p:txBody>
      </p:sp>
      <p:sp>
        <p:nvSpPr>
          <p:cNvPr id="89091" name="Rectangle 3"/>
          <p:cNvSpPr>
            <a:spLocks noGrp="1" noChangeArrowheads="1"/>
          </p:cNvSpPr>
          <p:nvPr>
            <p:ph idx="1"/>
          </p:nvPr>
        </p:nvSpPr>
        <p:spPr/>
        <p:txBody>
          <a:bodyPr/>
          <a:lstStyle/>
          <a:p>
            <a:r>
              <a:rPr lang="en-GB" smtClean="0"/>
              <a:t>Software measurement is concerned with deriving a numeric value for an attribute of a software product or process.</a:t>
            </a:r>
          </a:p>
          <a:p>
            <a:r>
              <a:rPr lang="en-GB" smtClean="0"/>
              <a:t>This allows for objective comparisons between techniques and processes.</a:t>
            </a:r>
          </a:p>
          <a:p>
            <a:r>
              <a:rPr lang="en-GB" smtClean="0"/>
              <a:t>Although some companies have introduced measurement programmes, most organisations still don’t make systematic use of software measurement.</a:t>
            </a:r>
          </a:p>
          <a:p>
            <a:r>
              <a:rPr lang="en-GB" smtClean="0"/>
              <a:t>There are few established standards in this area.</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48</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smtClean="0"/>
              <a:t>Software metric</a:t>
            </a:r>
            <a:endParaRPr lang="en-GB"/>
          </a:p>
        </p:txBody>
      </p:sp>
      <p:sp>
        <p:nvSpPr>
          <p:cNvPr id="52226" name="Rectangle 2"/>
          <p:cNvSpPr>
            <a:spLocks noGrp="1" noChangeArrowheads="1"/>
          </p:cNvSpPr>
          <p:nvPr>
            <p:ph idx="1"/>
          </p:nvPr>
        </p:nvSpPr>
        <p:spPr/>
        <p:txBody>
          <a:bodyPr/>
          <a:lstStyle/>
          <a:p>
            <a:r>
              <a:rPr lang="en-GB" dirty="0" smtClean="0"/>
              <a:t>Any type of measurement which relates to a software system, process or related documentation</a:t>
            </a:r>
          </a:p>
          <a:p>
            <a:pPr lvl="1"/>
            <a:r>
              <a:rPr lang="en-GB" dirty="0" smtClean="0"/>
              <a:t>Lines of code in a program, the Fog index, number of person-days required to develop a component.</a:t>
            </a:r>
          </a:p>
          <a:p>
            <a:r>
              <a:rPr lang="en-GB" dirty="0" smtClean="0"/>
              <a:t>Allow the software and the software process to </a:t>
            </a:r>
            <a:br>
              <a:rPr lang="en-GB" dirty="0" smtClean="0"/>
            </a:br>
            <a:r>
              <a:rPr lang="en-GB" dirty="0" smtClean="0"/>
              <a:t>be quantified.</a:t>
            </a:r>
          </a:p>
          <a:p>
            <a:r>
              <a:rPr lang="en-GB" dirty="0" smtClean="0"/>
              <a:t>May be used to predict product attributes or to control the software process.</a:t>
            </a:r>
          </a:p>
          <a:p>
            <a:r>
              <a:rPr lang="en-GB" dirty="0" smtClean="0"/>
              <a:t>Product metrics can be used for general predictions or to identify anomalous components.</a:t>
            </a:r>
            <a:endParaRPr lang="en-GB" dirty="0"/>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
        <p:nvSpPr>
          <p:cNvPr id="8" name="Slide Number Placeholder 7"/>
          <p:cNvSpPr>
            <a:spLocks noGrp="1"/>
          </p:cNvSpPr>
          <p:nvPr>
            <p:ph type="sldNum" sz="quarter" idx="12"/>
          </p:nvPr>
        </p:nvSpPr>
        <p:spPr/>
        <p:txBody>
          <a:bodyPr/>
          <a:lstStyle/>
          <a:p>
            <a:fld id="{745CE82A-87C3-2841-AAF3-37DF1E34DC62}" type="slidenum">
              <a:rPr lang="en-US" smtClean="0"/>
              <a:pPr/>
              <a:t>49</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r>
              <a:rPr lang="en-US" dirty="0"/>
              <a:t>management and software development</a:t>
            </a:r>
            <a:r>
              <a:rPr lang="en-GB" dirty="0" smtClean="0"/>
              <a:t> </a:t>
            </a:r>
            <a:endParaRPr lang="en-US" dirty="0"/>
          </a:p>
        </p:txBody>
      </p:sp>
      <p:pic>
        <p:nvPicPr>
          <p:cNvPr id="4" name="Content Placeholder 3" descr="24.1 QMandDevelopment.eps"/>
          <p:cNvPicPr>
            <a:picLocks noGrp="1" noChangeAspect="1"/>
          </p:cNvPicPr>
          <p:nvPr>
            <p:ph idx="1"/>
          </p:nvPr>
        </p:nvPicPr>
        <p:blipFill>
          <a:blip r:embed="rId2"/>
          <a:srcRect t="-29272" b="-29272"/>
          <a:stretch>
            <a:fillRect/>
          </a:stretch>
        </p:blipFill>
        <p:spPr>
          <a:xfrm>
            <a:off x="777548" y="1600200"/>
            <a:ext cx="7345375" cy="4039673"/>
          </a:xfrm>
        </p:spPr>
      </p:pic>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process metric</a:t>
            </a:r>
            <a:endParaRPr lang="en-US" dirty="0"/>
          </a:p>
        </p:txBody>
      </p:sp>
      <p:sp>
        <p:nvSpPr>
          <p:cNvPr id="3" name="Content Placeholder 2"/>
          <p:cNvSpPr>
            <a:spLocks noGrp="1"/>
          </p:cNvSpPr>
          <p:nvPr>
            <p:ph idx="1"/>
          </p:nvPr>
        </p:nvSpPr>
        <p:spPr/>
        <p:txBody>
          <a:bodyPr/>
          <a:lstStyle/>
          <a:p>
            <a:r>
              <a:rPr lang="en-US" i="1" dirty="0"/>
              <a:t>The time taken for a particular process to be </a:t>
            </a:r>
            <a:r>
              <a:rPr lang="en-US" i="1" dirty="0" smtClean="0"/>
              <a:t>completed</a:t>
            </a:r>
            <a:endParaRPr lang="en-US" dirty="0"/>
          </a:p>
          <a:p>
            <a:pPr lvl="1"/>
            <a:r>
              <a:rPr lang="en-US" dirty="0" smtClean="0"/>
              <a:t>This </a:t>
            </a:r>
            <a:r>
              <a:rPr lang="en-US" dirty="0"/>
              <a:t>can be the total time devoted to the process, calendar time, the time spent on the process by particular engineers, and so on.</a:t>
            </a:r>
            <a:endParaRPr lang="en-GB" dirty="0"/>
          </a:p>
          <a:p>
            <a:r>
              <a:rPr lang="en-US" i="1" dirty="0" smtClean="0"/>
              <a:t>The </a:t>
            </a:r>
            <a:r>
              <a:rPr lang="en-US" i="1" dirty="0"/>
              <a:t>resources required for a particular </a:t>
            </a:r>
            <a:r>
              <a:rPr lang="en-US" i="1" dirty="0" smtClean="0"/>
              <a:t>process</a:t>
            </a:r>
            <a:endParaRPr lang="en-US" dirty="0"/>
          </a:p>
          <a:p>
            <a:pPr lvl="1"/>
            <a:r>
              <a:rPr lang="en-US" dirty="0" smtClean="0"/>
              <a:t>Resources </a:t>
            </a:r>
            <a:r>
              <a:rPr lang="en-US" dirty="0"/>
              <a:t>might include total effort in person-days, travel costs or computer resources.</a:t>
            </a:r>
            <a:endParaRPr lang="en-GB" dirty="0"/>
          </a:p>
          <a:p>
            <a:r>
              <a:rPr lang="en-US" i="1" dirty="0" smtClean="0"/>
              <a:t>The </a:t>
            </a:r>
            <a:r>
              <a:rPr lang="en-US" i="1" dirty="0"/>
              <a:t>number of occurrences of a particular </a:t>
            </a:r>
            <a:r>
              <a:rPr lang="en-US" i="1" dirty="0" smtClean="0"/>
              <a:t>event</a:t>
            </a:r>
            <a:endParaRPr lang="en-US" dirty="0"/>
          </a:p>
          <a:p>
            <a:pPr lvl="1"/>
            <a:r>
              <a:rPr lang="en-US" dirty="0" smtClean="0"/>
              <a:t>Examples </a:t>
            </a:r>
            <a:r>
              <a:rPr lang="en-US" dirty="0"/>
              <a:t>of events that might be monitored include the number of defects discovered during code inspection, the number of requirements changes requested, the number of bug reports in a delivered system and the average number of lines of code modified in response to a requirements change.</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50</a:t>
            </a:fld>
            <a:endParaRPr lang="en-US"/>
          </a:p>
        </p:txBody>
      </p:sp>
    </p:spTree>
    <p:extLst>
      <p:ext uri="{BB962C8B-B14F-4D97-AF65-F5344CB8AC3E}">
        <p14:creationId xmlns:p14="http://schemas.microsoft.com/office/powerpoint/2010/main" val="2980675860"/>
      </p:ext>
    </p:extLst>
  </p:cSld>
  <p:clrMapOvr>
    <a:masterClrMapping/>
  </p:clrMapOvr>
  <p:transition xmlns:p14="http://schemas.microsoft.com/office/powerpoint/2010/mai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 </a:t>
            </a:r>
            <a:r>
              <a:rPr lang="en-US" dirty="0"/>
              <a:t>and control measurements</a:t>
            </a:r>
            <a:r>
              <a:rPr lang="en-GB" dirty="0" smtClean="0"/>
              <a:t> </a:t>
            </a:r>
            <a:endParaRPr lang="en-US" dirty="0"/>
          </a:p>
        </p:txBody>
      </p:sp>
      <p:pic>
        <p:nvPicPr>
          <p:cNvPr id="4" name="Content Placeholder 3" descr="24.9 PredControlMetrics.eps"/>
          <p:cNvPicPr>
            <a:picLocks noGrp="1" noChangeAspect="1"/>
          </p:cNvPicPr>
          <p:nvPr>
            <p:ph idx="1"/>
          </p:nvPr>
        </p:nvPicPr>
        <p:blipFill>
          <a:blip r:embed="rId2"/>
          <a:srcRect l="-10746" r="-10746"/>
          <a:stretch>
            <a:fillRect/>
          </a:stretch>
        </p:blipFill>
        <p:spPr>
          <a:xfrm>
            <a:off x="1187624" y="2276872"/>
            <a:ext cx="6514804" cy="3582891"/>
          </a:xfrm>
        </p:spPr>
      </p:pic>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51</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measurements</a:t>
            </a:r>
            <a:endParaRPr lang="en-US" dirty="0"/>
          </a:p>
        </p:txBody>
      </p:sp>
      <p:sp>
        <p:nvSpPr>
          <p:cNvPr id="3" name="Content Placeholder 2"/>
          <p:cNvSpPr>
            <a:spLocks noGrp="1"/>
          </p:cNvSpPr>
          <p:nvPr>
            <p:ph idx="1"/>
          </p:nvPr>
        </p:nvSpPr>
        <p:spPr/>
        <p:txBody>
          <a:bodyPr/>
          <a:lstStyle/>
          <a:p>
            <a:r>
              <a:rPr lang="en-US" dirty="0" smtClean="0"/>
              <a:t>To assign a value to system quality attributes </a:t>
            </a:r>
          </a:p>
          <a:p>
            <a:pPr lvl="1"/>
            <a:r>
              <a:rPr lang="en-US" dirty="0" smtClean="0"/>
              <a:t>By measuring the characteristics of system components, such as their </a:t>
            </a:r>
            <a:r>
              <a:rPr lang="en-US" dirty="0" err="1" smtClean="0"/>
              <a:t>cyclomatic</a:t>
            </a:r>
            <a:r>
              <a:rPr lang="en-US" dirty="0" smtClean="0"/>
              <a:t> complexity, and then aggregating these measurements, you can assess system quality attributes, such as maintainability.</a:t>
            </a:r>
            <a:endParaRPr lang="en-GB" dirty="0" smtClean="0"/>
          </a:p>
          <a:p>
            <a:r>
              <a:rPr lang="en-US" dirty="0" smtClean="0"/>
              <a:t>To identify the system components whose quality is sub-standard </a:t>
            </a:r>
          </a:p>
          <a:p>
            <a:pPr lvl="1"/>
            <a:r>
              <a:rPr lang="en-US" dirty="0" smtClean="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52</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smtClean="0"/>
              <a:t>Metrics assumptions</a:t>
            </a:r>
            <a:endParaRPr lang="en-GB"/>
          </a:p>
        </p:txBody>
      </p:sp>
      <p:sp>
        <p:nvSpPr>
          <p:cNvPr id="56322" name="Rectangle 2"/>
          <p:cNvSpPr>
            <a:spLocks noGrp="1" noChangeArrowheads="1"/>
          </p:cNvSpPr>
          <p:nvPr>
            <p:ph idx="1"/>
          </p:nvPr>
        </p:nvSpPr>
        <p:spPr/>
        <p:txBody>
          <a:bodyPr/>
          <a:lstStyle/>
          <a:p>
            <a:r>
              <a:rPr lang="en-GB" dirty="0" smtClean="0"/>
              <a:t>A software property can be measured accurately.</a:t>
            </a:r>
          </a:p>
          <a:p>
            <a:r>
              <a:rPr lang="en-GB" dirty="0" smtClean="0"/>
              <a:t>The relationship exists between what we can </a:t>
            </a:r>
            <a:br>
              <a:rPr lang="en-GB" dirty="0" smtClean="0"/>
            </a:br>
            <a:r>
              <a:rPr lang="en-GB" dirty="0" smtClean="0"/>
              <a:t>measure and what we want to know. We can only measure internal attributes but are often more interested in external software attributes.</a:t>
            </a:r>
          </a:p>
          <a:p>
            <a:r>
              <a:rPr lang="en-GB" dirty="0" smtClean="0"/>
              <a:t>This relationship has been formalised and </a:t>
            </a:r>
            <a:br>
              <a:rPr lang="en-GB" dirty="0" smtClean="0"/>
            </a:br>
            <a:r>
              <a:rPr lang="en-GB" dirty="0" smtClean="0"/>
              <a:t>validated.</a:t>
            </a:r>
          </a:p>
          <a:p>
            <a:r>
              <a:rPr lang="en-GB" dirty="0" smtClean="0"/>
              <a:t>It may be difficult to relate what can be measured to desirable external quality attributes.</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53</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a:t>
            </a:r>
            <a:r>
              <a:rPr lang="en-US" dirty="0"/>
              <a:t>between internal and external software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54</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10 Int Ext Attribut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00808"/>
            <a:ext cx="6912768" cy="4608512"/>
          </a:xfrm>
          <a:prstGeom prst="rect">
            <a:avLst/>
          </a:prstGeom>
        </p:spPr>
      </p:pic>
    </p:spTree>
  </p:cSld>
  <p:clrMapOvr>
    <a:masterClrMapping/>
  </p:clrMapOvr>
  <p:transition xmlns:p14="http://schemas.microsoft.com/office/powerpoint/2010/mai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measurement in industry</a:t>
            </a:r>
            <a:endParaRPr lang="en-US" dirty="0"/>
          </a:p>
        </p:txBody>
      </p:sp>
      <p:sp>
        <p:nvSpPr>
          <p:cNvPr id="3" name="Content Placeholder 2"/>
          <p:cNvSpPr>
            <a:spLocks noGrp="1"/>
          </p:cNvSpPr>
          <p:nvPr>
            <p:ph idx="1"/>
          </p:nvPr>
        </p:nvSpPr>
        <p:spPr/>
        <p:txBody>
          <a:bodyPr/>
          <a:lstStyle/>
          <a:p>
            <a:r>
              <a:rPr lang="en-US" sz="2200" dirty="0" smtClean="0"/>
              <a:t>It is impossible to quantify the return on investment of introducing an organizational metrics program. </a:t>
            </a:r>
          </a:p>
          <a:p>
            <a:r>
              <a:rPr lang="en-US" sz="2200" dirty="0" smtClean="0"/>
              <a:t>There are no standards for software metrics or standardized processes for measurement and analysis. </a:t>
            </a:r>
          </a:p>
          <a:p>
            <a:r>
              <a:rPr lang="en-US" sz="2200" dirty="0" smtClean="0"/>
              <a:t>In many companies, software processes are not standardized and are poorly defined and controlled. </a:t>
            </a:r>
          </a:p>
          <a:p>
            <a:r>
              <a:rPr lang="en-US" sz="2200" dirty="0" smtClean="0"/>
              <a:t>Most work on software measurement has focused on code-based metrics and plan-driven development processes. However, more and more software is now developed by configuring ERP systems or COTS</a:t>
            </a:r>
            <a:r>
              <a:rPr lang="en-GB" sz="2200" dirty="0" smtClean="0"/>
              <a:t>.</a:t>
            </a:r>
          </a:p>
          <a:p>
            <a:r>
              <a:rPr lang="en-US" sz="2200" dirty="0" smtClean="0"/>
              <a:t>Introducing measurement adds additional overhead to processes. </a:t>
            </a:r>
            <a:endParaRPr lang="en-US" sz="2200"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55</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software engineering</a:t>
            </a:r>
            <a:endParaRPr lang="en-US" dirty="0"/>
          </a:p>
        </p:txBody>
      </p:sp>
      <p:sp>
        <p:nvSpPr>
          <p:cNvPr id="3" name="Content Placeholder 2"/>
          <p:cNvSpPr>
            <a:spLocks noGrp="1"/>
          </p:cNvSpPr>
          <p:nvPr>
            <p:ph idx="1"/>
          </p:nvPr>
        </p:nvSpPr>
        <p:spPr/>
        <p:txBody>
          <a:bodyPr/>
          <a:lstStyle/>
          <a:p>
            <a:r>
              <a:rPr lang="en-US" dirty="0"/>
              <a:t>Software measurement and metrics are the basis of empirical software engineering. </a:t>
            </a:r>
            <a:endParaRPr lang="en-US" dirty="0" smtClean="0"/>
          </a:p>
          <a:p>
            <a:r>
              <a:rPr lang="en-US" dirty="0" smtClean="0"/>
              <a:t>This </a:t>
            </a:r>
            <a:r>
              <a:rPr lang="en-US" dirty="0"/>
              <a:t>is a research area in which experiments on software systems and the collection of data about real projects has been used to form and validate hypotheses about software engineering methods and </a:t>
            </a:r>
            <a:r>
              <a:rPr lang="en-US" dirty="0" smtClean="0"/>
              <a:t>techniques.</a:t>
            </a:r>
          </a:p>
          <a:p>
            <a:r>
              <a:rPr lang="en-US" dirty="0" smtClean="0"/>
              <a:t>Research </a:t>
            </a:r>
            <a:r>
              <a:rPr lang="en-US" dirty="0"/>
              <a:t>on empirical software engineering, this has not had a significant impact on software engineering practice. </a:t>
            </a:r>
            <a:endParaRPr lang="en-US" dirty="0" smtClean="0"/>
          </a:p>
          <a:p>
            <a:r>
              <a:rPr lang="en-US" dirty="0" smtClean="0"/>
              <a:t>It </a:t>
            </a:r>
            <a:r>
              <a:rPr lang="en-US" dirty="0"/>
              <a:t>is difficult to relate generic research to </a:t>
            </a:r>
            <a:r>
              <a:rPr lang="en-US" dirty="0" smtClean="0"/>
              <a:t>a project </a:t>
            </a:r>
            <a:r>
              <a:rPr lang="en-US" dirty="0"/>
              <a:t>that is different from the research study. </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56</a:t>
            </a:fld>
            <a:endParaRPr lang="en-US"/>
          </a:p>
        </p:txBody>
      </p:sp>
    </p:spTree>
    <p:extLst>
      <p:ext uri="{BB962C8B-B14F-4D97-AF65-F5344CB8AC3E}">
        <p14:creationId xmlns:p14="http://schemas.microsoft.com/office/powerpoint/2010/main" val="3104055946"/>
      </p:ext>
    </p:extLst>
  </p:cSld>
  <p:clrMapOvr>
    <a:masterClrMapping/>
  </p:clrMapOvr>
  <p:transition xmlns:p14="http://schemas.microsoft.com/office/powerpoint/2010/mai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smtClean="0"/>
              <a:t>Product metrics</a:t>
            </a:r>
            <a:endParaRPr lang="en-GB"/>
          </a:p>
        </p:txBody>
      </p:sp>
      <p:sp>
        <p:nvSpPr>
          <p:cNvPr id="64514" name="Rectangle 2"/>
          <p:cNvSpPr>
            <a:spLocks noGrp="1" noChangeArrowheads="1"/>
          </p:cNvSpPr>
          <p:nvPr>
            <p:ph idx="1"/>
          </p:nvPr>
        </p:nvSpPr>
        <p:spPr/>
        <p:txBody>
          <a:bodyPr/>
          <a:lstStyle/>
          <a:p>
            <a:r>
              <a:rPr lang="en-GB" dirty="0" smtClean="0"/>
              <a:t>A quality metric should be a predictor of product quality.</a:t>
            </a:r>
          </a:p>
          <a:p>
            <a:r>
              <a:rPr lang="en-GB" dirty="0" smtClean="0"/>
              <a:t>Classes of product metric</a:t>
            </a:r>
          </a:p>
          <a:p>
            <a:pPr lvl="1"/>
            <a:r>
              <a:rPr lang="en-GB" dirty="0" smtClean="0"/>
              <a:t>Dynamic metrics which are collected by measurements made of a program in execution;</a:t>
            </a:r>
          </a:p>
          <a:p>
            <a:pPr lvl="1"/>
            <a:r>
              <a:rPr lang="en-GB" dirty="0" smtClean="0"/>
              <a:t>Static metrics which are collected by measurements made of the system representations;</a:t>
            </a:r>
          </a:p>
          <a:p>
            <a:pPr lvl="1"/>
            <a:r>
              <a:rPr lang="en-GB" dirty="0" smtClean="0"/>
              <a:t>Dynamic metrics help assess efficiency and reliability</a:t>
            </a:r>
          </a:p>
          <a:p>
            <a:pPr lvl="1"/>
            <a:r>
              <a:rPr lang="en-GB" dirty="0" smtClean="0"/>
              <a:t>Static metrics help assess complexity, </a:t>
            </a:r>
            <a:r>
              <a:rPr lang="en-GB" dirty="0" err="1" smtClean="0"/>
              <a:t>understandability</a:t>
            </a:r>
            <a:r>
              <a:rPr lang="en-GB" dirty="0" smtClean="0"/>
              <a:t> and maintainability.</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57</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smtClean="0"/>
              <a:t>Dynamic and static metrics</a:t>
            </a:r>
            <a:endParaRPr lang="en-GB"/>
          </a:p>
        </p:txBody>
      </p:sp>
      <p:sp>
        <p:nvSpPr>
          <p:cNvPr id="93187" name="Rectangle 3"/>
          <p:cNvSpPr>
            <a:spLocks noGrp="1" noChangeArrowheads="1"/>
          </p:cNvSpPr>
          <p:nvPr>
            <p:ph idx="1"/>
          </p:nvPr>
        </p:nvSpPr>
        <p:spPr/>
        <p:txBody>
          <a:bodyPr/>
          <a:lstStyle/>
          <a:p>
            <a:r>
              <a:rPr lang="en-GB" smtClean="0"/>
              <a:t>Dynamic metrics are closely related to software quality attributes</a:t>
            </a:r>
          </a:p>
          <a:p>
            <a:pPr lvl="1"/>
            <a:r>
              <a:rPr lang="en-GB" smtClean="0"/>
              <a:t>It is relatively easy to measure the response time of a system (performance attribute) or the number of failures (reliability attribute).</a:t>
            </a:r>
          </a:p>
          <a:p>
            <a:r>
              <a:rPr lang="en-GB" smtClean="0"/>
              <a:t>Static metrics have an indirect relationship with quality attributes</a:t>
            </a:r>
          </a:p>
          <a:p>
            <a:pPr lvl="1"/>
            <a:r>
              <a:rPr lang="en-GB" smtClean="0"/>
              <a:t>You need to try and derive a relationship between these metrics and properties such as complexity, understandability and maintainability.</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58</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9906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762000" y="1859281"/>
          <a:ext cx="7543800" cy="4267200"/>
        </p:xfrm>
        <a:graphic>
          <a:graphicData uri="http://schemas.openxmlformats.org/drawingml/2006/table">
            <a:tbl>
              <a:tblPr firstRow="1" bandRow="1">
                <a:tableStyleId>{5C22544A-7EE6-4342-B048-85BDC9FD1C3A}</a:tableStyleId>
              </a:tblPr>
              <a:tblGrid>
                <a:gridCol w="2181890"/>
                <a:gridCol w="5361910"/>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Fan</a:t>
                      </a:r>
                      <a:r>
                        <a:rPr lang="en-US" sz="1600" dirty="0">
                          <a:solidFill>
                            <a:srgbClr val="000000"/>
                          </a:solidFill>
                          <a:latin typeface="Arial"/>
                          <a:ea typeface="Times New Roman"/>
                          <a:cs typeface="Arial"/>
                        </a:rPr>
                        <a:t>-in/Fan-out</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Length of code</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59</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Quality planning</a:t>
            </a:r>
            <a:endParaRPr lang="en-GB"/>
          </a:p>
        </p:txBody>
      </p:sp>
      <p:sp>
        <p:nvSpPr>
          <p:cNvPr id="21507" name="Rectangle 3"/>
          <p:cNvSpPr>
            <a:spLocks noGrp="1" noChangeArrowheads="1"/>
          </p:cNvSpPr>
          <p:nvPr>
            <p:ph idx="1"/>
          </p:nvPr>
        </p:nvSpPr>
        <p:spPr/>
        <p:txBody>
          <a:bodyPr/>
          <a:lstStyle/>
          <a:p>
            <a:r>
              <a:rPr lang="en-GB" smtClean="0"/>
              <a:t>A quality plan sets out the desired product qualities and how these are assessed and defines the most significant quality attributes.</a:t>
            </a:r>
          </a:p>
          <a:p>
            <a:r>
              <a:rPr lang="en-GB" smtClean="0"/>
              <a:t>The quality plan should define the quality assessment process.</a:t>
            </a:r>
          </a:p>
          <a:p>
            <a:r>
              <a:rPr lang="en-GB" smtClean="0"/>
              <a:t>It should set out which organisational standards should be applied and, where necessary, define new standards to be used.</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0668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914400" y="1676400"/>
          <a:ext cx="7391400" cy="4693920"/>
        </p:xfrm>
        <a:graphic>
          <a:graphicData uri="http://schemas.openxmlformats.org/drawingml/2006/table">
            <a:tbl>
              <a:tblPr firstRow="1" bandRow="1">
                <a:tableStyleId>{5C22544A-7EE6-4342-B048-85BDC9FD1C3A}</a:tableStyleId>
              </a:tblPr>
              <a:tblGrid>
                <a:gridCol w="2137812"/>
                <a:gridCol w="5253588"/>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err="1">
                          <a:solidFill>
                            <a:srgbClr val="000000"/>
                          </a:solidFill>
                          <a:latin typeface="Arial"/>
                          <a:ea typeface="Times New Roman"/>
                          <a:cs typeface="Arial"/>
                        </a:rPr>
                        <a:t>Cyclomatic</a:t>
                      </a:r>
                      <a:r>
                        <a:rPr lang="en-US" sz="1600" dirty="0">
                          <a:solidFill>
                            <a:srgbClr val="000000"/>
                          </a:solidFill>
                          <a:latin typeface="Arial"/>
                          <a:ea typeface="Times New Roman"/>
                          <a:cs typeface="Arial"/>
                        </a:rPr>
                        <a:t> complexity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Length of identifiers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60</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381000" y="1828800"/>
          <a:ext cx="8229600" cy="4297679"/>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dirty="0" smtClean="0">
                          <a:solidFill>
                            <a:srgbClr val="000000"/>
                          </a:solidFill>
                          <a:latin typeface="Arial"/>
                          <a:ea typeface="Times New Roman"/>
                          <a:cs typeface="Arial"/>
                        </a:rPr>
                        <a:t>Weighted </a:t>
                      </a:r>
                      <a:r>
                        <a:rPr lang="en-US" sz="1400" dirty="0">
                          <a:solidFill>
                            <a:srgbClr val="000000"/>
                          </a:solidFill>
                          <a:latin typeface="Arial"/>
                          <a:ea typeface="Times New Roman"/>
                          <a:cs typeface="Arial"/>
                        </a:rPr>
                        <a:t>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superclasses in an inheritance tree.</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Number of children (NOC)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61</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05000"/>
          <a:ext cx="8229600" cy="3870959"/>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62</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 analysis</a:t>
            </a:r>
            <a:endParaRPr lang="en-US" dirty="0"/>
          </a:p>
        </p:txBody>
      </p:sp>
      <p:sp>
        <p:nvSpPr>
          <p:cNvPr id="3" name="Content Placeholder 2"/>
          <p:cNvSpPr>
            <a:spLocks noGrp="1"/>
          </p:cNvSpPr>
          <p:nvPr>
            <p:ph idx="1"/>
          </p:nvPr>
        </p:nvSpPr>
        <p:spPr/>
        <p:txBody>
          <a:bodyPr/>
          <a:lstStyle/>
          <a:p>
            <a:r>
              <a:rPr lang="en-US" dirty="0" smtClean="0"/>
              <a:t>System component can be analyzed separately using a range of metrics. </a:t>
            </a:r>
          </a:p>
          <a:p>
            <a:r>
              <a:rPr lang="en-US" dirty="0" smtClean="0"/>
              <a:t>The values of these metrics may then compared for different components and, perhaps, with historical measurement data collected on previous projects.</a:t>
            </a:r>
          </a:p>
          <a:p>
            <a:r>
              <a:rPr lang="en-US" dirty="0" smtClean="0"/>
              <a:t>Anomalous measurements, which deviate significantly from the norm, may imply that there are problems with the quality of these components. </a:t>
            </a:r>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63</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process of product measurement</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64</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11 Product Measure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348880"/>
            <a:ext cx="7207229" cy="2736304"/>
          </a:xfrm>
          <a:prstGeom prst="rect">
            <a:avLst/>
          </a:prstGeom>
        </p:spPr>
      </p:pic>
    </p:spTree>
  </p:cSld>
  <p:clrMapOvr>
    <a:masterClrMapping/>
  </p:clrMapOvr>
  <p:transition xmlns:p14="http://schemas.microsoft.com/office/powerpoint/2010/mai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ambiguity</a:t>
            </a:r>
            <a:endParaRPr lang="en-US" dirty="0"/>
          </a:p>
        </p:txBody>
      </p:sp>
      <p:sp>
        <p:nvSpPr>
          <p:cNvPr id="3" name="Content Placeholder 2"/>
          <p:cNvSpPr>
            <a:spLocks noGrp="1"/>
          </p:cNvSpPr>
          <p:nvPr>
            <p:ph idx="1"/>
          </p:nvPr>
        </p:nvSpPr>
        <p:spPr/>
        <p:txBody>
          <a:bodyPr/>
          <a:lstStyle/>
          <a:p>
            <a:r>
              <a:rPr lang="en-US" dirty="0"/>
              <a:t>When you collect quantitative data about software and software processes, you have to analyze that data to understand its meaning. </a:t>
            </a:r>
            <a:endParaRPr lang="en-US" dirty="0" smtClean="0"/>
          </a:p>
          <a:p>
            <a:r>
              <a:rPr lang="en-US" dirty="0" smtClean="0"/>
              <a:t>It </a:t>
            </a:r>
            <a:r>
              <a:rPr lang="en-US" dirty="0"/>
              <a:t>is easy to misinterpret data and to make inferences that are incorrect. </a:t>
            </a:r>
            <a:endParaRPr lang="en-US" dirty="0" smtClean="0"/>
          </a:p>
          <a:p>
            <a:r>
              <a:rPr lang="en-US" dirty="0" smtClean="0"/>
              <a:t>You </a:t>
            </a:r>
            <a:r>
              <a:rPr lang="en-US" dirty="0"/>
              <a:t>cannot simply look at the data on its own. You must also consider the context where the data is collected.</a:t>
            </a:r>
            <a:r>
              <a:rPr lang="en-GB" dirty="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65</a:t>
            </a:fld>
            <a:endParaRPr lang="en-US"/>
          </a:p>
        </p:txBody>
      </p:sp>
    </p:spTree>
    <p:extLst>
      <p:ext uri="{BB962C8B-B14F-4D97-AF65-F5344CB8AC3E}">
        <p14:creationId xmlns:p14="http://schemas.microsoft.com/office/powerpoint/2010/main" val="3624457794"/>
      </p:ext>
    </p:extLst>
  </p:cSld>
  <p:clrMapOvr>
    <a:masterClrMapping/>
  </p:clrMapOvr>
  <p:transition xmlns:p14="http://schemas.microsoft.com/office/powerpoint/2010/mai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dirty="0" smtClean="0"/>
              <a:t>Measurement surprises</a:t>
            </a:r>
            <a:endParaRPr lang="en-GB" dirty="0"/>
          </a:p>
        </p:txBody>
      </p:sp>
      <p:sp>
        <p:nvSpPr>
          <p:cNvPr id="95235" name="Rectangle 3"/>
          <p:cNvSpPr>
            <a:spLocks noGrp="1" noChangeArrowheads="1"/>
          </p:cNvSpPr>
          <p:nvPr>
            <p:ph idx="1"/>
          </p:nvPr>
        </p:nvSpPr>
        <p:spPr/>
        <p:txBody>
          <a:bodyPr/>
          <a:lstStyle/>
          <a:p>
            <a:r>
              <a:rPr lang="en-GB" smtClean="0"/>
              <a:t>Reducing the number of faults in a program leads to an increased number of help desk calls</a:t>
            </a:r>
          </a:p>
          <a:p>
            <a:pPr lvl="1"/>
            <a:r>
              <a:rPr lang="en-GB" smtClean="0"/>
              <a:t>The program is now thought of as more reliable and so has a wider more diverse market. The percentage of users who call the help desk may have decreased but the total may increase;</a:t>
            </a:r>
          </a:p>
          <a:p>
            <a:pPr lvl="1"/>
            <a:r>
              <a:rPr lang="en-GB" smtClean="0"/>
              <a:t>A more reliable system is used in a different way from a system where users work around the faults. This leads to more help desk calls.</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66</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context</a:t>
            </a:r>
            <a:endParaRPr lang="en-US" dirty="0"/>
          </a:p>
        </p:txBody>
      </p:sp>
      <p:sp>
        <p:nvSpPr>
          <p:cNvPr id="3" name="Content Placeholder 2"/>
          <p:cNvSpPr>
            <a:spLocks noGrp="1"/>
          </p:cNvSpPr>
          <p:nvPr>
            <p:ph idx="1"/>
          </p:nvPr>
        </p:nvSpPr>
        <p:spPr/>
        <p:txBody>
          <a:bodyPr/>
          <a:lstStyle/>
          <a:p>
            <a:r>
              <a:rPr lang="en-US" dirty="0" smtClean="0"/>
              <a:t>Processes </a:t>
            </a:r>
            <a:r>
              <a:rPr lang="en-US" dirty="0"/>
              <a:t>and products that are being measured are not insulated from their environment. </a:t>
            </a:r>
            <a:endParaRPr lang="en-US" dirty="0" smtClean="0"/>
          </a:p>
          <a:p>
            <a:r>
              <a:rPr lang="en-US" dirty="0" smtClean="0"/>
              <a:t>The </a:t>
            </a:r>
            <a:r>
              <a:rPr lang="en-US" dirty="0"/>
              <a:t>business environment is constantly changing and it is impossible to avoid changes to work practice just because they may make comparisons of data invalid. </a:t>
            </a:r>
            <a:endParaRPr lang="en-US" dirty="0" smtClean="0"/>
          </a:p>
          <a:p>
            <a:r>
              <a:rPr lang="en-US" dirty="0"/>
              <a:t>D</a:t>
            </a:r>
            <a:r>
              <a:rPr lang="en-US" dirty="0" smtClean="0"/>
              <a:t>ata </a:t>
            </a:r>
            <a:r>
              <a:rPr lang="en-US" dirty="0"/>
              <a:t>about human activities cannot always be taken at face value. The reasons why a measured value changes are often ambiguous. These reasons must be investigated in detail before drawing conclusions from any measurements that have been made.</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67</a:t>
            </a:fld>
            <a:endParaRPr lang="en-US"/>
          </a:p>
        </p:txBody>
      </p:sp>
    </p:spTree>
    <p:extLst>
      <p:ext uri="{BB962C8B-B14F-4D97-AF65-F5344CB8AC3E}">
        <p14:creationId xmlns:p14="http://schemas.microsoft.com/office/powerpoint/2010/main" val="2278585955"/>
      </p:ext>
    </p:extLst>
  </p:cSld>
  <p:clrMapOvr>
    <a:masterClrMapping/>
  </p:clrMapOvr>
  <p:transition xmlns:p14="http://schemas.microsoft.com/office/powerpoint/2010/mai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analytics</a:t>
            </a:r>
            <a:endParaRPr lang="en-US" dirty="0"/>
          </a:p>
        </p:txBody>
      </p:sp>
      <p:sp>
        <p:nvSpPr>
          <p:cNvPr id="3" name="Content Placeholder 2"/>
          <p:cNvSpPr>
            <a:spLocks noGrp="1"/>
          </p:cNvSpPr>
          <p:nvPr>
            <p:ph idx="1"/>
          </p:nvPr>
        </p:nvSpPr>
        <p:spPr/>
        <p:txBody>
          <a:bodyPr/>
          <a:lstStyle/>
          <a:p>
            <a:r>
              <a:rPr lang="en-US" i="1" dirty="0"/>
              <a:t>Software analytics is analytics on software data for managers and software engineers with the aim of empowering software development individuals and teams to gain and share insight from their data to make better decisions.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68</a:t>
            </a:fld>
            <a:endParaRPr lang="en-US"/>
          </a:p>
        </p:txBody>
      </p:sp>
    </p:spTree>
    <p:extLst>
      <p:ext uri="{BB962C8B-B14F-4D97-AF65-F5344CB8AC3E}">
        <p14:creationId xmlns:p14="http://schemas.microsoft.com/office/powerpoint/2010/main" val="1070093193"/>
      </p:ext>
    </p:extLst>
  </p:cSld>
  <p:clrMapOvr>
    <a:masterClrMapping/>
  </p:clrMapOvr>
  <p:transition xmlns:p14="http://schemas.microsoft.com/office/powerpoint/2010/mai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analytics enablers</a:t>
            </a:r>
            <a:endParaRPr lang="en-US" dirty="0"/>
          </a:p>
        </p:txBody>
      </p:sp>
      <p:sp>
        <p:nvSpPr>
          <p:cNvPr id="3" name="Content Placeholder 2"/>
          <p:cNvSpPr>
            <a:spLocks noGrp="1"/>
          </p:cNvSpPr>
          <p:nvPr>
            <p:ph idx="1"/>
          </p:nvPr>
        </p:nvSpPr>
        <p:spPr/>
        <p:txBody>
          <a:bodyPr/>
          <a:lstStyle/>
          <a:p>
            <a:r>
              <a:rPr lang="en-GB" dirty="0"/>
              <a:t>The automated collection of user data by software product companies when their product is used. </a:t>
            </a:r>
            <a:endParaRPr lang="en-GB" dirty="0" smtClean="0"/>
          </a:p>
          <a:p>
            <a:pPr lvl="1"/>
            <a:r>
              <a:rPr lang="en-GB" dirty="0" smtClean="0"/>
              <a:t>If </a:t>
            </a:r>
            <a:r>
              <a:rPr lang="en-GB" dirty="0"/>
              <a:t>the software fails, information about the failure and the state of the system can be sent over the Internet from the user’s computer to servers run by the product developer. </a:t>
            </a:r>
            <a:endParaRPr lang="en-GB" dirty="0" smtClean="0"/>
          </a:p>
          <a:p>
            <a:r>
              <a:rPr lang="en-GB" dirty="0"/>
              <a:t>The use of open source software available on platforms such as Sourceforge and GitHub and open source repositories of software engineering </a:t>
            </a:r>
            <a:r>
              <a:rPr lang="en-GB" dirty="0" smtClean="0"/>
              <a:t>data.  </a:t>
            </a:r>
          </a:p>
          <a:p>
            <a:pPr lvl="1"/>
            <a:r>
              <a:rPr lang="en-GB" dirty="0" smtClean="0"/>
              <a:t>The </a:t>
            </a:r>
            <a:r>
              <a:rPr lang="en-GB" dirty="0"/>
              <a:t>source code of open source software is available for automated analysis and this can sometimes be linked with data in the open source repository.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69</a:t>
            </a:fld>
            <a:endParaRPr lang="en-US"/>
          </a:p>
        </p:txBody>
      </p:sp>
    </p:spTree>
    <p:extLst>
      <p:ext uri="{BB962C8B-B14F-4D97-AF65-F5344CB8AC3E}">
        <p14:creationId xmlns:p14="http://schemas.microsoft.com/office/powerpoint/2010/main" val="1389824176"/>
      </p:ext>
    </p:extLst>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Quality plans</a:t>
            </a:r>
            <a:endParaRPr lang="en-GB"/>
          </a:p>
        </p:txBody>
      </p:sp>
      <p:sp>
        <p:nvSpPr>
          <p:cNvPr id="88067" name="Rectangle 3"/>
          <p:cNvSpPr>
            <a:spLocks noGrp="1" noChangeArrowheads="1"/>
          </p:cNvSpPr>
          <p:nvPr>
            <p:ph idx="1"/>
          </p:nvPr>
        </p:nvSpPr>
        <p:spPr/>
        <p:txBody>
          <a:bodyPr/>
          <a:lstStyle/>
          <a:p>
            <a:r>
              <a:rPr lang="en-GB" smtClean="0"/>
              <a:t>Quality plan structure</a:t>
            </a:r>
          </a:p>
          <a:p>
            <a:pPr lvl="1"/>
            <a:r>
              <a:rPr lang="en-GB" smtClean="0"/>
              <a:t>Product introduction;</a:t>
            </a:r>
          </a:p>
          <a:p>
            <a:pPr lvl="1"/>
            <a:r>
              <a:rPr lang="en-GB" smtClean="0"/>
              <a:t>Product plans;</a:t>
            </a:r>
          </a:p>
          <a:p>
            <a:pPr lvl="1"/>
            <a:r>
              <a:rPr lang="en-GB" smtClean="0"/>
              <a:t>Process descriptions;</a:t>
            </a:r>
          </a:p>
          <a:p>
            <a:pPr lvl="1"/>
            <a:r>
              <a:rPr lang="en-GB" smtClean="0"/>
              <a:t>Quality goals;</a:t>
            </a:r>
          </a:p>
          <a:p>
            <a:pPr lvl="1"/>
            <a:r>
              <a:rPr lang="en-GB" smtClean="0"/>
              <a:t>Risks and risk management.</a:t>
            </a:r>
          </a:p>
          <a:p>
            <a:r>
              <a:rPr lang="en-GB" smtClean="0"/>
              <a:t>Quality plans should be short, succinct documents</a:t>
            </a:r>
          </a:p>
          <a:p>
            <a:pPr lvl="1"/>
            <a:r>
              <a:rPr lang="en-GB" smtClean="0"/>
              <a:t>If they are too long, no-one will read them.</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tool use</a:t>
            </a:r>
            <a:endParaRPr lang="en-US" dirty="0"/>
          </a:p>
        </p:txBody>
      </p:sp>
      <p:sp>
        <p:nvSpPr>
          <p:cNvPr id="3" name="Content Placeholder 2"/>
          <p:cNvSpPr>
            <a:spLocks noGrp="1"/>
          </p:cNvSpPr>
          <p:nvPr>
            <p:ph idx="1"/>
          </p:nvPr>
        </p:nvSpPr>
        <p:spPr/>
        <p:txBody>
          <a:bodyPr/>
          <a:lstStyle/>
          <a:p>
            <a:r>
              <a:rPr lang="en-GB" dirty="0"/>
              <a:t>Tools should be easy to use as managers are unlikely to have experience with analysis.</a:t>
            </a:r>
          </a:p>
          <a:p>
            <a:r>
              <a:rPr lang="en-GB" dirty="0" smtClean="0"/>
              <a:t>•Tools </a:t>
            </a:r>
            <a:r>
              <a:rPr lang="en-GB" dirty="0"/>
              <a:t>should run quickly and produce concise outputs rather than large volumes of information.</a:t>
            </a:r>
          </a:p>
          <a:p>
            <a:r>
              <a:rPr lang="en-GB" dirty="0" smtClean="0"/>
              <a:t>•Tools </a:t>
            </a:r>
            <a:r>
              <a:rPr lang="en-GB" dirty="0"/>
              <a:t>should make many measurements using as many parameters as possible. It is impossible to predict in advance what insights might emerge.</a:t>
            </a:r>
          </a:p>
          <a:p>
            <a:r>
              <a:rPr lang="en-GB" dirty="0"/>
              <a:t>•	Tools should be interactive and allow managers and developers to explore the analyses.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70</a:t>
            </a:fld>
            <a:endParaRPr lang="en-US"/>
          </a:p>
        </p:txBody>
      </p:sp>
    </p:spTree>
    <p:extLst>
      <p:ext uri="{BB962C8B-B14F-4D97-AF65-F5344CB8AC3E}">
        <p14:creationId xmlns:p14="http://schemas.microsoft.com/office/powerpoint/2010/main" val="1318537603"/>
      </p:ext>
    </p:extLst>
  </p:cSld>
  <p:clrMapOvr>
    <a:masterClrMapping/>
  </p:clrMapOvr>
  <p:transition xmlns:p14="http://schemas.microsoft.com/office/powerpoint/2010/mai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of software analytics</a:t>
            </a:r>
            <a:endParaRPr lang="en-US" dirty="0"/>
          </a:p>
        </p:txBody>
      </p:sp>
      <p:sp>
        <p:nvSpPr>
          <p:cNvPr id="3" name="Content Placeholder 2"/>
          <p:cNvSpPr>
            <a:spLocks noGrp="1"/>
          </p:cNvSpPr>
          <p:nvPr>
            <p:ph idx="1"/>
          </p:nvPr>
        </p:nvSpPr>
        <p:spPr/>
        <p:txBody>
          <a:bodyPr/>
          <a:lstStyle/>
          <a:p>
            <a:r>
              <a:rPr lang="en-US" dirty="0" smtClean="0"/>
              <a:t>Software </a:t>
            </a:r>
            <a:r>
              <a:rPr lang="en-US" dirty="0"/>
              <a:t>analytics </a:t>
            </a:r>
            <a:r>
              <a:rPr lang="en-US" dirty="0" smtClean="0"/>
              <a:t>is still </a:t>
            </a:r>
            <a:r>
              <a:rPr lang="en-US" dirty="0"/>
              <a:t>immature and it is too early to say what effect it will have. </a:t>
            </a:r>
            <a:endParaRPr lang="en-US" dirty="0" smtClean="0"/>
          </a:p>
          <a:p>
            <a:r>
              <a:rPr lang="en-US" dirty="0" smtClean="0"/>
              <a:t>Not </a:t>
            </a:r>
            <a:r>
              <a:rPr lang="en-US" dirty="0"/>
              <a:t>only are there general problems of ‘big data’ </a:t>
            </a:r>
            <a:r>
              <a:rPr lang="en-US" dirty="0" smtClean="0"/>
              <a:t>processing, our </a:t>
            </a:r>
            <a:r>
              <a:rPr lang="en-US" dirty="0"/>
              <a:t>knowledge depends on collected data from large companies. </a:t>
            </a:r>
            <a:endParaRPr lang="en-US" dirty="0" smtClean="0"/>
          </a:p>
          <a:p>
            <a:pPr lvl="1"/>
            <a:r>
              <a:rPr lang="en-US" dirty="0" smtClean="0"/>
              <a:t>This </a:t>
            </a:r>
            <a:r>
              <a:rPr lang="en-US" dirty="0"/>
              <a:t>is primarily from software products and it is unclear if the tools and techniques that are appropriate for products can also be used with custom software. </a:t>
            </a:r>
            <a:endParaRPr lang="en-US" dirty="0" smtClean="0"/>
          </a:p>
          <a:p>
            <a:r>
              <a:rPr lang="en-US" dirty="0" smtClean="0"/>
              <a:t>Small </a:t>
            </a:r>
            <a:r>
              <a:rPr lang="en-US" dirty="0"/>
              <a:t>companies are unlikely to invest in the data collection systems that are required for automated analysis so may not be able to use software analytics.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71</a:t>
            </a:fld>
            <a:endParaRPr lang="en-US"/>
          </a:p>
        </p:txBody>
      </p:sp>
    </p:spTree>
    <p:extLst>
      <p:ext uri="{BB962C8B-B14F-4D97-AF65-F5344CB8AC3E}">
        <p14:creationId xmlns:p14="http://schemas.microsoft.com/office/powerpoint/2010/main" val="954539730"/>
      </p:ext>
    </p:extLst>
  </p:cSld>
  <p:clrMapOvr>
    <a:masterClrMapping/>
  </p:clrMapOvr>
  <p:transition xmlns:p14="http://schemas.microsoft.com/office/powerpoint/2010/mai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Software quality management is concerned with ensuring that software has a low number of defects and that it reaches the required standards of maintainability, reliability, portability etc. </a:t>
            </a:r>
            <a:r>
              <a:rPr lang="en-US" dirty="0" smtClean="0"/>
              <a:t>Software </a:t>
            </a:r>
            <a:r>
              <a:rPr lang="en-US" dirty="0"/>
              <a:t>standards are important for quality assurance as they represent an identification of ‘best practice’. When developing software, standards provide a solid foundation for building good quality software.</a:t>
            </a:r>
            <a:endParaRPr lang="en-GB" dirty="0"/>
          </a:p>
          <a:p>
            <a:r>
              <a:rPr lang="en-US" dirty="0"/>
              <a:t>Reviews of the software process deliverables involve a team of people who check that quality standards are being followed. Reviews are the most widely used technique for assessing quality.</a:t>
            </a:r>
            <a:endParaRPr lang="en-GB" dirty="0"/>
          </a:p>
          <a:p>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72</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extLst>
      <p:ext uri="{BB962C8B-B14F-4D97-AF65-F5344CB8AC3E}">
        <p14:creationId xmlns:p14="http://schemas.microsoft.com/office/powerpoint/2010/main" val="771247454"/>
      </p:ext>
    </p:extLst>
  </p:cSld>
  <p:clrMapOvr>
    <a:masterClrMapping/>
  </p:clrMapOvr>
  <p:transition xmlns:p14="http://schemas.microsoft.com/office/powerpoint/2010/mai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In a program inspection or peer review, a small team systematically checks the code. They read the code in detail and look for possible errors and omissions. The problems detected are </a:t>
            </a:r>
            <a:r>
              <a:rPr lang="en-US" dirty="0" smtClean="0"/>
              <a:t>discussed </a:t>
            </a:r>
            <a:r>
              <a:rPr lang="en-US" dirty="0"/>
              <a:t>at a code review meeting.</a:t>
            </a:r>
            <a:endParaRPr lang="en-GB" dirty="0"/>
          </a:p>
          <a:p>
            <a:r>
              <a:rPr lang="en-US" dirty="0"/>
              <a:t>Agile quality management </a:t>
            </a:r>
            <a:r>
              <a:rPr lang="en-US" dirty="0" smtClean="0"/>
              <a:t>relies </a:t>
            </a:r>
            <a:r>
              <a:rPr lang="en-US" dirty="0"/>
              <a:t>on establishing a quality culture where the development team works together to improve software quality.</a:t>
            </a:r>
            <a:endParaRPr lang="en-GB" dirty="0"/>
          </a:p>
          <a:p>
            <a:r>
              <a:rPr lang="en-US" dirty="0"/>
              <a:t>Software measurement can be used to gather quantitative data about software and the software process.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73</a:t>
            </a:fld>
            <a:endParaRPr lang="en-US"/>
          </a:p>
        </p:txBody>
      </p:sp>
    </p:spTree>
    <p:extLst>
      <p:ext uri="{BB962C8B-B14F-4D97-AF65-F5344CB8AC3E}">
        <p14:creationId xmlns:p14="http://schemas.microsoft.com/office/powerpoint/2010/main" val="1447933546"/>
      </p:ext>
    </p:extLst>
  </p:cSld>
  <p:clrMapOvr>
    <a:masterClrMapping/>
  </p:clrMapOvr>
  <p:transition xmlns:p14="http://schemas.microsoft.com/office/powerpoint/2010/mai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You may be able to use the values of the software metrics that are collected to make inferences about product and process quality</a:t>
            </a:r>
            <a:r>
              <a:rPr lang="en-US" dirty="0" smtClean="0"/>
              <a:t>.</a:t>
            </a:r>
          </a:p>
          <a:p>
            <a:r>
              <a:rPr lang="en-US" dirty="0"/>
              <a:t>Product quality metrics are particularly useful for highlighting anomalous components that may have quality problems. These components should then be analyzed in more detail.</a:t>
            </a:r>
            <a:endParaRPr lang="en-GB" dirty="0"/>
          </a:p>
          <a:p>
            <a:r>
              <a:rPr lang="en-US" dirty="0"/>
              <a:t>Software analytics is the automated analysis of large volumes of software product and process data to discover relationships that may provide insights for project managers </a:t>
            </a:r>
            <a:r>
              <a:rPr lang="en-US"/>
              <a:t>and </a:t>
            </a:r>
            <a:r>
              <a:rPr lang="en-US" smtClean="0"/>
              <a:t>developers.</a:t>
            </a:r>
            <a:endParaRPr lang="en-GB" dirty="0"/>
          </a:p>
          <a:p>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74</a:t>
            </a:fld>
            <a:endParaRPr lang="en-US"/>
          </a:p>
        </p:txBody>
      </p:sp>
    </p:spTree>
    <p:extLst>
      <p:ext uri="{BB962C8B-B14F-4D97-AF65-F5344CB8AC3E}">
        <p14:creationId xmlns:p14="http://schemas.microsoft.com/office/powerpoint/2010/main" val="3785551004"/>
      </p:ext>
    </p:extLst>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mtClean="0"/>
              <a:t>Scope of quality management</a:t>
            </a:r>
            <a:endParaRPr lang="en-US"/>
          </a:p>
        </p:txBody>
      </p:sp>
      <p:sp>
        <p:nvSpPr>
          <p:cNvPr id="1027" name="Rectangle 3"/>
          <p:cNvSpPr>
            <a:spLocks noGrp="1" noChangeArrowheads="1"/>
          </p:cNvSpPr>
          <p:nvPr>
            <p:ph idx="1"/>
          </p:nvPr>
        </p:nvSpPr>
        <p:spPr/>
        <p:txBody>
          <a:bodyPr/>
          <a:lstStyle/>
          <a:p>
            <a:r>
              <a:rPr lang="en-US" dirty="0" smtClean="0"/>
              <a:t>Quality management is particularly important for large, complex systems. The quality documentation is a record of progress and supports continuity of development as the development team changes.</a:t>
            </a:r>
          </a:p>
          <a:p>
            <a:r>
              <a:rPr lang="en-US" dirty="0" smtClean="0"/>
              <a:t>For smaller systems, quality management needs less documentation and should focus on establishing a quality culture.</a:t>
            </a:r>
          </a:p>
          <a:p>
            <a:r>
              <a:rPr lang="en-US" dirty="0" smtClean="0"/>
              <a:t>Techniques have to evolve when agile development is used.</a:t>
            </a:r>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Software quality</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9</a:t>
            </a:fld>
            <a:endParaRPr lang="en-US"/>
          </a:p>
        </p:txBody>
      </p:sp>
    </p:spTree>
    <p:extLst>
      <p:ext uri="{BB962C8B-B14F-4D97-AF65-F5344CB8AC3E}">
        <p14:creationId xmlns:p14="http://schemas.microsoft.com/office/powerpoint/2010/main" val="2171765866"/>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848</TotalTime>
  <Pages>55</Pages>
  <Words>5539</Words>
  <Application>Microsoft Macintosh PowerPoint</Application>
  <PresentationFormat>On-screen Show (4:3)</PresentationFormat>
  <Paragraphs>596</Paragraphs>
  <Slides>74</Slides>
  <Notes>12</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SE10 slides</vt:lpstr>
      <vt:lpstr>Chapter 24 - Quality Management</vt:lpstr>
      <vt:lpstr>Topics covered</vt:lpstr>
      <vt:lpstr>Software quality management</vt:lpstr>
      <vt:lpstr>Quality management activities</vt:lpstr>
      <vt:lpstr>Quality management and software development </vt:lpstr>
      <vt:lpstr>Quality planning</vt:lpstr>
      <vt:lpstr>Quality plans</vt:lpstr>
      <vt:lpstr>Scope of quality management</vt:lpstr>
      <vt:lpstr>Software quality</vt:lpstr>
      <vt:lpstr>Software quality</vt:lpstr>
      <vt:lpstr>Software fitness for purpose</vt:lpstr>
      <vt:lpstr>Non-functional characteristics</vt:lpstr>
      <vt:lpstr>Software quality attributes</vt:lpstr>
      <vt:lpstr>Quality conflicts</vt:lpstr>
      <vt:lpstr>Process and product quality</vt:lpstr>
      <vt:lpstr>Process-based quality </vt:lpstr>
      <vt:lpstr>Quality culture</vt:lpstr>
      <vt:lpstr>Software standards</vt:lpstr>
      <vt:lpstr>Software standards</vt:lpstr>
      <vt:lpstr>Importance of standards</vt:lpstr>
      <vt:lpstr>Product and process standards</vt:lpstr>
      <vt:lpstr>Product and process standards </vt:lpstr>
      <vt:lpstr>Problems with standards</vt:lpstr>
      <vt:lpstr>Standards development</vt:lpstr>
      <vt:lpstr>ISO 9001 standards framework</vt:lpstr>
      <vt:lpstr>ISO 9001 core processes </vt:lpstr>
      <vt:lpstr>ISO 9001 and quality management </vt:lpstr>
      <vt:lpstr>ISO 9001 certification</vt:lpstr>
      <vt:lpstr>Software quality and ISO9001</vt:lpstr>
      <vt:lpstr>Reviews and inspections</vt:lpstr>
      <vt:lpstr>Reviews and inspections</vt:lpstr>
      <vt:lpstr>Quality reviews</vt:lpstr>
      <vt:lpstr>Phases in the review process</vt:lpstr>
      <vt:lpstr>The software review process </vt:lpstr>
      <vt:lpstr>Distributed reviews</vt:lpstr>
      <vt:lpstr>Program inspections</vt:lpstr>
      <vt:lpstr>Inspection checklists</vt:lpstr>
      <vt:lpstr>An inspection checklist (a)</vt:lpstr>
      <vt:lpstr>An inspection checklist (b)</vt:lpstr>
      <vt:lpstr>Quality management and agile development</vt:lpstr>
      <vt:lpstr>Quality management and agile development</vt:lpstr>
      <vt:lpstr>Shared good practice</vt:lpstr>
      <vt:lpstr>Reviews and agile methods</vt:lpstr>
      <vt:lpstr>Pair programming</vt:lpstr>
      <vt:lpstr>Pair programming weaknesses</vt:lpstr>
      <vt:lpstr>Agile QM and large systems</vt:lpstr>
      <vt:lpstr>Software measurement</vt:lpstr>
      <vt:lpstr>Software measurement</vt:lpstr>
      <vt:lpstr>Software metric</vt:lpstr>
      <vt:lpstr>Types of process metric</vt:lpstr>
      <vt:lpstr>Predictor and control measurements </vt:lpstr>
      <vt:lpstr>Use of measurements</vt:lpstr>
      <vt:lpstr>Metrics assumptions</vt:lpstr>
      <vt:lpstr>Relationships between internal and external software </vt:lpstr>
      <vt:lpstr>Problems with measurement in industry</vt:lpstr>
      <vt:lpstr>Empirical software engineering</vt:lpstr>
      <vt:lpstr>Product metrics</vt:lpstr>
      <vt:lpstr>Dynamic and static metrics</vt:lpstr>
      <vt:lpstr>Static software product metrics</vt:lpstr>
      <vt:lpstr>Static software product metrics</vt:lpstr>
      <vt:lpstr>The CK object-oriented metrics suite </vt:lpstr>
      <vt:lpstr>The CK object-oriented metrics suite </vt:lpstr>
      <vt:lpstr>Software component analysis</vt:lpstr>
      <vt:lpstr>The process of product measurement </vt:lpstr>
      <vt:lpstr>Measurement ambiguity</vt:lpstr>
      <vt:lpstr>Measurement surprises</vt:lpstr>
      <vt:lpstr>Software context</vt:lpstr>
      <vt:lpstr>Software analytics</vt:lpstr>
      <vt:lpstr>Software analytics enablers</vt:lpstr>
      <vt:lpstr>Analytics tool use</vt:lpstr>
      <vt:lpstr>Status of software analytics</vt:lpstr>
      <vt:lpstr>Key points</vt:lpstr>
      <vt:lpstr>Key points</vt:lpstr>
      <vt:lpstr>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
  <cp:keywords/>
  <dc:description/>
  <cp:lastModifiedBy>Ian Sommerville</cp:lastModifiedBy>
  <cp:revision>60</cp:revision>
  <cp:lastPrinted>2010-02-15T15:10:11Z</cp:lastPrinted>
  <dcterms:created xsi:type="dcterms:W3CDTF">2010-02-15T15:08:46Z</dcterms:created>
  <dcterms:modified xsi:type="dcterms:W3CDTF">2014-12-12T15:37:10Z</dcterms:modified>
</cp:coreProperties>
</file>