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59"/>
  </p:notesMasterIdLst>
  <p:handoutMasterIdLst>
    <p:handoutMasterId r:id="rId60"/>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01" r:id="rId23"/>
    <p:sldId id="311" r:id="rId24"/>
    <p:sldId id="310" r:id="rId25"/>
    <p:sldId id="331" r:id="rId26"/>
    <p:sldId id="335" r:id="rId27"/>
    <p:sldId id="284" r:id="rId28"/>
    <p:sldId id="285" r:id="rId29"/>
    <p:sldId id="286" r:id="rId30"/>
    <p:sldId id="287" r:id="rId31"/>
    <p:sldId id="315" r:id="rId32"/>
    <p:sldId id="259" r:id="rId33"/>
    <p:sldId id="316" r:id="rId34"/>
    <p:sldId id="334" r:id="rId35"/>
    <p:sldId id="292" r:id="rId36"/>
    <p:sldId id="302" r:id="rId37"/>
    <p:sldId id="317" r:id="rId38"/>
    <p:sldId id="260" r:id="rId39"/>
    <p:sldId id="261" r:id="rId40"/>
    <p:sldId id="318" r:id="rId41"/>
    <p:sldId id="319" r:id="rId42"/>
    <p:sldId id="320" r:id="rId43"/>
    <p:sldId id="321" r:id="rId44"/>
    <p:sldId id="262" r:id="rId45"/>
    <p:sldId id="323" r:id="rId46"/>
    <p:sldId id="324" r:id="rId47"/>
    <p:sldId id="322" r:id="rId48"/>
    <p:sldId id="263" r:id="rId49"/>
    <p:sldId id="325" r:id="rId50"/>
    <p:sldId id="326" r:id="rId51"/>
    <p:sldId id="327" r:id="rId52"/>
    <p:sldId id="339" r:id="rId53"/>
    <p:sldId id="337" r:id="rId54"/>
    <p:sldId id="336" r:id="rId55"/>
    <p:sldId id="338" r:id="rId56"/>
    <p:sldId id="332" r:id="rId57"/>
    <p:sldId id="333" r:id="rId5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5" d="100"/>
          <a:sy n="115" d="100"/>
        </p:scale>
        <p:origin x="-1416" y="-11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30/10/2014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30/10/2014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smtClean="0"/>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smtClean="0"/>
              <a:t>Chapter 1 Introduction</a:t>
            </a:r>
            <a:endParaRPr lang="en-US" dirty="0"/>
          </a:p>
        </p:txBody>
      </p:sp>
      <p:sp>
        <p:nvSpPr>
          <p:cNvPr id="4" name="Date Placeholder 3"/>
          <p:cNvSpPr>
            <a:spLocks noGrp="1"/>
          </p:cNvSpPr>
          <p:nvPr>
            <p:ph type="dt" sz="half" idx="11"/>
          </p:nvPr>
        </p:nvSpPr>
        <p:spPr/>
        <p:txBody>
          <a:bodyPr/>
          <a:lstStyle/>
          <a:p>
            <a:r>
              <a:rPr lang="en-GB" smtClean="0"/>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graphicFrame>
        <p:nvGraphicFramePr>
          <p:cNvPr id="4" name="Table 3"/>
          <p:cNvGraphicFramePr>
            <a:graphicFrameLocks noGrp="1"/>
          </p:cNvGraphicFramePr>
          <p:nvPr/>
        </p:nvGraphicFramePr>
        <p:xfrm>
          <a:off x="892175" y="1782763"/>
          <a:ext cx="7485040" cy="4190530"/>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software engineering</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Chapter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a:t>
            </a:r>
            <a:r>
              <a:rPr lang="en-GB" dirty="0"/>
              <a:t> </a:t>
            </a:r>
            <a:r>
              <a:rPr lang="en-GB" dirty="0" smtClean="0"/>
              <a:t>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a:t>
            </a:r>
          </a:p>
          <a:p>
            <a:pPr lvl="1"/>
            <a:r>
              <a:rPr lang="en-GB" dirty="0" smtClean="0"/>
              <a:t>Software reuse is the dominant approach for constructing web-based systems. 	When building these systems, you think about how you can assemble them from pre-existing software components and systems.</a:t>
            </a:r>
          </a:p>
          <a:p>
            <a:r>
              <a:rPr lang="en-GB" dirty="0" smtClean="0"/>
              <a:t>Incremental and agile development</a:t>
            </a:r>
          </a:p>
          <a:p>
            <a:pPr lvl="1"/>
            <a:r>
              <a:rPr lang="en-GB" dirty="0" smtClean="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p:txBody>
          <a:bodyPr/>
          <a:lstStyle/>
          <a:p>
            <a:r>
              <a:rPr lang="en-GB" dirty="0" smtClean="0"/>
              <a:t>Service-oriented systems</a:t>
            </a:r>
          </a:p>
          <a:p>
            <a:pPr lvl="1"/>
            <a:r>
              <a:rPr lang="en-GB" dirty="0" smtClean="0"/>
              <a:t>Software </a:t>
            </a:r>
            <a:r>
              <a:rPr lang="en-GB" dirty="0"/>
              <a:t>may be implemented using service-oriented software engineering, where the software components are stand-alone web services. </a:t>
            </a:r>
            <a:r>
              <a:rPr lang="en-GB" dirty="0" smtClean="0"/>
              <a:t> </a:t>
            </a:r>
            <a:endParaRPr lang="en-GB" dirty="0"/>
          </a:p>
          <a:p>
            <a:r>
              <a:rPr lang="en-GB" dirty="0" smtClean="0"/>
              <a:t>Rich interfaces</a:t>
            </a:r>
          </a:p>
          <a:p>
            <a:pPr lvl="1"/>
            <a:r>
              <a:rPr lang="en-GB" dirty="0" smtClean="0"/>
              <a:t>Interface </a:t>
            </a:r>
            <a:r>
              <a:rPr lang="en-GB" dirty="0"/>
              <a:t>development </a:t>
            </a:r>
            <a:r>
              <a:rPr lang="en-GB" dirty="0" smtClean="0"/>
              <a:t>technologies </a:t>
            </a:r>
            <a:r>
              <a:rPr lang="en-GB" dirty="0"/>
              <a:t>such as AJAX </a:t>
            </a:r>
            <a:r>
              <a:rPr lang="en-GB" dirty="0" smtClean="0"/>
              <a:t>and </a:t>
            </a:r>
            <a:r>
              <a:rPr lang="en-GB" dirty="0"/>
              <a:t>HTML5 </a:t>
            </a:r>
            <a:r>
              <a:rPr lang="en-GB" dirty="0" smtClean="0"/>
              <a:t>have </a:t>
            </a:r>
            <a:r>
              <a:rPr lang="en-GB" dirty="0"/>
              <a:t>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Software engineering ethics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smtClean="0"/>
              <a:t>Case studies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398119730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 </a:t>
            </a:r>
          </a:p>
          <a:p>
            <a:pPr lvl="1"/>
            <a:r>
              <a:rPr lang="en-US" dirty="0" smtClean="0"/>
              <a:t>Mentcare. 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p>
          <a:p>
            <a:r>
              <a:rPr lang="en-US" dirty="0" err="1" smtClean="0"/>
              <a:t>iLearn</a:t>
            </a:r>
            <a:r>
              <a:rPr lang="en-US" dirty="0" smtClean="0"/>
              <a:t>: a digital learning environment</a:t>
            </a:r>
          </a:p>
          <a:p>
            <a:pPr lvl="1"/>
            <a:r>
              <a:rPr lang="en-US" dirty="0" smtClean="0"/>
              <a:t>A system to support learning in schools</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a:t>
            </a:r>
            <a:endParaRPr lang="en-US" dirty="0"/>
          </a:p>
        </p:txBody>
      </p:sp>
      <p:sp>
        <p:nvSpPr>
          <p:cNvPr id="3" name="Content Placeholder 2"/>
          <p:cNvSpPr>
            <a:spLocks noGrp="1"/>
          </p:cNvSpPr>
          <p:nvPr>
            <p:ph idx="1"/>
          </p:nvPr>
        </p:nvSpPr>
        <p:spPr/>
        <p:txBody>
          <a:bodyPr/>
          <a:lstStyle/>
          <a:p>
            <a:r>
              <a:rPr lang="en-GB" dirty="0" smtClean="0"/>
              <a:t>Mentcare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Mentcare system</a:t>
            </a:r>
            <a:endParaRPr lang="en-US" dirty="0" smtClean="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the Mentcare system</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failure</a:t>
            </a:r>
            <a:endParaRPr lang="en-US" dirty="0"/>
          </a:p>
        </p:txBody>
      </p:sp>
      <p:sp>
        <p:nvSpPr>
          <p:cNvPr id="3" name="Content Placeholder 2"/>
          <p:cNvSpPr>
            <a:spLocks noGrp="1"/>
          </p:cNvSpPr>
          <p:nvPr>
            <p:ph idx="1"/>
          </p:nvPr>
        </p:nvSpPr>
        <p:spPr/>
        <p:txBody>
          <a:bodyPr/>
          <a:lstStyle/>
          <a:p>
            <a:r>
              <a:rPr lang="en-GB" i="1" dirty="0"/>
              <a:t>Increasing system complexity</a:t>
            </a:r>
            <a:r>
              <a:rPr lang="en-GB" dirty="0"/>
              <a:t> </a:t>
            </a:r>
            <a:endParaRPr lang="en-GB" dirty="0" smtClean="0"/>
          </a:p>
          <a:p>
            <a:pPr lvl="1"/>
            <a:r>
              <a:rPr lang="en-GB" dirty="0" smtClean="0"/>
              <a:t>As </a:t>
            </a:r>
            <a:r>
              <a:rPr lang="en-GB" dirty="0"/>
              <a:t>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smtClean="0"/>
              <a:t>Failure </a:t>
            </a:r>
            <a:r>
              <a:rPr lang="en-GB" i="1" dirty="0"/>
              <a:t>to use software engineering methods</a:t>
            </a:r>
            <a:r>
              <a:rPr lang="en-GB" dirty="0"/>
              <a:t> </a:t>
            </a:r>
            <a:endParaRPr lang="en-GB" dirty="0" smtClean="0"/>
          </a:p>
          <a:p>
            <a:pPr lvl="1"/>
            <a:r>
              <a:rPr lang="en-GB" dirty="0" smtClean="0"/>
              <a:t>It </a:t>
            </a:r>
            <a:r>
              <a:rPr lang="en-GB" dirty="0"/>
              <a:t>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 digital learning environment</a:t>
            </a:r>
            <a:endParaRPr lang="en-US" dirty="0"/>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endParaRPr lang="en-GB" dirty="0" smtClean="0"/>
          </a:p>
          <a:p>
            <a:r>
              <a:rPr lang="en-GB" dirty="0"/>
              <a:t>The tools included in each version of the environment are chosen by teachers and learners to suit their specific needs. </a:t>
            </a:r>
            <a:endParaRPr lang="en-GB" dirty="0" smtClean="0"/>
          </a:p>
          <a:p>
            <a:pPr lvl="1"/>
            <a:r>
              <a:rPr lang="en-GB" dirty="0" smtClean="0"/>
              <a:t>These </a:t>
            </a:r>
            <a:r>
              <a:rPr lang="en-GB" dirty="0"/>
              <a:t>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373564155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systems</a:t>
            </a:r>
            <a:endParaRPr lang="en-US" dirty="0"/>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r>
              <a:rPr lang="en-GB" dirty="0" smtClean="0"/>
              <a:t>.</a:t>
            </a:r>
          </a:p>
          <a:p>
            <a:r>
              <a:rPr lang="en-GB" dirty="0" smtClean="0"/>
              <a:t>This allows the system to be updated incrementally as new services become available.</a:t>
            </a:r>
          </a:p>
          <a:p>
            <a:r>
              <a:rPr lang="en-GB" dirty="0" smtClean="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spTree>
    <p:extLst>
      <p:ext uri="{BB962C8B-B14F-4D97-AF65-F5344CB8AC3E}">
        <p14:creationId xmlns:p14="http://schemas.microsoft.com/office/powerpoint/2010/main" val="91017701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services</a:t>
            </a:r>
            <a:endParaRPr lang="en-US" dirty="0"/>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endParaRPr lang="en-GB" dirty="0" smtClean="0"/>
          </a:p>
          <a:p>
            <a:r>
              <a:rPr lang="en-GB" i="1" dirty="0" smtClean="0"/>
              <a:t>Application </a:t>
            </a:r>
            <a:r>
              <a:rPr lang="en-GB" i="1" dirty="0"/>
              <a:t>services</a:t>
            </a:r>
            <a:r>
              <a:rPr lang="en-GB" dirty="0"/>
              <a:t> that provide specific applications such as email, conferencing, photo sharing etc. and access to specific educational content such as scientific films or historical resources. </a:t>
            </a:r>
            <a:endParaRPr lang="en-GB" dirty="0" smtClean="0"/>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215508153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architecture</a:t>
            </a:r>
            <a:endParaRPr lang="en-US" dirty="0"/>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200485914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 integration</a:t>
            </a:r>
            <a:endParaRPr lang="en-US" dirty="0"/>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endParaRPr lang="en-US" dirty="0" smtClean="0"/>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307688726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56</a:t>
            </a:fld>
            <a:endParaRPr lang="en-US"/>
          </a:p>
        </p:txBody>
      </p:sp>
    </p:spTree>
    <p:extLst>
      <p:ext uri="{BB962C8B-B14F-4D97-AF65-F5344CB8AC3E}">
        <p14:creationId xmlns:p14="http://schemas.microsoft.com/office/powerpoint/2010/main" val="161091738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smtClean="0"/>
          </a:p>
          <a:p>
            <a:pPr>
              <a:buNone/>
            </a:pP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57</a:t>
            </a:fld>
            <a:endParaRPr lang="en-US"/>
          </a:p>
        </p:txBody>
      </p:sp>
    </p:spTree>
    <p:extLst>
      <p:ext uri="{BB962C8B-B14F-4D97-AF65-F5344CB8AC3E}">
        <p14:creationId xmlns:p14="http://schemas.microsoft.com/office/powerpoint/2010/main" val="213752175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smtClean="0"/>
              <a:t>Professional software development</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graphicFrame>
        <p:nvGraphicFramePr>
          <p:cNvPr id="5" name="Table 4"/>
          <p:cNvGraphicFramePr>
            <a:graphicFrameLocks noGrp="1"/>
          </p:cNvGraphicFramePr>
          <p:nvPr/>
        </p:nvGraphicFramePr>
        <p:xfrm>
          <a:off x="457199" y="1636194"/>
          <a:ext cx="8089977" cy="4512449"/>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39"/>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1945</TotalTime>
  <Words>4269</Words>
  <Application>Microsoft Macintosh PowerPoint</Application>
  <PresentationFormat>On-screen Show (4:3)</PresentationFormat>
  <Paragraphs>447</Paragraphs>
  <Slides>57</Slides>
  <Notes>2</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Case studies</vt:lpstr>
      <vt:lpstr>Ethical dilemmas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Ian Sommerville</cp:lastModifiedBy>
  <cp:revision>27</cp:revision>
  <dcterms:created xsi:type="dcterms:W3CDTF">2009-12-29T10:39:27Z</dcterms:created>
  <dcterms:modified xsi:type="dcterms:W3CDTF">2014-10-30T14:33:52Z</dcterms:modified>
</cp:coreProperties>
</file>