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5"/>
  </p:notesMasterIdLst>
  <p:handoutMasterIdLst>
    <p:handoutMasterId r:id="rId66"/>
  </p:handoutMasterIdLst>
  <p:sldIdLst>
    <p:sldId id="256" r:id="rId2"/>
    <p:sldId id="274" r:id="rId3"/>
    <p:sldId id="290" r:id="rId4"/>
    <p:sldId id="291" r:id="rId5"/>
    <p:sldId id="292" r:id="rId6"/>
    <p:sldId id="293" r:id="rId7"/>
    <p:sldId id="294" r:id="rId8"/>
    <p:sldId id="275" r:id="rId9"/>
    <p:sldId id="295" r:id="rId10"/>
    <p:sldId id="276" r:id="rId11"/>
    <p:sldId id="296" r:id="rId12"/>
    <p:sldId id="297" r:id="rId13"/>
    <p:sldId id="298" r:id="rId14"/>
    <p:sldId id="299" r:id="rId15"/>
    <p:sldId id="300" r:id="rId16"/>
    <p:sldId id="301" r:id="rId17"/>
    <p:sldId id="302" r:id="rId18"/>
    <p:sldId id="277" r:id="rId19"/>
    <p:sldId id="304" r:id="rId20"/>
    <p:sldId id="303" r:id="rId21"/>
    <p:sldId id="305" r:id="rId22"/>
    <p:sldId id="306" r:id="rId23"/>
    <p:sldId id="307" r:id="rId24"/>
    <p:sldId id="308" r:id="rId25"/>
    <p:sldId id="278" r:id="rId26"/>
    <p:sldId id="310" r:id="rId27"/>
    <p:sldId id="309" r:id="rId28"/>
    <p:sldId id="311" r:id="rId29"/>
    <p:sldId id="279" r:id="rId30"/>
    <p:sldId id="312" r:id="rId31"/>
    <p:sldId id="313" r:id="rId32"/>
    <p:sldId id="314" r:id="rId33"/>
    <p:sldId id="315" r:id="rId34"/>
    <p:sldId id="280" r:id="rId35"/>
    <p:sldId id="316" r:id="rId36"/>
    <p:sldId id="317" r:id="rId37"/>
    <p:sldId id="318" r:id="rId38"/>
    <p:sldId id="319" r:id="rId39"/>
    <p:sldId id="281" r:id="rId40"/>
    <p:sldId id="320" r:id="rId41"/>
    <p:sldId id="321" r:id="rId42"/>
    <p:sldId id="322" r:id="rId43"/>
    <p:sldId id="323" r:id="rId44"/>
    <p:sldId id="324" r:id="rId45"/>
    <p:sldId id="325" r:id="rId46"/>
    <p:sldId id="282" r:id="rId47"/>
    <p:sldId id="326" r:id="rId48"/>
    <p:sldId id="327" r:id="rId49"/>
    <p:sldId id="328" r:id="rId50"/>
    <p:sldId id="283" r:id="rId51"/>
    <p:sldId id="332" r:id="rId52"/>
    <p:sldId id="284" r:id="rId53"/>
    <p:sldId id="329" r:id="rId54"/>
    <p:sldId id="285" r:id="rId55"/>
    <p:sldId id="333" r:id="rId56"/>
    <p:sldId id="286" r:id="rId57"/>
    <p:sldId id="334" r:id="rId58"/>
    <p:sldId id="330" r:id="rId59"/>
    <p:sldId id="287" r:id="rId60"/>
    <p:sldId id="335" r:id="rId61"/>
    <p:sldId id="289" r:id="rId62"/>
    <p:sldId id="288" r:id="rId63"/>
    <p:sldId id="331" r:id="rId6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5" d="100"/>
          <a:sy n="115" d="100"/>
        </p:scale>
        <p:origin x="-1416" y="-11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CF7500-61A6-1B46-BFE9-84A47FCBACF4}" type="datetimeFigureOut">
              <a:rPr lang="en-US" smtClean="0"/>
              <a:pPr/>
              <a:t>02/12/2014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B18564-EF0D-A042-BC27-1B3545FB177C}" type="slidenum">
              <a:rPr lang="en-US" smtClean="0"/>
              <a:pPr/>
              <a:t>‹#›</a:t>
            </a:fld>
            <a:endParaRPr lang="en-US"/>
          </a:p>
        </p:txBody>
      </p:sp>
    </p:spTree>
    <p:extLst>
      <p:ext uri="{BB962C8B-B14F-4D97-AF65-F5344CB8AC3E}">
        <p14:creationId xmlns:p14="http://schemas.microsoft.com/office/powerpoint/2010/main" val="5387585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33EE0B-1B05-7749-B899-6F74DDE1A0E0}" type="datetimeFigureOut">
              <a:rPr lang="en-US" smtClean="0"/>
              <a:pPr/>
              <a:t>02/12/2014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2F9A70-B2D4-284A-8EC0-58F351ADC032}" type="slidenum">
              <a:rPr lang="en-US" smtClean="0"/>
              <a:pPr/>
              <a:t>‹#›</a:t>
            </a:fld>
            <a:endParaRPr lang="en-US"/>
          </a:p>
        </p:txBody>
      </p:sp>
    </p:spTree>
    <p:extLst>
      <p:ext uri="{BB962C8B-B14F-4D97-AF65-F5344CB8AC3E}">
        <p14:creationId xmlns:p14="http://schemas.microsoft.com/office/powerpoint/2010/main" val="316543196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smtClean="0"/>
              <a:t>26/11/2014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26/11/2014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r>
              <a:rPr lang="en-GB" smtClean="0"/>
              <a:t>26/11/2014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r>
              <a:rPr lang="en-GB" smtClean="0"/>
              <a:t>26/11/2014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r>
              <a:rPr lang="en-GB" smtClean="0"/>
              <a:t>26/11/2014</a:t>
            </a:r>
            <a:endParaRPr lang="en-US"/>
          </a:p>
        </p:txBody>
      </p:sp>
      <p:sp>
        <p:nvSpPr>
          <p:cNvPr id="5" name="Footer Placeholder 4"/>
          <p:cNvSpPr>
            <a:spLocks noGrp="1"/>
          </p:cNvSpPr>
          <p:nvPr>
            <p:ph type="ftr" sz="quarter" idx="11"/>
          </p:nvPr>
        </p:nvSpPr>
        <p:spPr/>
        <p:txBody>
          <a:bodyPr/>
          <a:lstStyle>
            <a:lvl1pPr>
              <a:defRPr/>
            </a:lvl1p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r>
              <a:rPr lang="en-GB" smtClean="0"/>
              <a:t>26/11/2014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20 Systems of Systems</a:t>
            </a:r>
            <a:endParaRPr lang="en-US"/>
          </a:p>
        </p:txBody>
      </p:sp>
      <p:sp>
        <p:nvSpPr>
          <p:cNvPr id="7"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r>
              <a:rPr lang="en-GB" smtClean="0"/>
              <a:t>26/11/2014</a:t>
            </a:r>
            <a:endParaRPr lang="en-US"/>
          </a:p>
        </p:txBody>
      </p:sp>
      <p:sp>
        <p:nvSpPr>
          <p:cNvPr id="8" name="Footer Placeholder 4"/>
          <p:cNvSpPr>
            <a:spLocks noGrp="1"/>
          </p:cNvSpPr>
          <p:nvPr>
            <p:ph type="ftr" sz="quarter" idx="11"/>
          </p:nvPr>
        </p:nvSpPr>
        <p:spPr/>
        <p:txBody>
          <a:bodyPr/>
          <a:lstStyle>
            <a:lvl1pPr>
              <a:defRPr/>
            </a:lvl1pPr>
          </a:lstStyle>
          <a:p>
            <a:r>
              <a:rPr lang="en-US" smtClean="0"/>
              <a:t>Chapter 20 Systems of Systems</a:t>
            </a:r>
            <a:endParaRPr lang="en-US"/>
          </a:p>
        </p:txBody>
      </p:sp>
      <p:sp>
        <p:nvSpPr>
          <p:cNvPr id="9"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smtClean="0"/>
              <a:t>26/11/2014</a:t>
            </a:r>
            <a:endParaRPr lang="en-US"/>
          </a:p>
        </p:txBody>
      </p:sp>
      <p:sp>
        <p:nvSpPr>
          <p:cNvPr id="4" name="Footer Placeholder 4"/>
          <p:cNvSpPr>
            <a:spLocks noGrp="1"/>
          </p:cNvSpPr>
          <p:nvPr>
            <p:ph type="ftr" sz="quarter" idx="11"/>
          </p:nvPr>
        </p:nvSpPr>
        <p:spPr/>
        <p:txBody>
          <a:bodyPr/>
          <a:lstStyle>
            <a:lvl1pPr>
              <a:defRPr/>
            </a:lvl1pPr>
          </a:lstStyle>
          <a:p>
            <a:r>
              <a:rPr lang="en-US" smtClean="0"/>
              <a:t>Chapter 20 Systems of Systems</a:t>
            </a:r>
            <a:endParaRPr lang="en-US"/>
          </a:p>
        </p:txBody>
      </p:sp>
      <p:sp>
        <p:nvSpPr>
          <p:cNvPr id="5"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smtClean="0"/>
              <a:t>26/11/2014</a:t>
            </a:r>
            <a:endParaRPr lang="en-US"/>
          </a:p>
        </p:txBody>
      </p:sp>
      <p:sp>
        <p:nvSpPr>
          <p:cNvPr id="3" name="Footer Placeholder 4"/>
          <p:cNvSpPr>
            <a:spLocks noGrp="1"/>
          </p:cNvSpPr>
          <p:nvPr>
            <p:ph type="ftr" sz="quarter" idx="11"/>
          </p:nvPr>
        </p:nvSpPr>
        <p:spPr/>
        <p:txBody>
          <a:bodyPr/>
          <a:lstStyle>
            <a:lvl1pPr>
              <a:defRPr/>
            </a:lvl1pPr>
          </a:lstStyle>
          <a:p>
            <a:r>
              <a:rPr lang="en-US" smtClean="0"/>
              <a:t>Chapter 20 Systems of Systems</a:t>
            </a:r>
            <a:endParaRPr lang="en-US"/>
          </a:p>
        </p:txBody>
      </p:sp>
      <p:sp>
        <p:nvSpPr>
          <p:cNvPr id="4"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26/11/2014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20 Systems of Systems</a:t>
            </a:r>
            <a:endParaRPr lang="en-US"/>
          </a:p>
        </p:txBody>
      </p:sp>
      <p:sp>
        <p:nvSpPr>
          <p:cNvPr id="7"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r>
              <a:rPr lang="en-GB" smtClean="0"/>
              <a:t>26/11/2014</a:t>
            </a:r>
            <a:endParaRPr lang="en-US"/>
          </a:p>
        </p:txBody>
      </p:sp>
      <p:sp>
        <p:nvSpPr>
          <p:cNvPr id="6" name="Footer Placeholder 4"/>
          <p:cNvSpPr>
            <a:spLocks noGrp="1"/>
          </p:cNvSpPr>
          <p:nvPr>
            <p:ph type="ftr" sz="quarter" idx="11"/>
          </p:nvPr>
        </p:nvSpPr>
        <p:spPr/>
        <p:txBody>
          <a:bodyPr/>
          <a:lstStyle>
            <a:lvl1pPr>
              <a:defRPr/>
            </a:lvl1pPr>
          </a:lstStyle>
          <a:p>
            <a:r>
              <a:rPr lang="en-US" smtClean="0"/>
              <a:t>Chapter 20 Systems of Systems</a:t>
            </a:r>
            <a:endParaRPr lang="en-US"/>
          </a:p>
        </p:txBody>
      </p:sp>
      <p:sp>
        <p:nvSpPr>
          <p:cNvPr id="7" name="Slide Number Placeholder 5"/>
          <p:cNvSpPr>
            <a:spLocks noGrp="1"/>
          </p:cNvSpPr>
          <p:nvPr>
            <p:ph type="sldNum" sz="quarter" idx="12"/>
          </p:nvPr>
        </p:nvSpPr>
        <p:spPr/>
        <p:txBody>
          <a:bodyPr/>
          <a:lstStyle>
            <a:lvl1pPr>
              <a:defRPr/>
            </a:lvl1pPr>
          </a:lstStyle>
          <a:p>
            <a:fld id="{A86F8904-DFC0-E240-BFF8-1216C9CAE37B}" type="slidenum">
              <a:rPr lang="en-US" smtClean="0"/>
              <a:pPr/>
              <a:t>‹#›</a:t>
            </a:fld>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smtClean="0"/>
              <a:t>26/11/2014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20 Systems of Systems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A86F8904-DFC0-E240-BFF8-1216C9CAE37B}"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xmlns:p14="http://schemas.microsoft.com/office/powerpoint/2010/main" spd="med">
    <p:wipe dir="r"/>
  </p:transition>
  <p:timing>
    <p:tnLst>
      <p:par>
        <p:cTn xmlns:p14="http://schemas.microsoft.com/office/powerpoint/2010/mai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20 – Systems of Systems</a:t>
            </a:r>
            <a:endParaRPr lang="en-US" dirty="0"/>
          </a:p>
        </p:txBody>
      </p:sp>
      <p:sp>
        <p:nvSpPr>
          <p:cNvPr id="6" name="Subtitle 5"/>
          <p:cNvSpPr>
            <a:spLocks noGrp="1"/>
          </p:cNvSpPr>
          <p:nvPr>
            <p:ph type="subTitle" idx="1"/>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4" name="Slide Number Placeholder 3"/>
          <p:cNvSpPr>
            <a:spLocks noGrp="1"/>
          </p:cNvSpPr>
          <p:nvPr>
            <p:ph type="sldNum" sz="quarter" idx="12"/>
          </p:nvPr>
        </p:nvSpPr>
        <p:spPr/>
        <p:txBody>
          <a:bodyPr/>
          <a:lstStyle/>
          <a:p>
            <a:fld id="{A86F8904-DFC0-E240-BFF8-1216C9CAE37B}" type="slidenum">
              <a:rPr lang="en-US" smtClean="0"/>
              <a:pPr/>
              <a:t>1</a:t>
            </a:fld>
            <a:endParaRPr lang="en-US"/>
          </a:p>
        </p:txBody>
      </p:sp>
      <p:sp>
        <p:nvSpPr>
          <p:cNvPr id="3" name="Date Placeholder 2"/>
          <p:cNvSpPr>
            <a:spLocks noGrp="1"/>
          </p:cNvSpPr>
          <p:nvPr>
            <p:ph type="dt" sz="half" idx="10"/>
          </p:nvPr>
        </p:nvSpPr>
        <p:spPr/>
        <p:txBody>
          <a:bodyPr/>
          <a:lstStyle/>
          <a:p>
            <a:r>
              <a:rPr lang="en-GB" smtClean="0"/>
              <a:t>26/11/2014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production and management processes</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10</a:t>
            </a:fld>
            <a:endParaRPr lang="en-US"/>
          </a:p>
        </p:txBody>
      </p:sp>
      <p:pic>
        <p:nvPicPr>
          <p:cNvPr id="7" name="Picture 6" descr="20.2 Production and management procs.eps"/>
          <p:cNvPicPr>
            <a:picLocks noChangeAspect="1"/>
          </p:cNvPicPr>
          <p:nvPr/>
        </p:nvPicPr>
        <p:blipFill rotWithShape="1">
          <a:blip r:embed="rId2">
            <a:extLst>
              <a:ext uri="{28A0092B-C50C-407E-A947-70E740481C1C}">
                <a14:useLocalDpi xmlns:a14="http://schemas.microsoft.com/office/drawing/2010/main" val="0"/>
              </a:ext>
            </a:extLst>
          </a:blip>
          <a:srcRect l="35507" t="8495"/>
          <a:stretch/>
        </p:blipFill>
        <p:spPr>
          <a:xfrm>
            <a:off x="1211179" y="1549523"/>
            <a:ext cx="5874084" cy="4499353"/>
          </a:xfrm>
          <a:prstGeom prst="rect">
            <a:avLst/>
          </a:prstGeom>
        </p:spPr>
      </p:pic>
    </p:spTree>
    <p:extLst>
      <p:ext uri="{BB962C8B-B14F-4D97-AF65-F5344CB8AC3E}">
        <p14:creationId xmlns:p14="http://schemas.microsoft.com/office/powerpoint/2010/main" val="2541224380"/>
      </p:ext>
    </p:extLst>
  </p:cSld>
  <p:clrMapOvr>
    <a:masterClrMapping/>
  </p:clrMapOvr>
  <p:transition xmlns:p14="http://schemas.microsoft.com/office/powerpoint/2010/mai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and software engineering</a:t>
            </a:r>
            <a:endParaRPr lang="en-US" dirty="0"/>
          </a:p>
        </p:txBody>
      </p:sp>
      <p:sp>
        <p:nvSpPr>
          <p:cNvPr id="3" name="Content Placeholder 2"/>
          <p:cNvSpPr>
            <a:spLocks noGrp="1"/>
          </p:cNvSpPr>
          <p:nvPr>
            <p:ph idx="1"/>
          </p:nvPr>
        </p:nvSpPr>
        <p:spPr/>
        <p:txBody>
          <a:bodyPr/>
          <a:lstStyle/>
          <a:p>
            <a:r>
              <a:rPr lang="en-GB" dirty="0"/>
              <a:t>Complexity is important for software engineering because it is the main influence on the understandability and the changeability of a system. </a:t>
            </a:r>
            <a:endParaRPr lang="en-GB" dirty="0" smtClean="0"/>
          </a:p>
          <a:p>
            <a:r>
              <a:rPr lang="en-GB" dirty="0" smtClean="0"/>
              <a:t>The </a:t>
            </a:r>
            <a:r>
              <a:rPr lang="en-GB" dirty="0"/>
              <a:t>more complex a system, the more difficult it is to understand and </a:t>
            </a:r>
            <a:r>
              <a:rPr lang="en-GB" dirty="0" err="1"/>
              <a:t>analyze</a:t>
            </a:r>
            <a:r>
              <a:rPr lang="en-GB" dirty="0"/>
              <a:t>. </a:t>
            </a:r>
            <a:endParaRPr lang="en-GB" dirty="0" smtClean="0"/>
          </a:p>
          <a:p>
            <a:r>
              <a:rPr lang="en-GB" dirty="0" smtClean="0"/>
              <a:t>As </a:t>
            </a:r>
            <a:r>
              <a:rPr lang="en-GB" dirty="0"/>
              <a:t>complexity increases, there are more and more relationships between elements of the system and an increased likelihood that changing one part of a system will have undesirable effects elsewhere.</a:t>
            </a:r>
          </a:p>
          <a:p>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11</a:t>
            </a:fld>
            <a:endParaRPr lang="en-US"/>
          </a:p>
        </p:txBody>
      </p:sp>
    </p:spTree>
    <p:extLst>
      <p:ext uri="{BB962C8B-B14F-4D97-AF65-F5344CB8AC3E}">
        <p14:creationId xmlns:p14="http://schemas.microsoft.com/office/powerpoint/2010/main" val="3356493553"/>
      </p:ext>
    </p:extLst>
  </p:cSld>
  <p:clrMapOvr>
    <a:masterClrMapping/>
  </p:clrMapOvr>
  <p:transition xmlns:p14="http://schemas.microsoft.com/office/powerpoint/2010/mai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complexity</a:t>
            </a:r>
            <a:endParaRPr lang="en-US" dirty="0"/>
          </a:p>
        </p:txBody>
      </p:sp>
      <p:sp>
        <p:nvSpPr>
          <p:cNvPr id="3" name="Content Placeholder 2"/>
          <p:cNvSpPr>
            <a:spLocks noGrp="1"/>
          </p:cNvSpPr>
          <p:nvPr>
            <p:ph idx="1"/>
          </p:nvPr>
        </p:nvSpPr>
        <p:spPr/>
        <p:txBody>
          <a:bodyPr/>
          <a:lstStyle/>
          <a:p>
            <a:r>
              <a:rPr lang="en-GB" i="1" dirty="0" smtClean="0"/>
              <a:t>Technical </a:t>
            </a:r>
            <a:r>
              <a:rPr lang="en-GB" i="1" dirty="0"/>
              <a:t>complexity</a:t>
            </a:r>
            <a:r>
              <a:rPr lang="en-GB" dirty="0"/>
              <a:t> </a:t>
            </a:r>
            <a:r>
              <a:rPr lang="en-GB" dirty="0" smtClean="0"/>
              <a:t>is </a:t>
            </a:r>
            <a:r>
              <a:rPr lang="en-GB" dirty="0"/>
              <a:t>derived from the relationships between the different components of the system itself.</a:t>
            </a:r>
          </a:p>
          <a:p>
            <a:r>
              <a:rPr lang="en-GB" dirty="0" smtClean="0"/>
              <a:t>M</a:t>
            </a:r>
            <a:r>
              <a:rPr lang="en-GB" i="1" dirty="0" smtClean="0"/>
              <a:t>anagerial </a:t>
            </a:r>
            <a:r>
              <a:rPr lang="en-GB" i="1" dirty="0"/>
              <a:t>complexity</a:t>
            </a:r>
            <a:r>
              <a:rPr lang="en-GB" dirty="0"/>
              <a:t> </a:t>
            </a:r>
            <a:r>
              <a:rPr lang="en-GB" dirty="0" smtClean="0"/>
              <a:t>is </a:t>
            </a:r>
            <a:r>
              <a:rPr lang="en-GB" dirty="0"/>
              <a:t>derived from the complexity of the relationships between the system and its managers </a:t>
            </a:r>
            <a:r>
              <a:rPr lang="en-GB" dirty="0" smtClean="0"/>
              <a:t>and </a:t>
            </a:r>
            <a:r>
              <a:rPr lang="en-GB" dirty="0"/>
              <a:t>the relationships between the managers of different parts of the system.</a:t>
            </a:r>
          </a:p>
          <a:p>
            <a:r>
              <a:rPr lang="en-GB" i="1" dirty="0" smtClean="0"/>
              <a:t>Governance complexity</a:t>
            </a:r>
            <a:r>
              <a:rPr lang="en-GB" dirty="0" smtClean="0"/>
              <a:t> </a:t>
            </a:r>
            <a:r>
              <a:rPr lang="en-GB" dirty="0"/>
              <a:t>of a system depends on the relationships between the laws, regulations and policies that affect the system and the relationships between the decision-making processes in the organizations responsible for the system. </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12</a:t>
            </a:fld>
            <a:endParaRPr lang="en-US"/>
          </a:p>
        </p:txBody>
      </p:sp>
    </p:spTree>
    <p:extLst>
      <p:ext uri="{BB962C8B-B14F-4D97-AF65-F5344CB8AC3E}">
        <p14:creationId xmlns:p14="http://schemas.microsoft.com/office/powerpoint/2010/main" val="689932813"/>
      </p:ext>
    </p:extLst>
  </p:cSld>
  <p:clrMapOvr>
    <a:masterClrMapping/>
  </p:clrMapOvr>
  <p:transition xmlns:p14="http://schemas.microsoft.com/office/powerpoint/2010/mai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characteristics and complexity</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13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2825354063"/>
              </p:ext>
            </p:extLst>
          </p:nvPr>
        </p:nvGraphicFramePr>
        <p:xfrm>
          <a:off x="541129" y="1802989"/>
          <a:ext cx="8145670" cy="4553360"/>
        </p:xfrm>
        <a:graphic>
          <a:graphicData uri="http://schemas.openxmlformats.org/drawingml/2006/table">
            <a:tbl>
              <a:tblPr firstRow="1" bandRow="1">
                <a:tableStyleId>{5C22544A-7EE6-4342-B048-85BDC9FD1C3A}</a:tableStyleId>
              </a:tblPr>
              <a:tblGrid>
                <a:gridCol w="2332045"/>
                <a:gridCol w="1990484"/>
                <a:gridCol w="1966928"/>
                <a:gridCol w="1856213"/>
              </a:tblGrid>
              <a:tr h="569170">
                <a:tc>
                  <a:txBody>
                    <a:bodyPr/>
                    <a:lstStyle/>
                    <a:p>
                      <a:pPr indent="0" algn="ctr">
                        <a:spcAft>
                          <a:spcPts val="0"/>
                        </a:spcAft>
                        <a:tabLst>
                          <a:tab pos="342900" algn="l"/>
                          <a:tab pos="685800" algn="l"/>
                          <a:tab pos="1028700" algn="l"/>
                        </a:tabLst>
                      </a:pPr>
                      <a:r>
                        <a:rPr lang="en-GB" sz="1800" b="1" dirty="0" err="1">
                          <a:solidFill>
                            <a:srgbClr val="000000"/>
                          </a:solidFill>
                          <a:effectLst/>
                          <a:latin typeface="Arial"/>
                          <a:ea typeface="Times New Roman"/>
                          <a:cs typeface="Times New Roman"/>
                        </a:rPr>
                        <a:t>SoS</a:t>
                      </a:r>
                      <a:r>
                        <a:rPr lang="en-GB" sz="1800" b="1" dirty="0">
                          <a:solidFill>
                            <a:srgbClr val="000000"/>
                          </a:solidFill>
                          <a:effectLst/>
                          <a:latin typeface="Arial"/>
                          <a:ea typeface="Times New Roman"/>
                          <a:cs typeface="Times New Roman"/>
                        </a:rPr>
                        <a:t> characteristic</a:t>
                      </a:r>
                    </a:p>
                  </a:txBody>
                  <a:tcPr marL="68580" marR="68580" marT="0" marB="0"/>
                </a:tc>
                <a:tc>
                  <a:txBody>
                    <a:bodyPr/>
                    <a:lstStyle/>
                    <a:p>
                      <a:pPr indent="0" algn="ctr">
                        <a:spcAft>
                          <a:spcPts val="0"/>
                        </a:spcAft>
                        <a:tabLst>
                          <a:tab pos="342900" algn="l"/>
                          <a:tab pos="685800" algn="l"/>
                          <a:tab pos="1028700" algn="l"/>
                        </a:tabLst>
                      </a:pPr>
                      <a:r>
                        <a:rPr lang="en-GB" sz="1800" b="1" dirty="0">
                          <a:solidFill>
                            <a:srgbClr val="000000"/>
                          </a:solidFill>
                          <a:effectLst/>
                          <a:latin typeface="Arial"/>
                          <a:ea typeface="Times New Roman"/>
                          <a:cs typeface="Times New Roman"/>
                        </a:rPr>
                        <a:t>Technical</a:t>
                      </a:r>
                      <a:br>
                        <a:rPr lang="en-GB" sz="1800" b="1" dirty="0">
                          <a:solidFill>
                            <a:srgbClr val="000000"/>
                          </a:solidFill>
                          <a:effectLst/>
                          <a:latin typeface="Arial"/>
                          <a:ea typeface="Times New Roman"/>
                          <a:cs typeface="Times New Roman"/>
                        </a:rPr>
                      </a:br>
                      <a:r>
                        <a:rPr lang="en-GB" sz="1800" b="1" dirty="0">
                          <a:solidFill>
                            <a:srgbClr val="000000"/>
                          </a:solidFill>
                          <a:effectLst/>
                          <a:latin typeface="Arial"/>
                          <a:ea typeface="Times New Roman"/>
                          <a:cs typeface="Times New Roman"/>
                        </a:rPr>
                        <a:t>complexity</a:t>
                      </a:r>
                    </a:p>
                  </a:txBody>
                  <a:tcPr marL="68580" marR="68580" marT="0" marB="0"/>
                </a:tc>
                <a:tc>
                  <a:txBody>
                    <a:bodyPr/>
                    <a:lstStyle/>
                    <a:p>
                      <a:pPr indent="0" algn="ctr">
                        <a:spcAft>
                          <a:spcPts val="0"/>
                        </a:spcAft>
                        <a:tabLst>
                          <a:tab pos="342900" algn="l"/>
                          <a:tab pos="685800" algn="l"/>
                          <a:tab pos="1028700" algn="l"/>
                        </a:tabLst>
                      </a:pPr>
                      <a:r>
                        <a:rPr lang="en-GB" sz="1800" b="1" dirty="0">
                          <a:solidFill>
                            <a:srgbClr val="000000"/>
                          </a:solidFill>
                          <a:effectLst/>
                          <a:latin typeface="Arial"/>
                          <a:ea typeface="Times New Roman"/>
                          <a:cs typeface="Times New Roman"/>
                        </a:rPr>
                        <a:t>Managerial</a:t>
                      </a:r>
                      <a:br>
                        <a:rPr lang="en-GB" sz="1800" b="1" dirty="0">
                          <a:solidFill>
                            <a:srgbClr val="000000"/>
                          </a:solidFill>
                          <a:effectLst/>
                          <a:latin typeface="Arial"/>
                          <a:ea typeface="Times New Roman"/>
                          <a:cs typeface="Times New Roman"/>
                        </a:rPr>
                      </a:br>
                      <a:r>
                        <a:rPr lang="en-GB" sz="1800" b="1" dirty="0">
                          <a:solidFill>
                            <a:srgbClr val="000000"/>
                          </a:solidFill>
                          <a:effectLst/>
                          <a:latin typeface="Arial"/>
                          <a:ea typeface="Times New Roman"/>
                          <a:cs typeface="Times New Roman"/>
                        </a:rPr>
                        <a:t>complexity</a:t>
                      </a:r>
                    </a:p>
                  </a:txBody>
                  <a:tcPr marL="68580" marR="68580" marT="0" marB="0"/>
                </a:tc>
                <a:tc>
                  <a:txBody>
                    <a:bodyPr/>
                    <a:lstStyle/>
                    <a:p>
                      <a:pPr indent="0" algn="ctr">
                        <a:spcAft>
                          <a:spcPts val="0"/>
                        </a:spcAft>
                        <a:tabLst>
                          <a:tab pos="342900" algn="l"/>
                          <a:tab pos="685800" algn="l"/>
                          <a:tab pos="1028700" algn="l"/>
                        </a:tabLst>
                      </a:pPr>
                      <a:r>
                        <a:rPr lang="en-GB" sz="1800" b="1" dirty="0">
                          <a:solidFill>
                            <a:srgbClr val="000000"/>
                          </a:solidFill>
                          <a:effectLst/>
                          <a:latin typeface="Arial"/>
                          <a:ea typeface="Times New Roman"/>
                          <a:cs typeface="Times New Roman"/>
                        </a:rPr>
                        <a:t>Governance</a:t>
                      </a:r>
                      <a:br>
                        <a:rPr lang="en-GB" sz="1800" b="1" dirty="0">
                          <a:solidFill>
                            <a:srgbClr val="000000"/>
                          </a:solidFill>
                          <a:effectLst/>
                          <a:latin typeface="Arial"/>
                          <a:ea typeface="Times New Roman"/>
                          <a:cs typeface="Times New Roman"/>
                        </a:rPr>
                      </a:br>
                      <a:r>
                        <a:rPr lang="en-GB" sz="1800" b="1" dirty="0">
                          <a:solidFill>
                            <a:srgbClr val="000000"/>
                          </a:solidFill>
                          <a:effectLst/>
                          <a:latin typeface="Arial"/>
                          <a:ea typeface="Times New Roman"/>
                          <a:cs typeface="Times New Roman"/>
                        </a:rPr>
                        <a:t>complexity</a:t>
                      </a:r>
                    </a:p>
                  </a:txBody>
                  <a:tcPr marL="68580" marR="68580" marT="0" marB="0"/>
                </a:tc>
              </a:tr>
              <a:tr h="569170">
                <a:tc>
                  <a:txBody>
                    <a:bodyPr/>
                    <a:lstStyle/>
                    <a:p>
                      <a:pPr indent="0" algn="l">
                        <a:spcBef>
                          <a:spcPts val="400"/>
                        </a:spcBef>
                        <a:spcAft>
                          <a:spcPts val="300"/>
                        </a:spcAft>
                        <a:tabLst>
                          <a:tab pos="342900" algn="l"/>
                          <a:tab pos="685800" algn="l"/>
                          <a:tab pos="1028700" algn="l"/>
                        </a:tabLst>
                      </a:pPr>
                      <a:r>
                        <a:rPr lang="en-GB" sz="1800" dirty="0">
                          <a:solidFill>
                            <a:srgbClr val="000000"/>
                          </a:solidFill>
                          <a:effectLst/>
                          <a:latin typeface="Arial"/>
                          <a:ea typeface="Times New Roman"/>
                          <a:cs typeface="Times New Roman"/>
                        </a:rPr>
                        <a:t>Operational independence</a:t>
                      </a:r>
                    </a:p>
                  </a:txBody>
                  <a:tcPr marL="68580" marR="68580" marT="0" marB="0"/>
                </a:tc>
                <a:tc>
                  <a:txBody>
                    <a:bodyPr/>
                    <a:lstStyle/>
                    <a:p>
                      <a:pPr indent="0" algn="ctr">
                        <a:spcBef>
                          <a:spcPts val="400"/>
                        </a:spcBef>
                        <a:spcAft>
                          <a:spcPts val="300"/>
                        </a:spcAft>
                        <a:tabLst>
                          <a:tab pos="342900" algn="l"/>
                          <a:tab pos="685800" algn="l"/>
                          <a:tab pos="1028700" algn="l"/>
                        </a:tabLst>
                      </a:pPr>
                      <a:r>
                        <a:rPr lang="en-GB" sz="1800" dirty="0">
                          <a:solidFill>
                            <a:srgbClr val="000000"/>
                          </a:solidFill>
                          <a:effectLst/>
                          <a:latin typeface="Arial"/>
                          <a:ea typeface="Times New Roman"/>
                          <a:cs typeface="Times New Roman"/>
                        </a:rPr>
                        <a:t> </a:t>
                      </a:r>
                    </a:p>
                  </a:txBody>
                  <a:tcPr marL="68580" marR="68580" marT="0" marB="0"/>
                </a:tc>
                <a:tc>
                  <a:txBody>
                    <a:bodyPr/>
                    <a:lstStyle/>
                    <a:p>
                      <a:pPr indent="0" algn="ctr">
                        <a:spcBef>
                          <a:spcPts val="400"/>
                        </a:spcBef>
                        <a:spcAft>
                          <a:spcPts val="300"/>
                        </a:spcAft>
                        <a:tabLst>
                          <a:tab pos="342900" algn="l"/>
                          <a:tab pos="685800" algn="l"/>
                          <a:tab pos="1028700" algn="l"/>
                        </a:tabLst>
                      </a:pPr>
                      <a:r>
                        <a:rPr lang="en-GB" sz="1800">
                          <a:solidFill>
                            <a:srgbClr val="000000"/>
                          </a:solidFill>
                          <a:effectLst/>
                          <a:latin typeface="Arial"/>
                          <a:ea typeface="Times New Roman"/>
                          <a:cs typeface="Times New Roman"/>
                        </a:rPr>
                        <a:t>X</a:t>
                      </a:r>
                    </a:p>
                  </a:txBody>
                  <a:tcPr marL="68580" marR="68580" marT="0" marB="0"/>
                </a:tc>
                <a:tc>
                  <a:txBody>
                    <a:bodyPr/>
                    <a:lstStyle/>
                    <a:p>
                      <a:pPr indent="0" algn="ctr">
                        <a:spcBef>
                          <a:spcPts val="400"/>
                        </a:spcBef>
                        <a:spcAft>
                          <a:spcPts val="300"/>
                        </a:spcAft>
                        <a:tabLst>
                          <a:tab pos="342900" algn="l"/>
                          <a:tab pos="685800" algn="l"/>
                          <a:tab pos="1028700" algn="l"/>
                        </a:tabLst>
                      </a:pPr>
                      <a:r>
                        <a:rPr lang="en-GB" sz="1800">
                          <a:solidFill>
                            <a:srgbClr val="000000"/>
                          </a:solidFill>
                          <a:effectLst/>
                          <a:latin typeface="Arial"/>
                          <a:ea typeface="Times New Roman"/>
                          <a:cs typeface="Times New Roman"/>
                        </a:rPr>
                        <a:t>X</a:t>
                      </a:r>
                    </a:p>
                  </a:txBody>
                  <a:tcPr marL="68580" marR="68580" marT="0" marB="0"/>
                </a:tc>
              </a:tr>
              <a:tr h="569170">
                <a:tc>
                  <a:txBody>
                    <a:bodyPr/>
                    <a:lstStyle/>
                    <a:p>
                      <a:pPr indent="0" algn="l">
                        <a:spcAft>
                          <a:spcPts val="300"/>
                        </a:spcAft>
                        <a:tabLst>
                          <a:tab pos="342900" algn="l"/>
                          <a:tab pos="685800" algn="l"/>
                          <a:tab pos="1028700" algn="l"/>
                        </a:tabLst>
                      </a:pPr>
                      <a:r>
                        <a:rPr lang="en-GB" sz="1800" dirty="0">
                          <a:solidFill>
                            <a:srgbClr val="000000"/>
                          </a:solidFill>
                          <a:effectLst/>
                          <a:latin typeface="Arial"/>
                          <a:ea typeface="Times New Roman"/>
                          <a:cs typeface="Times New Roman"/>
                        </a:rPr>
                        <a:t>Managerial independence</a:t>
                      </a:r>
                    </a:p>
                  </a:txBody>
                  <a:tcPr marL="68580" marR="68580" marT="0" marB="0"/>
                </a:tc>
                <a:tc>
                  <a:txBody>
                    <a:bodyPr/>
                    <a:lstStyle/>
                    <a:p>
                      <a:pPr indent="0" algn="ctr">
                        <a:spcAft>
                          <a:spcPts val="300"/>
                        </a:spcAft>
                        <a:tabLst>
                          <a:tab pos="342900" algn="l"/>
                          <a:tab pos="685800" algn="l"/>
                          <a:tab pos="1028700" algn="l"/>
                        </a:tabLst>
                      </a:pPr>
                      <a:r>
                        <a:rPr lang="en-GB" sz="1800" dirty="0">
                          <a:solidFill>
                            <a:srgbClr val="000000"/>
                          </a:solidFill>
                          <a:effectLst/>
                          <a:latin typeface="Arial"/>
                          <a:ea typeface="Times New Roman"/>
                          <a:cs typeface="Times New Roman"/>
                        </a:rPr>
                        <a:t>X</a:t>
                      </a:r>
                    </a:p>
                  </a:txBody>
                  <a:tcPr marL="68580" marR="68580" marT="0" marB="0"/>
                </a:tc>
                <a:tc>
                  <a:txBody>
                    <a:bodyPr/>
                    <a:lstStyle/>
                    <a:p>
                      <a:pPr indent="0" algn="ctr">
                        <a:spcAft>
                          <a:spcPts val="300"/>
                        </a:spcAft>
                        <a:tabLst>
                          <a:tab pos="342900" algn="l"/>
                          <a:tab pos="685800" algn="l"/>
                          <a:tab pos="1028700" algn="l"/>
                        </a:tabLst>
                      </a:pPr>
                      <a:r>
                        <a:rPr lang="en-GB" sz="1800" dirty="0">
                          <a:solidFill>
                            <a:srgbClr val="000000"/>
                          </a:solidFill>
                          <a:effectLst/>
                          <a:latin typeface="Arial"/>
                          <a:ea typeface="Times New Roman"/>
                          <a:cs typeface="Times New Roman"/>
                        </a:rPr>
                        <a:t>X</a:t>
                      </a:r>
                    </a:p>
                  </a:txBody>
                  <a:tcPr marL="68580" marR="68580" marT="0" marB="0"/>
                </a:tc>
                <a:tc>
                  <a:txBody>
                    <a:bodyPr/>
                    <a:lstStyle/>
                    <a:p>
                      <a:pPr indent="0" algn="ctr">
                        <a:spcAft>
                          <a:spcPts val="300"/>
                        </a:spcAft>
                        <a:tabLst>
                          <a:tab pos="342900" algn="l"/>
                          <a:tab pos="685800" algn="l"/>
                          <a:tab pos="1028700" algn="l"/>
                        </a:tabLst>
                      </a:pPr>
                      <a:r>
                        <a:rPr lang="en-GB" sz="1800">
                          <a:solidFill>
                            <a:srgbClr val="000000"/>
                          </a:solidFill>
                          <a:effectLst/>
                          <a:latin typeface="Arial"/>
                          <a:ea typeface="Times New Roman"/>
                          <a:cs typeface="Times New Roman"/>
                        </a:rPr>
                        <a:t> </a:t>
                      </a:r>
                    </a:p>
                  </a:txBody>
                  <a:tcPr marL="68580" marR="68580" marT="0" marB="0"/>
                </a:tc>
              </a:tr>
              <a:tr h="569170">
                <a:tc>
                  <a:txBody>
                    <a:bodyPr/>
                    <a:lstStyle/>
                    <a:p>
                      <a:pPr indent="0" algn="l">
                        <a:spcAft>
                          <a:spcPts val="300"/>
                        </a:spcAft>
                        <a:tabLst>
                          <a:tab pos="342900" algn="l"/>
                          <a:tab pos="685800" algn="l"/>
                          <a:tab pos="1028700" algn="l"/>
                        </a:tabLst>
                      </a:pPr>
                      <a:r>
                        <a:rPr lang="en-GB" sz="1800">
                          <a:solidFill>
                            <a:srgbClr val="000000"/>
                          </a:solidFill>
                          <a:effectLst/>
                          <a:latin typeface="Arial"/>
                          <a:ea typeface="Times New Roman"/>
                          <a:cs typeface="Times New Roman"/>
                        </a:rPr>
                        <a:t>Evolutionary development</a:t>
                      </a:r>
                    </a:p>
                  </a:txBody>
                  <a:tcPr marL="68580" marR="68580" marT="0" marB="0"/>
                </a:tc>
                <a:tc>
                  <a:txBody>
                    <a:bodyPr/>
                    <a:lstStyle/>
                    <a:p>
                      <a:pPr indent="0" algn="ctr">
                        <a:spcAft>
                          <a:spcPts val="300"/>
                        </a:spcAft>
                        <a:tabLst>
                          <a:tab pos="342900" algn="l"/>
                          <a:tab pos="685800" algn="l"/>
                          <a:tab pos="1028700" algn="l"/>
                        </a:tabLst>
                      </a:pPr>
                      <a:r>
                        <a:rPr lang="en-GB" sz="1800" dirty="0">
                          <a:solidFill>
                            <a:srgbClr val="000000"/>
                          </a:solidFill>
                          <a:effectLst/>
                          <a:latin typeface="Arial"/>
                          <a:ea typeface="Times New Roman"/>
                          <a:cs typeface="Times New Roman"/>
                        </a:rPr>
                        <a:t>X</a:t>
                      </a:r>
                    </a:p>
                  </a:txBody>
                  <a:tcPr marL="68580" marR="68580" marT="0" marB="0"/>
                </a:tc>
                <a:tc>
                  <a:txBody>
                    <a:bodyPr/>
                    <a:lstStyle/>
                    <a:p>
                      <a:pPr indent="0" algn="ctr">
                        <a:spcAft>
                          <a:spcPts val="300"/>
                        </a:spcAft>
                        <a:tabLst>
                          <a:tab pos="342900" algn="l"/>
                          <a:tab pos="685800" algn="l"/>
                          <a:tab pos="1028700" algn="l"/>
                        </a:tabLst>
                      </a:pPr>
                      <a:r>
                        <a:rPr lang="en-GB" sz="1800" dirty="0">
                          <a:solidFill>
                            <a:srgbClr val="000000"/>
                          </a:solidFill>
                          <a:effectLst/>
                          <a:latin typeface="Arial"/>
                          <a:ea typeface="Times New Roman"/>
                          <a:cs typeface="Times New Roman"/>
                        </a:rPr>
                        <a:t> </a:t>
                      </a:r>
                    </a:p>
                  </a:txBody>
                  <a:tcPr marL="68580" marR="68580" marT="0" marB="0"/>
                </a:tc>
                <a:tc>
                  <a:txBody>
                    <a:bodyPr/>
                    <a:lstStyle/>
                    <a:p>
                      <a:pPr indent="0" algn="ctr">
                        <a:spcAft>
                          <a:spcPts val="300"/>
                        </a:spcAft>
                        <a:tabLst>
                          <a:tab pos="342900" algn="l"/>
                          <a:tab pos="685800" algn="l"/>
                          <a:tab pos="1028700" algn="l"/>
                        </a:tabLst>
                      </a:pPr>
                      <a:r>
                        <a:rPr lang="en-GB" sz="1800">
                          <a:solidFill>
                            <a:srgbClr val="000000"/>
                          </a:solidFill>
                          <a:effectLst/>
                          <a:latin typeface="Arial"/>
                          <a:ea typeface="Times New Roman"/>
                          <a:cs typeface="Times New Roman"/>
                        </a:rPr>
                        <a:t> </a:t>
                      </a:r>
                    </a:p>
                  </a:txBody>
                  <a:tcPr marL="68580" marR="68580" marT="0" marB="0"/>
                </a:tc>
              </a:tr>
              <a:tr h="569170">
                <a:tc>
                  <a:txBody>
                    <a:bodyPr/>
                    <a:lstStyle/>
                    <a:p>
                      <a:pPr indent="0" algn="l">
                        <a:spcAft>
                          <a:spcPts val="300"/>
                        </a:spcAft>
                        <a:tabLst>
                          <a:tab pos="342900" algn="l"/>
                          <a:tab pos="685800" algn="l"/>
                          <a:tab pos="1028700" algn="l"/>
                        </a:tabLst>
                      </a:pPr>
                      <a:r>
                        <a:rPr lang="en-GB" sz="1800">
                          <a:solidFill>
                            <a:srgbClr val="000000"/>
                          </a:solidFill>
                          <a:effectLst/>
                          <a:latin typeface="Arial"/>
                          <a:ea typeface="Times New Roman"/>
                          <a:cs typeface="Times New Roman"/>
                        </a:rPr>
                        <a:t>Emergence</a:t>
                      </a:r>
                    </a:p>
                  </a:txBody>
                  <a:tcPr marL="68580" marR="68580" marT="0" marB="0"/>
                </a:tc>
                <a:tc>
                  <a:txBody>
                    <a:bodyPr/>
                    <a:lstStyle/>
                    <a:p>
                      <a:pPr indent="0" algn="ctr">
                        <a:spcAft>
                          <a:spcPts val="300"/>
                        </a:spcAft>
                        <a:tabLst>
                          <a:tab pos="342900" algn="l"/>
                          <a:tab pos="685800" algn="l"/>
                          <a:tab pos="1028700" algn="l"/>
                        </a:tabLst>
                      </a:pPr>
                      <a:r>
                        <a:rPr lang="en-GB" sz="1800" dirty="0">
                          <a:solidFill>
                            <a:srgbClr val="000000"/>
                          </a:solidFill>
                          <a:effectLst/>
                          <a:latin typeface="Arial"/>
                          <a:ea typeface="Times New Roman"/>
                          <a:cs typeface="Times New Roman"/>
                        </a:rPr>
                        <a:t>X</a:t>
                      </a:r>
                    </a:p>
                  </a:txBody>
                  <a:tcPr marL="68580" marR="68580" marT="0" marB="0"/>
                </a:tc>
                <a:tc>
                  <a:txBody>
                    <a:bodyPr/>
                    <a:lstStyle/>
                    <a:p>
                      <a:pPr indent="0" algn="ctr">
                        <a:spcAft>
                          <a:spcPts val="300"/>
                        </a:spcAft>
                        <a:tabLst>
                          <a:tab pos="342900" algn="l"/>
                          <a:tab pos="685800" algn="l"/>
                          <a:tab pos="1028700" algn="l"/>
                        </a:tabLst>
                      </a:pPr>
                      <a:r>
                        <a:rPr lang="en-GB" sz="1800" dirty="0">
                          <a:solidFill>
                            <a:srgbClr val="000000"/>
                          </a:solidFill>
                          <a:effectLst/>
                          <a:latin typeface="Arial"/>
                          <a:ea typeface="Times New Roman"/>
                          <a:cs typeface="Times New Roman"/>
                        </a:rPr>
                        <a:t> </a:t>
                      </a:r>
                    </a:p>
                  </a:txBody>
                  <a:tcPr marL="68580" marR="68580" marT="0" marB="0"/>
                </a:tc>
                <a:tc>
                  <a:txBody>
                    <a:bodyPr/>
                    <a:lstStyle/>
                    <a:p>
                      <a:pPr indent="0" algn="ctr">
                        <a:spcAft>
                          <a:spcPts val="300"/>
                        </a:spcAft>
                        <a:tabLst>
                          <a:tab pos="342900" algn="l"/>
                          <a:tab pos="685800" algn="l"/>
                          <a:tab pos="1028700" algn="l"/>
                        </a:tabLst>
                      </a:pPr>
                      <a:r>
                        <a:rPr lang="en-GB" sz="1800" dirty="0">
                          <a:solidFill>
                            <a:srgbClr val="000000"/>
                          </a:solidFill>
                          <a:effectLst/>
                          <a:latin typeface="Arial"/>
                          <a:ea typeface="Times New Roman"/>
                          <a:cs typeface="Times New Roman"/>
                        </a:rPr>
                        <a:t> </a:t>
                      </a:r>
                    </a:p>
                  </a:txBody>
                  <a:tcPr marL="68580" marR="68580" marT="0" marB="0"/>
                </a:tc>
              </a:tr>
              <a:tr h="569170">
                <a:tc>
                  <a:txBody>
                    <a:bodyPr/>
                    <a:lstStyle/>
                    <a:p>
                      <a:pPr indent="0" algn="l">
                        <a:spcAft>
                          <a:spcPts val="300"/>
                        </a:spcAft>
                        <a:tabLst>
                          <a:tab pos="342900" algn="l"/>
                          <a:tab pos="685800" algn="l"/>
                          <a:tab pos="1028700" algn="l"/>
                        </a:tabLst>
                      </a:pPr>
                      <a:r>
                        <a:rPr lang="en-GB" sz="1800">
                          <a:solidFill>
                            <a:srgbClr val="000000"/>
                          </a:solidFill>
                          <a:effectLst/>
                          <a:latin typeface="Arial"/>
                          <a:ea typeface="Times New Roman"/>
                          <a:cs typeface="Times New Roman"/>
                        </a:rPr>
                        <a:t>Geographical distribution</a:t>
                      </a:r>
                    </a:p>
                  </a:txBody>
                  <a:tcPr marL="68580" marR="68580" marT="0" marB="0"/>
                </a:tc>
                <a:tc>
                  <a:txBody>
                    <a:bodyPr/>
                    <a:lstStyle/>
                    <a:p>
                      <a:pPr indent="0" algn="ctr">
                        <a:spcAft>
                          <a:spcPts val="300"/>
                        </a:spcAft>
                        <a:tabLst>
                          <a:tab pos="342900" algn="l"/>
                          <a:tab pos="685800" algn="l"/>
                          <a:tab pos="1028700" algn="l"/>
                        </a:tabLst>
                      </a:pPr>
                      <a:r>
                        <a:rPr lang="en-GB" sz="1800" dirty="0">
                          <a:solidFill>
                            <a:srgbClr val="000000"/>
                          </a:solidFill>
                          <a:effectLst/>
                          <a:latin typeface="Arial"/>
                          <a:ea typeface="Times New Roman"/>
                          <a:cs typeface="Times New Roman"/>
                        </a:rPr>
                        <a:t>X</a:t>
                      </a:r>
                    </a:p>
                  </a:txBody>
                  <a:tcPr marL="68580" marR="68580" marT="0" marB="0"/>
                </a:tc>
                <a:tc>
                  <a:txBody>
                    <a:bodyPr/>
                    <a:lstStyle/>
                    <a:p>
                      <a:pPr indent="0" algn="ctr">
                        <a:spcAft>
                          <a:spcPts val="300"/>
                        </a:spcAft>
                        <a:tabLst>
                          <a:tab pos="342900" algn="l"/>
                          <a:tab pos="685800" algn="l"/>
                          <a:tab pos="1028700" algn="l"/>
                        </a:tabLst>
                      </a:pPr>
                      <a:r>
                        <a:rPr lang="en-GB" sz="1800" dirty="0">
                          <a:solidFill>
                            <a:srgbClr val="000000"/>
                          </a:solidFill>
                          <a:effectLst/>
                          <a:latin typeface="Arial"/>
                          <a:ea typeface="Times New Roman"/>
                          <a:cs typeface="Times New Roman"/>
                        </a:rPr>
                        <a:t>X</a:t>
                      </a:r>
                    </a:p>
                  </a:txBody>
                  <a:tcPr marL="68580" marR="68580" marT="0" marB="0"/>
                </a:tc>
                <a:tc>
                  <a:txBody>
                    <a:bodyPr/>
                    <a:lstStyle/>
                    <a:p>
                      <a:pPr indent="0" algn="ctr">
                        <a:spcAft>
                          <a:spcPts val="300"/>
                        </a:spcAft>
                        <a:tabLst>
                          <a:tab pos="342900" algn="l"/>
                          <a:tab pos="685800" algn="l"/>
                          <a:tab pos="1028700" algn="l"/>
                        </a:tabLst>
                      </a:pPr>
                      <a:r>
                        <a:rPr lang="en-GB" sz="1800" dirty="0">
                          <a:solidFill>
                            <a:srgbClr val="000000"/>
                          </a:solidFill>
                          <a:effectLst/>
                          <a:latin typeface="Arial"/>
                          <a:ea typeface="Times New Roman"/>
                          <a:cs typeface="Times New Roman"/>
                        </a:rPr>
                        <a:t>X</a:t>
                      </a:r>
                    </a:p>
                  </a:txBody>
                  <a:tcPr marL="68580" marR="68580" marT="0" marB="0"/>
                </a:tc>
              </a:tr>
              <a:tr h="569170">
                <a:tc>
                  <a:txBody>
                    <a:bodyPr/>
                    <a:lstStyle/>
                    <a:p>
                      <a:pPr indent="0" algn="l">
                        <a:spcAft>
                          <a:spcPts val="300"/>
                        </a:spcAft>
                        <a:tabLst>
                          <a:tab pos="342900" algn="l"/>
                          <a:tab pos="685800" algn="l"/>
                          <a:tab pos="1028700" algn="l"/>
                        </a:tabLst>
                      </a:pPr>
                      <a:r>
                        <a:rPr lang="en-GB" sz="1800">
                          <a:solidFill>
                            <a:srgbClr val="000000"/>
                          </a:solidFill>
                          <a:effectLst/>
                          <a:latin typeface="Arial"/>
                          <a:ea typeface="Times New Roman"/>
                          <a:cs typeface="Times New Roman"/>
                        </a:rPr>
                        <a:t>Data-intensive</a:t>
                      </a:r>
                    </a:p>
                  </a:txBody>
                  <a:tcPr marL="68580" marR="68580" marT="0" marB="0"/>
                </a:tc>
                <a:tc>
                  <a:txBody>
                    <a:bodyPr/>
                    <a:lstStyle/>
                    <a:p>
                      <a:pPr indent="0" algn="ctr">
                        <a:spcAft>
                          <a:spcPts val="300"/>
                        </a:spcAft>
                        <a:tabLst>
                          <a:tab pos="342900" algn="l"/>
                          <a:tab pos="685800" algn="l"/>
                          <a:tab pos="1028700" algn="l"/>
                        </a:tabLst>
                      </a:pPr>
                      <a:r>
                        <a:rPr lang="en-GB" sz="1800" dirty="0">
                          <a:solidFill>
                            <a:srgbClr val="000000"/>
                          </a:solidFill>
                          <a:effectLst/>
                          <a:latin typeface="Arial"/>
                          <a:ea typeface="Times New Roman"/>
                          <a:cs typeface="Times New Roman"/>
                        </a:rPr>
                        <a:t>X</a:t>
                      </a:r>
                    </a:p>
                  </a:txBody>
                  <a:tcPr marL="68580" marR="68580" marT="0" marB="0"/>
                </a:tc>
                <a:tc>
                  <a:txBody>
                    <a:bodyPr/>
                    <a:lstStyle/>
                    <a:p>
                      <a:pPr indent="0" algn="ctr">
                        <a:spcAft>
                          <a:spcPts val="300"/>
                        </a:spcAft>
                        <a:tabLst>
                          <a:tab pos="342900" algn="l"/>
                          <a:tab pos="685800" algn="l"/>
                          <a:tab pos="1028700" algn="l"/>
                        </a:tabLst>
                      </a:pPr>
                      <a:r>
                        <a:rPr lang="en-GB" sz="1800" dirty="0">
                          <a:solidFill>
                            <a:srgbClr val="000000"/>
                          </a:solidFill>
                          <a:effectLst/>
                          <a:latin typeface="Arial"/>
                          <a:ea typeface="Times New Roman"/>
                          <a:cs typeface="Times New Roman"/>
                        </a:rPr>
                        <a:t> </a:t>
                      </a:r>
                    </a:p>
                  </a:txBody>
                  <a:tcPr marL="68580" marR="68580" marT="0" marB="0"/>
                </a:tc>
                <a:tc>
                  <a:txBody>
                    <a:bodyPr/>
                    <a:lstStyle/>
                    <a:p>
                      <a:pPr indent="0" algn="ctr">
                        <a:spcAft>
                          <a:spcPts val="300"/>
                        </a:spcAft>
                        <a:tabLst>
                          <a:tab pos="342900" algn="l"/>
                          <a:tab pos="685800" algn="l"/>
                          <a:tab pos="1028700" algn="l"/>
                        </a:tabLst>
                      </a:pPr>
                      <a:r>
                        <a:rPr lang="en-GB" sz="1800" dirty="0">
                          <a:solidFill>
                            <a:srgbClr val="000000"/>
                          </a:solidFill>
                          <a:effectLst/>
                          <a:latin typeface="Arial"/>
                          <a:ea typeface="Times New Roman"/>
                          <a:cs typeface="Times New Roman"/>
                        </a:rPr>
                        <a:t>X</a:t>
                      </a:r>
                    </a:p>
                  </a:txBody>
                  <a:tcPr marL="68580" marR="68580" marT="0" marB="0"/>
                </a:tc>
              </a:tr>
              <a:tr h="569170">
                <a:tc>
                  <a:txBody>
                    <a:bodyPr/>
                    <a:lstStyle/>
                    <a:p>
                      <a:pPr indent="0" algn="l">
                        <a:spcAft>
                          <a:spcPts val="300"/>
                        </a:spcAft>
                        <a:tabLst>
                          <a:tab pos="342900" algn="l"/>
                          <a:tab pos="685800" algn="l"/>
                          <a:tab pos="1028700" algn="l"/>
                        </a:tabLst>
                      </a:pPr>
                      <a:r>
                        <a:rPr lang="en-GB" sz="1800">
                          <a:solidFill>
                            <a:srgbClr val="000000"/>
                          </a:solidFill>
                          <a:effectLst/>
                          <a:latin typeface="Arial"/>
                          <a:ea typeface="Times New Roman"/>
                          <a:cs typeface="Times New Roman"/>
                        </a:rPr>
                        <a:t>Heterogeneity</a:t>
                      </a:r>
                    </a:p>
                  </a:txBody>
                  <a:tcPr marL="68580" marR="68580" marT="0" marB="0"/>
                </a:tc>
                <a:tc>
                  <a:txBody>
                    <a:bodyPr/>
                    <a:lstStyle/>
                    <a:p>
                      <a:pPr indent="0" algn="ctr">
                        <a:spcAft>
                          <a:spcPts val="300"/>
                        </a:spcAft>
                        <a:tabLst>
                          <a:tab pos="342900" algn="l"/>
                          <a:tab pos="685800" algn="l"/>
                          <a:tab pos="1028700" algn="l"/>
                        </a:tabLst>
                      </a:pPr>
                      <a:r>
                        <a:rPr lang="en-GB" sz="1800">
                          <a:solidFill>
                            <a:srgbClr val="000000"/>
                          </a:solidFill>
                          <a:effectLst/>
                          <a:latin typeface="Arial"/>
                          <a:ea typeface="Times New Roman"/>
                          <a:cs typeface="Times New Roman"/>
                        </a:rPr>
                        <a:t>X</a:t>
                      </a:r>
                    </a:p>
                  </a:txBody>
                  <a:tcPr marL="68580" marR="68580" marT="0" marB="0"/>
                </a:tc>
                <a:tc>
                  <a:txBody>
                    <a:bodyPr/>
                    <a:lstStyle/>
                    <a:p>
                      <a:pPr indent="0" algn="ctr">
                        <a:spcAft>
                          <a:spcPts val="300"/>
                        </a:spcAft>
                        <a:tabLst>
                          <a:tab pos="342900" algn="l"/>
                          <a:tab pos="685800" algn="l"/>
                          <a:tab pos="1028700" algn="l"/>
                        </a:tabLst>
                      </a:pPr>
                      <a:r>
                        <a:rPr lang="en-GB" sz="1800" dirty="0">
                          <a:solidFill>
                            <a:srgbClr val="000000"/>
                          </a:solidFill>
                          <a:effectLst/>
                          <a:latin typeface="Arial"/>
                          <a:ea typeface="Times New Roman"/>
                          <a:cs typeface="Times New Roman"/>
                        </a:rPr>
                        <a:t> </a:t>
                      </a:r>
                    </a:p>
                  </a:txBody>
                  <a:tcPr marL="68580" marR="68580" marT="0" marB="0"/>
                </a:tc>
                <a:tc>
                  <a:txBody>
                    <a:bodyPr/>
                    <a:lstStyle/>
                    <a:p>
                      <a:pPr indent="0" algn="ctr">
                        <a:spcAft>
                          <a:spcPts val="300"/>
                        </a:spcAft>
                        <a:tabLst>
                          <a:tab pos="342900" algn="l"/>
                          <a:tab pos="685800" algn="l"/>
                          <a:tab pos="1028700" algn="l"/>
                        </a:tabLst>
                      </a:pPr>
                      <a:r>
                        <a:rPr lang="en-GB" sz="1800" dirty="0">
                          <a:solidFill>
                            <a:srgbClr val="000000"/>
                          </a:solidFill>
                          <a:effectLst/>
                          <a:latin typeface="Arial"/>
                          <a:ea typeface="Times New Roman"/>
                          <a:cs typeface="Times New Roman"/>
                        </a:rPr>
                        <a:t> </a:t>
                      </a:r>
                    </a:p>
                  </a:txBody>
                  <a:tcPr marL="68580" marR="68580" marT="0" marB="0"/>
                </a:tc>
              </a:tr>
            </a:tbl>
          </a:graphicData>
        </a:graphic>
      </p:graphicFrame>
    </p:spTree>
    <p:extLst>
      <p:ext uri="{BB962C8B-B14F-4D97-AF65-F5344CB8AC3E}">
        <p14:creationId xmlns:p14="http://schemas.microsoft.com/office/powerpoint/2010/main" val="3665144610"/>
      </p:ext>
    </p:extLst>
  </p:cSld>
  <p:clrMapOvr>
    <a:masterClrMapping/>
  </p:clrMapOvr>
  <p:transition xmlns:p14="http://schemas.microsoft.com/office/powerpoint/2010/mai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and project failure</a:t>
            </a:r>
            <a:endParaRPr lang="en-US" dirty="0"/>
          </a:p>
        </p:txBody>
      </p:sp>
      <p:sp>
        <p:nvSpPr>
          <p:cNvPr id="3" name="Content Placeholder 2"/>
          <p:cNvSpPr>
            <a:spLocks noGrp="1"/>
          </p:cNvSpPr>
          <p:nvPr>
            <p:ph idx="1"/>
          </p:nvPr>
        </p:nvSpPr>
        <p:spPr/>
        <p:txBody>
          <a:bodyPr/>
          <a:lstStyle/>
          <a:p>
            <a:r>
              <a:rPr lang="en-GB" dirty="0"/>
              <a:t>Large-scale systems of systems are now unimaginably complex entities that cannot be understood or </a:t>
            </a:r>
            <a:r>
              <a:rPr lang="en-GB" dirty="0" err="1"/>
              <a:t>analyzed</a:t>
            </a:r>
            <a:r>
              <a:rPr lang="en-GB" dirty="0"/>
              <a:t> as a whole. </a:t>
            </a:r>
            <a:endParaRPr lang="en-GB" dirty="0" smtClean="0"/>
          </a:p>
          <a:p>
            <a:r>
              <a:rPr lang="en-GB" dirty="0" smtClean="0"/>
              <a:t>The large </a:t>
            </a:r>
            <a:r>
              <a:rPr lang="en-GB" dirty="0"/>
              <a:t>number of interactions between the parts and the dynamic nature of these interactions means that conventional engineering approaches do not work well for complex systems.  </a:t>
            </a:r>
            <a:endParaRPr lang="en-GB" dirty="0" smtClean="0"/>
          </a:p>
          <a:p>
            <a:r>
              <a:rPr lang="en-GB" dirty="0" smtClean="0"/>
              <a:t>It </a:t>
            </a:r>
            <a:r>
              <a:rPr lang="en-GB" dirty="0"/>
              <a:t>is complexity that is the root cause of problems in projects to develop large software-intensive systems, not poor management or technical failings. </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14</a:t>
            </a:fld>
            <a:endParaRPr lang="en-US"/>
          </a:p>
        </p:txBody>
      </p:sp>
    </p:spTree>
    <p:extLst>
      <p:ext uri="{BB962C8B-B14F-4D97-AF65-F5344CB8AC3E}">
        <p14:creationId xmlns:p14="http://schemas.microsoft.com/office/powerpoint/2010/main" val="2909310714"/>
      </p:ext>
    </p:extLst>
  </p:cSld>
  <p:clrMapOvr>
    <a:masterClrMapping/>
  </p:clrMapOvr>
  <p:transition xmlns:p14="http://schemas.microsoft.com/office/powerpoint/2010/mai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17681"/>
            <a:ext cx="8229600" cy="1143000"/>
          </a:xfrm>
        </p:spPr>
        <p:txBody>
          <a:bodyPr/>
          <a:lstStyle/>
          <a:p>
            <a:pPr algn="ctr"/>
            <a:r>
              <a:rPr lang="en-US" dirty="0" smtClean="0"/>
              <a:t>Systems of systems classification</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15</a:t>
            </a:fld>
            <a:endParaRPr lang="en-US"/>
          </a:p>
        </p:txBody>
      </p:sp>
    </p:spTree>
    <p:extLst>
      <p:ext uri="{BB962C8B-B14F-4D97-AF65-F5344CB8AC3E}">
        <p14:creationId xmlns:p14="http://schemas.microsoft.com/office/powerpoint/2010/main" val="793265317"/>
      </p:ext>
    </p:extLst>
  </p:cSld>
  <p:clrMapOvr>
    <a:masterClrMapping/>
  </p:clrMapOvr>
  <p:transition xmlns:p14="http://schemas.microsoft.com/office/powerpoint/2010/mai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Maier’s classification of systems of systems</a:t>
            </a:r>
            <a:endParaRPr lang="en-US" dirty="0"/>
          </a:p>
        </p:txBody>
      </p:sp>
      <p:sp>
        <p:nvSpPr>
          <p:cNvPr id="3" name="Content Placeholder 2"/>
          <p:cNvSpPr>
            <a:spLocks noGrp="1"/>
          </p:cNvSpPr>
          <p:nvPr>
            <p:ph idx="1"/>
          </p:nvPr>
        </p:nvSpPr>
        <p:spPr/>
        <p:txBody>
          <a:bodyPr/>
          <a:lstStyle/>
          <a:p>
            <a:r>
              <a:rPr lang="en-GB" b="1" dirty="0"/>
              <a:t>Directed </a:t>
            </a:r>
            <a:r>
              <a:rPr lang="en-GB" b="1" dirty="0" err="1"/>
              <a:t>SoS</a:t>
            </a:r>
            <a:r>
              <a:rPr lang="en-GB" b="1" dirty="0"/>
              <a:t> </a:t>
            </a:r>
            <a:r>
              <a:rPr lang="en-GB" dirty="0"/>
              <a:t>are owned by a single organization and are developed by integrating systems that are also owned by that organization. The system elements may be independently managed by parts of the organization</a:t>
            </a:r>
            <a:r>
              <a:rPr lang="en-GB" dirty="0" smtClean="0"/>
              <a:t>.</a:t>
            </a:r>
          </a:p>
          <a:p>
            <a:r>
              <a:rPr lang="en-GB" b="1" dirty="0"/>
              <a:t>Collaborative </a:t>
            </a:r>
            <a:r>
              <a:rPr lang="en-GB" b="1" dirty="0" err="1"/>
              <a:t>SoS</a:t>
            </a:r>
            <a:r>
              <a:rPr lang="en-GB" b="1" dirty="0"/>
              <a:t> </a:t>
            </a:r>
            <a:r>
              <a:rPr lang="en-GB" dirty="0"/>
              <a:t>are systems where there is no central authority to set management priorities and resolve disputes. Typically, elements of the system are owned and governed by different organizations.</a:t>
            </a:r>
            <a:r>
              <a:rPr lang="en-GB" dirty="0"/>
              <a:t> </a:t>
            </a:r>
            <a:endParaRPr lang="en-GB" dirty="0" smtClean="0"/>
          </a:p>
          <a:p>
            <a:r>
              <a:rPr lang="en-GB" b="1" dirty="0"/>
              <a:t>Virtual systems </a:t>
            </a:r>
            <a:r>
              <a:rPr lang="en-GB" dirty="0"/>
              <a:t>have no central governance and the participants may not agree on the overall purpose of the system. Participant systems may enter or leave the </a:t>
            </a:r>
            <a:r>
              <a:rPr lang="en-GB" dirty="0" err="1"/>
              <a:t>SoS</a:t>
            </a:r>
            <a:r>
              <a:rPr lang="en-GB" dirty="0"/>
              <a:t>. </a:t>
            </a:r>
            <a:endParaRPr lang="en-GB" dirty="0" smtClean="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16</a:t>
            </a:fld>
            <a:endParaRPr lang="en-US"/>
          </a:p>
        </p:txBody>
      </p:sp>
    </p:spTree>
    <p:extLst>
      <p:ext uri="{BB962C8B-B14F-4D97-AF65-F5344CB8AC3E}">
        <p14:creationId xmlns:p14="http://schemas.microsoft.com/office/powerpoint/2010/main" val="4136715360"/>
      </p:ext>
    </p:extLst>
  </p:cSld>
  <p:clrMapOvr>
    <a:masterClrMapping/>
  </p:clrMapOvr>
  <p:transition xmlns:p14="http://schemas.microsoft.com/office/powerpoint/2010/mai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intuitive classification terms</a:t>
            </a:r>
            <a:endParaRPr lang="en-US" dirty="0"/>
          </a:p>
        </p:txBody>
      </p:sp>
      <p:sp>
        <p:nvSpPr>
          <p:cNvPr id="3" name="Content Placeholder 2"/>
          <p:cNvSpPr>
            <a:spLocks noGrp="1"/>
          </p:cNvSpPr>
          <p:nvPr>
            <p:ph idx="1"/>
          </p:nvPr>
        </p:nvSpPr>
        <p:spPr/>
        <p:txBody>
          <a:bodyPr/>
          <a:lstStyle/>
          <a:p>
            <a:r>
              <a:rPr lang="en-GB" i="1" dirty="0"/>
              <a:t>Organizational systems of systems</a:t>
            </a:r>
            <a:r>
              <a:rPr lang="en-GB" dirty="0"/>
              <a:t> are </a:t>
            </a:r>
            <a:r>
              <a:rPr lang="en-GB" dirty="0" err="1"/>
              <a:t>SoS</a:t>
            </a:r>
            <a:r>
              <a:rPr lang="en-GB" dirty="0"/>
              <a:t> where the governance and management of the system lies within the same organization or company.  </a:t>
            </a:r>
            <a:endParaRPr lang="en-GB" dirty="0" smtClean="0"/>
          </a:p>
          <a:p>
            <a:r>
              <a:rPr lang="en-GB" i="1" dirty="0" smtClean="0"/>
              <a:t>Federated </a:t>
            </a:r>
            <a:r>
              <a:rPr lang="en-GB" i="1" dirty="0"/>
              <a:t>systems</a:t>
            </a:r>
            <a:r>
              <a:rPr lang="en-GB" dirty="0"/>
              <a:t> are </a:t>
            </a:r>
            <a:r>
              <a:rPr lang="en-GB" dirty="0" err="1"/>
              <a:t>SoS</a:t>
            </a:r>
            <a:r>
              <a:rPr lang="en-GB" dirty="0"/>
              <a:t> where the governance of the </a:t>
            </a:r>
            <a:r>
              <a:rPr lang="en-GB" dirty="0" err="1"/>
              <a:t>SoS</a:t>
            </a:r>
            <a:r>
              <a:rPr lang="en-GB" dirty="0"/>
              <a:t> depends on a voluntary participative body in which all of the system owners are represented.</a:t>
            </a:r>
            <a:r>
              <a:rPr lang="en-GB" dirty="0"/>
              <a:t> </a:t>
            </a:r>
            <a:endParaRPr lang="en-GB" dirty="0" smtClean="0"/>
          </a:p>
          <a:p>
            <a:r>
              <a:rPr lang="en-GB" i="1" dirty="0"/>
              <a:t>System of system coalitions</a:t>
            </a:r>
            <a:r>
              <a:rPr lang="en-GB" dirty="0"/>
              <a:t> are </a:t>
            </a:r>
            <a:r>
              <a:rPr lang="en-GB" dirty="0" err="1"/>
              <a:t>SoS</a:t>
            </a:r>
            <a:r>
              <a:rPr lang="en-GB" dirty="0"/>
              <a:t> where there are no formal governance mechanisms but where the organizations involved informally collaborate and manage their own systems to maintain the system as a whole. </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17</a:t>
            </a:fld>
            <a:endParaRPr lang="en-US"/>
          </a:p>
        </p:txBody>
      </p:sp>
    </p:spTree>
    <p:extLst>
      <p:ext uri="{BB962C8B-B14F-4D97-AF65-F5344CB8AC3E}">
        <p14:creationId xmlns:p14="http://schemas.microsoft.com/office/powerpoint/2010/main" val="1606138662"/>
      </p:ext>
    </p:extLst>
  </p:cSld>
  <p:clrMapOvr>
    <a:masterClrMapping/>
  </p:clrMapOvr>
  <p:transition xmlns:p14="http://schemas.microsoft.com/office/powerpoint/2010/mai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of systems classification</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18</a:t>
            </a:fld>
            <a:endParaRPr lang="en-US"/>
          </a:p>
        </p:txBody>
      </p:sp>
      <p:pic>
        <p:nvPicPr>
          <p:cNvPr id="7" name="Picture 6" descr="20.4 SoS classification.eps"/>
          <p:cNvPicPr>
            <a:picLocks noChangeAspect="1"/>
          </p:cNvPicPr>
          <p:nvPr/>
        </p:nvPicPr>
        <p:blipFill rotWithShape="1">
          <a:blip r:embed="rId2">
            <a:extLst>
              <a:ext uri="{28A0092B-C50C-407E-A947-70E740481C1C}">
                <a14:useLocalDpi xmlns:a14="http://schemas.microsoft.com/office/drawing/2010/main" val="0"/>
              </a:ext>
            </a:extLst>
          </a:blip>
          <a:srcRect l="36552" t="4729"/>
          <a:stretch/>
        </p:blipFill>
        <p:spPr>
          <a:xfrm>
            <a:off x="574842" y="1844842"/>
            <a:ext cx="7445460" cy="3863474"/>
          </a:xfrm>
          <a:prstGeom prst="rect">
            <a:avLst/>
          </a:prstGeom>
        </p:spPr>
      </p:pic>
    </p:spTree>
    <p:extLst>
      <p:ext uri="{BB962C8B-B14F-4D97-AF65-F5344CB8AC3E}">
        <p14:creationId xmlns:p14="http://schemas.microsoft.com/office/powerpoint/2010/main" val="1128846805"/>
      </p:ext>
    </p:extLst>
  </p:cSld>
  <p:clrMapOvr>
    <a:masterClrMapping/>
  </p:clrMapOvr>
  <p:transition xmlns:p14="http://schemas.microsoft.com/office/powerpoint/2010/mai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as a </a:t>
            </a:r>
            <a:r>
              <a:rPr lang="en-US" dirty="0" err="1" smtClean="0"/>
              <a:t>SoS</a:t>
            </a:r>
            <a:endParaRPr lang="en-US" dirty="0"/>
          </a:p>
        </p:txBody>
      </p:sp>
      <p:sp>
        <p:nvSpPr>
          <p:cNvPr id="3" name="Content Placeholder 2"/>
          <p:cNvSpPr>
            <a:spLocks noGrp="1"/>
          </p:cNvSpPr>
          <p:nvPr>
            <p:ph idx="1"/>
          </p:nvPr>
        </p:nvSpPr>
        <p:spPr/>
        <p:txBody>
          <a:bodyPr/>
          <a:lstStyle/>
          <a:p>
            <a:r>
              <a:rPr lang="en-GB" dirty="0" err="1"/>
              <a:t>iLearn</a:t>
            </a:r>
            <a:r>
              <a:rPr lang="en-GB" dirty="0"/>
              <a:t> is a relatively simple technical system but it has a high level of governance complexity. </a:t>
            </a:r>
            <a:endParaRPr lang="en-GB" dirty="0" smtClean="0"/>
          </a:p>
          <a:p>
            <a:r>
              <a:rPr lang="en-GB" dirty="0"/>
              <a:t>The development of a digital learning system is a national initiative but to create a digital learning environment, it has to be integrated with network management and school administration systems. </a:t>
            </a:r>
            <a:endParaRPr lang="en-GB" dirty="0" smtClean="0"/>
          </a:p>
          <a:p>
            <a:r>
              <a:rPr lang="en-GB" dirty="0"/>
              <a:t>There is no common governance process across authorities so, according to the classification scheme, this is a coalition of systems. </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19</a:t>
            </a:fld>
            <a:endParaRPr lang="en-US"/>
          </a:p>
        </p:txBody>
      </p:sp>
    </p:spTree>
    <p:extLst>
      <p:ext uri="{BB962C8B-B14F-4D97-AF65-F5344CB8AC3E}">
        <p14:creationId xmlns:p14="http://schemas.microsoft.com/office/powerpoint/2010/main" val="4238099234"/>
      </p:ext>
    </p:extLst>
  </p:cSld>
  <p:clrMapOvr>
    <a:masterClrMapping/>
  </p:clrMapOvr>
  <p:transition xmlns:p14="http://schemas.microsoft.com/office/powerpoint/2010/mai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System complexity</a:t>
            </a:r>
            <a:endParaRPr lang="en-US" dirty="0" smtClean="0"/>
          </a:p>
          <a:p>
            <a:r>
              <a:rPr lang="en-US" dirty="0" smtClean="0"/>
              <a:t>System of systems classification</a:t>
            </a:r>
            <a:endParaRPr lang="en-US" dirty="0" smtClean="0"/>
          </a:p>
          <a:p>
            <a:r>
              <a:rPr lang="en-US" dirty="0" smtClean="0"/>
              <a:t>Reductionism and complex systems</a:t>
            </a:r>
            <a:endParaRPr lang="en-US" dirty="0" smtClean="0"/>
          </a:p>
          <a:p>
            <a:r>
              <a:rPr lang="en-US" dirty="0" smtClean="0"/>
              <a:t>Systems of systems engineering</a:t>
            </a:r>
            <a:endParaRPr lang="en-US" dirty="0" smtClean="0"/>
          </a:p>
          <a:p>
            <a:r>
              <a:rPr lang="en-US" dirty="0" smtClean="0"/>
              <a:t>Systems of systems architecture</a:t>
            </a:r>
            <a:endParaRPr lang="en-US" dirty="0"/>
          </a:p>
        </p:txBody>
      </p:sp>
      <p:sp>
        <p:nvSpPr>
          <p:cNvPr id="4" name="Footer Placeholder 3"/>
          <p:cNvSpPr>
            <a:spLocks noGrp="1"/>
          </p:cNvSpPr>
          <p:nvPr>
            <p:ph type="ftr" sz="quarter" idx="11"/>
          </p:nvPr>
        </p:nvSpPr>
        <p:spPr/>
        <p:txBody>
          <a:bodyPr/>
          <a:lstStyle/>
          <a:p>
            <a:r>
              <a:rPr lang="en-US" smtClean="0"/>
              <a:t>Chapter 20 Systems of Systems</a:t>
            </a:r>
            <a:endParaRPr lang="en-US"/>
          </a:p>
        </p:txBody>
      </p:sp>
      <p:sp>
        <p:nvSpPr>
          <p:cNvPr id="5" name="Slide Number Placeholder 4"/>
          <p:cNvSpPr>
            <a:spLocks noGrp="1"/>
          </p:cNvSpPr>
          <p:nvPr>
            <p:ph type="sldNum" sz="quarter" idx="12"/>
          </p:nvPr>
        </p:nvSpPr>
        <p:spPr/>
        <p:txBody>
          <a:bodyPr/>
          <a:lstStyle/>
          <a:p>
            <a:fld id="{A86F8904-DFC0-E240-BFF8-1216C9CAE37B}" type="slidenum">
              <a:rPr lang="en-US" smtClean="0"/>
              <a:pPr/>
              <a:t>2</a:t>
            </a:fld>
            <a:endParaRPr lang="en-US"/>
          </a:p>
        </p:txBody>
      </p:sp>
      <p:sp>
        <p:nvSpPr>
          <p:cNvPr id="6" name="Date Placeholder 5"/>
          <p:cNvSpPr>
            <a:spLocks noGrp="1"/>
          </p:cNvSpPr>
          <p:nvPr>
            <p:ph type="dt" sz="half" idx="10"/>
          </p:nvPr>
        </p:nvSpPr>
        <p:spPr/>
        <p:txBody>
          <a:bodyPr/>
          <a:lstStyle/>
          <a:p>
            <a:r>
              <a:rPr lang="en-GB" smtClean="0"/>
              <a:t>26/11/2014</a:t>
            </a:r>
            <a:endParaRPr lang="en-US"/>
          </a:p>
        </p:txBody>
      </p:sp>
    </p:spTree>
  </p:cSld>
  <p:clrMapOvr>
    <a:masterClrMapping/>
  </p:clrMapOvr>
  <p:transition xmlns:p14="http://schemas.microsoft.com/office/powerpoint/2010/main" spd="med">
    <p:wipe dir="r"/>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5595"/>
            <a:ext cx="8229600" cy="1143000"/>
          </a:xfrm>
        </p:spPr>
        <p:txBody>
          <a:bodyPr/>
          <a:lstStyle/>
          <a:p>
            <a:pPr algn="ctr"/>
            <a:r>
              <a:rPr lang="en-US" dirty="0" smtClean="0"/>
              <a:t>Reductionism and complex systems</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20</a:t>
            </a:fld>
            <a:endParaRPr lang="en-US"/>
          </a:p>
        </p:txBody>
      </p:sp>
    </p:spTree>
    <p:extLst>
      <p:ext uri="{BB962C8B-B14F-4D97-AF65-F5344CB8AC3E}">
        <p14:creationId xmlns:p14="http://schemas.microsoft.com/office/powerpoint/2010/main" val="790894800"/>
      </p:ext>
    </p:extLst>
  </p:cSld>
  <p:clrMapOvr>
    <a:masterClrMapping/>
  </p:clrMapOvr>
  <p:transition xmlns:p14="http://schemas.microsoft.com/office/powerpoint/2010/mai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management in engineering</a:t>
            </a:r>
            <a:endParaRPr lang="en-US" dirty="0"/>
          </a:p>
        </p:txBody>
      </p:sp>
      <p:sp>
        <p:nvSpPr>
          <p:cNvPr id="3" name="Content Placeholder 2"/>
          <p:cNvSpPr>
            <a:spLocks noGrp="1"/>
          </p:cNvSpPr>
          <p:nvPr>
            <p:ph idx="1"/>
          </p:nvPr>
        </p:nvSpPr>
        <p:spPr/>
        <p:txBody>
          <a:bodyPr/>
          <a:lstStyle/>
          <a:p>
            <a:r>
              <a:rPr lang="en-GB" dirty="0"/>
              <a:t>T</a:t>
            </a:r>
            <a:r>
              <a:rPr lang="en-GB" dirty="0" smtClean="0"/>
              <a:t>he </a:t>
            </a:r>
            <a:r>
              <a:rPr lang="en-GB" dirty="0"/>
              <a:t>approach that has been the basis of complexity management in software engineering is called </a:t>
            </a:r>
            <a:r>
              <a:rPr lang="en-GB" i="1" dirty="0"/>
              <a:t>reductionism</a:t>
            </a:r>
            <a:r>
              <a:rPr lang="en-GB" dirty="0"/>
              <a:t>. </a:t>
            </a:r>
            <a:endParaRPr lang="en-GB" dirty="0" smtClean="0"/>
          </a:p>
          <a:p>
            <a:r>
              <a:rPr lang="en-GB" dirty="0" smtClean="0"/>
              <a:t>Reductionism </a:t>
            </a:r>
            <a:r>
              <a:rPr lang="en-GB" dirty="0"/>
              <a:t>is </a:t>
            </a:r>
            <a:r>
              <a:rPr lang="en-GB" dirty="0" smtClean="0"/>
              <a:t>based </a:t>
            </a:r>
            <a:r>
              <a:rPr lang="en-GB" dirty="0"/>
              <a:t>on the </a:t>
            </a:r>
            <a:r>
              <a:rPr lang="en-GB" dirty="0" smtClean="0"/>
              <a:t>assumption </a:t>
            </a:r>
            <a:r>
              <a:rPr lang="en-GB" dirty="0"/>
              <a:t>that any system is made up of parts or subsystems. </a:t>
            </a:r>
            <a:endParaRPr lang="en-GB" dirty="0" smtClean="0"/>
          </a:p>
          <a:p>
            <a:pPr lvl="1"/>
            <a:r>
              <a:rPr lang="en-GB" dirty="0" smtClean="0"/>
              <a:t>It </a:t>
            </a:r>
            <a:r>
              <a:rPr lang="en-GB" dirty="0"/>
              <a:t>assumes that the behaviour and properties of the system as a whole can be understood and predicted by understanding the individual parts and the relationships between these </a:t>
            </a:r>
            <a:r>
              <a:rPr lang="en-GB" dirty="0" smtClean="0"/>
              <a:t>parts.</a:t>
            </a:r>
          </a:p>
          <a:p>
            <a:r>
              <a:rPr lang="en-GB" dirty="0" smtClean="0"/>
              <a:t>To design </a:t>
            </a:r>
            <a:r>
              <a:rPr lang="en-GB" dirty="0"/>
              <a:t>a system, the parts making up that system are identified, constructed separately and then assembled into the complete system. </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21</a:t>
            </a:fld>
            <a:endParaRPr lang="en-US"/>
          </a:p>
        </p:txBody>
      </p:sp>
    </p:spTree>
    <p:extLst>
      <p:ext uri="{BB962C8B-B14F-4D97-AF65-F5344CB8AC3E}">
        <p14:creationId xmlns:p14="http://schemas.microsoft.com/office/powerpoint/2010/main" val="2482794177"/>
      </p:ext>
    </p:extLst>
  </p:cSld>
  <p:clrMapOvr>
    <a:masterClrMapping/>
  </p:clrMapOvr>
  <p:transition xmlns:p14="http://schemas.microsoft.com/office/powerpoint/2010/mai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methods</a:t>
            </a:r>
          </a:p>
        </p:txBody>
      </p:sp>
      <p:sp>
        <p:nvSpPr>
          <p:cNvPr id="3" name="Content Placeholder 2"/>
          <p:cNvSpPr>
            <a:spLocks noGrp="1"/>
          </p:cNvSpPr>
          <p:nvPr>
            <p:ph idx="1"/>
          </p:nvPr>
        </p:nvSpPr>
        <p:spPr/>
        <p:txBody>
          <a:bodyPr/>
          <a:lstStyle/>
          <a:p>
            <a:r>
              <a:rPr lang="en-GB" dirty="0" smtClean="0"/>
              <a:t>A reductionist </a:t>
            </a:r>
            <a:r>
              <a:rPr lang="en-GB" dirty="0"/>
              <a:t>approach has been the basis of software engineering for almost 50 years. </a:t>
            </a:r>
            <a:endParaRPr lang="en-GB" dirty="0" smtClean="0"/>
          </a:p>
          <a:p>
            <a:r>
              <a:rPr lang="en-GB" dirty="0" smtClean="0"/>
              <a:t>Top</a:t>
            </a:r>
            <a:r>
              <a:rPr lang="en-GB" dirty="0"/>
              <a:t>-down design, where you start with a very high-level model of a system and break this down to its components is a reductionist approach. </a:t>
            </a:r>
            <a:endParaRPr lang="en-GB" dirty="0" smtClean="0"/>
          </a:p>
          <a:p>
            <a:pPr lvl="1"/>
            <a:r>
              <a:rPr lang="en-GB" dirty="0" smtClean="0"/>
              <a:t>This </a:t>
            </a:r>
            <a:r>
              <a:rPr lang="en-GB" dirty="0"/>
              <a:t>is the basis of all software design methods, such as object-oriented design. Programming languages include abstractions, such as procedures and objects that directly reflect reductionist system decomposition</a:t>
            </a:r>
            <a:r>
              <a:rPr lang="en-GB" dirty="0" smtClean="0"/>
              <a:t>.</a:t>
            </a:r>
          </a:p>
          <a:p>
            <a:pPr lvl="1"/>
            <a:r>
              <a:rPr lang="en-GB" dirty="0" smtClean="0"/>
              <a:t>Agile methods are also reductionist. The difference between agile methods and top-down design is that system decomposition is incremental when an agile approach is used.</a:t>
            </a:r>
            <a:endParaRPr lang="en-GB" dirty="0"/>
          </a:p>
          <a:p>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22</a:t>
            </a:fld>
            <a:endParaRPr lang="en-US"/>
          </a:p>
        </p:txBody>
      </p:sp>
    </p:spTree>
    <p:extLst>
      <p:ext uri="{BB962C8B-B14F-4D97-AF65-F5344CB8AC3E}">
        <p14:creationId xmlns:p14="http://schemas.microsoft.com/office/powerpoint/2010/main" val="2331643101"/>
      </p:ext>
    </p:extLst>
  </p:cSld>
  <p:clrMapOvr>
    <a:masterClrMapping/>
  </p:clrMapOvr>
  <p:transition xmlns:p14="http://schemas.microsoft.com/office/powerpoint/2010/mai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Reductionist methods</a:t>
            </a:r>
            <a:endParaRPr lang="en-US" dirty="0"/>
          </a:p>
        </p:txBody>
      </p:sp>
      <p:sp>
        <p:nvSpPr>
          <p:cNvPr id="3" name="Content Placeholder 2"/>
          <p:cNvSpPr>
            <a:spLocks noGrp="1"/>
          </p:cNvSpPr>
          <p:nvPr>
            <p:ph idx="1"/>
          </p:nvPr>
        </p:nvSpPr>
        <p:spPr/>
        <p:txBody>
          <a:bodyPr/>
          <a:lstStyle/>
          <a:p>
            <a:r>
              <a:rPr lang="en-GB" dirty="0"/>
              <a:t>Reductionist methods are </a:t>
            </a:r>
            <a:r>
              <a:rPr lang="en-GB" dirty="0" smtClean="0"/>
              <a:t>successful </a:t>
            </a:r>
            <a:r>
              <a:rPr lang="en-GB" dirty="0"/>
              <a:t>when there are relatively few relationships </a:t>
            </a:r>
            <a:r>
              <a:rPr lang="en-GB" dirty="0" smtClean="0"/>
              <a:t>between </a:t>
            </a:r>
            <a:r>
              <a:rPr lang="en-GB" dirty="0"/>
              <a:t>the parts of a system and it is possible to model these </a:t>
            </a:r>
            <a:r>
              <a:rPr lang="en-GB" dirty="0" smtClean="0"/>
              <a:t>relationships. </a:t>
            </a:r>
          </a:p>
          <a:p>
            <a:r>
              <a:rPr lang="en-US" dirty="0" smtClean="0"/>
              <a:t>Software engineering methods attempt to limit complexity by controlling the relationships between parts of the system.</a:t>
            </a:r>
          </a:p>
          <a:p>
            <a:r>
              <a:rPr lang="en-GB" dirty="0"/>
              <a:t>Reductionism does not work well when there are many relationships in a system and when these relationships are difficult to understand and </a:t>
            </a:r>
            <a:r>
              <a:rPr lang="en-GB" dirty="0" err="1"/>
              <a:t>analyze</a:t>
            </a:r>
            <a:r>
              <a:rPr lang="en-GB" dirty="0"/>
              <a:t>. </a:t>
            </a:r>
            <a:endParaRPr lang="en-GB" dirty="0" smtClean="0"/>
          </a:p>
          <a:p>
            <a:pPr lvl="1"/>
            <a:r>
              <a:rPr lang="en-GB" dirty="0"/>
              <a:t>T</a:t>
            </a:r>
            <a:r>
              <a:rPr lang="en-GB" dirty="0" smtClean="0"/>
              <a:t>he </a:t>
            </a:r>
            <a:r>
              <a:rPr lang="en-GB" dirty="0"/>
              <a:t>fundamental assumptions that are inherent to reductionism are inapplicable for large and complex systems </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23</a:t>
            </a:fld>
            <a:endParaRPr lang="en-US"/>
          </a:p>
        </p:txBody>
      </p:sp>
    </p:spTree>
    <p:extLst>
      <p:ext uri="{BB962C8B-B14F-4D97-AF65-F5344CB8AC3E}">
        <p14:creationId xmlns:p14="http://schemas.microsoft.com/office/powerpoint/2010/main" val="1623705771"/>
      </p:ext>
    </p:extLst>
  </p:cSld>
  <p:clrMapOvr>
    <a:masterClrMapping/>
  </p:clrMapOvr>
  <p:transition xmlns:p14="http://schemas.microsoft.com/office/powerpoint/2010/mai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Reductionist assumptions</a:t>
            </a:r>
            <a:endParaRPr lang="en-US" dirty="0"/>
          </a:p>
        </p:txBody>
      </p:sp>
      <p:sp>
        <p:nvSpPr>
          <p:cNvPr id="3" name="Content Placeholder 2"/>
          <p:cNvSpPr>
            <a:spLocks noGrp="1"/>
          </p:cNvSpPr>
          <p:nvPr>
            <p:ph idx="1"/>
          </p:nvPr>
        </p:nvSpPr>
        <p:spPr/>
        <p:txBody>
          <a:bodyPr/>
          <a:lstStyle/>
          <a:p>
            <a:r>
              <a:rPr lang="en-GB" i="1" dirty="0"/>
              <a:t>System ownership and control</a:t>
            </a:r>
            <a:r>
              <a:rPr lang="en-GB" dirty="0"/>
              <a:t> </a:t>
            </a:r>
            <a:endParaRPr lang="en-GB" dirty="0" smtClean="0"/>
          </a:p>
          <a:p>
            <a:pPr lvl="1"/>
            <a:r>
              <a:rPr lang="en-GB" dirty="0" smtClean="0"/>
              <a:t>Reductionism </a:t>
            </a:r>
            <a:r>
              <a:rPr lang="en-GB" dirty="0"/>
              <a:t>assumes that there is a controlling authority for a system that can resolve disputes and make high-level technical decisions that will apply across the system. </a:t>
            </a:r>
            <a:endParaRPr lang="en-GB" dirty="0" smtClean="0"/>
          </a:p>
          <a:p>
            <a:r>
              <a:rPr lang="en-GB" i="1" dirty="0"/>
              <a:t>Rational decision making</a:t>
            </a:r>
            <a:r>
              <a:rPr lang="en-GB" dirty="0"/>
              <a:t>  </a:t>
            </a:r>
            <a:endParaRPr lang="en-GB" dirty="0" smtClean="0"/>
          </a:p>
          <a:p>
            <a:pPr lvl="1"/>
            <a:r>
              <a:rPr lang="en-GB" dirty="0" smtClean="0"/>
              <a:t>Reductionism </a:t>
            </a:r>
            <a:r>
              <a:rPr lang="en-GB" dirty="0"/>
              <a:t>assumes that interactions between components can be objectively assessed by, for example, mathematical modelling. </a:t>
            </a:r>
            <a:endParaRPr lang="en-GB" dirty="0" smtClean="0"/>
          </a:p>
          <a:p>
            <a:r>
              <a:rPr lang="en-GB" i="1" dirty="0"/>
              <a:t>Defined system boundaries</a:t>
            </a:r>
            <a:r>
              <a:rPr lang="en-GB" dirty="0"/>
              <a:t>  </a:t>
            </a:r>
            <a:endParaRPr lang="en-GB" dirty="0" smtClean="0"/>
          </a:p>
          <a:p>
            <a:pPr lvl="1"/>
            <a:r>
              <a:rPr lang="en-GB" dirty="0" smtClean="0"/>
              <a:t>Reductionism </a:t>
            </a:r>
            <a:r>
              <a:rPr lang="en-GB" dirty="0"/>
              <a:t>assumes that the boundaries of a system can be agreed and defined. </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24</a:t>
            </a:fld>
            <a:endParaRPr lang="en-US"/>
          </a:p>
        </p:txBody>
      </p:sp>
    </p:spTree>
    <p:extLst>
      <p:ext uri="{BB962C8B-B14F-4D97-AF65-F5344CB8AC3E}">
        <p14:creationId xmlns:p14="http://schemas.microsoft.com/office/powerpoint/2010/main" val="3543221822"/>
      </p:ext>
    </p:extLst>
  </p:cSld>
  <p:clrMapOvr>
    <a:masterClrMapping/>
  </p:clrMapOvr>
  <p:transition xmlns:p14="http://schemas.microsoft.com/office/powerpoint/2010/mai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of systems reality</a:t>
            </a:r>
            <a:endParaRPr lang="en-US" dirty="0"/>
          </a:p>
        </p:txBody>
      </p:sp>
      <p:pic>
        <p:nvPicPr>
          <p:cNvPr id="7" name="Content Placeholder 6" descr="20.5 SoS reality.eps"/>
          <p:cNvPicPr>
            <a:picLocks noGrp="1" noChangeAspect="1"/>
          </p:cNvPicPr>
          <p:nvPr>
            <p:ph idx="1"/>
          </p:nvPr>
        </p:nvPicPr>
        <p:blipFill>
          <a:blip r:embed="rId2">
            <a:extLst>
              <a:ext uri="{28A0092B-C50C-407E-A947-70E740481C1C}">
                <a14:useLocalDpi xmlns:a14="http://schemas.microsoft.com/office/drawing/2010/main" val="0"/>
              </a:ext>
            </a:extLst>
          </a:blip>
          <a:srcRect t="772" b="772"/>
          <a:stretch>
            <a:fillRect/>
          </a:stretch>
        </p:blipFill>
        <p:spPr>
          <a:xfrm>
            <a:off x="229937" y="1720516"/>
            <a:ext cx="8229600" cy="4525963"/>
          </a:xfrm>
        </p:spPr>
      </p:pic>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25</a:t>
            </a:fld>
            <a:endParaRPr lang="en-US"/>
          </a:p>
        </p:txBody>
      </p:sp>
    </p:spTree>
    <p:extLst>
      <p:ext uri="{BB962C8B-B14F-4D97-AF65-F5344CB8AC3E}">
        <p14:creationId xmlns:p14="http://schemas.microsoft.com/office/powerpoint/2010/main" val="2525757656"/>
      </p:ext>
    </p:extLst>
  </p:cSld>
  <p:clrMapOvr>
    <a:masterClrMapping/>
  </p:clrMapOvr>
  <p:transition xmlns:p14="http://schemas.microsoft.com/office/powerpoint/2010/mai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Reductionism and software </a:t>
            </a:r>
            <a:r>
              <a:rPr lang="en-US" dirty="0" err="1" smtClean="0"/>
              <a:t>SoS</a:t>
            </a:r>
            <a:endParaRPr lang="en-US" dirty="0"/>
          </a:p>
        </p:txBody>
      </p:sp>
      <p:sp>
        <p:nvSpPr>
          <p:cNvPr id="3" name="Content Placeholder 2"/>
          <p:cNvSpPr>
            <a:spLocks noGrp="1"/>
          </p:cNvSpPr>
          <p:nvPr>
            <p:ph idx="1"/>
          </p:nvPr>
        </p:nvSpPr>
        <p:spPr/>
        <p:txBody>
          <a:bodyPr/>
          <a:lstStyle/>
          <a:p>
            <a:r>
              <a:rPr lang="en-GB" dirty="0"/>
              <a:t>Relationships in software systems are not governed by physical laws. </a:t>
            </a:r>
            <a:endParaRPr lang="en-GB" dirty="0" smtClean="0"/>
          </a:p>
          <a:p>
            <a:pPr lvl="1"/>
            <a:r>
              <a:rPr lang="en-GB" dirty="0"/>
              <a:t>Political factors are usually the driver of decision making for large and complex software systems.</a:t>
            </a:r>
            <a:r>
              <a:rPr lang="en-GB" dirty="0"/>
              <a:t> </a:t>
            </a:r>
            <a:endParaRPr lang="en-GB" dirty="0" smtClean="0"/>
          </a:p>
          <a:p>
            <a:r>
              <a:rPr lang="en-GB" dirty="0"/>
              <a:t>Software has no physical limitations hence there are no limits on where the boundaries of a system </a:t>
            </a:r>
            <a:r>
              <a:rPr lang="en-GB" dirty="0" smtClean="0"/>
              <a:t>are drawn</a:t>
            </a:r>
            <a:r>
              <a:rPr lang="en-GB" dirty="0"/>
              <a:t>. </a:t>
            </a:r>
            <a:endParaRPr lang="en-GB" dirty="0" smtClean="0"/>
          </a:p>
          <a:p>
            <a:pPr lvl="1"/>
            <a:r>
              <a:rPr lang="en-GB" dirty="0"/>
              <a:t>The boundaries and the scope of a system are likely to change during its development.</a:t>
            </a:r>
            <a:r>
              <a:rPr lang="en-GB" dirty="0"/>
              <a:t> </a:t>
            </a:r>
            <a:endParaRPr lang="en-GB" dirty="0" smtClean="0"/>
          </a:p>
          <a:p>
            <a:r>
              <a:rPr lang="en-GB" dirty="0"/>
              <a:t>Linking software systems from different owners is relatively easy hence we are more likely to try and create a </a:t>
            </a:r>
            <a:r>
              <a:rPr lang="en-GB" dirty="0" err="1"/>
              <a:t>SoS</a:t>
            </a:r>
            <a:r>
              <a:rPr lang="en-GB" dirty="0"/>
              <a:t> where there is no single governing body. </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26</a:t>
            </a:fld>
            <a:endParaRPr lang="en-US"/>
          </a:p>
        </p:txBody>
      </p:sp>
    </p:spTree>
    <p:extLst>
      <p:ext uri="{BB962C8B-B14F-4D97-AF65-F5344CB8AC3E}">
        <p14:creationId xmlns:p14="http://schemas.microsoft.com/office/powerpoint/2010/main" val="3561083043"/>
      </p:ext>
    </p:extLst>
  </p:cSld>
  <p:clrMapOvr>
    <a:masterClrMapping/>
  </p:clrMapOvr>
  <p:transition xmlns:p14="http://schemas.microsoft.com/office/powerpoint/2010/mai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3942"/>
            <a:ext cx="8229600" cy="1143000"/>
          </a:xfrm>
        </p:spPr>
        <p:txBody>
          <a:bodyPr/>
          <a:lstStyle/>
          <a:p>
            <a:pPr algn="ctr"/>
            <a:r>
              <a:rPr lang="en-US" dirty="0" smtClean="0"/>
              <a:t>Systems of systems engineering</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27</a:t>
            </a:fld>
            <a:endParaRPr lang="en-US"/>
          </a:p>
        </p:txBody>
      </p:sp>
    </p:spTree>
    <p:extLst>
      <p:ext uri="{BB962C8B-B14F-4D97-AF65-F5344CB8AC3E}">
        <p14:creationId xmlns:p14="http://schemas.microsoft.com/office/powerpoint/2010/main" val="4248018800"/>
      </p:ext>
    </p:extLst>
  </p:cSld>
  <p:clrMapOvr>
    <a:masterClrMapping/>
  </p:clrMapOvr>
  <p:transition xmlns:p14="http://schemas.microsoft.com/office/powerpoint/2010/mai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SoS</a:t>
            </a:r>
            <a:r>
              <a:rPr lang="en-US" dirty="0" smtClean="0"/>
              <a:t> engineering problems</a:t>
            </a:r>
            <a:endParaRPr lang="en-US" dirty="0"/>
          </a:p>
        </p:txBody>
      </p:sp>
      <p:sp>
        <p:nvSpPr>
          <p:cNvPr id="3" name="Content Placeholder 2"/>
          <p:cNvSpPr>
            <a:spLocks noGrp="1"/>
          </p:cNvSpPr>
          <p:nvPr>
            <p:ph idx="1"/>
          </p:nvPr>
        </p:nvSpPr>
        <p:spPr/>
        <p:txBody>
          <a:bodyPr/>
          <a:lstStyle/>
          <a:p>
            <a:r>
              <a:rPr lang="en-GB" dirty="0"/>
              <a:t>Lack of control over system functionality and performance.</a:t>
            </a:r>
          </a:p>
          <a:p>
            <a:r>
              <a:rPr lang="en-GB" dirty="0" smtClean="0"/>
              <a:t>Differing </a:t>
            </a:r>
            <a:r>
              <a:rPr lang="en-GB" dirty="0"/>
              <a:t>and incompatible assumptions made by the developers of the different systems.</a:t>
            </a:r>
          </a:p>
          <a:p>
            <a:r>
              <a:rPr lang="en-GB" dirty="0" smtClean="0"/>
              <a:t>Different </a:t>
            </a:r>
            <a:r>
              <a:rPr lang="en-GB" dirty="0"/>
              <a:t>evolution strategies and timetables for the different systems.</a:t>
            </a:r>
          </a:p>
          <a:p>
            <a:r>
              <a:rPr lang="en-GB" dirty="0" smtClean="0"/>
              <a:t>Lack </a:t>
            </a:r>
            <a:r>
              <a:rPr lang="en-GB" dirty="0"/>
              <a:t>of support from system owners when problems arise.</a:t>
            </a:r>
          </a:p>
          <a:p>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28</a:t>
            </a:fld>
            <a:endParaRPr lang="en-US"/>
          </a:p>
        </p:txBody>
      </p:sp>
    </p:spTree>
    <p:extLst>
      <p:ext uri="{BB962C8B-B14F-4D97-AF65-F5344CB8AC3E}">
        <p14:creationId xmlns:p14="http://schemas.microsoft.com/office/powerpoint/2010/main" val="625781470"/>
      </p:ext>
    </p:extLst>
  </p:cSld>
  <p:clrMapOvr>
    <a:masterClrMapping/>
  </p:clrMapOvr>
  <p:transition xmlns:p14="http://schemas.microsoft.com/office/powerpoint/2010/mai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of systems engineering</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29</a:t>
            </a:fld>
            <a:endParaRPr lang="en-US"/>
          </a:p>
        </p:txBody>
      </p:sp>
      <p:pic>
        <p:nvPicPr>
          <p:cNvPr id="7" name="Picture 6" descr="20.6 SoS Engineering proc.eps"/>
          <p:cNvPicPr>
            <a:picLocks noChangeAspect="1"/>
          </p:cNvPicPr>
          <p:nvPr/>
        </p:nvPicPr>
        <p:blipFill rotWithShape="1">
          <a:blip r:embed="rId2">
            <a:extLst>
              <a:ext uri="{28A0092B-C50C-407E-A947-70E740481C1C}">
                <a14:useLocalDpi xmlns:a14="http://schemas.microsoft.com/office/drawing/2010/main" val="0"/>
              </a:ext>
            </a:extLst>
          </a:blip>
          <a:srcRect l="16667" b="12574"/>
          <a:stretch/>
        </p:blipFill>
        <p:spPr>
          <a:xfrm>
            <a:off x="647700" y="1904999"/>
            <a:ext cx="7298500" cy="3910263"/>
          </a:xfrm>
          <a:prstGeom prst="rect">
            <a:avLst/>
          </a:prstGeom>
        </p:spPr>
      </p:pic>
    </p:spTree>
    <p:extLst>
      <p:ext uri="{BB962C8B-B14F-4D97-AF65-F5344CB8AC3E}">
        <p14:creationId xmlns:p14="http://schemas.microsoft.com/office/powerpoint/2010/main" val="120997020"/>
      </p:ext>
    </p:extLst>
  </p:cSld>
  <p:clrMapOvr>
    <a:masterClrMapping/>
  </p:clrMapOvr>
  <p:transition xmlns:p14="http://schemas.microsoft.com/office/powerpoint/2010/mai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of systems</a:t>
            </a:r>
            <a:endParaRPr lang="en-US" dirty="0"/>
          </a:p>
        </p:txBody>
      </p:sp>
      <p:sp>
        <p:nvSpPr>
          <p:cNvPr id="3" name="Content Placeholder 2"/>
          <p:cNvSpPr>
            <a:spLocks noGrp="1"/>
          </p:cNvSpPr>
          <p:nvPr>
            <p:ph idx="1"/>
          </p:nvPr>
        </p:nvSpPr>
        <p:spPr/>
        <p:txBody>
          <a:bodyPr/>
          <a:lstStyle/>
          <a:p>
            <a:r>
              <a:rPr lang="en-US" dirty="0" smtClean="0"/>
              <a:t>More and more systems are being constructed by integrated existing, independent systems</a:t>
            </a:r>
          </a:p>
          <a:p>
            <a:r>
              <a:rPr lang="en-GB" i="1" dirty="0"/>
              <a:t>A system of systems is a system that contains two or more independently managed elements.</a:t>
            </a:r>
            <a:r>
              <a:rPr lang="en-GB" dirty="0"/>
              <a:t> </a:t>
            </a:r>
            <a:endParaRPr lang="en-GB" dirty="0" smtClean="0"/>
          </a:p>
          <a:p>
            <a:r>
              <a:rPr lang="en-GB" dirty="0"/>
              <a:t>T</a:t>
            </a:r>
            <a:r>
              <a:rPr lang="en-GB" dirty="0" smtClean="0"/>
              <a:t>here </a:t>
            </a:r>
            <a:r>
              <a:rPr lang="en-GB" dirty="0"/>
              <a:t>is no single manager for all of the parts of the system of systems and that different parts of a system are subject to different management and control policies and rules.</a:t>
            </a:r>
            <a:r>
              <a:rPr lang="en-GB" dirty="0"/>
              <a:t> </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3</a:t>
            </a:fld>
            <a:endParaRPr lang="en-US"/>
          </a:p>
        </p:txBody>
      </p:sp>
    </p:spTree>
    <p:extLst>
      <p:ext uri="{BB962C8B-B14F-4D97-AF65-F5344CB8AC3E}">
        <p14:creationId xmlns:p14="http://schemas.microsoft.com/office/powerpoint/2010/main" val="490490599"/>
      </p:ext>
    </p:extLst>
  </p:cSld>
  <p:clrMapOvr>
    <a:masterClrMapping/>
  </p:clrMapOvr>
  <p:transition xmlns:p14="http://schemas.microsoft.com/office/powerpoint/2010/mai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SoS</a:t>
            </a:r>
            <a:r>
              <a:rPr lang="en-US" dirty="0" smtClean="0"/>
              <a:t> development processes</a:t>
            </a:r>
            <a:endParaRPr lang="en-US" dirty="0"/>
          </a:p>
        </p:txBody>
      </p:sp>
      <p:sp>
        <p:nvSpPr>
          <p:cNvPr id="3" name="Content Placeholder 2"/>
          <p:cNvSpPr>
            <a:spLocks noGrp="1"/>
          </p:cNvSpPr>
          <p:nvPr>
            <p:ph idx="1"/>
          </p:nvPr>
        </p:nvSpPr>
        <p:spPr/>
        <p:txBody>
          <a:bodyPr/>
          <a:lstStyle/>
          <a:p>
            <a:r>
              <a:rPr lang="en-GB" i="1" dirty="0"/>
              <a:t>Conceptual design </a:t>
            </a:r>
            <a:r>
              <a:rPr lang="en-GB" dirty="0"/>
              <a:t>is the activity of creating a high-level vision for a system, defining essential requirements and identifying constraints on the overall system. </a:t>
            </a:r>
            <a:endParaRPr lang="en-GB" dirty="0" smtClean="0"/>
          </a:p>
          <a:p>
            <a:r>
              <a:rPr lang="en-GB" i="1" dirty="0"/>
              <a:t>System </a:t>
            </a:r>
            <a:r>
              <a:rPr lang="en-GB" i="1" dirty="0" smtClean="0"/>
              <a:t>selection, </a:t>
            </a:r>
            <a:r>
              <a:rPr lang="en-GB" dirty="0" smtClean="0"/>
              <a:t>where a </a:t>
            </a:r>
            <a:r>
              <a:rPr lang="en-GB" dirty="0"/>
              <a:t>set of systems for inclusion in the </a:t>
            </a:r>
            <a:r>
              <a:rPr lang="en-GB" dirty="0" err="1"/>
              <a:t>SoS</a:t>
            </a:r>
            <a:r>
              <a:rPr lang="en-GB" dirty="0"/>
              <a:t> is chosen. </a:t>
            </a:r>
            <a:endParaRPr lang="en-GB" dirty="0" smtClean="0"/>
          </a:p>
          <a:p>
            <a:pPr lvl="1"/>
            <a:r>
              <a:rPr lang="en-GB" dirty="0" smtClean="0"/>
              <a:t>Political </a:t>
            </a:r>
            <a:r>
              <a:rPr lang="en-GB" dirty="0"/>
              <a:t>imperatives and issues of system governance and management are often the key factors that influence what systems are included in a </a:t>
            </a:r>
            <a:r>
              <a:rPr lang="en-GB" dirty="0" err="1" smtClean="0"/>
              <a:t>SoS</a:t>
            </a:r>
            <a:r>
              <a:rPr lang="en-GB" dirty="0" smtClean="0"/>
              <a:t>.</a:t>
            </a:r>
          </a:p>
          <a:p>
            <a:r>
              <a:rPr lang="en-GB" i="1" dirty="0"/>
              <a:t>Architectural design</a:t>
            </a:r>
            <a:r>
              <a:rPr lang="en-GB" dirty="0"/>
              <a:t> </a:t>
            </a:r>
            <a:r>
              <a:rPr lang="en-GB" dirty="0" smtClean="0"/>
              <a:t>where </a:t>
            </a:r>
            <a:r>
              <a:rPr lang="en-GB" dirty="0"/>
              <a:t>an overall architecture for the </a:t>
            </a:r>
            <a:r>
              <a:rPr lang="en-GB" dirty="0" err="1"/>
              <a:t>SoS</a:t>
            </a:r>
            <a:r>
              <a:rPr lang="en-GB" dirty="0"/>
              <a:t> </a:t>
            </a:r>
            <a:r>
              <a:rPr lang="en-GB" dirty="0" smtClean="0"/>
              <a:t>is developed</a:t>
            </a:r>
            <a:r>
              <a:rPr lang="en-GB" dirty="0"/>
              <a:t>. </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30</a:t>
            </a:fld>
            <a:endParaRPr lang="en-US"/>
          </a:p>
        </p:txBody>
      </p:sp>
    </p:spTree>
    <p:extLst>
      <p:ext uri="{BB962C8B-B14F-4D97-AF65-F5344CB8AC3E}">
        <p14:creationId xmlns:p14="http://schemas.microsoft.com/office/powerpoint/2010/main" val="593999963"/>
      </p:ext>
    </p:extLst>
  </p:cSld>
  <p:clrMapOvr>
    <a:masterClrMapping/>
  </p:clrMapOvr>
  <p:transition xmlns:p14="http://schemas.microsoft.com/office/powerpoint/2010/mai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SoS</a:t>
            </a:r>
            <a:r>
              <a:rPr lang="en-US" dirty="0" smtClean="0"/>
              <a:t> development processes</a:t>
            </a:r>
            <a:endParaRPr lang="en-US" dirty="0"/>
          </a:p>
        </p:txBody>
      </p:sp>
      <p:sp>
        <p:nvSpPr>
          <p:cNvPr id="3" name="Content Placeholder 2"/>
          <p:cNvSpPr>
            <a:spLocks noGrp="1"/>
          </p:cNvSpPr>
          <p:nvPr>
            <p:ph idx="1"/>
          </p:nvPr>
        </p:nvSpPr>
        <p:spPr/>
        <p:txBody>
          <a:bodyPr/>
          <a:lstStyle/>
          <a:p>
            <a:r>
              <a:rPr lang="en-GB" i="1" dirty="0"/>
              <a:t>Interface development</a:t>
            </a:r>
            <a:r>
              <a:rPr lang="en-GB" dirty="0"/>
              <a:t> </a:t>
            </a:r>
            <a:r>
              <a:rPr lang="en-GB" dirty="0" smtClean="0"/>
              <a:t>– the development of system interfaces so that the constituent systems can interoperate.</a:t>
            </a:r>
          </a:p>
          <a:p>
            <a:r>
              <a:rPr lang="en-GB" i="1" dirty="0"/>
              <a:t>Integration and deployment</a:t>
            </a:r>
            <a:r>
              <a:rPr lang="en-GB" dirty="0"/>
              <a:t> </a:t>
            </a:r>
            <a:r>
              <a:rPr lang="en-GB" dirty="0" smtClean="0"/>
              <a:t>– making </a:t>
            </a:r>
            <a:r>
              <a:rPr lang="en-GB" dirty="0"/>
              <a:t>the different systems involved in the </a:t>
            </a:r>
            <a:r>
              <a:rPr lang="en-GB" dirty="0" err="1"/>
              <a:t>SoS</a:t>
            </a:r>
            <a:r>
              <a:rPr lang="en-GB" dirty="0"/>
              <a:t> work together and interoperate through the developed interfaces. </a:t>
            </a:r>
            <a:endParaRPr lang="en-GB" dirty="0" smtClean="0"/>
          </a:p>
          <a:p>
            <a:r>
              <a:rPr lang="en-GB" dirty="0" smtClean="0"/>
              <a:t>System </a:t>
            </a:r>
            <a:r>
              <a:rPr lang="en-GB" dirty="0"/>
              <a:t>deployment means putting the system into place in the organizations concerned and making it operational. </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31</a:t>
            </a:fld>
            <a:endParaRPr lang="en-US"/>
          </a:p>
        </p:txBody>
      </p:sp>
    </p:spTree>
    <p:extLst>
      <p:ext uri="{BB962C8B-B14F-4D97-AF65-F5344CB8AC3E}">
        <p14:creationId xmlns:p14="http://schemas.microsoft.com/office/powerpoint/2010/main" val="4078704667"/>
      </p:ext>
    </p:extLst>
  </p:cSld>
  <p:clrMapOvr>
    <a:masterClrMapping/>
  </p:clrMapOvr>
  <p:transition xmlns:p14="http://schemas.microsoft.com/office/powerpoint/2010/mai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Interface development</a:t>
            </a:r>
            <a:endParaRPr lang="en-US" dirty="0"/>
          </a:p>
        </p:txBody>
      </p:sp>
      <p:sp>
        <p:nvSpPr>
          <p:cNvPr id="3" name="Content Placeholder 2"/>
          <p:cNvSpPr>
            <a:spLocks noGrp="1"/>
          </p:cNvSpPr>
          <p:nvPr>
            <p:ph idx="1"/>
          </p:nvPr>
        </p:nvSpPr>
        <p:spPr/>
        <p:txBody>
          <a:bodyPr/>
          <a:lstStyle/>
          <a:p>
            <a:r>
              <a:rPr lang="en-GB" dirty="0"/>
              <a:t>In general, the aim in </a:t>
            </a:r>
            <a:r>
              <a:rPr lang="en-GB" dirty="0" err="1"/>
              <a:t>SoS</a:t>
            </a:r>
            <a:r>
              <a:rPr lang="en-GB" dirty="0"/>
              <a:t> development is for systems to be able to communicate directly with each other without user intervention. </a:t>
            </a:r>
            <a:endParaRPr lang="en-GB" dirty="0" smtClean="0"/>
          </a:p>
          <a:p>
            <a:r>
              <a:rPr lang="en-US" dirty="0" smtClean="0"/>
              <a:t>Service interfaces</a:t>
            </a:r>
          </a:p>
          <a:p>
            <a:pPr lvl="1"/>
            <a:r>
              <a:rPr lang="en-US" dirty="0" smtClean="0"/>
              <a:t>If systems in a </a:t>
            </a:r>
            <a:r>
              <a:rPr lang="en-US" dirty="0" err="1" smtClean="0"/>
              <a:t>SoS</a:t>
            </a:r>
            <a:r>
              <a:rPr lang="en-US" dirty="0" smtClean="0"/>
              <a:t> have service interfaces, they can communicate directly via these interfaces</a:t>
            </a:r>
          </a:p>
          <a:p>
            <a:r>
              <a:rPr lang="en-GB" dirty="0" smtClean="0"/>
              <a:t>The constituent </a:t>
            </a:r>
            <a:r>
              <a:rPr lang="en-GB" dirty="0"/>
              <a:t>systems in a </a:t>
            </a:r>
            <a:r>
              <a:rPr lang="en-GB" dirty="0" err="1"/>
              <a:t>SoS</a:t>
            </a:r>
            <a:r>
              <a:rPr lang="en-GB" dirty="0"/>
              <a:t> </a:t>
            </a:r>
            <a:r>
              <a:rPr lang="en-GB" dirty="0" smtClean="0"/>
              <a:t>often have </a:t>
            </a:r>
            <a:r>
              <a:rPr lang="en-GB" dirty="0"/>
              <a:t>their own specialized API or only allow their functionality to be accessed through their user interfaces. </a:t>
            </a:r>
            <a:endParaRPr lang="en-GB" dirty="0" smtClean="0"/>
          </a:p>
          <a:p>
            <a:pPr lvl="1"/>
            <a:r>
              <a:rPr lang="en-GB" dirty="0" smtClean="0"/>
              <a:t>You </a:t>
            </a:r>
            <a:r>
              <a:rPr lang="en-GB" dirty="0"/>
              <a:t>therefore have to develop software that reconciles the differences between these interfaces.</a:t>
            </a:r>
            <a:r>
              <a:rPr lang="en-GB" dirty="0"/>
              <a:t> </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32</a:t>
            </a:fld>
            <a:endParaRPr lang="en-US"/>
          </a:p>
        </p:txBody>
      </p:sp>
    </p:spTree>
    <p:extLst>
      <p:ext uri="{BB962C8B-B14F-4D97-AF65-F5344CB8AC3E}">
        <p14:creationId xmlns:p14="http://schemas.microsoft.com/office/powerpoint/2010/main" val="1560862708"/>
      </p:ext>
    </p:extLst>
  </p:cSld>
  <p:clrMapOvr>
    <a:masterClrMapping/>
  </p:clrMapOvr>
  <p:transition xmlns:p14="http://schemas.microsoft.com/office/powerpoint/2010/mai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interface development</a:t>
            </a:r>
            <a:endParaRPr lang="en-US" dirty="0"/>
          </a:p>
        </p:txBody>
      </p:sp>
      <p:sp>
        <p:nvSpPr>
          <p:cNvPr id="3" name="Content Placeholder 2"/>
          <p:cNvSpPr>
            <a:spLocks noGrp="1"/>
          </p:cNvSpPr>
          <p:nvPr>
            <p:ph idx="1"/>
          </p:nvPr>
        </p:nvSpPr>
        <p:spPr/>
        <p:txBody>
          <a:bodyPr/>
          <a:lstStyle/>
          <a:p>
            <a:r>
              <a:rPr lang="en-GB" dirty="0"/>
              <a:t>To develop service-based interfaces, you have to examine the functionality of existing systems and define a set of services to reflect that functionality.</a:t>
            </a:r>
            <a:r>
              <a:rPr lang="en-GB" dirty="0"/>
              <a:t> </a:t>
            </a:r>
            <a:endParaRPr lang="en-GB" dirty="0" smtClean="0"/>
          </a:p>
          <a:p>
            <a:r>
              <a:rPr lang="en-GB" dirty="0"/>
              <a:t>The services are implemented either by calls to the underlying system API or by mimicking user interaction with the system. </a:t>
            </a:r>
            <a:endParaRPr lang="en-GB" dirty="0" smtClean="0"/>
          </a:p>
          <a:p>
            <a:r>
              <a:rPr lang="en-GB" dirty="0" smtClean="0"/>
              <a:t>A principal </a:t>
            </a:r>
            <a:r>
              <a:rPr lang="en-GB" dirty="0"/>
              <a:t>system acts as a service broker, directing service calls between the different systems in the </a:t>
            </a:r>
            <a:r>
              <a:rPr lang="en-GB" dirty="0" err="1" smtClean="0"/>
              <a:t>SoS</a:t>
            </a:r>
            <a:r>
              <a:rPr lang="en-GB" dirty="0" smtClean="0"/>
              <a:t>.</a:t>
            </a:r>
          </a:p>
          <a:p>
            <a:r>
              <a:rPr lang="en-GB" dirty="0" smtClean="0"/>
              <a:t>Each </a:t>
            </a:r>
            <a:r>
              <a:rPr lang="en-GB" dirty="0"/>
              <a:t>system therefore does not need to know which other system is providing a called service.</a:t>
            </a:r>
          </a:p>
          <a:p>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33</a:t>
            </a:fld>
            <a:endParaRPr lang="en-US"/>
          </a:p>
        </p:txBody>
      </p:sp>
    </p:spTree>
    <p:extLst>
      <p:ext uri="{BB962C8B-B14F-4D97-AF65-F5344CB8AC3E}">
        <p14:creationId xmlns:p14="http://schemas.microsoft.com/office/powerpoint/2010/main" val="541040494"/>
      </p:ext>
    </p:extLst>
  </p:cSld>
  <p:clrMapOvr>
    <a:masterClrMapping/>
  </p:clrMapOvr>
  <p:transition xmlns:p14="http://schemas.microsoft.com/office/powerpoint/2010/mai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interfaces</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34</a:t>
            </a:fld>
            <a:endParaRPr lang="en-US"/>
          </a:p>
        </p:txBody>
      </p:sp>
      <p:pic>
        <p:nvPicPr>
          <p:cNvPr id="7" name="Picture 6" descr="20.7 Service interfaces.eps"/>
          <p:cNvPicPr>
            <a:picLocks noChangeAspect="1"/>
          </p:cNvPicPr>
          <p:nvPr/>
        </p:nvPicPr>
        <p:blipFill rotWithShape="1">
          <a:blip r:embed="rId2">
            <a:extLst>
              <a:ext uri="{28A0092B-C50C-407E-A947-70E740481C1C}">
                <a14:useLocalDpi xmlns:a14="http://schemas.microsoft.com/office/drawing/2010/main" val="0"/>
              </a:ext>
            </a:extLst>
          </a:blip>
          <a:srcRect l="40321" t="9661" b="23164"/>
          <a:stretch/>
        </p:blipFill>
        <p:spPr>
          <a:xfrm>
            <a:off x="1146008" y="1764630"/>
            <a:ext cx="6604424" cy="4329309"/>
          </a:xfrm>
          <a:prstGeom prst="rect">
            <a:avLst/>
          </a:prstGeom>
        </p:spPr>
      </p:pic>
    </p:spTree>
    <p:extLst>
      <p:ext uri="{BB962C8B-B14F-4D97-AF65-F5344CB8AC3E}">
        <p14:creationId xmlns:p14="http://schemas.microsoft.com/office/powerpoint/2010/main" val="64435753"/>
      </p:ext>
    </p:extLst>
  </p:cSld>
  <p:clrMapOvr>
    <a:masterClrMapping/>
  </p:clrMapOvr>
  <p:transition xmlns:p14="http://schemas.microsoft.com/office/powerpoint/2010/mai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Unified user interfaces</a:t>
            </a:r>
            <a:endParaRPr lang="en-US" dirty="0"/>
          </a:p>
        </p:txBody>
      </p:sp>
      <p:sp>
        <p:nvSpPr>
          <p:cNvPr id="3" name="Content Placeholder 2"/>
          <p:cNvSpPr>
            <a:spLocks noGrp="1"/>
          </p:cNvSpPr>
          <p:nvPr>
            <p:ph idx="1"/>
          </p:nvPr>
        </p:nvSpPr>
        <p:spPr/>
        <p:txBody>
          <a:bodyPr/>
          <a:lstStyle/>
          <a:p>
            <a:r>
              <a:rPr lang="en-GB" dirty="0"/>
              <a:t>User interfaces for each system in a </a:t>
            </a:r>
            <a:r>
              <a:rPr lang="en-GB" dirty="0" err="1"/>
              <a:t>SoS</a:t>
            </a:r>
            <a:r>
              <a:rPr lang="en-GB" dirty="0"/>
              <a:t> are likely to be different. </a:t>
            </a:r>
            <a:endParaRPr lang="en-GB" dirty="0" smtClean="0"/>
          </a:p>
          <a:p>
            <a:r>
              <a:rPr lang="en-GB" dirty="0" smtClean="0"/>
              <a:t>A principal </a:t>
            </a:r>
            <a:r>
              <a:rPr lang="en-GB" dirty="0"/>
              <a:t>system must have some overall user interfaces that handles user authentication and provides access to the features of the underlying </a:t>
            </a:r>
            <a:r>
              <a:rPr lang="en-GB" dirty="0" smtClean="0"/>
              <a:t>system.</a:t>
            </a:r>
          </a:p>
          <a:p>
            <a:r>
              <a:rPr lang="en-GB" dirty="0" smtClean="0"/>
              <a:t>It is </a:t>
            </a:r>
            <a:r>
              <a:rPr lang="en-GB" dirty="0"/>
              <a:t>usually expensive and time-consuming to implement a unified user interface to replace the individual interfaces of the underlying systems.</a:t>
            </a:r>
            <a:r>
              <a:rPr lang="en-GB" dirty="0"/>
              <a:t> </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35</a:t>
            </a:fld>
            <a:endParaRPr lang="en-US"/>
          </a:p>
        </p:txBody>
      </p:sp>
    </p:spTree>
    <p:extLst>
      <p:ext uri="{BB962C8B-B14F-4D97-AF65-F5344CB8AC3E}">
        <p14:creationId xmlns:p14="http://schemas.microsoft.com/office/powerpoint/2010/main" val="295876208"/>
      </p:ext>
    </p:extLst>
  </p:cSld>
  <p:clrMapOvr>
    <a:masterClrMapping/>
  </p:clrMapOvr>
  <p:transition xmlns:p14="http://schemas.microsoft.com/office/powerpoint/2010/mai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Cost-effectiveness of UI development</a:t>
            </a:r>
            <a:endParaRPr lang="en-US" dirty="0"/>
          </a:p>
        </p:txBody>
      </p:sp>
      <p:sp>
        <p:nvSpPr>
          <p:cNvPr id="3" name="Content Placeholder 2"/>
          <p:cNvSpPr>
            <a:spLocks noGrp="1"/>
          </p:cNvSpPr>
          <p:nvPr>
            <p:ph idx="1"/>
          </p:nvPr>
        </p:nvSpPr>
        <p:spPr/>
        <p:txBody>
          <a:bodyPr/>
          <a:lstStyle/>
          <a:p>
            <a:r>
              <a:rPr lang="en-GB" dirty="0"/>
              <a:t>The interaction assumptions of the systems in the </a:t>
            </a:r>
            <a:r>
              <a:rPr lang="en-GB" dirty="0" err="1" smtClean="0"/>
              <a:t>SoS</a:t>
            </a:r>
            <a:endParaRPr lang="en-GB" dirty="0" smtClean="0"/>
          </a:p>
          <a:p>
            <a:pPr lvl="1"/>
            <a:r>
              <a:rPr lang="en-GB" dirty="0" smtClean="0"/>
              <a:t> If systems have different interaction models, unifying these in a single UI is very difficult</a:t>
            </a:r>
          </a:p>
          <a:p>
            <a:r>
              <a:rPr lang="en-GB" dirty="0"/>
              <a:t>The mode of use of the </a:t>
            </a:r>
            <a:r>
              <a:rPr lang="en-GB" dirty="0" err="1"/>
              <a:t>SoS</a:t>
            </a:r>
            <a:r>
              <a:rPr lang="en-GB" dirty="0"/>
              <a:t> </a:t>
            </a:r>
            <a:endParaRPr lang="en-GB" dirty="0" smtClean="0"/>
          </a:p>
          <a:p>
            <a:pPr lvl="1"/>
            <a:r>
              <a:rPr lang="en-GB" dirty="0" smtClean="0"/>
              <a:t>A unified UI slows down interaction if most of the interaction is with a principal system in the </a:t>
            </a:r>
            <a:r>
              <a:rPr lang="en-GB" dirty="0" err="1" smtClean="0"/>
              <a:t>SoS</a:t>
            </a:r>
            <a:endParaRPr lang="en-GB" dirty="0" smtClean="0"/>
          </a:p>
          <a:p>
            <a:r>
              <a:rPr lang="en-GB" dirty="0"/>
              <a:t>The ‘openness’ of the </a:t>
            </a:r>
            <a:r>
              <a:rPr lang="en-GB" dirty="0" err="1"/>
              <a:t>SoS</a:t>
            </a:r>
            <a:r>
              <a:rPr lang="en-GB" dirty="0"/>
              <a:t> </a:t>
            </a:r>
            <a:endParaRPr lang="en-GB" dirty="0" smtClean="0"/>
          </a:p>
          <a:p>
            <a:pPr lvl="1"/>
            <a:r>
              <a:rPr lang="en-GB" dirty="0"/>
              <a:t>If the </a:t>
            </a:r>
            <a:r>
              <a:rPr lang="en-GB" dirty="0" err="1"/>
              <a:t>SoS</a:t>
            </a:r>
            <a:r>
              <a:rPr lang="en-GB" dirty="0"/>
              <a:t> is open, so that new systems may be added to it when it is in use, then unified UI development is impractical. </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36</a:t>
            </a:fld>
            <a:endParaRPr lang="en-US"/>
          </a:p>
        </p:txBody>
      </p:sp>
    </p:spTree>
    <p:extLst>
      <p:ext uri="{BB962C8B-B14F-4D97-AF65-F5344CB8AC3E}">
        <p14:creationId xmlns:p14="http://schemas.microsoft.com/office/powerpoint/2010/main" val="4115779701"/>
      </p:ext>
    </p:extLst>
  </p:cSld>
  <p:clrMapOvr>
    <a:masterClrMapping/>
  </p:clrMapOvr>
  <p:transition xmlns:p14="http://schemas.microsoft.com/office/powerpoint/2010/mai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and deployment</a:t>
            </a:r>
            <a:endParaRPr lang="en-US" dirty="0"/>
          </a:p>
        </p:txBody>
      </p:sp>
      <p:sp>
        <p:nvSpPr>
          <p:cNvPr id="3" name="Content Placeholder 2"/>
          <p:cNvSpPr>
            <a:spLocks noGrp="1"/>
          </p:cNvSpPr>
          <p:nvPr>
            <p:ph idx="1"/>
          </p:nvPr>
        </p:nvSpPr>
        <p:spPr/>
        <p:txBody>
          <a:bodyPr/>
          <a:lstStyle/>
          <a:p>
            <a:r>
              <a:rPr lang="en-GB" dirty="0"/>
              <a:t>For </a:t>
            </a:r>
            <a:r>
              <a:rPr lang="en-GB" dirty="0" err="1"/>
              <a:t>SoS</a:t>
            </a:r>
            <a:r>
              <a:rPr lang="en-GB" dirty="0"/>
              <a:t>, </a:t>
            </a:r>
            <a:r>
              <a:rPr lang="en-GB" dirty="0" smtClean="0"/>
              <a:t>it </a:t>
            </a:r>
            <a:r>
              <a:rPr lang="en-GB" dirty="0"/>
              <a:t>makes sense to consider integration and deployment to be part of the same process. </a:t>
            </a:r>
            <a:endParaRPr lang="en-GB" dirty="0" smtClean="0"/>
          </a:p>
          <a:p>
            <a:r>
              <a:rPr lang="en-GB" dirty="0" smtClean="0"/>
              <a:t>Separate integration may be difficult as some of the systems in the </a:t>
            </a:r>
            <a:r>
              <a:rPr lang="en-GB" dirty="0" err="1" smtClean="0"/>
              <a:t>SoS</a:t>
            </a:r>
            <a:r>
              <a:rPr lang="en-GB" dirty="0" smtClean="0"/>
              <a:t> may already be in use</a:t>
            </a:r>
          </a:p>
          <a:p>
            <a:r>
              <a:rPr lang="en-GB" dirty="0"/>
              <a:t>The integration process should begin with systems that are already deployed, with new systems added to the </a:t>
            </a:r>
            <a:r>
              <a:rPr lang="en-GB" dirty="0" err="1"/>
              <a:t>SoS</a:t>
            </a:r>
            <a:r>
              <a:rPr lang="en-GB" dirty="0"/>
              <a:t> to provide coherent additions to the functionality of the overall system. </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37</a:t>
            </a:fld>
            <a:endParaRPr lang="en-US"/>
          </a:p>
        </p:txBody>
      </p:sp>
    </p:spTree>
    <p:extLst>
      <p:ext uri="{BB962C8B-B14F-4D97-AF65-F5344CB8AC3E}">
        <p14:creationId xmlns:p14="http://schemas.microsoft.com/office/powerpoint/2010/main" val="3611436094"/>
      </p:ext>
    </p:extLst>
  </p:cSld>
  <p:clrMapOvr>
    <a:masterClrMapping/>
  </p:clrMapOvr>
  <p:transition xmlns:p14="http://schemas.microsoft.com/office/powerpoint/2010/mai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Staged deployment of the </a:t>
            </a:r>
            <a:r>
              <a:rPr lang="en-US" dirty="0" err="1" smtClean="0"/>
              <a:t>iLearn</a:t>
            </a:r>
            <a:r>
              <a:rPr lang="en-US" dirty="0" smtClean="0"/>
              <a:t> system</a:t>
            </a:r>
            <a:endParaRPr lang="en-US" dirty="0"/>
          </a:p>
        </p:txBody>
      </p:sp>
      <p:sp>
        <p:nvSpPr>
          <p:cNvPr id="3" name="Content Placeholder 2"/>
          <p:cNvSpPr>
            <a:spLocks noGrp="1"/>
          </p:cNvSpPr>
          <p:nvPr>
            <p:ph idx="1"/>
          </p:nvPr>
        </p:nvSpPr>
        <p:spPr/>
        <p:txBody>
          <a:bodyPr/>
          <a:lstStyle/>
          <a:p>
            <a:r>
              <a:rPr lang="en-GB" dirty="0"/>
              <a:t>The initial deployment provides authentication, basic learning functionality and integration with school administration systems.</a:t>
            </a:r>
          </a:p>
          <a:p>
            <a:r>
              <a:rPr lang="en-GB" dirty="0" smtClean="0"/>
              <a:t>Stage </a:t>
            </a:r>
            <a:r>
              <a:rPr lang="en-GB" dirty="0"/>
              <a:t>2 </a:t>
            </a:r>
            <a:r>
              <a:rPr lang="en-GB" dirty="0" smtClean="0"/>
              <a:t>adds </a:t>
            </a:r>
            <a:r>
              <a:rPr lang="en-GB" dirty="0"/>
              <a:t>an integrated storage system and a set of more specialized tools to support subject-specific learning. </a:t>
            </a:r>
            <a:endParaRPr lang="en-GB" dirty="0" smtClean="0"/>
          </a:p>
          <a:p>
            <a:r>
              <a:rPr lang="en-GB" dirty="0" smtClean="0"/>
              <a:t>Stage </a:t>
            </a:r>
            <a:r>
              <a:rPr lang="en-GB" dirty="0"/>
              <a:t>3 adds features for user configuration and the ability for users to add new systems to the </a:t>
            </a:r>
            <a:r>
              <a:rPr lang="en-GB" dirty="0" err="1"/>
              <a:t>iLearn</a:t>
            </a:r>
            <a:r>
              <a:rPr lang="en-GB" dirty="0"/>
              <a:t> environment. </a:t>
            </a:r>
            <a:r>
              <a:rPr lang="en-GB" dirty="0" smtClean="0"/>
              <a:t> </a:t>
            </a:r>
            <a:endParaRPr lang="en-GB" dirty="0"/>
          </a:p>
          <a:p>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38</a:t>
            </a:fld>
            <a:endParaRPr lang="en-US"/>
          </a:p>
        </p:txBody>
      </p:sp>
    </p:spTree>
    <p:extLst>
      <p:ext uri="{BB962C8B-B14F-4D97-AF65-F5344CB8AC3E}">
        <p14:creationId xmlns:p14="http://schemas.microsoft.com/office/powerpoint/2010/main" val="3377558847"/>
      </p:ext>
    </p:extLst>
  </p:cSld>
  <p:clrMapOvr>
    <a:masterClrMapping/>
  </p:clrMapOvr>
  <p:transition xmlns:p14="http://schemas.microsoft.com/office/powerpoint/2010/mai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iLearn releases</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39</a:t>
            </a:fld>
            <a:endParaRPr lang="en-US"/>
          </a:p>
        </p:txBody>
      </p:sp>
      <p:pic>
        <p:nvPicPr>
          <p:cNvPr id="7" name="Picture 6" descr="20.8 iLearn releases.eps"/>
          <p:cNvPicPr>
            <a:picLocks noChangeAspect="1"/>
          </p:cNvPicPr>
          <p:nvPr/>
        </p:nvPicPr>
        <p:blipFill rotWithShape="1">
          <a:blip r:embed="rId2">
            <a:extLst>
              <a:ext uri="{28A0092B-C50C-407E-A947-70E740481C1C}">
                <a14:useLocalDpi xmlns:a14="http://schemas.microsoft.com/office/drawing/2010/main" val="0"/>
              </a:ext>
            </a:extLst>
          </a:blip>
          <a:srcRect l="36203" t="39912"/>
          <a:stretch/>
        </p:blipFill>
        <p:spPr>
          <a:xfrm>
            <a:off x="620629" y="1898314"/>
            <a:ext cx="7400424" cy="4060306"/>
          </a:xfrm>
          <a:prstGeom prst="rect">
            <a:avLst/>
          </a:prstGeom>
        </p:spPr>
      </p:pic>
    </p:spTree>
    <p:extLst>
      <p:ext uri="{BB962C8B-B14F-4D97-AF65-F5344CB8AC3E}">
        <p14:creationId xmlns:p14="http://schemas.microsoft.com/office/powerpoint/2010/main" val="931099774"/>
      </p:ext>
    </p:extLst>
  </p:cSld>
  <p:clrMapOvr>
    <a:masterClrMapping/>
  </p:clrMapOvr>
  <p:transition xmlns:p14="http://schemas.microsoft.com/office/powerpoint/2010/mai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systems of systems</a:t>
            </a:r>
            <a:endParaRPr lang="en-US" dirty="0"/>
          </a:p>
        </p:txBody>
      </p:sp>
      <p:sp>
        <p:nvSpPr>
          <p:cNvPr id="3" name="Content Placeholder 2"/>
          <p:cNvSpPr>
            <a:spLocks noGrp="1"/>
          </p:cNvSpPr>
          <p:nvPr>
            <p:ph idx="1"/>
          </p:nvPr>
        </p:nvSpPr>
        <p:spPr/>
        <p:txBody>
          <a:bodyPr/>
          <a:lstStyle/>
          <a:p>
            <a:r>
              <a:rPr lang="en-GB" dirty="0" smtClean="0"/>
              <a:t>A </a:t>
            </a:r>
            <a:r>
              <a:rPr lang="en-GB" dirty="0"/>
              <a:t>cloud management system that handles local private cloud management and management of servers on public clouds such as Amazon and Microsoft.</a:t>
            </a:r>
          </a:p>
          <a:p>
            <a:r>
              <a:rPr lang="en-GB" dirty="0" smtClean="0"/>
              <a:t>An </a:t>
            </a:r>
            <a:r>
              <a:rPr lang="en-GB" dirty="0"/>
              <a:t>online banking system that handles loan requests and which connects to a credit reference system provided by credit reference agency to check the credit of applicants.</a:t>
            </a:r>
          </a:p>
          <a:p>
            <a:r>
              <a:rPr lang="en-GB" dirty="0" smtClean="0"/>
              <a:t>An </a:t>
            </a:r>
            <a:r>
              <a:rPr lang="en-GB" dirty="0"/>
              <a:t>emergency information system that integrates information from police, ambulance, fire and coastguard services about the assets available to deal with civil emergencies such as flooding and large-scale accidents. </a:t>
            </a:r>
          </a:p>
          <a:p>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4</a:t>
            </a:fld>
            <a:endParaRPr lang="en-US"/>
          </a:p>
        </p:txBody>
      </p:sp>
    </p:spTree>
    <p:extLst>
      <p:ext uri="{BB962C8B-B14F-4D97-AF65-F5344CB8AC3E}">
        <p14:creationId xmlns:p14="http://schemas.microsoft.com/office/powerpoint/2010/main" val="1009015282"/>
      </p:ext>
    </p:extLst>
  </p:cSld>
  <p:clrMapOvr>
    <a:masterClrMapping/>
  </p:clrMapOvr>
  <p:transition xmlns:p14="http://schemas.microsoft.com/office/powerpoint/2010/mai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SoS</a:t>
            </a:r>
            <a:r>
              <a:rPr lang="en-US" dirty="0" smtClean="0"/>
              <a:t> testing</a:t>
            </a:r>
            <a:endParaRPr lang="en-US" dirty="0"/>
          </a:p>
        </p:txBody>
      </p:sp>
      <p:sp>
        <p:nvSpPr>
          <p:cNvPr id="3" name="Content Placeholder 2"/>
          <p:cNvSpPr>
            <a:spLocks noGrp="1"/>
          </p:cNvSpPr>
          <p:nvPr>
            <p:ph idx="1"/>
          </p:nvPr>
        </p:nvSpPr>
        <p:spPr/>
        <p:txBody>
          <a:bodyPr/>
          <a:lstStyle/>
          <a:p>
            <a:r>
              <a:rPr lang="en-GB" dirty="0"/>
              <a:t>There are three reasons why testing systems of systems is difficult and expensive:</a:t>
            </a:r>
          </a:p>
          <a:p>
            <a:pPr lvl="1"/>
            <a:r>
              <a:rPr lang="en-GB" dirty="0" smtClean="0"/>
              <a:t>There </a:t>
            </a:r>
            <a:r>
              <a:rPr lang="en-GB" dirty="0"/>
              <a:t>may not be a detailed requirements specification that can be used as a basis for system testing.  It may not be cost effective to develop a </a:t>
            </a:r>
            <a:r>
              <a:rPr lang="en-GB" dirty="0" err="1"/>
              <a:t>SoS</a:t>
            </a:r>
            <a:r>
              <a:rPr lang="en-GB" dirty="0"/>
              <a:t> requirements document </a:t>
            </a:r>
            <a:r>
              <a:rPr lang="en-GB" dirty="0" smtClean="0"/>
              <a:t>– the </a:t>
            </a:r>
            <a:r>
              <a:rPr lang="en-GB" dirty="0"/>
              <a:t>details of the system functionality are defined by the systems </a:t>
            </a:r>
            <a:r>
              <a:rPr lang="en-GB" dirty="0" smtClean="0"/>
              <a:t>included</a:t>
            </a:r>
            <a:r>
              <a:rPr lang="en-GB" dirty="0"/>
              <a:t>.</a:t>
            </a:r>
          </a:p>
          <a:p>
            <a:pPr lvl="1"/>
            <a:r>
              <a:rPr lang="en-GB" dirty="0" smtClean="0"/>
              <a:t>The </a:t>
            </a:r>
            <a:r>
              <a:rPr lang="en-GB" dirty="0"/>
              <a:t>constituent systems may change in the course of the testing process so tests may not be repeatable. </a:t>
            </a:r>
            <a:endParaRPr lang="en-GB" dirty="0" smtClean="0"/>
          </a:p>
          <a:p>
            <a:pPr lvl="1"/>
            <a:r>
              <a:rPr lang="en-GB" dirty="0"/>
              <a:t>If problems are discovered, it may not be possible to fix the problems by requiring one of more of the constituent systems to be </a:t>
            </a:r>
            <a:r>
              <a:rPr lang="en-GB" dirty="0" smtClean="0"/>
              <a:t>changed. </a:t>
            </a:r>
            <a:r>
              <a:rPr lang="en-GB" dirty="0"/>
              <a:t>I</a:t>
            </a:r>
            <a:r>
              <a:rPr lang="en-GB" dirty="0" smtClean="0"/>
              <a:t>ntermediate </a:t>
            </a:r>
            <a:r>
              <a:rPr lang="en-GB" dirty="0"/>
              <a:t>software may have to be introduced to solve the problem.</a:t>
            </a:r>
            <a:r>
              <a:rPr lang="en-GB" dirty="0"/>
              <a:t> </a:t>
            </a:r>
            <a:endParaRPr lang="en-GB" dirty="0"/>
          </a:p>
          <a:p>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40</a:t>
            </a:fld>
            <a:endParaRPr lang="en-US"/>
          </a:p>
        </p:txBody>
      </p:sp>
    </p:spTree>
    <p:extLst>
      <p:ext uri="{BB962C8B-B14F-4D97-AF65-F5344CB8AC3E}">
        <p14:creationId xmlns:p14="http://schemas.microsoft.com/office/powerpoint/2010/main" val="1950302914"/>
      </p:ext>
    </p:extLst>
  </p:cSld>
  <p:clrMapOvr>
    <a:masterClrMapping/>
  </p:clrMapOvr>
  <p:transition xmlns:p14="http://schemas.microsoft.com/office/powerpoint/2010/mai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SoS</a:t>
            </a:r>
            <a:r>
              <a:rPr lang="en-US" dirty="0" smtClean="0"/>
              <a:t> testing and agile testing</a:t>
            </a:r>
            <a:endParaRPr lang="en-US" dirty="0"/>
          </a:p>
        </p:txBody>
      </p:sp>
      <p:sp>
        <p:nvSpPr>
          <p:cNvPr id="3" name="Content Placeholder 2"/>
          <p:cNvSpPr>
            <a:spLocks noGrp="1"/>
          </p:cNvSpPr>
          <p:nvPr>
            <p:ph idx="1"/>
          </p:nvPr>
        </p:nvSpPr>
        <p:spPr/>
        <p:txBody>
          <a:bodyPr/>
          <a:lstStyle/>
          <a:p>
            <a:r>
              <a:rPr lang="en-GB" dirty="0"/>
              <a:t>Agile methods do not rely on having a complete system specification for system acceptance testing. </a:t>
            </a:r>
            <a:endParaRPr lang="en-GB" dirty="0" smtClean="0"/>
          </a:p>
          <a:p>
            <a:r>
              <a:rPr lang="en-GB" dirty="0" smtClean="0"/>
              <a:t>Stakeholders </a:t>
            </a:r>
            <a:r>
              <a:rPr lang="en-GB" dirty="0"/>
              <a:t>are </a:t>
            </a:r>
            <a:r>
              <a:rPr lang="en-GB" dirty="0" smtClean="0"/>
              <a:t>engaged </a:t>
            </a:r>
            <a:r>
              <a:rPr lang="en-GB" dirty="0"/>
              <a:t>with the testing process and </a:t>
            </a:r>
            <a:r>
              <a:rPr lang="en-GB" dirty="0" smtClean="0"/>
              <a:t>to </a:t>
            </a:r>
            <a:r>
              <a:rPr lang="en-GB" dirty="0"/>
              <a:t>decide when the overall system is acceptable. </a:t>
            </a:r>
            <a:endParaRPr lang="en-GB" dirty="0" smtClean="0"/>
          </a:p>
          <a:p>
            <a:r>
              <a:rPr lang="en-GB" dirty="0" smtClean="0"/>
              <a:t>For </a:t>
            </a:r>
            <a:r>
              <a:rPr lang="en-GB" dirty="0" err="1"/>
              <a:t>SoS</a:t>
            </a:r>
            <a:r>
              <a:rPr lang="en-GB" dirty="0"/>
              <a:t>, a range of stakeholders should be involved in the testing process if possible and they can comment on whether or not the system is ready for deployment.</a:t>
            </a:r>
          </a:p>
          <a:p>
            <a:r>
              <a:rPr lang="en-GB" dirty="0" smtClean="0"/>
              <a:t>Agile </a:t>
            </a:r>
            <a:r>
              <a:rPr lang="en-GB" dirty="0"/>
              <a:t>methods make extensive use of automated testing. This makes it much easier to rerun tests to discover if unexpected system changes have caused problems for the </a:t>
            </a:r>
            <a:r>
              <a:rPr lang="en-GB" dirty="0" err="1"/>
              <a:t>SoS</a:t>
            </a:r>
            <a:r>
              <a:rPr lang="en-GB" dirty="0"/>
              <a:t> as a whole. </a:t>
            </a:r>
          </a:p>
          <a:p>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41</a:t>
            </a:fld>
            <a:endParaRPr lang="en-US"/>
          </a:p>
        </p:txBody>
      </p:sp>
    </p:spTree>
    <p:extLst>
      <p:ext uri="{BB962C8B-B14F-4D97-AF65-F5344CB8AC3E}">
        <p14:creationId xmlns:p14="http://schemas.microsoft.com/office/powerpoint/2010/main" val="2113986046"/>
      </p:ext>
    </p:extLst>
  </p:cSld>
  <p:clrMapOvr>
    <a:masterClrMapping/>
  </p:clrMapOvr>
  <p:transition xmlns:p14="http://schemas.microsoft.com/office/powerpoint/2010/mai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0811"/>
            <a:ext cx="8229600" cy="1143000"/>
          </a:xfrm>
        </p:spPr>
        <p:txBody>
          <a:bodyPr/>
          <a:lstStyle/>
          <a:p>
            <a:pPr algn="ctr"/>
            <a:r>
              <a:rPr lang="en-US" dirty="0" smtClean="0"/>
              <a:t>Systems of systems architecture</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42</a:t>
            </a:fld>
            <a:endParaRPr lang="en-US"/>
          </a:p>
        </p:txBody>
      </p:sp>
    </p:spTree>
    <p:extLst>
      <p:ext uri="{BB962C8B-B14F-4D97-AF65-F5344CB8AC3E}">
        <p14:creationId xmlns:p14="http://schemas.microsoft.com/office/powerpoint/2010/main" val="3259776682"/>
      </p:ext>
    </p:extLst>
  </p:cSld>
  <p:clrMapOvr>
    <a:masterClrMapping/>
  </p:clrMapOvr>
  <p:transition xmlns:p14="http://schemas.microsoft.com/office/powerpoint/2010/mai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General principles for architecting </a:t>
            </a:r>
            <a:r>
              <a:rPr lang="en-US" dirty="0" err="1" smtClean="0"/>
              <a:t>SoS</a:t>
            </a:r>
            <a:endParaRPr lang="en-US" dirty="0"/>
          </a:p>
        </p:txBody>
      </p:sp>
      <p:sp>
        <p:nvSpPr>
          <p:cNvPr id="3" name="Content Placeholder 2"/>
          <p:cNvSpPr>
            <a:spLocks noGrp="1"/>
          </p:cNvSpPr>
          <p:nvPr>
            <p:ph idx="1"/>
          </p:nvPr>
        </p:nvSpPr>
        <p:spPr/>
        <p:txBody>
          <a:bodyPr/>
          <a:lstStyle/>
          <a:p>
            <a:r>
              <a:rPr lang="en-GB" dirty="0"/>
              <a:t>Design systems so that they can deliver value if they are incomplete. </a:t>
            </a:r>
            <a:endParaRPr lang="en-GB" dirty="0" smtClean="0"/>
          </a:p>
          <a:p>
            <a:r>
              <a:rPr lang="en-GB" dirty="0"/>
              <a:t>Be realistic about what can be controlled. </a:t>
            </a:r>
            <a:endParaRPr lang="en-GB" dirty="0" smtClean="0"/>
          </a:p>
          <a:p>
            <a:r>
              <a:rPr lang="en-GB" dirty="0"/>
              <a:t>Focus on the system interfaces. </a:t>
            </a:r>
            <a:endParaRPr lang="en-GB" dirty="0" smtClean="0"/>
          </a:p>
          <a:p>
            <a:r>
              <a:rPr lang="en-GB" dirty="0"/>
              <a:t>Provide collaboration incentives</a:t>
            </a:r>
            <a:r>
              <a:rPr lang="en-GB" dirty="0" smtClean="0"/>
              <a:t>.</a:t>
            </a:r>
          </a:p>
          <a:p>
            <a:r>
              <a:rPr lang="en-GB" dirty="0"/>
              <a:t>Design a </a:t>
            </a:r>
            <a:r>
              <a:rPr lang="en-GB" dirty="0" err="1"/>
              <a:t>SoS</a:t>
            </a:r>
            <a:r>
              <a:rPr lang="en-GB" dirty="0"/>
              <a:t> as node and web architecture. </a:t>
            </a:r>
            <a:endParaRPr lang="en-GB" dirty="0" smtClean="0"/>
          </a:p>
          <a:p>
            <a:r>
              <a:rPr lang="en-GB" dirty="0"/>
              <a:t>Specify behaviour as services exchanged between nodes. </a:t>
            </a:r>
            <a:r>
              <a:rPr lang="en-GB" dirty="0" smtClean="0"/>
              <a:t> </a:t>
            </a:r>
          </a:p>
          <a:p>
            <a:r>
              <a:rPr lang="en-GB" dirty="0"/>
              <a:t>Understand and manage system vulnerabilities.</a:t>
            </a:r>
            <a:r>
              <a:rPr lang="en-GB" dirty="0"/>
              <a:t> </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43</a:t>
            </a:fld>
            <a:endParaRPr lang="en-US"/>
          </a:p>
        </p:txBody>
      </p:sp>
    </p:spTree>
    <p:extLst>
      <p:ext uri="{BB962C8B-B14F-4D97-AF65-F5344CB8AC3E}">
        <p14:creationId xmlns:p14="http://schemas.microsoft.com/office/powerpoint/2010/main" val="2615676359"/>
      </p:ext>
    </p:extLst>
  </p:cSld>
  <p:clrMapOvr>
    <a:masterClrMapping/>
  </p:clrMapOvr>
  <p:transition xmlns:p14="http://schemas.microsoft.com/office/powerpoint/2010/mai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frameworks</a:t>
            </a:r>
            <a:endParaRPr lang="en-US" dirty="0"/>
          </a:p>
        </p:txBody>
      </p:sp>
      <p:sp>
        <p:nvSpPr>
          <p:cNvPr id="3" name="Content Placeholder 2"/>
          <p:cNvSpPr>
            <a:spLocks noGrp="1"/>
          </p:cNvSpPr>
          <p:nvPr>
            <p:ph idx="1"/>
          </p:nvPr>
        </p:nvSpPr>
        <p:spPr/>
        <p:txBody>
          <a:bodyPr/>
          <a:lstStyle/>
          <a:p>
            <a:r>
              <a:rPr lang="en-GB" dirty="0"/>
              <a:t>Architectural frameworks such as </a:t>
            </a:r>
            <a:r>
              <a:rPr lang="en-GB" dirty="0" err="1" smtClean="0"/>
              <a:t>MODAFand</a:t>
            </a:r>
            <a:r>
              <a:rPr lang="en-GB" dirty="0" smtClean="0"/>
              <a:t> </a:t>
            </a:r>
            <a:r>
              <a:rPr lang="en-GB" dirty="0"/>
              <a:t>TOGAF </a:t>
            </a:r>
            <a:r>
              <a:rPr lang="en-GB" dirty="0" smtClean="0"/>
              <a:t>have </a:t>
            </a:r>
            <a:r>
              <a:rPr lang="en-GB" dirty="0"/>
              <a:t>been suggested as a means to support the architectural design of systems of systems. </a:t>
            </a:r>
            <a:endParaRPr lang="en-GB" dirty="0" smtClean="0"/>
          </a:p>
          <a:p>
            <a:r>
              <a:rPr lang="en-GB" dirty="0"/>
              <a:t>An architecture framework recognises that a single model of an architecture does not present all of the information needed for architectural and business analysis. </a:t>
            </a:r>
            <a:endParaRPr lang="en-GB" dirty="0" smtClean="0"/>
          </a:p>
          <a:p>
            <a:r>
              <a:rPr lang="en-GB" dirty="0" smtClean="0"/>
              <a:t>Frameworks propose </a:t>
            </a:r>
            <a:r>
              <a:rPr lang="en-GB" dirty="0"/>
              <a:t>a number of architectural views that should be created and maintained to describe and document enterprise systems. </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44</a:t>
            </a:fld>
            <a:endParaRPr lang="en-US"/>
          </a:p>
        </p:txBody>
      </p:sp>
    </p:spTree>
    <p:extLst>
      <p:ext uri="{BB962C8B-B14F-4D97-AF65-F5344CB8AC3E}">
        <p14:creationId xmlns:p14="http://schemas.microsoft.com/office/powerpoint/2010/main" val="4106580866"/>
      </p:ext>
    </p:extLst>
  </p:cSld>
  <p:clrMapOvr>
    <a:masterClrMapping/>
  </p:clrMapOvr>
  <p:transition xmlns:p14="http://schemas.microsoft.com/office/powerpoint/2010/mai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TOGAF</a:t>
            </a:r>
            <a:endParaRPr lang="en-US" dirty="0"/>
          </a:p>
        </p:txBody>
      </p:sp>
      <p:sp>
        <p:nvSpPr>
          <p:cNvPr id="3" name="Content Placeholder 2"/>
          <p:cNvSpPr>
            <a:spLocks noGrp="1"/>
          </p:cNvSpPr>
          <p:nvPr>
            <p:ph idx="1"/>
          </p:nvPr>
        </p:nvSpPr>
        <p:spPr/>
        <p:txBody>
          <a:bodyPr/>
          <a:lstStyle/>
          <a:p>
            <a:r>
              <a:rPr lang="en-GB" dirty="0"/>
              <a:t>The TOGAF framework has been developed by the Open Group as an open standard and is intended to support the design of a business architecture, a data architecture, an application architecture and a technology architecture for an enterprise. </a:t>
            </a:r>
            <a:endParaRPr lang="en-GB" dirty="0" smtClean="0"/>
          </a:p>
          <a:p>
            <a:r>
              <a:rPr lang="en-GB" dirty="0" smtClean="0"/>
              <a:t>At </a:t>
            </a:r>
            <a:r>
              <a:rPr lang="en-GB" dirty="0"/>
              <a:t>its heart is the Architecture Development Method (ADM), which consists of a number of discrete phases. </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45</a:t>
            </a:fld>
            <a:endParaRPr lang="en-US"/>
          </a:p>
        </p:txBody>
      </p:sp>
    </p:spTree>
    <p:extLst>
      <p:ext uri="{BB962C8B-B14F-4D97-AF65-F5344CB8AC3E}">
        <p14:creationId xmlns:p14="http://schemas.microsoft.com/office/powerpoint/2010/main" val="18760790"/>
      </p:ext>
    </p:extLst>
  </p:cSld>
  <p:clrMapOvr>
    <a:masterClrMapping/>
  </p:clrMapOvr>
  <p:transition xmlns:p14="http://schemas.microsoft.com/office/powerpoint/2010/mai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TOGAF – Architecture Development Method</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46</a:t>
            </a:fld>
            <a:endParaRPr lang="en-US"/>
          </a:p>
        </p:txBody>
      </p:sp>
      <p:pic>
        <p:nvPicPr>
          <p:cNvPr id="9" name="Picture 8" descr="20.9 TOGAF ADM.eps"/>
          <p:cNvPicPr>
            <a:picLocks noChangeAspect="1"/>
          </p:cNvPicPr>
          <p:nvPr/>
        </p:nvPicPr>
        <p:blipFill rotWithShape="1">
          <a:blip r:embed="rId2">
            <a:extLst>
              <a:ext uri="{28A0092B-C50C-407E-A947-70E740481C1C}">
                <a14:useLocalDpi xmlns:a14="http://schemas.microsoft.com/office/drawing/2010/main" val="0"/>
              </a:ext>
            </a:extLst>
          </a:blip>
          <a:srcRect l="51490" t="33680"/>
          <a:stretch/>
        </p:blipFill>
        <p:spPr>
          <a:xfrm>
            <a:off x="2459790" y="1417638"/>
            <a:ext cx="4839368" cy="4899633"/>
          </a:xfrm>
          <a:prstGeom prst="rect">
            <a:avLst/>
          </a:prstGeom>
        </p:spPr>
      </p:pic>
    </p:spTree>
    <p:extLst>
      <p:ext uri="{BB962C8B-B14F-4D97-AF65-F5344CB8AC3E}">
        <p14:creationId xmlns:p14="http://schemas.microsoft.com/office/powerpoint/2010/main" val="216293942"/>
      </p:ext>
    </p:extLst>
  </p:cSld>
  <p:clrMapOvr>
    <a:masterClrMapping/>
  </p:clrMapOvr>
  <p:transition xmlns:p14="http://schemas.microsoft.com/office/powerpoint/2010/mai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model management</a:t>
            </a:r>
            <a:endParaRPr lang="en-US" dirty="0"/>
          </a:p>
        </p:txBody>
      </p:sp>
      <p:sp>
        <p:nvSpPr>
          <p:cNvPr id="3" name="Content Placeholder 2"/>
          <p:cNvSpPr>
            <a:spLocks noGrp="1"/>
          </p:cNvSpPr>
          <p:nvPr>
            <p:ph idx="1"/>
          </p:nvPr>
        </p:nvSpPr>
        <p:spPr/>
        <p:txBody>
          <a:bodyPr/>
          <a:lstStyle/>
          <a:p>
            <a:r>
              <a:rPr lang="en-GB" dirty="0"/>
              <a:t>Initial model development takes a long time and involves extensive negotiations between system stakeholders. This slows the development of the overall system.</a:t>
            </a:r>
          </a:p>
          <a:p>
            <a:r>
              <a:rPr lang="en-GB" dirty="0" smtClean="0"/>
              <a:t>It </a:t>
            </a:r>
            <a:r>
              <a:rPr lang="en-GB" dirty="0"/>
              <a:t>is time-consuming and expensive to maintain model consistency as changes are made to the organization and the constituent systems in a </a:t>
            </a:r>
            <a:r>
              <a:rPr lang="en-GB" dirty="0" err="1"/>
              <a:t>SoS</a:t>
            </a:r>
            <a:r>
              <a:rPr lang="en-GB" dirty="0"/>
              <a:t>.</a:t>
            </a:r>
          </a:p>
          <a:p>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47</a:t>
            </a:fld>
            <a:endParaRPr lang="en-US"/>
          </a:p>
        </p:txBody>
      </p:sp>
    </p:spTree>
    <p:extLst>
      <p:ext uri="{BB962C8B-B14F-4D97-AF65-F5344CB8AC3E}">
        <p14:creationId xmlns:p14="http://schemas.microsoft.com/office/powerpoint/2010/main" val="3203376668"/>
      </p:ext>
    </p:extLst>
  </p:cSld>
  <p:clrMapOvr>
    <a:masterClrMapping/>
  </p:clrMapOvr>
  <p:transition xmlns:p14="http://schemas.microsoft.com/office/powerpoint/2010/mai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 for </a:t>
            </a:r>
            <a:r>
              <a:rPr lang="en-US" dirty="0" err="1" smtClean="0"/>
              <a:t>SoS</a:t>
            </a:r>
            <a:endParaRPr lang="en-US" dirty="0"/>
          </a:p>
        </p:txBody>
      </p:sp>
      <p:sp>
        <p:nvSpPr>
          <p:cNvPr id="3" name="Content Placeholder 2"/>
          <p:cNvSpPr>
            <a:spLocks noGrp="1"/>
          </p:cNvSpPr>
          <p:nvPr>
            <p:ph idx="1"/>
          </p:nvPr>
        </p:nvSpPr>
        <p:spPr/>
        <p:txBody>
          <a:bodyPr/>
          <a:lstStyle/>
          <a:p>
            <a:r>
              <a:rPr lang="en-GB" dirty="0" smtClean="0"/>
              <a:t>An </a:t>
            </a:r>
            <a:r>
              <a:rPr lang="en-GB" dirty="0"/>
              <a:t>architectural pattern is a stylized architecture that can be recognized across a range of different systems</a:t>
            </a:r>
            <a:r>
              <a:rPr lang="en-GB" dirty="0" smtClean="0"/>
              <a:t>.</a:t>
            </a:r>
          </a:p>
          <a:p>
            <a:r>
              <a:rPr lang="en-GB" dirty="0" smtClean="0"/>
              <a:t> </a:t>
            </a:r>
            <a:r>
              <a:rPr lang="en-GB" dirty="0"/>
              <a:t>Architectural patterns are a useful way of stimulating discussions about the most appropriate architecture for a system and for documenting and explaining the architectures used. </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48</a:t>
            </a:fld>
            <a:endParaRPr lang="en-US"/>
          </a:p>
        </p:txBody>
      </p:sp>
    </p:spTree>
    <p:extLst>
      <p:ext uri="{BB962C8B-B14F-4D97-AF65-F5344CB8AC3E}">
        <p14:creationId xmlns:p14="http://schemas.microsoft.com/office/powerpoint/2010/main" val="1825716502"/>
      </p:ext>
    </p:extLst>
  </p:cSld>
  <p:clrMapOvr>
    <a:masterClrMapping/>
  </p:clrMapOvr>
  <p:transition xmlns:p14="http://schemas.microsoft.com/office/powerpoint/2010/mai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as data feeds</a:t>
            </a:r>
            <a:endParaRPr lang="en-US" dirty="0"/>
          </a:p>
        </p:txBody>
      </p:sp>
      <p:sp>
        <p:nvSpPr>
          <p:cNvPr id="3" name="Content Placeholder 2"/>
          <p:cNvSpPr>
            <a:spLocks noGrp="1"/>
          </p:cNvSpPr>
          <p:nvPr>
            <p:ph idx="1"/>
          </p:nvPr>
        </p:nvSpPr>
        <p:spPr/>
        <p:txBody>
          <a:bodyPr/>
          <a:lstStyle/>
          <a:p>
            <a:r>
              <a:rPr lang="en-GB" dirty="0" smtClean="0"/>
              <a:t>There </a:t>
            </a:r>
            <a:r>
              <a:rPr lang="en-GB" dirty="0"/>
              <a:t>is a principal system that requires data of different types. </a:t>
            </a:r>
            <a:endParaRPr lang="en-GB" dirty="0" smtClean="0"/>
          </a:p>
          <a:p>
            <a:r>
              <a:rPr lang="en-GB" dirty="0" smtClean="0"/>
              <a:t>This </a:t>
            </a:r>
            <a:r>
              <a:rPr lang="en-GB" dirty="0"/>
              <a:t>data is available from other systems and the principal system queries these systems to get the data required. </a:t>
            </a:r>
            <a:endParaRPr lang="en-GB" dirty="0" smtClean="0"/>
          </a:p>
          <a:p>
            <a:r>
              <a:rPr lang="en-GB" dirty="0" smtClean="0"/>
              <a:t>Generally</a:t>
            </a:r>
            <a:r>
              <a:rPr lang="en-GB" dirty="0"/>
              <a:t>, the systems that provide data do not interact with each other. </a:t>
            </a:r>
            <a:endParaRPr lang="en-GB" dirty="0" smtClean="0"/>
          </a:p>
          <a:p>
            <a:r>
              <a:rPr lang="en-GB" dirty="0" smtClean="0"/>
              <a:t>This </a:t>
            </a:r>
            <a:r>
              <a:rPr lang="en-GB" dirty="0"/>
              <a:t>pattern is often observed in organizational or federated systems where some governance mechanisms are in place.</a:t>
            </a:r>
          </a:p>
          <a:p>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49</a:t>
            </a:fld>
            <a:endParaRPr lang="en-US"/>
          </a:p>
        </p:txBody>
      </p:sp>
    </p:spTree>
    <p:extLst>
      <p:ext uri="{BB962C8B-B14F-4D97-AF65-F5344CB8AC3E}">
        <p14:creationId xmlns:p14="http://schemas.microsoft.com/office/powerpoint/2010/main" val="373114609"/>
      </p:ext>
    </p:extLst>
  </p:cSld>
  <p:clrMapOvr>
    <a:masterClrMapping/>
  </p:clrMapOvr>
  <p:transition xmlns:p14="http://schemas.microsoft.com/office/powerpoint/2010/mai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characteristics of </a:t>
            </a:r>
            <a:r>
              <a:rPr lang="en-US" dirty="0" err="1" smtClean="0"/>
              <a:t>SoS</a:t>
            </a:r>
            <a:endParaRPr lang="en-US" dirty="0"/>
          </a:p>
        </p:txBody>
      </p:sp>
      <p:sp>
        <p:nvSpPr>
          <p:cNvPr id="3" name="Content Placeholder 2"/>
          <p:cNvSpPr>
            <a:spLocks noGrp="1"/>
          </p:cNvSpPr>
          <p:nvPr>
            <p:ph idx="1"/>
          </p:nvPr>
        </p:nvSpPr>
        <p:spPr/>
        <p:txBody>
          <a:bodyPr/>
          <a:lstStyle/>
          <a:p>
            <a:r>
              <a:rPr lang="en-US" dirty="0" smtClean="0"/>
              <a:t>Operational independence of system elements</a:t>
            </a:r>
          </a:p>
          <a:p>
            <a:r>
              <a:rPr lang="en-US" dirty="0" smtClean="0"/>
              <a:t>Managerial independence of system elements</a:t>
            </a:r>
          </a:p>
          <a:p>
            <a:r>
              <a:rPr lang="en-US" dirty="0" smtClean="0"/>
              <a:t>Evolutionary development</a:t>
            </a:r>
          </a:p>
          <a:p>
            <a:r>
              <a:rPr lang="en-US" dirty="0" smtClean="0"/>
              <a:t>Emergence of system characteristics</a:t>
            </a:r>
          </a:p>
          <a:p>
            <a:r>
              <a:rPr lang="en-US" dirty="0" smtClean="0"/>
              <a:t>Geographic distribution of system elements</a:t>
            </a:r>
          </a:p>
          <a:p>
            <a:r>
              <a:rPr lang="en-US" dirty="0" smtClean="0"/>
              <a:t>Data intensive (data &gt;&gt; code)</a:t>
            </a:r>
          </a:p>
          <a:p>
            <a:r>
              <a:rPr lang="en-US" dirty="0" smtClean="0"/>
              <a:t>Heterogeneity</a:t>
            </a:r>
          </a:p>
          <a:p>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5</a:t>
            </a:fld>
            <a:endParaRPr lang="en-US"/>
          </a:p>
        </p:txBody>
      </p:sp>
    </p:spTree>
    <p:extLst>
      <p:ext uri="{BB962C8B-B14F-4D97-AF65-F5344CB8AC3E}">
        <p14:creationId xmlns:p14="http://schemas.microsoft.com/office/powerpoint/2010/main" val="1534343918"/>
      </p:ext>
    </p:extLst>
  </p:cSld>
  <p:clrMapOvr>
    <a:masterClrMapping/>
  </p:clrMapOvr>
  <p:transition xmlns:p14="http://schemas.microsoft.com/office/powerpoint/2010/mai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as data feeds</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50</a:t>
            </a:fld>
            <a:endParaRPr lang="en-US"/>
          </a:p>
        </p:txBody>
      </p:sp>
      <p:pic>
        <p:nvPicPr>
          <p:cNvPr id="7" name="Picture 6" descr="20.10 Systems as data feeds.eps"/>
          <p:cNvPicPr>
            <a:picLocks noChangeAspect="1"/>
          </p:cNvPicPr>
          <p:nvPr/>
        </p:nvPicPr>
        <p:blipFill rotWithShape="1">
          <a:blip r:embed="rId2">
            <a:extLst>
              <a:ext uri="{28A0092B-C50C-407E-A947-70E740481C1C}">
                <a14:useLocalDpi xmlns:a14="http://schemas.microsoft.com/office/drawing/2010/main" val="0"/>
              </a:ext>
            </a:extLst>
          </a:blip>
          <a:srcRect l="50894" t="17625" b="25242"/>
          <a:stretch/>
        </p:blipFill>
        <p:spPr>
          <a:xfrm>
            <a:off x="1539375" y="2205790"/>
            <a:ext cx="5839994" cy="3919460"/>
          </a:xfrm>
          <a:prstGeom prst="rect">
            <a:avLst/>
          </a:prstGeom>
        </p:spPr>
      </p:pic>
    </p:spTree>
    <p:extLst>
      <p:ext uri="{BB962C8B-B14F-4D97-AF65-F5344CB8AC3E}">
        <p14:creationId xmlns:p14="http://schemas.microsoft.com/office/powerpoint/2010/main" val="4093701094"/>
      </p:ext>
    </p:extLst>
  </p:cSld>
  <p:clrMapOvr>
    <a:masterClrMapping/>
  </p:clrMapOvr>
  <p:transition xmlns:p14="http://schemas.microsoft.com/office/powerpoint/2010/mai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as data feeds</a:t>
            </a:r>
            <a:endParaRPr lang="en-US" dirty="0"/>
          </a:p>
        </p:txBody>
      </p:sp>
      <p:sp>
        <p:nvSpPr>
          <p:cNvPr id="3" name="Content Placeholder 2"/>
          <p:cNvSpPr>
            <a:spLocks noGrp="1"/>
          </p:cNvSpPr>
          <p:nvPr>
            <p:ph idx="1"/>
          </p:nvPr>
        </p:nvSpPr>
        <p:spPr/>
        <p:txBody>
          <a:bodyPr/>
          <a:lstStyle/>
          <a:p>
            <a:r>
              <a:rPr lang="en-GB" dirty="0"/>
              <a:t>The ‘systems as data feeds’ architecture is an appropriate architecture to use when it is possible to identify entities in a unique way and create relatively simple queries about these entities. </a:t>
            </a:r>
            <a:endParaRPr lang="en-GB" dirty="0" smtClean="0"/>
          </a:p>
          <a:p>
            <a:r>
              <a:rPr lang="en-GB" dirty="0"/>
              <a:t>A variant of the ‘systems as data feeds’ architecture arises when there are a number of systems involved which provide </a:t>
            </a:r>
            <a:r>
              <a:rPr lang="en-GB" dirty="0" smtClean="0"/>
              <a:t>similar data </a:t>
            </a:r>
            <a:r>
              <a:rPr lang="en-GB" dirty="0"/>
              <a:t>but which are not identical. </a:t>
            </a:r>
            <a:endParaRPr lang="en-GB" dirty="0" smtClean="0"/>
          </a:p>
          <a:p>
            <a:r>
              <a:rPr lang="en-GB" dirty="0" smtClean="0"/>
              <a:t>The architecture </a:t>
            </a:r>
            <a:r>
              <a:rPr lang="en-GB" dirty="0"/>
              <a:t>has to include an intermediate layer </a:t>
            </a:r>
            <a:r>
              <a:rPr lang="en-GB" dirty="0" smtClean="0"/>
              <a:t>to </a:t>
            </a:r>
            <a:r>
              <a:rPr lang="en-GB" dirty="0"/>
              <a:t>translate the general query from the principal system into the specific query required by the individual information system. </a:t>
            </a:r>
          </a:p>
          <a:p>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51</a:t>
            </a:fld>
            <a:endParaRPr lang="en-US"/>
          </a:p>
        </p:txBody>
      </p:sp>
    </p:spTree>
    <p:extLst>
      <p:ext uri="{BB962C8B-B14F-4D97-AF65-F5344CB8AC3E}">
        <p14:creationId xmlns:p14="http://schemas.microsoft.com/office/powerpoint/2010/main" val="1049137900"/>
      </p:ext>
    </p:extLst>
  </p:cSld>
  <p:clrMapOvr>
    <a:masterClrMapping/>
  </p:clrMapOvr>
  <p:transition xmlns:p14="http://schemas.microsoft.com/office/powerpoint/2010/mai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as data feeds </a:t>
            </a:r>
            <a:r>
              <a:rPr lang="en-US" dirty="0" smtClean="0"/>
              <a:t>with unifying interface</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52</a:t>
            </a:fld>
            <a:endParaRPr lang="en-US"/>
          </a:p>
        </p:txBody>
      </p:sp>
      <p:pic>
        <p:nvPicPr>
          <p:cNvPr id="7" name="Picture 6" descr="20.11 Systems as data feeds variant.eps"/>
          <p:cNvPicPr>
            <a:picLocks noChangeAspect="1"/>
          </p:cNvPicPr>
          <p:nvPr/>
        </p:nvPicPr>
        <p:blipFill rotWithShape="1">
          <a:blip r:embed="rId2">
            <a:extLst>
              <a:ext uri="{28A0092B-C50C-407E-A947-70E740481C1C}">
                <a14:useLocalDpi xmlns:a14="http://schemas.microsoft.com/office/drawing/2010/main" val="0"/>
              </a:ext>
            </a:extLst>
          </a:blip>
          <a:srcRect l="42014" t="9314" b="30782"/>
          <a:stretch/>
        </p:blipFill>
        <p:spPr>
          <a:xfrm>
            <a:off x="748630" y="1858211"/>
            <a:ext cx="7628929" cy="4130842"/>
          </a:xfrm>
          <a:prstGeom prst="rect">
            <a:avLst/>
          </a:prstGeom>
        </p:spPr>
      </p:pic>
    </p:spTree>
    <p:extLst>
      <p:ext uri="{BB962C8B-B14F-4D97-AF65-F5344CB8AC3E}">
        <p14:creationId xmlns:p14="http://schemas.microsoft.com/office/powerpoint/2010/main" val="3375252339"/>
      </p:ext>
    </p:extLst>
  </p:cSld>
  <p:clrMapOvr>
    <a:masterClrMapping/>
  </p:clrMapOvr>
  <p:transition xmlns:p14="http://schemas.microsoft.com/office/powerpoint/2010/mai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Systems in a container</a:t>
            </a:r>
            <a:endParaRPr lang="en-US" dirty="0"/>
          </a:p>
        </p:txBody>
      </p:sp>
      <p:sp>
        <p:nvSpPr>
          <p:cNvPr id="3" name="Content Placeholder 2"/>
          <p:cNvSpPr>
            <a:spLocks noGrp="1"/>
          </p:cNvSpPr>
          <p:nvPr>
            <p:ph idx="1"/>
          </p:nvPr>
        </p:nvSpPr>
        <p:spPr/>
        <p:txBody>
          <a:bodyPr/>
          <a:lstStyle/>
          <a:p>
            <a:r>
              <a:rPr lang="en-GB" dirty="0"/>
              <a:t>Systems in a container are systems of systems where one of the systems acts as a virtual container and provides a set of common services such as an authentication and a storage service. </a:t>
            </a:r>
            <a:endParaRPr lang="en-GB" dirty="0" smtClean="0"/>
          </a:p>
          <a:p>
            <a:r>
              <a:rPr lang="en-GB" dirty="0" smtClean="0"/>
              <a:t>Conceptually</a:t>
            </a:r>
            <a:r>
              <a:rPr lang="en-GB" dirty="0"/>
              <a:t>, other systems are then placed into this container to make their functionality accessible to system users</a:t>
            </a:r>
            <a:r>
              <a:rPr lang="en-GB" dirty="0" smtClean="0"/>
              <a:t>.</a:t>
            </a:r>
          </a:p>
          <a:p>
            <a:r>
              <a:rPr lang="en-GB" dirty="0" smtClean="0"/>
              <a:t>You don’t </a:t>
            </a:r>
            <a:r>
              <a:rPr lang="en-GB" dirty="0"/>
              <a:t>place systems into a real container to implement these systems of systems. Rather, for each approved system, there is a separate interface that allows it to be integrated with the common services. </a:t>
            </a:r>
            <a:r>
              <a:rPr lang="en-GB" dirty="0" smtClean="0"/>
              <a:t> </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53</a:t>
            </a:fld>
            <a:endParaRPr lang="en-US"/>
          </a:p>
        </p:txBody>
      </p:sp>
    </p:spTree>
    <p:extLst>
      <p:ext uri="{BB962C8B-B14F-4D97-AF65-F5344CB8AC3E}">
        <p14:creationId xmlns:p14="http://schemas.microsoft.com/office/powerpoint/2010/main" val="1243549080"/>
      </p:ext>
    </p:extLst>
  </p:cSld>
  <p:clrMapOvr>
    <a:masterClrMapping/>
  </p:clrMapOvr>
  <p:transition xmlns:p14="http://schemas.microsoft.com/office/powerpoint/2010/mai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systems</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54</a:t>
            </a:fld>
            <a:endParaRPr lang="en-US"/>
          </a:p>
        </p:txBody>
      </p:sp>
      <p:pic>
        <p:nvPicPr>
          <p:cNvPr id="7" name="Picture 6" descr="20.12 Container systems.eps"/>
          <p:cNvPicPr>
            <a:picLocks noChangeAspect="1"/>
          </p:cNvPicPr>
          <p:nvPr/>
        </p:nvPicPr>
        <p:blipFill rotWithShape="1">
          <a:blip r:embed="rId2">
            <a:extLst>
              <a:ext uri="{28A0092B-C50C-407E-A947-70E740481C1C}">
                <a14:useLocalDpi xmlns:a14="http://schemas.microsoft.com/office/drawing/2010/main" val="0"/>
              </a:ext>
            </a:extLst>
          </a:blip>
          <a:srcRect l="64882" t="51617" r="8440"/>
          <a:stretch/>
        </p:blipFill>
        <p:spPr>
          <a:xfrm>
            <a:off x="2590800" y="1644316"/>
            <a:ext cx="4007853" cy="4486344"/>
          </a:xfrm>
          <a:prstGeom prst="rect">
            <a:avLst/>
          </a:prstGeom>
        </p:spPr>
      </p:pic>
    </p:spTree>
    <p:extLst>
      <p:ext uri="{BB962C8B-B14F-4D97-AF65-F5344CB8AC3E}">
        <p14:creationId xmlns:p14="http://schemas.microsoft.com/office/powerpoint/2010/main" val="4248320857"/>
      </p:ext>
    </p:extLst>
  </p:cSld>
  <p:clrMapOvr>
    <a:masterClrMapping/>
  </p:clrMapOvr>
  <p:transition xmlns:p14="http://schemas.microsoft.com/office/powerpoint/2010/mai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ILearn</a:t>
            </a:r>
            <a:r>
              <a:rPr lang="en-US" dirty="0" smtClean="0"/>
              <a:t> container: common services</a:t>
            </a:r>
            <a:endParaRPr lang="en-US" dirty="0"/>
          </a:p>
        </p:txBody>
      </p:sp>
      <p:sp>
        <p:nvSpPr>
          <p:cNvPr id="3" name="Content Placeholder 2"/>
          <p:cNvSpPr>
            <a:spLocks noGrp="1"/>
          </p:cNvSpPr>
          <p:nvPr>
            <p:ph idx="1"/>
          </p:nvPr>
        </p:nvSpPr>
        <p:spPr/>
        <p:txBody>
          <a:bodyPr/>
          <a:lstStyle/>
          <a:p>
            <a:r>
              <a:rPr lang="en-GB" dirty="0" smtClean="0"/>
              <a:t>An </a:t>
            </a:r>
            <a:r>
              <a:rPr lang="en-GB" dirty="0"/>
              <a:t>authentication service that provides a single sign-in to all approved systems. Users do not have to maintain separate credentials for these.</a:t>
            </a:r>
          </a:p>
          <a:p>
            <a:r>
              <a:rPr lang="en-GB" dirty="0" smtClean="0"/>
              <a:t>A </a:t>
            </a:r>
            <a:r>
              <a:rPr lang="en-GB" dirty="0"/>
              <a:t>storage service for user data. This can be seamlessly transferred to and from approved systems.</a:t>
            </a:r>
          </a:p>
          <a:p>
            <a:r>
              <a:rPr lang="en-GB" dirty="0" smtClean="0"/>
              <a:t>A </a:t>
            </a:r>
            <a:r>
              <a:rPr lang="en-GB" dirty="0"/>
              <a:t>configuration service that is used to include or remove systems from the container.</a:t>
            </a:r>
          </a:p>
          <a:p>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55</a:t>
            </a:fld>
            <a:endParaRPr lang="en-US"/>
          </a:p>
        </p:txBody>
      </p:sp>
    </p:spTree>
    <p:extLst>
      <p:ext uri="{BB962C8B-B14F-4D97-AF65-F5344CB8AC3E}">
        <p14:creationId xmlns:p14="http://schemas.microsoft.com/office/powerpoint/2010/main" val="3930892766"/>
      </p:ext>
    </p:extLst>
  </p:cSld>
  <p:clrMapOvr>
    <a:masterClrMapping/>
  </p:clrMapOvr>
  <p:transition xmlns:p14="http://schemas.microsoft.com/office/powerpoint/2010/mai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iLearn as a container</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56</a:t>
            </a:fld>
            <a:endParaRPr lang="en-US"/>
          </a:p>
        </p:txBody>
      </p:sp>
      <p:pic>
        <p:nvPicPr>
          <p:cNvPr id="7" name="Picture 6" descr="20.13 DLE as container.eps"/>
          <p:cNvPicPr>
            <a:picLocks noChangeAspect="1"/>
          </p:cNvPicPr>
          <p:nvPr/>
        </p:nvPicPr>
        <p:blipFill rotWithShape="1">
          <a:blip r:embed="rId2">
            <a:extLst>
              <a:ext uri="{28A0092B-C50C-407E-A947-70E740481C1C}">
                <a14:useLocalDpi xmlns:a14="http://schemas.microsoft.com/office/drawing/2010/main" val="0"/>
              </a:ext>
            </a:extLst>
          </a:blip>
          <a:srcRect l="43421" t="52155"/>
          <a:stretch/>
        </p:blipFill>
        <p:spPr>
          <a:xfrm>
            <a:off x="939800" y="1791367"/>
            <a:ext cx="6810632" cy="4395233"/>
          </a:xfrm>
          <a:prstGeom prst="rect">
            <a:avLst/>
          </a:prstGeom>
        </p:spPr>
      </p:pic>
    </p:spTree>
    <p:extLst>
      <p:ext uri="{BB962C8B-B14F-4D97-AF65-F5344CB8AC3E}">
        <p14:creationId xmlns:p14="http://schemas.microsoft.com/office/powerpoint/2010/main" val="2973415355"/>
      </p:ext>
    </p:extLst>
  </p:cSld>
  <p:clrMapOvr>
    <a:masterClrMapping/>
  </p:clrMapOvr>
  <p:transition xmlns:p14="http://schemas.microsoft.com/office/powerpoint/2010/mai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 architecture problems</a:t>
            </a:r>
            <a:endParaRPr lang="en-US" dirty="0"/>
          </a:p>
        </p:txBody>
      </p:sp>
      <p:sp>
        <p:nvSpPr>
          <p:cNvPr id="3" name="Content Placeholder 2"/>
          <p:cNvSpPr>
            <a:spLocks noGrp="1"/>
          </p:cNvSpPr>
          <p:nvPr>
            <p:ph idx="1"/>
          </p:nvPr>
        </p:nvSpPr>
        <p:spPr/>
        <p:txBody>
          <a:bodyPr/>
          <a:lstStyle/>
          <a:p>
            <a:r>
              <a:rPr lang="en-GB" dirty="0"/>
              <a:t>A separate interface must be developed for each approved system so that common services can be used with these systems. </a:t>
            </a:r>
            <a:endParaRPr lang="en-GB" dirty="0" smtClean="0"/>
          </a:p>
          <a:p>
            <a:r>
              <a:rPr lang="en-GB" dirty="0" smtClean="0"/>
              <a:t>This </a:t>
            </a:r>
            <a:r>
              <a:rPr lang="en-GB" dirty="0"/>
              <a:t>means that only a relatively small number of approved systems can be supported.</a:t>
            </a:r>
          </a:p>
          <a:p>
            <a:r>
              <a:rPr lang="en-GB" dirty="0" smtClean="0"/>
              <a:t>The </a:t>
            </a:r>
            <a:r>
              <a:rPr lang="en-GB" dirty="0"/>
              <a:t>owners of the container system have no influence on the functionality and behaviour of the included systems. </a:t>
            </a:r>
            <a:r>
              <a:rPr lang="en-GB" dirty="0" smtClean="0"/>
              <a:t>Systems </a:t>
            </a:r>
            <a:r>
              <a:rPr lang="en-GB" dirty="0"/>
              <a:t>may stop working or may be withdrawn at any time.</a:t>
            </a:r>
          </a:p>
          <a:p>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57</a:t>
            </a:fld>
            <a:endParaRPr lang="en-US"/>
          </a:p>
        </p:txBody>
      </p:sp>
    </p:spTree>
    <p:extLst>
      <p:ext uri="{BB962C8B-B14F-4D97-AF65-F5344CB8AC3E}">
        <p14:creationId xmlns:p14="http://schemas.microsoft.com/office/powerpoint/2010/main" val="1359509940"/>
      </p:ext>
    </p:extLst>
  </p:cSld>
  <p:clrMapOvr>
    <a:masterClrMapping/>
  </p:clrMapOvr>
  <p:transition xmlns:p14="http://schemas.microsoft.com/office/powerpoint/2010/mai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systems</a:t>
            </a:r>
            <a:endParaRPr lang="en-US" dirty="0"/>
          </a:p>
        </p:txBody>
      </p:sp>
      <p:sp>
        <p:nvSpPr>
          <p:cNvPr id="3" name="Content Placeholder 2"/>
          <p:cNvSpPr>
            <a:spLocks noGrp="1"/>
          </p:cNvSpPr>
          <p:nvPr>
            <p:ph idx="1"/>
          </p:nvPr>
        </p:nvSpPr>
        <p:spPr/>
        <p:txBody>
          <a:bodyPr/>
          <a:lstStyle/>
          <a:p>
            <a:r>
              <a:rPr lang="en-GB" dirty="0"/>
              <a:t>Trading systems are systems of systems where there is no single principal system but processing may take place in any of the constituent systems. </a:t>
            </a:r>
            <a:endParaRPr lang="en-GB" dirty="0" smtClean="0"/>
          </a:p>
          <a:p>
            <a:r>
              <a:rPr lang="en-GB" dirty="0" smtClean="0"/>
              <a:t>The </a:t>
            </a:r>
            <a:r>
              <a:rPr lang="en-GB" dirty="0"/>
              <a:t>systems involved trade information amongst themselves. There may be one-to-one or one-to-many interactions between these systems. </a:t>
            </a:r>
            <a:endParaRPr lang="en-GB" dirty="0" smtClean="0"/>
          </a:p>
          <a:p>
            <a:r>
              <a:rPr lang="en-GB" dirty="0" smtClean="0"/>
              <a:t>Each </a:t>
            </a:r>
            <a:r>
              <a:rPr lang="en-GB" dirty="0"/>
              <a:t>system publishes its own interface but there may not be any interface standards that are followed by all systems. </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58</a:t>
            </a:fld>
            <a:endParaRPr lang="en-US"/>
          </a:p>
        </p:txBody>
      </p:sp>
    </p:spTree>
    <p:extLst>
      <p:ext uri="{BB962C8B-B14F-4D97-AF65-F5344CB8AC3E}">
        <p14:creationId xmlns:p14="http://schemas.microsoft.com/office/powerpoint/2010/main" val="1097157488"/>
      </p:ext>
    </p:extLst>
  </p:cSld>
  <p:clrMapOvr>
    <a:masterClrMapping/>
  </p:clrMapOvr>
  <p:transition xmlns:p14="http://schemas.microsoft.com/office/powerpoint/2010/mai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systems</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59</a:t>
            </a:fld>
            <a:endParaRPr lang="en-US"/>
          </a:p>
        </p:txBody>
      </p:sp>
      <p:pic>
        <p:nvPicPr>
          <p:cNvPr id="7" name="Picture 6" descr="20.14  Trading systems.eps"/>
          <p:cNvPicPr>
            <a:picLocks noChangeAspect="1"/>
          </p:cNvPicPr>
          <p:nvPr/>
        </p:nvPicPr>
        <p:blipFill rotWithShape="1">
          <a:blip r:embed="rId2">
            <a:extLst>
              <a:ext uri="{28A0092B-C50C-407E-A947-70E740481C1C}">
                <a14:useLocalDpi xmlns:a14="http://schemas.microsoft.com/office/drawing/2010/main" val="0"/>
              </a:ext>
            </a:extLst>
          </a:blip>
          <a:srcRect l="51996" t="57239" r="12432" b="-3505"/>
          <a:stretch/>
        </p:blipFill>
        <p:spPr>
          <a:xfrm>
            <a:off x="1243262" y="1965156"/>
            <a:ext cx="6617370" cy="4392448"/>
          </a:xfrm>
          <a:prstGeom prst="rect">
            <a:avLst/>
          </a:prstGeom>
        </p:spPr>
      </p:pic>
    </p:spTree>
    <p:extLst>
      <p:ext uri="{BB962C8B-B14F-4D97-AF65-F5344CB8AC3E}">
        <p14:creationId xmlns:p14="http://schemas.microsoft.com/office/powerpoint/2010/main" val="3361208921"/>
      </p:ext>
    </p:extLst>
  </p:cSld>
  <p:clrMapOvr>
    <a:masterClrMapping/>
  </p:clrMapOvr>
  <p:transition xmlns:p14="http://schemas.microsoft.com/office/powerpoint/2010/mai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29333"/>
            <a:ext cx="8229600" cy="1143000"/>
          </a:xfrm>
        </p:spPr>
        <p:txBody>
          <a:bodyPr/>
          <a:lstStyle/>
          <a:p>
            <a:pPr algn="ctr"/>
            <a:r>
              <a:rPr lang="en-US" dirty="0" smtClean="0"/>
              <a:t>System complexity</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6</a:t>
            </a:fld>
            <a:endParaRPr lang="en-US"/>
          </a:p>
        </p:txBody>
      </p:sp>
    </p:spTree>
    <p:extLst>
      <p:ext uri="{BB962C8B-B14F-4D97-AF65-F5344CB8AC3E}">
        <p14:creationId xmlns:p14="http://schemas.microsoft.com/office/powerpoint/2010/main" val="3427128299"/>
      </p:ext>
    </p:extLst>
  </p:cSld>
  <p:clrMapOvr>
    <a:masterClrMapping/>
  </p:clrMapOvr>
  <p:transition xmlns:p14="http://schemas.microsoft.com/office/powerpoint/2010/mai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Trading </a:t>
            </a:r>
            <a:r>
              <a:rPr lang="en-US" dirty="0" err="1" smtClean="0"/>
              <a:t>SoS</a:t>
            </a:r>
            <a:endParaRPr lang="en-US" dirty="0"/>
          </a:p>
        </p:txBody>
      </p:sp>
      <p:sp>
        <p:nvSpPr>
          <p:cNvPr id="3" name="Content Placeholder 2"/>
          <p:cNvSpPr>
            <a:spLocks noGrp="1"/>
          </p:cNvSpPr>
          <p:nvPr>
            <p:ph idx="1"/>
          </p:nvPr>
        </p:nvSpPr>
        <p:spPr/>
        <p:txBody>
          <a:bodyPr/>
          <a:lstStyle/>
          <a:p>
            <a:r>
              <a:rPr lang="en-GB" dirty="0"/>
              <a:t>Trading systems may be developed for any type of marketplace with the information exchanged being information about the goods being traded and their prices. </a:t>
            </a:r>
            <a:endParaRPr lang="en-GB" dirty="0" smtClean="0"/>
          </a:p>
          <a:p>
            <a:r>
              <a:rPr lang="en-GB" dirty="0" smtClean="0"/>
              <a:t>While </a:t>
            </a:r>
            <a:r>
              <a:rPr lang="en-GB" dirty="0"/>
              <a:t>trading systems are systems in their own right and could conceivably be used for individual trading, they are most useful in an automated trading context where the systems negotiate directly with each </a:t>
            </a:r>
            <a:r>
              <a:rPr lang="en-GB" dirty="0" smtClean="0"/>
              <a:t>other. </a:t>
            </a:r>
          </a:p>
          <a:p>
            <a:r>
              <a:rPr lang="en-GB" dirty="0"/>
              <a:t>The major problem with this type of system is that there is no governance mechanism so any of the systems involved may change at any time. </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60</a:t>
            </a:fld>
            <a:endParaRPr lang="en-US"/>
          </a:p>
        </p:txBody>
      </p:sp>
    </p:spTree>
    <p:extLst>
      <p:ext uri="{BB962C8B-B14F-4D97-AF65-F5344CB8AC3E}">
        <p14:creationId xmlns:p14="http://schemas.microsoft.com/office/powerpoint/2010/main" val="2247298804"/>
      </p:ext>
    </p:extLst>
  </p:cSld>
  <p:clrMapOvr>
    <a:masterClrMapping/>
  </p:clrMapOvr>
  <p:transition xmlns:p14="http://schemas.microsoft.com/office/powerpoint/2010/mai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a:p>
        </p:txBody>
      </p:sp>
      <p:sp>
        <p:nvSpPr>
          <p:cNvPr id="3" name="Content Placeholder 2"/>
          <p:cNvSpPr>
            <a:spLocks noGrp="1"/>
          </p:cNvSpPr>
          <p:nvPr>
            <p:ph idx="1"/>
          </p:nvPr>
        </p:nvSpPr>
        <p:spPr/>
        <p:txBody>
          <a:bodyPr/>
          <a:lstStyle/>
          <a:p>
            <a:r>
              <a:rPr lang="en-GB" dirty="0"/>
              <a:t>Systems of systems are systems where two or more of the constituent systems are independently managed and governed.</a:t>
            </a:r>
          </a:p>
          <a:p>
            <a:r>
              <a:rPr lang="en-GB" dirty="0"/>
              <a:t>There are three types of complexity that are important for systems of systems – technical complexity, managerial complexity and governance complexity.</a:t>
            </a:r>
          </a:p>
          <a:p>
            <a:r>
              <a:rPr lang="en-GB" dirty="0"/>
              <a:t>System governance can be used as the basis for a classification scheme for </a:t>
            </a:r>
            <a:r>
              <a:rPr lang="en-GB" dirty="0" err="1"/>
              <a:t>SoS</a:t>
            </a:r>
            <a:r>
              <a:rPr lang="en-GB" dirty="0"/>
              <a:t>. This leads to three classes of </a:t>
            </a:r>
            <a:r>
              <a:rPr lang="en-GB" dirty="0" err="1"/>
              <a:t>SoS</a:t>
            </a:r>
            <a:r>
              <a:rPr lang="en-GB" dirty="0"/>
              <a:t> namely organizational systems, federated systems and system coalitions</a:t>
            </a:r>
            <a:r>
              <a:rPr lang="en-GB" dirty="0" smtClean="0"/>
              <a:t>.</a:t>
            </a:r>
            <a:endParaRPr lang="en-GB"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61</a:t>
            </a:fld>
            <a:endParaRPr lang="en-US"/>
          </a:p>
        </p:txBody>
      </p:sp>
    </p:spTree>
    <p:extLst>
      <p:ext uri="{BB962C8B-B14F-4D97-AF65-F5344CB8AC3E}">
        <p14:creationId xmlns:p14="http://schemas.microsoft.com/office/powerpoint/2010/main" val="3036077805"/>
      </p:ext>
    </p:extLst>
  </p:cSld>
  <p:clrMapOvr>
    <a:masterClrMapping/>
  </p:clrMapOvr>
  <p:transition xmlns:p14="http://schemas.microsoft.com/office/powerpoint/2010/mai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a:t>Reductionism as an engineering method breaks down because of the inherent complexity of systems of systems. </a:t>
            </a:r>
            <a:endParaRPr lang="en-GB" dirty="0" smtClean="0"/>
          </a:p>
          <a:p>
            <a:r>
              <a:rPr lang="en-GB" dirty="0" smtClean="0"/>
              <a:t>Reductionism </a:t>
            </a:r>
            <a:r>
              <a:rPr lang="en-GB" dirty="0"/>
              <a:t>assumes clear system boundaries, rational decision making and well-defined problems. </a:t>
            </a:r>
            <a:r>
              <a:rPr lang="en-GB" dirty="0" smtClean="0"/>
              <a:t>None of these are true for systems of systems.</a:t>
            </a:r>
            <a:endParaRPr lang="en-GB" dirty="0"/>
          </a:p>
          <a:p>
            <a:r>
              <a:rPr lang="en-GB" dirty="0"/>
              <a:t>The key stages of the </a:t>
            </a:r>
            <a:r>
              <a:rPr lang="en-GB" dirty="0" err="1"/>
              <a:t>SoS</a:t>
            </a:r>
            <a:r>
              <a:rPr lang="en-GB" dirty="0"/>
              <a:t> development process are conceptual design, system selection, architectural design, interface development and integration and deployment. Governance and management policies must be designed in parallel with these activities.</a:t>
            </a:r>
          </a:p>
          <a:p>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62</a:t>
            </a:fld>
            <a:endParaRPr lang="en-US"/>
          </a:p>
        </p:txBody>
      </p:sp>
    </p:spTree>
    <p:extLst>
      <p:ext uri="{BB962C8B-B14F-4D97-AF65-F5344CB8AC3E}">
        <p14:creationId xmlns:p14="http://schemas.microsoft.com/office/powerpoint/2010/main" val="1017940451"/>
      </p:ext>
    </p:extLst>
  </p:cSld>
  <p:clrMapOvr>
    <a:masterClrMapping/>
  </p:clrMapOvr>
  <p:transition xmlns:p14="http://schemas.microsoft.com/office/powerpoint/2010/mai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a:t>Architectural patterns for systems of systems are a means of describing and discussing typical architectures for </a:t>
            </a:r>
            <a:r>
              <a:rPr lang="en-GB" dirty="0" err="1"/>
              <a:t>SoS</a:t>
            </a:r>
            <a:r>
              <a:rPr lang="en-GB" dirty="0"/>
              <a:t>.  </a:t>
            </a:r>
            <a:endParaRPr lang="en-GB" dirty="0" smtClean="0"/>
          </a:p>
          <a:p>
            <a:r>
              <a:rPr lang="en-GB" dirty="0" smtClean="0"/>
              <a:t>Important </a:t>
            </a:r>
            <a:r>
              <a:rPr lang="en-GB" dirty="0"/>
              <a:t>patterns are systems as data feeds, systems in a container and trading systems.</a:t>
            </a:r>
          </a:p>
          <a:p>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63</a:t>
            </a:fld>
            <a:endParaRPr lang="en-US"/>
          </a:p>
        </p:txBody>
      </p:sp>
    </p:spTree>
    <p:extLst>
      <p:ext uri="{BB962C8B-B14F-4D97-AF65-F5344CB8AC3E}">
        <p14:creationId xmlns:p14="http://schemas.microsoft.com/office/powerpoint/2010/main" val="3851881417"/>
      </p:ext>
    </p:extLst>
  </p:cSld>
  <p:clrMapOvr>
    <a:masterClrMapping/>
  </p:clrMapOvr>
  <p:transition xmlns:p14="http://schemas.microsoft.com/office/powerpoint/2010/mai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a:t>
            </a:r>
            <a:endParaRPr lang="en-US" dirty="0"/>
          </a:p>
        </p:txBody>
      </p:sp>
      <p:sp>
        <p:nvSpPr>
          <p:cNvPr id="3" name="Content Placeholder 2"/>
          <p:cNvSpPr>
            <a:spLocks noGrp="1"/>
          </p:cNvSpPr>
          <p:nvPr>
            <p:ph idx="1"/>
          </p:nvPr>
        </p:nvSpPr>
        <p:spPr/>
        <p:txBody>
          <a:bodyPr/>
          <a:lstStyle/>
          <a:p>
            <a:r>
              <a:rPr lang="en-GB" dirty="0"/>
              <a:t>All systems are composed of parts (elements) with relationships between these elements of the system. </a:t>
            </a:r>
            <a:endParaRPr lang="en-GB" dirty="0" smtClean="0"/>
          </a:p>
          <a:p>
            <a:pPr lvl="1"/>
            <a:r>
              <a:rPr lang="en-GB" dirty="0" smtClean="0"/>
              <a:t>For </a:t>
            </a:r>
            <a:r>
              <a:rPr lang="en-GB" dirty="0"/>
              <a:t>example, the parts of a program may be objects and the parts of each object may be constants, variables and methods. </a:t>
            </a:r>
            <a:endParaRPr lang="en-GB" dirty="0" smtClean="0"/>
          </a:p>
          <a:p>
            <a:pPr lvl="1"/>
            <a:r>
              <a:rPr lang="en-GB" dirty="0" smtClean="0"/>
              <a:t>Examples </a:t>
            </a:r>
            <a:r>
              <a:rPr lang="en-GB" dirty="0"/>
              <a:t>of relationships include ‘calls’ (method A calls method B), ‘inherits-from’ (object X inherits the methods and attributes of object Y) and ‘part of’ (method A is part of object X)</a:t>
            </a:r>
            <a:r>
              <a:rPr lang="en-GB" dirty="0" smtClean="0"/>
              <a:t>.</a:t>
            </a:r>
          </a:p>
          <a:p>
            <a:r>
              <a:rPr lang="en-GB" dirty="0"/>
              <a:t>The complexity of any system depends on the number and the types of relationships between system elements. </a:t>
            </a:r>
            <a:endParaRPr lang="en-GB" dirty="0" smtClean="0"/>
          </a:p>
          <a:p>
            <a:r>
              <a:rPr lang="en-GB" dirty="0"/>
              <a:t>The type of </a:t>
            </a:r>
            <a:r>
              <a:rPr lang="en-GB" dirty="0" smtClean="0"/>
              <a:t>relationship (static or dynamic) </a:t>
            </a:r>
            <a:r>
              <a:rPr lang="en-GB" dirty="0"/>
              <a:t>also influences the overall complexity of a system. </a:t>
            </a:r>
          </a:p>
          <a:p>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7</a:t>
            </a:fld>
            <a:endParaRPr lang="en-US"/>
          </a:p>
        </p:txBody>
      </p:sp>
    </p:spTree>
    <p:extLst>
      <p:ext uri="{BB962C8B-B14F-4D97-AF65-F5344CB8AC3E}">
        <p14:creationId xmlns:p14="http://schemas.microsoft.com/office/powerpoint/2010/main" val="1952413018"/>
      </p:ext>
    </p:extLst>
  </p:cSld>
  <p:clrMapOvr>
    <a:masterClrMapping/>
  </p:clrMapOvr>
  <p:transition xmlns:p14="http://schemas.microsoft.com/office/powerpoint/2010/mai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and complex systems</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8</a:t>
            </a:fld>
            <a:endParaRPr lang="en-US"/>
          </a:p>
        </p:txBody>
      </p:sp>
      <p:pic>
        <p:nvPicPr>
          <p:cNvPr id="7" name="Picture 6" descr="20.1 Simple and complex system.eps"/>
          <p:cNvPicPr>
            <a:picLocks noChangeAspect="1"/>
          </p:cNvPicPr>
          <p:nvPr/>
        </p:nvPicPr>
        <p:blipFill rotWithShape="1">
          <a:blip r:embed="rId2">
            <a:extLst>
              <a:ext uri="{28A0092B-C50C-407E-A947-70E740481C1C}">
                <a14:useLocalDpi xmlns:a14="http://schemas.microsoft.com/office/drawing/2010/main" val="0"/>
              </a:ext>
            </a:extLst>
          </a:blip>
          <a:srcRect l="30872" t="38057"/>
          <a:stretch/>
        </p:blipFill>
        <p:spPr>
          <a:xfrm>
            <a:off x="155125" y="2245894"/>
            <a:ext cx="8531675" cy="3168316"/>
          </a:xfrm>
          <a:prstGeom prst="rect">
            <a:avLst/>
          </a:prstGeom>
        </p:spPr>
      </p:pic>
    </p:spTree>
    <p:extLst>
      <p:ext uri="{BB962C8B-B14F-4D97-AF65-F5344CB8AC3E}">
        <p14:creationId xmlns:p14="http://schemas.microsoft.com/office/powerpoint/2010/main" val="3942434804"/>
      </p:ext>
    </p:extLst>
  </p:cSld>
  <p:clrMapOvr>
    <a:masterClrMapping/>
  </p:clrMapOvr>
  <p:transition xmlns:p14="http://schemas.microsoft.com/office/powerpoint/2010/mai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complexity</a:t>
            </a:r>
            <a:endParaRPr lang="en-US" dirty="0"/>
          </a:p>
        </p:txBody>
      </p:sp>
      <p:sp>
        <p:nvSpPr>
          <p:cNvPr id="3" name="Content Placeholder 2"/>
          <p:cNvSpPr>
            <a:spLocks noGrp="1"/>
          </p:cNvSpPr>
          <p:nvPr>
            <p:ph idx="1"/>
          </p:nvPr>
        </p:nvSpPr>
        <p:spPr/>
        <p:txBody>
          <a:bodyPr/>
          <a:lstStyle/>
          <a:p>
            <a:r>
              <a:rPr lang="en-GB" dirty="0"/>
              <a:t>As systems grow in size, they need more complex production and management processes.  </a:t>
            </a:r>
            <a:endParaRPr lang="en-GB" dirty="0" smtClean="0"/>
          </a:p>
          <a:p>
            <a:r>
              <a:rPr lang="en-GB" dirty="0" smtClean="0"/>
              <a:t>Complex </a:t>
            </a:r>
            <a:r>
              <a:rPr lang="en-GB" dirty="0"/>
              <a:t>processes are themselves complex systems. </a:t>
            </a:r>
            <a:endParaRPr lang="en-GB" dirty="0" smtClean="0"/>
          </a:p>
          <a:p>
            <a:pPr lvl="1"/>
            <a:r>
              <a:rPr lang="en-GB" dirty="0" smtClean="0"/>
              <a:t>They </a:t>
            </a:r>
            <a:r>
              <a:rPr lang="en-GB" dirty="0"/>
              <a:t>are difficult to understand and may have undesirable emergent properties. They are more time consuming than simpler processes and they require more documentation and coordination between the people and the organizations involved in the system development. </a:t>
            </a:r>
            <a:endParaRPr lang="en-GB" dirty="0" smtClean="0"/>
          </a:p>
          <a:p>
            <a:r>
              <a:rPr lang="en-GB" dirty="0" smtClean="0"/>
              <a:t>The </a:t>
            </a:r>
            <a:r>
              <a:rPr lang="en-GB" dirty="0"/>
              <a:t>complexity of the production process is one of the main reasons why projects go wrong, with software delivered late and over-budget. </a:t>
            </a:r>
            <a:endParaRPr lang="en-US" dirty="0"/>
          </a:p>
        </p:txBody>
      </p:sp>
      <p:sp>
        <p:nvSpPr>
          <p:cNvPr id="4" name="Date Placeholder 3"/>
          <p:cNvSpPr>
            <a:spLocks noGrp="1"/>
          </p:cNvSpPr>
          <p:nvPr>
            <p:ph type="dt" sz="half" idx="10"/>
          </p:nvPr>
        </p:nvSpPr>
        <p:spPr/>
        <p:txBody>
          <a:bodyPr/>
          <a:lstStyle/>
          <a:p>
            <a:r>
              <a:rPr lang="en-GB" smtClean="0"/>
              <a:t>26/11/2014</a:t>
            </a:r>
            <a:endParaRPr lang="en-US"/>
          </a:p>
        </p:txBody>
      </p:sp>
      <p:sp>
        <p:nvSpPr>
          <p:cNvPr id="5" name="Footer Placeholder 4"/>
          <p:cNvSpPr>
            <a:spLocks noGrp="1"/>
          </p:cNvSpPr>
          <p:nvPr>
            <p:ph type="ftr" sz="quarter" idx="11"/>
          </p:nvPr>
        </p:nvSpPr>
        <p:spPr/>
        <p:txBody>
          <a:bodyPr/>
          <a:lstStyle/>
          <a:p>
            <a:r>
              <a:rPr lang="en-US" smtClean="0"/>
              <a:t>Chapter 20 Systems of Systems</a:t>
            </a:r>
            <a:endParaRPr lang="en-US"/>
          </a:p>
        </p:txBody>
      </p:sp>
      <p:sp>
        <p:nvSpPr>
          <p:cNvPr id="6" name="Slide Number Placeholder 5"/>
          <p:cNvSpPr>
            <a:spLocks noGrp="1"/>
          </p:cNvSpPr>
          <p:nvPr>
            <p:ph type="sldNum" sz="quarter" idx="12"/>
          </p:nvPr>
        </p:nvSpPr>
        <p:spPr/>
        <p:txBody>
          <a:bodyPr/>
          <a:lstStyle/>
          <a:p>
            <a:fld id="{A86F8904-DFC0-E240-BFF8-1216C9CAE37B}" type="slidenum">
              <a:rPr lang="en-US" smtClean="0"/>
              <a:pPr/>
              <a:t>9</a:t>
            </a:fld>
            <a:endParaRPr lang="en-US"/>
          </a:p>
        </p:txBody>
      </p:sp>
    </p:spTree>
    <p:extLst>
      <p:ext uri="{BB962C8B-B14F-4D97-AF65-F5344CB8AC3E}">
        <p14:creationId xmlns:p14="http://schemas.microsoft.com/office/powerpoint/2010/main" val="1320423123"/>
      </p:ext>
    </p:extLst>
  </p:cSld>
  <p:clrMapOvr>
    <a:masterClrMapping/>
  </p:clrMapOvr>
  <p:transition xmlns:p14="http://schemas.microsoft.com/office/powerpoint/2010/mai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1573</TotalTime>
  <Words>4097</Words>
  <Application>Microsoft Macintosh PowerPoint</Application>
  <PresentationFormat>On-screen Show (4:3)</PresentationFormat>
  <Paragraphs>441</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SE10 slides</vt:lpstr>
      <vt:lpstr>Chapter 20 – Systems of Systems</vt:lpstr>
      <vt:lpstr>Topics covered</vt:lpstr>
      <vt:lpstr>Systems of systems</vt:lpstr>
      <vt:lpstr>Examples of systems of systems</vt:lpstr>
      <vt:lpstr>Essential characteristics of SoS</vt:lpstr>
      <vt:lpstr>System complexity</vt:lpstr>
      <vt:lpstr>Complexity</vt:lpstr>
      <vt:lpstr>Simple and complex systems</vt:lpstr>
      <vt:lpstr>Process complexity</vt:lpstr>
      <vt:lpstr>System production and management processes</vt:lpstr>
      <vt:lpstr>Complexity and software engineering</vt:lpstr>
      <vt:lpstr>Types of complexity</vt:lpstr>
      <vt:lpstr>System characteristics and complexity</vt:lpstr>
      <vt:lpstr>Complexity and project failure</vt:lpstr>
      <vt:lpstr>Systems of systems classification</vt:lpstr>
      <vt:lpstr>Maier’s classification of systems of systems</vt:lpstr>
      <vt:lpstr>More intuitive classification terms</vt:lpstr>
      <vt:lpstr>System of systems classification</vt:lpstr>
      <vt:lpstr>iLearn as a SoS</vt:lpstr>
      <vt:lpstr>Reductionism and complex systems</vt:lpstr>
      <vt:lpstr>Complexity management in engineering</vt:lpstr>
      <vt:lpstr>Software engineering methods</vt:lpstr>
      <vt:lpstr>Reductionist methods</vt:lpstr>
      <vt:lpstr>Reductionist assumptions</vt:lpstr>
      <vt:lpstr>System of systems reality</vt:lpstr>
      <vt:lpstr>Reductionism and software SoS</vt:lpstr>
      <vt:lpstr>Systems of systems engineering</vt:lpstr>
      <vt:lpstr>SoS engineering problems</vt:lpstr>
      <vt:lpstr>Systems of systems engineering</vt:lpstr>
      <vt:lpstr>SoS development processes</vt:lpstr>
      <vt:lpstr>SoS development processes</vt:lpstr>
      <vt:lpstr>Interface development</vt:lpstr>
      <vt:lpstr>Service interface development</vt:lpstr>
      <vt:lpstr>Service interfaces</vt:lpstr>
      <vt:lpstr>Unified user interfaces</vt:lpstr>
      <vt:lpstr>Cost-effectiveness of UI development</vt:lpstr>
      <vt:lpstr>Integration and deployment</vt:lpstr>
      <vt:lpstr>Staged deployment of the iLearn system</vt:lpstr>
      <vt:lpstr>iLearn releases</vt:lpstr>
      <vt:lpstr>SoS testing</vt:lpstr>
      <vt:lpstr>SoS testing and agile testing</vt:lpstr>
      <vt:lpstr>Systems of systems architecture</vt:lpstr>
      <vt:lpstr>General principles for architecting SoS</vt:lpstr>
      <vt:lpstr>Architectural frameworks</vt:lpstr>
      <vt:lpstr>TOGAF</vt:lpstr>
      <vt:lpstr>TOGAF – Architecture Development Method</vt:lpstr>
      <vt:lpstr>Architectural model management</vt:lpstr>
      <vt:lpstr>Architectural patterns for SoS</vt:lpstr>
      <vt:lpstr>Systems as data feeds</vt:lpstr>
      <vt:lpstr>Systems as data feeds</vt:lpstr>
      <vt:lpstr>Systems as data feeds</vt:lpstr>
      <vt:lpstr>Systems as data feeds with unifying interface</vt:lpstr>
      <vt:lpstr>Systems in a container</vt:lpstr>
      <vt:lpstr>Container systems</vt:lpstr>
      <vt:lpstr>ILearn container: common services</vt:lpstr>
      <vt:lpstr>iLearn as a container</vt:lpstr>
      <vt:lpstr>Container architecture problems</vt:lpstr>
      <vt:lpstr>Trading systems</vt:lpstr>
      <vt:lpstr>Trading systems</vt:lpstr>
      <vt:lpstr>Trading SoS</vt:lpstr>
      <vt:lpstr>Key points</vt:lpstr>
      <vt:lpstr>Key points</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10</dc:title>
  <dc:creator>Ian Sommerville</dc:creator>
  <cp:lastModifiedBy>Ian Sommerville</cp:lastModifiedBy>
  <cp:revision>41</cp:revision>
  <dcterms:created xsi:type="dcterms:W3CDTF">2009-12-28T09:42:28Z</dcterms:created>
  <dcterms:modified xsi:type="dcterms:W3CDTF">2014-12-02T15:39:58Z</dcterms:modified>
</cp:coreProperties>
</file>