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256" r:id="rId2"/>
    <p:sldId id="313" r:id="rId3"/>
    <p:sldId id="287" r:id="rId4"/>
    <p:sldId id="314" r:id="rId5"/>
    <p:sldId id="288" r:id="rId6"/>
    <p:sldId id="331" r:id="rId7"/>
    <p:sldId id="289" r:id="rId8"/>
    <p:sldId id="315" r:id="rId9"/>
    <p:sldId id="327" r:id="rId10"/>
    <p:sldId id="267" r:id="rId11"/>
    <p:sldId id="332" r:id="rId12"/>
    <p:sldId id="257" r:id="rId13"/>
    <p:sldId id="269" r:id="rId14"/>
    <p:sldId id="281" r:id="rId15"/>
    <p:sldId id="271" r:id="rId16"/>
    <p:sldId id="282" r:id="rId17"/>
    <p:sldId id="273" r:id="rId18"/>
    <p:sldId id="283" r:id="rId19"/>
    <p:sldId id="284" r:id="rId20"/>
    <p:sldId id="276" r:id="rId21"/>
    <p:sldId id="333" r:id="rId22"/>
    <p:sldId id="285" r:id="rId23"/>
    <p:sldId id="286" r:id="rId24"/>
    <p:sldId id="279" r:id="rId25"/>
    <p:sldId id="262" r:id="rId26"/>
    <p:sldId id="328" r:id="rId27"/>
    <p:sldId id="318" r:id="rId28"/>
    <p:sldId id="319" r:id="rId29"/>
    <p:sldId id="292" r:id="rId30"/>
    <p:sldId id="263" r:id="rId31"/>
    <p:sldId id="294" r:id="rId32"/>
    <p:sldId id="299" r:id="rId33"/>
    <p:sldId id="264" r:id="rId34"/>
    <p:sldId id="334" r:id="rId35"/>
    <p:sldId id="296" r:id="rId36"/>
    <p:sldId id="297" r:id="rId37"/>
    <p:sldId id="298" r:id="rId38"/>
    <p:sldId id="330" r:id="rId39"/>
    <p:sldId id="300" r:id="rId40"/>
    <p:sldId id="320" r:id="rId41"/>
    <p:sldId id="265" r:id="rId42"/>
    <p:sldId id="321" r:id="rId43"/>
    <p:sldId id="322" r:id="rId44"/>
    <p:sldId id="291" r:id="rId45"/>
    <p:sldId id="302" r:id="rId46"/>
    <p:sldId id="266" r:id="rId47"/>
    <p:sldId id="323" r:id="rId48"/>
    <p:sldId id="311" r:id="rId49"/>
    <p:sldId id="312" r:id="rId50"/>
    <p:sldId id="309" r:id="rId51"/>
    <p:sldId id="310" r:id="rId52"/>
    <p:sldId id="329" r:id="rId53"/>
    <p:sldId id="325"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112" d="100"/>
          <a:sy n="112" d="100"/>
        </p:scale>
        <p:origin x="-150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04/12/2014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160548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04/12/2014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25909344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best not to read this out. Talk around the issues after</a:t>
            </a:r>
            <a:r>
              <a:rPr lang="en-US" baseline="0" dirty="0" smtClean="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discuss</a:t>
            </a:r>
            <a:r>
              <a:rPr lang="en-US" baseline="0" dirty="0" smtClean="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let student’s read this. Don’t try to read it out in class.  Talk around the issues discussed in the book.</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32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04/12/2014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04/12/2014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04/12/2014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04/12/2014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22 Project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22 – Project Management</a:t>
            </a:r>
            <a:endParaRPr lang="en-US" sz="2400" dirty="0"/>
          </a:p>
        </p:txBody>
      </p:sp>
      <p:sp>
        <p:nvSpPr>
          <p:cNvPr id="6" name="Subtitle 5"/>
          <p:cNvSpPr>
            <a:spLocks noGrp="1"/>
          </p:cNvSpPr>
          <p:nvPr>
            <p:ph type="subTitle" idx="1"/>
          </p:nvPr>
        </p:nvSpPr>
        <p:spPr/>
        <p:txBody>
          <a:bodyPr/>
          <a:lstStyle/>
          <a:p>
            <a:endParaRPr lang="en-US" dirty="0"/>
          </a:p>
        </p:txBody>
      </p:sp>
      <p:sp>
        <p:nvSpPr>
          <p:cNvPr id="7" name="Date Placeholder 6"/>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idx="1"/>
          </p:nvPr>
        </p:nvSpPr>
        <p:spPr/>
        <p:txBody>
          <a:bodyPr lIns="91797" tIns="45898" rIns="91797" bIns="45898"/>
          <a:lstStyle/>
          <a:p>
            <a:pPr>
              <a:lnSpc>
                <a:spcPct val="90000"/>
              </a:lnSpc>
            </a:pPr>
            <a:r>
              <a:rPr lang="en-GB" dirty="0"/>
              <a:t>Risk management is concerned with identifying risks and drawing up plans to minimise their effect on a project</a:t>
            </a:r>
            <a:r>
              <a:rPr lang="en-GB" dirty="0" smtClean="0"/>
              <a:t>.</a:t>
            </a:r>
          </a:p>
          <a:p>
            <a:pPr>
              <a:lnSpc>
                <a:spcPct val="90000"/>
              </a:lnSpc>
            </a:pPr>
            <a:r>
              <a:rPr lang="en-GB" dirty="0"/>
              <a:t>Software risk management is important because of the inherent uncertainties in software development. </a:t>
            </a:r>
            <a:endParaRPr lang="en-GB" dirty="0" smtClean="0"/>
          </a:p>
          <a:p>
            <a:pPr lvl="1">
              <a:lnSpc>
                <a:spcPct val="90000"/>
              </a:lnSpc>
            </a:pPr>
            <a:r>
              <a:rPr lang="en-GB" dirty="0" smtClean="0"/>
              <a:t>These </a:t>
            </a:r>
            <a:r>
              <a:rPr lang="en-GB" dirty="0"/>
              <a:t>uncertainties stem from loosely defined requirements, requirements changes due to changes in customer needs, difficulties in estimating the time and resources required for software development, and differences in individual skills. </a:t>
            </a:r>
            <a:endParaRPr lang="en-GB" dirty="0" smtClean="0"/>
          </a:p>
          <a:p>
            <a:pPr>
              <a:lnSpc>
                <a:spcPct val="90000"/>
              </a:lnSpc>
            </a:pPr>
            <a:r>
              <a:rPr lang="en-GB" dirty="0"/>
              <a:t>You have to anticipate risks, understand the impact of these risks on the project, the product and the business, and take steps to avoid these risks. </a:t>
            </a:r>
            <a:endParaRPr lang="en-GB"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classification</a:t>
            </a:r>
            <a:endParaRPr lang="en-US" dirty="0"/>
          </a:p>
        </p:txBody>
      </p:sp>
      <p:sp>
        <p:nvSpPr>
          <p:cNvPr id="3" name="Content Placeholder 2"/>
          <p:cNvSpPr>
            <a:spLocks noGrp="1"/>
          </p:cNvSpPr>
          <p:nvPr>
            <p:ph idx="1"/>
          </p:nvPr>
        </p:nvSpPr>
        <p:spPr/>
        <p:txBody>
          <a:bodyPr/>
          <a:lstStyle/>
          <a:p>
            <a:pPr>
              <a:lnSpc>
                <a:spcPct val="90000"/>
              </a:lnSpc>
            </a:pPr>
            <a:r>
              <a:rPr lang="en-GB" dirty="0" smtClean="0"/>
              <a:t>There are two dimensions of risk classification</a:t>
            </a:r>
          </a:p>
          <a:p>
            <a:pPr lvl="1">
              <a:lnSpc>
                <a:spcPct val="90000"/>
              </a:lnSpc>
            </a:pPr>
            <a:r>
              <a:rPr lang="en-GB" dirty="0" smtClean="0"/>
              <a:t>The type of risk (technical, organizational, ..) </a:t>
            </a:r>
          </a:p>
          <a:p>
            <a:pPr lvl="1">
              <a:lnSpc>
                <a:spcPct val="90000"/>
              </a:lnSpc>
            </a:pPr>
            <a:r>
              <a:rPr lang="en-GB" dirty="0" smtClean="0"/>
              <a:t>what is affected by the risk:</a:t>
            </a:r>
          </a:p>
          <a:p>
            <a:pPr>
              <a:lnSpc>
                <a:spcPct val="90000"/>
              </a:lnSpc>
            </a:pPr>
            <a:r>
              <a:rPr lang="en-GB" i="1" dirty="0" smtClean="0"/>
              <a:t>Project </a:t>
            </a:r>
            <a:r>
              <a:rPr lang="en-GB" i="1" dirty="0"/>
              <a:t>risks </a:t>
            </a:r>
            <a:r>
              <a:rPr lang="en-GB" dirty="0"/>
              <a:t>affect schedule or resources</a:t>
            </a:r>
            <a:r>
              <a:rPr lang="en-GB" dirty="0" smtClean="0"/>
              <a:t>;</a:t>
            </a:r>
          </a:p>
          <a:p>
            <a:pPr>
              <a:lnSpc>
                <a:spcPct val="90000"/>
              </a:lnSpc>
            </a:pPr>
            <a:r>
              <a:rPr lang="en-GB" i="1" dirty="0" smtClean="0"/>
              <a:t>Product </a:t>
            </a:r>
            <a:r>
              <a:rPr lang="en-GB" i="1" dirty="0"/>
              <a:t>risks </a:t>
            </a:r>
            <a:r>
              <a:rPr lang="en-GB" dirty="0"/>
              <a:t>affect the quality or performance of the software being developed</a:t>
            </a:r>
            <a:r>
              <a:rPr lang="en-GB" dirty="0" smtClean="0"/>
              <a:t>;</a:t>
            </a:r>
          </a:p>
          <a:p>
            <a:pPr>
              <a:lnSpc>
                <a:spcPct val="90000"/>
              </a:lnSpc>
            </a:pPr>
            <a:r>
              <a:rPr lang="en-GB" i="1" dirty="0" smtClean="0"/>
              <a:t>Business </a:t>
            </a:r>
            <a:r>
              <a:rPr lang="en-GB" i="1" dirty="0"/>
              <a:t>risks </a:t>
            </a:r>
            <a:r>
              <a:rPr lang="en-GB" dirty="0"/>
              <a:t>affect the organisation developing or procuring the software.</a:t>
            </a:r>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11</a:t>
            </a:fld>
            <a:endParaRPr lang="en-US"/>
          </a:p>
        </p:txBody>
      </p:sp>
    </p:spTree>
    <p:extLst>
      <p:ext uri="{BB962C8B-B14F-4D97-AF65-F5344CB8AC3E}">
        <p14:creationId xmlns:p14="http://schemas.microsoft.com/office/powerpoint/2010/main" val="3044948557"/>
      </p:ext>
    </p:extLst>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a:t>
            </a:r>
            <a:r>
              <a:rPr lang="en-US" dirty="0" smtClean="0"/>
              <a:t>project</a:t>
            </a:r>
            <a:r>
              <a:rPr lang="en-US" dirty="0"/>
              <a:t>, product, and business risks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912359"/>
        </p:xfrm>
        <a:graphic>
          <a:graphicData uri="http://schemas.openxmlformats.org/drawingml/2006/table">
            <a:tbl>
              <a:tblPr firstRow="1" bandRow="1">
                <a:tableStyleId>{5C22544A-7EE6-4342-B048-85BDC9FD1C3A}</a:tableStyleId>
              </a:tblPr>
              <a:tblGrid>
                <a:gridCol w="2150546"/>
                <a:gridCol w="2026745"/>
                <a:gridCol w="4052309"/>
              </a:tblGrid>
              <a:tr h="370840">
                <a:tc>
                  <a:txBody>
                    <a:bodyPr/>
                    <a:lstStyle/>
                    <a:p>
                      <a:pPr algn="just">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Staff </a:t>
                      </a:r>
                      <a:r>
                        <a:rPr lang="en-GB" sz="14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management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14</a:t>
            </a:fld>
            <a:endParaRPr lang="en-US"/>
          </a:p>
        </p:txBody>
      </p:sp>
      <p:pic>
        <p:nvPicPr>
          <p:cNvPr id="8" name="Picture 7" descr="22.2 Risk-man-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30" y="2333592"/>
            <a:ext cx="8090244" cy="2429302"/>
          </a:xfrm>
          <a:prstGeom prst="rect">
            <a:avLst/>
          </a:prstGeom>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idx="1"/>
          </p:nvPr>
        </p:nvSpPr>
        <p:spPr/>
        <p:txBody>
          <a:bodyPr lIns="91797" tIns="45898" rIns="91797" bIns="45898"/>
          <a:lstStyle/>
          <a:p>
            <a:r>
              <a:rPr lang="en-GB" dirty="0" smtClean="0"/>
              <a:t>May be a team activities or based on the individual project manager’s experience.</a:t>
            </a:r>
          </a:p>
          <a:p>
            <a:r>
              <a:rPr lang="en-GB" dirty="0" smtClean="0"/>
              <a:t>A checklist of common risks may be used to identify risks in a project</a:t>
            </a:r>
          </a:p>
          <a:p>
            <a:pPr lvl="1"/>
            <a:r>
              <a:rPr lang="en-GB" dirty="0" smtClean="0"/>
              <a:t>Technology </a:t>
            </a:r>
            <a:r>
              <a:rPr lang="en-GB" dirty="0"/>
              <a:t>risks</a:t>
            </a:r>
            <a:r>
              <a:rPr lang="en-GB" dirty="0" smtClean="0"/>
              <a:t>.</a:t>
            </a:r>
          </a:p>
          <a:p>
            <a:pPr lvl="1"/>
            <a:r>
              <a:rPr lang="en-GB" dirty="0" smtClean="0"/>
              <a:t>Organizational </a:t>
            </a:r>
            <a:r>
              <a:rPr lang="en-GB" dirty="0"/>
              <a:t>risks</a:t>
            </a:r>
            <a:r>
              <a:rPr lang="en-GB" dirty="0" smtClean="0"/>
              <a:t>.</a:t>
            </a:r>
            <a:endParaRPr lang="en-GB" dirty="0"/>
          </a:p>
          <a:p>
            <a:pPr lvl="1"/>
            <a:r>
              <a:rPr lang="en-GB" dirty="0"/>
              <a:t>People risks.</a:t>
            </a:r>
          </a:p>
          <a:p>
            <a:pPr lvl="1"/>
            <a:r>
              <a:rPr lang="en-GB" dirty="0" smtClean="0"/>
              <a:t>Requirements </a:t>
            </a:r>
            <a:r>
              <a:rPr lang="en-GB" dirty="0"/>
              <a:t>risks.</a:t>
            </a:r>
          </a:p>
          <a:p>
            <a:pPr lvl="1"/>
            <a:r>
              <a:rPr lang="en-GB" dirty="0"/>
              <a:t>Estimation risks.</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different</a:t>
            </a:r>
            <a:r>
              <a:rPr lang="en-US" dirty="0" smtClean="0"/>
              <a:t> risk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21504"/>
              </p:ext>
            </p:extLst>
          </p:nvPr>
        </p:nvGraphicFramePr>
        <p:xfrm>
          <a:off x="457200" y="1600200"/>
          <a:ext cx="8229600" cy="4571999"/>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a:t>
                      </a:r>
                      <a:r>
                        <a:rPr lang="en-GB" sz="1400" b="1" dirty="0" smtClean="0">
                          <a:solidFill>
                            <a:srgbClr val="000000"/>
                          </a:solidFill>
                          <a:latin typeface="Arial"/>
                          <a:ea typeface="Times New Roman"/>
                          <a:cs typeface="Arial"/>
                        </a:rPr>
                        <a:t>risks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dirty="0">
                          <a:solidFill>
                            <a:srgbClr val="000000"/>
                          </a:solidFill>
                          <a:latin typeface="Arial"/>
                          <a:ea typeface="Times New Roman"/>
                          <a:cs typeface="Arial"/>
                        </a:rPr>
                        <a:t>Organizational financial problems force reductions in the project budget. (7)</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It is impossible to recruit staff with the skills required. (3)</a:t>
                      </a:r>
                    </a:p>
                    <a:p>
                      <a:pPr algn="just">
                        <a:spcAft>
                          <a:spcPts val="0"/>
                        </a:spcAft>
                      </a:pPr>
                      <a:r>
                        <a:rPr lang="en-GB" sz="1400" dirty="0">
                          <a:solidFill>
                            <a:srgbClr val="000000"/>
                          </a:solidFill>
                          <a:latin typeface="Arial"/>
                          <a:ea typeface="Times New Roman"/>
                          <a:cs typeface="Arial"/>
                        </a:rPr>
                        <a:t>Key staff are ill and unavailable at critical times. (4)</a:t>
                      </a:r>
                    </a:p>
                    <a:p>
                      <a:pPr algn="just">
                        <a:spcAft>
                          <a:spcPts val="0"/>
                        </a:spcAft>
                      </a:pPr>
                      <a:r>
                        <a:rPr lang="en-GB" sz="1400" dirty="0">
                          <a:solidFill>
                            <a:srgbClr val="000000"/>
                          </a:solidFill>
                          <a:latin typeface="Arial"/>
                          <a:ea typeface="Times New Roman"/>
                          <a:cs typeface="Arial"/>
                        </a:rPr>
                        <a:t>Required training for staff is not available. (5)</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Changes to requirements that require major design rework are proposed. (10)</a:t>
                      </a:r>
                    </a:p>
                    <a:p>
                      <a:pPr algn="just">
                        <a:spcAft>
                          <a:spcPts val="0"/>
                        </a:spcAft>
                      </a:pPr>
                      <a:r>
                        <a:rPr lang="en-GB" sz="1400" dirty="0">
                          <a:solidFill>
                            <a:srgbClr val="000000"/>
                          </a:solidFill>
                          <a:latin typeface="Arial"/>
                          <a:ea typeface="Times New Roman"/>
                          <a:cs typeface="Arial"/>
                        </a:rPr>
                        <a:t>Customers fail to understand the impact of requirements changes. (11)</a:t>
                      </a: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code generated by software code generation tools is inefficient. (8)</a:t>
                      </a:r>
                    </a:p>
                    <a:p>
                      <a:pPr algn="just">
                        <a:spcAft>
                          <a:spcPts val="0"/>
                        </a:spcAft>
                      </a:pPr>
                      <a:r>
                        <a:rPr lang="en-GB" sz="1400" dirty="0">
                          <a:solidFill>
                            <a:srgbClr val="000000"/>
                          </a:solidFill>
                          <a:latin typeface="Arial"/>
                          <a:ea typeface="Times New Roman"/>
                          <a:cs typeface="Arial"/>
                        </a:rPr>
                        <a:t>Software tools cannot work together in an integrated way. (9)</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dirty="0" smtClean="0"/>
              <a:t>04/12/2014</a:t>
            </a:r>
            <a:endParaRPr lang="en-US" dirty="0"/>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16</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a:t>
            </a:r>
            <a:r>
              <a:rPr lang="en-GB" dirty="0" smtClean="0"/>
              <a:t> consequences might </a:t>
            </a:r>
            <a:r>
              <a:rPr lang="en-GB" dirty="0"/>
              <a:t>be catastrophic, serious, tolerable or insignificant.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smtClean="0"/>
              <a:t>Risk </a:t>
            </a:r>
            <a:r>
              <a:rPr lang="en-US" dirty="0"/>
              <a:t>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gridCol w="1358150"/>
                <a:gridCol w="128883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Risk 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gridCol w="1486280"/>
                <a:gridCol w="147276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smtClean="0">
                          <a:solidFill>
                            <a:srgbClr val="000000"/>
                          </a:solidFill>
                          <a:latin typeface="Arial"/>
                          <a:ea typeface="Times New Roman"/>
                          <a:cs typeface="Arial"/>
                        </a:rPr>
                        <a:t>Insignificant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2" name="Date Placeholder 1"/>
          <p:cNvSpPr>
            <a:spLocks noGrp="1"/>
          </p:cNvSpPr>
          <p:nvPr>
            <p:ph type="dt" sz="half" idx="10"/>
          </p:nvPr>
        </p:nvSpPr>
        <p:spPr/>
        <p:txBody>
          <a:bodyPr/>
          <a:lstStyle/>
          <a:p>
            <a:r>
              <a:rPr lang="en-GB" smtClean="0"/>
              <a:t>04/12/2014</a:t>
            </a:r>
            <a:endParaRPr lang="en-US"/>
          </a:p>
        </p:txBody>
      </p:sp>
      <p:sp>
        <p:nvSpPr>
          <p:cNvPr id="7" name="Footer Placeholder 6"/>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19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Risk management</a:t>
            </a:r>
          </a:p>
          <a:p>
            <a:r>
              <a:rPr lang="en-GB" dirty="0" smtClean="0"/>
              <a:t>Managing people</a:t>
            </a:r>
          </a:p>
          <a:p>
            <a:r>
              <a:rPr lang="en-GB" dirty="0" smtClean="0"/>
              <a:t>Teamwork </a:t>
            </a:r>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idx="1"/>
          </p:nvPr>
        </p:nvSpPr>
        <p:spPr/>
        <p:txBody>
          <a:bodyPr lIns="91797" tIns="45898" rIns="91797" bIns="45898"/>
          <a:lstStyle/>
          <a:p>
            <a:pPr>
              <a:lnSpc>
                <a:spcPct val="90000"/>
              </a:lnSpc>
            </a:pPr>
            <a:r>
              <a:rPr lang="en-GB" dirty="0"/>
              <a:t>Consider each risk and develop a strategy to manage that risk.</a:t>
            </a:r>
          </a:p>
          <a:p>
            <a:pPr>
              <a:lnSpc>
                <a:spcPct val="90000"/>
              </a:lnSpc>
            </a:pPr>
            <a:r>
              <a:rPr lang="en-GB" dirty="0"/>
              <a:t>Avoidance strategies</a:t>
            </a:r>
          </a:p>
          <a:p>
            <a:pPr lvl="1">
              <a:lnSpc>
                <a:spcPct val="90000"/>
              </a:lnSpc>
            </a:pPr>
            <a:r>
              <a:rPr lang="en-GB" dirty="0"/>
              <a:t>The probability that the risk will arise is reduced;</a:t>
            </a:r>
          </a:p>
          <a:p>
            <a:pPr>
              <a:lnSpc>
                <a:spcPct val="90000"/>
              </a:lnSpc>
            </a:pPr>
            <a:r>
              <a:rPr lang="en-GB" dirty="0" smtClean="0"/>
              <a:t>Minimization </a:t>
            </a:r>
            <a:r>
              <a:rPr lang="en-GB" dirty="0"/>
              <a:t>strategies</a:t>
            </a:r>
          </a:p>
          <a:p>
            <a:pPr lvl="1">
              <a:lnSpc>
                <a:spcPct val="90000"/>
              </a:lnSpc>
            </a:pPr>
            <a:r>
              <a:rPr lang="en-GB" dirty="0"/>
              <a:t>The impact of the risk on the project or product will be reduced;</a:t>
            </a:r>
          </a:p>
          <a:p>
            <a:pPr>
              <a:lnSpc>
                <a:spcPct val="90000"/>
              </a:lnSpc>
            </a:pPr>
            <a:r>
              <a:rPr lang="en-GB" dirty="0"/>
              <a:t>Contingency plans</a:t>
            </a:r>
          </a:p>
          <a:p>
            <a:pPr lvl="1">
              <a:lnSpc>
                <a:spcPct val="90000"/>
              </a:lnSpc>
            </a:pPr>
            <a:r>
              <a:rPr lang="en-GB" dirty="0"/>
              <a:t>If the risk arises, contingency plans are plans to deal with that risk;</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What-if questions</a:t>
            </a:r>
            <a:endParaRPr lang="en-US" dirty="0"/>
          </a:p>
        </p:txBody>
      </p:sp>
      <p:sp>
        <p:nvSpPr>
          <p:cNvPr id="3" name="Content Placeholder 2"/>
          <p:cNvSpPr>
            <a:spLocks noGrp="1"/>
          </p:cNvSpPr>
          <p:nvPr>
            <p:ph idx="1"/>
          </p:nvPr>
        </p:nvSpPr>
        <p:spPr/>
        <p:txBody>
          <a:bodyPr/>
          <a:lstStyle/>
          <a:p>
            <a:r>
              <a:rPr lang="en-GB" dirty="0" smtClean="0"/>
              <a:t>What </a:t>
            </a:r>
            <a:r>
              <a:rPr lang="en-GB" dirty="0"/>
              <a:t>if several engineers are ill at the same time?</a:t>
            </a:r>
          </a:p>
          <a:p>
            <a:r>
              <a:rPr lang="en-GB" dirty="0" smtClean="0"/>
              <a:t>What </a:t>
            </a:r>
            <a:r>
              <a:rPr lang="en-GB" dirty="0"/>
              <a:t>if an economic downturn leads to budget cuts of 20% for the project?</a:t>
            </a:r>
          </a:p>
          <a:p>
            <a:r>
              <a:rPr lang="en-GB" dirty="0" smtClean="0"/>
              <a:t>What </a:t>
            </a:r>
            <a:r>
              <a:rPr lang="en-GB" dirty="0"/>
              <a:t>if the performance of open-source software is inadequate and the only expert on that open source software leaves?</a:t>
            </a:r>
          </a:p>
          <a:p>
            <a:r>
              <a:rPr lang="en-GB" dirty="0" smtClean="0"/>
              <a:t>What </a:t>
            </a:r>
            <a:r>
              <a:rPr lang="en-GB" dirty="0"/>
              <a:t>if the company that supplies and maintains software components goes out of business?</a:t>
            </a:r>
          </a:p>
          <a:p>
            <a:r>
              <a:rPr lang="en-GB" dirty="0" smtClean="0"/>
              <a:t>What </a:t>
            </a:r>
            <a:r>
              <a:rPr lang="en-GB" dirty="0"/>
              <a:t>if the customer fails to deliver the revised requirements as predicted? </a:t>
            </a:r>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21</a:t>
            </a:fld>
            <a:endParaRPr lang="en-US"/>
          </a:p>
        </p:txBody>
      </p:sp>
    </p:spTree>
    <p:extLst>
      <p:ext uri="{BB962C8B-B14F-4D97-AF65-F5344CB8AC3E}">
        <p14:creationId xmlns:p14="http://schemas.microsoft.com/office/powerpoint/2010/main" val="3444929375"/>
      </p:ext>
    </p:extLst>
  </p:cSld>
  <p:clrMapOvr>
    <a:masterClrMapping/>
  </p:clrMapOvr>
  <p:transition xmlns:p14="http://schemas.microsoft.com/office/powerpoint/2010/mai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gridCol w="5530076"/>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gridCol w="5309701"/>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indicators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574508"/>
              </p:ext>
            </p:extLst>
          </p:nvPr>
        </p:nvGraphicFramePr>
        <p:xfrm>
          <a:off x="457200" y="2059545"/>
          <a:ext cx="8229600" cy="3063239"/>
        </p:xfrm>
        <a:graphic>
          <a:graphicData uri="http://schemas.openxmlformats.org/drawingml/2006/table">
            <a:tbl>
              <a:tblPr firstRow="1" bandRow="1">
                <a:tableStyleId>{5C22544A-7EE6-4342-B048-85BDC9FD1C3A}</a:tableStyleId>
              </a:tblPr>
              <a:tblGrid>
                <a:gridCol w="2407267"/>
                <a:gridCol w="5822333"/>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a:t>
                      </a:r>
                      <a:r>
                        <a:rPr lang="en-GB" sz="1400" b="1" dirty="0" smtClean="0">
                          <a:solidFill>
                            <a:srgbClr val="000000"/>
                          </a:solidFill>
                          <a:latin typeface="Arial"/>
                          <a:ea typeface="Times New Roman"/>
                          <a:cs typeface="Arial"/>
                        </a:rPr>
                        <a:t>indicators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Organizational gossip; lack of action by senior management.</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Poor staff morale; poor relationships amongst team members; high staff turnover.</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Many requirements change requests; customer complaints.</a:t>
                      </a: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Late delivery of hardware or support software; many reported technology problems.</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5595"/>
            <a:ext cx="8229600" cy="1143000"/>
          </a:xfrm>
        </p:spPr>
        <p:txBody>
          <a:bodyPr/>
          <a:lstStyle/>
          <a:p>
            <a:pPr algn="ctr"/>
            <a:r>
              <a:rPr lang="en-US" dirty="0" smtClean="0"/>
              <a:t>Managing people</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26</a:t>
            </a:fld>
            <a:endParaRPr lang="en-US"/>
          </a:p>
        </p:txBody>
      </p:sp>
    </p:spTree>
    <p:extLst>
      <p:ext uri="{BB962C8B-B14F-4D97-AF65-F5344CB8AC3E}">
        <p14:creationId xmlns:p14="http://schemas.microsoft.com/office/powerpoint/2010/main" val="1480364693"/>
      </p:ext>
    </p:extLst>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smtClean="0"/>
              <a:t>Managing people</a:t>
            </a:r>
            <a:endParaRPr lang="en-GB" dirty="0"/>
          </a:p>
        </p:txBody>
      </p:sp>
      <p:sp>
        <p:nvSpPr>
          <p:cNvPr id="8195" name="Rectangle 3"/>
          <p:cNvSpPr>
            <a:spLocks noGrp="1" noChangeArrowheads="1"/>
          </p:cNvSpPr>
          <p:nvPr>
            <p:ph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27</a:t>
            </a:fld>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idx="1"/>
          </p:nvPr>
        </p:nvSpPr>
        <p:spPr>
          <a:noFill/>
          <a:ln/>
        </p:spPr>
        <p:txBody>
          <a:bodyPr lIns="90840" tIns="44623" rIns="90840" bIns="44623"/>
          <a:lstStyle/>
          <a:p>
            <a:pPr>
              <a:lnSpc>
                <a:spcPct val="90000"/>
              </a:lnSpc>
            </a:pPr>
            <a:r>
              <a:rPr lang="en-GB" sz="2400"/>
              <a:t>Consistency</a:t>
            </a:r>
          </a:p>
          <a:p>
            <a:pPr lvl="1">
              <a:lnSpc>
                <a:spcPct val="90000"/>
              </a:lnSpc>
            </a:pPr>
            <a:r>
              <a:rPr lang="en-GB" sz="2000"/>
              <a:t>Team members should all be treated in a comparable way without favourites or discrimination.</a:t>
            </a:r>
          </a:p>
          <a:p>
            <a:pPr>
              <a:lnSpc>
                <a:spcPct val="90000"/>
              </a:lnSpc>
            </a:pPr>
            <a:r>
              <a:rPr lang="en-GB" sz="2400"/>
              <a:t>Respect</a:t>
            </a:r>
          </a:p>
          <a:p>
            <a:pPr lvl="1">
              <a:lnSpc>
                <a:spcPct val="90000"/>
              </a:lnSpc>
            </a:pPr>
            <a:r>
              <a:rPr lang="en-GB" sz="2000"/>
              <a:t>Different team members have different skills and these differences should be respected.</a:t>
            </a:r>
          </a:p>
          <a:p>
            <a:pPr>
              <a:lnSpc>
                <a:spcPct val="90000"/>
              </a:lnSpc>
            </a:pPr>
            <a:r>
              <a:rPr lang="en-GB" sz="2400"/>
              <a:t>Inclusion</a:t>
            </a:r>
          </a:p>
          <a:p>
            <a:pPr lvl="1">
              <a:lnSpc>
                <a:spcPct val="90000"/>
              </a:lnSpc>
            </a:pPr>
            <a:r>
              <a:rPr lang="en-GB" sz="2000"/>
              <a:t>Involve all team members and make sure that people’s views are considered.</a:t>
            </a:r>
          </a:p>
          <a:p>
            <a:pPr>
              <a:lnSpc>
                <a:spcPct val="90000"/>
              </a:lnSpc>
            </a:pPr>
            <a:r>
              <a:rPr lang="en-GB" sz="2400"/>
              <a:t>Honesty</a:t>
            </a:r>
          </a:p>
          <a:p>
            <a:pPr lvl="1">
              <a:lnSpc>
                <a:spcPct val="90000"/>
              </a:lnSpc>
            </a:pPr>
            <a:r>
              <a:rPr lang="en-GB" sz="2000"/>
              <a:t>You should always be honest about what is going well and what is going badly in a project.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idx="1"/>
          </p:nvPr>
        </p:nvSpPr>
        <p:spPr/>
        <p:txBody>
          <a:bodyPr/>
          <a:lstStyle/>
          <a:p>
            <a:pPr>
              <a:lnSpc>
                <a:spcPct val="90000"/>
              </a:lnSpc>
            </a:pPr>
            <a:r>
              <a:rPr lang="en-GB" dirty="0"/>
              <a:t>An important role of a manager is to motivate the people working on a project</a:t>
            </a:r>
            <a:r>
              <a:rPr lang="en-GB" dirty="0" smtClean="0"/>
              <a:t>.</a:t>
            </a:r>
          </a:p>
          <a:p>
            <a:pPr>
              <a:lnSpc>
                <a:spcPct val="90000"/>
              </a:lnSpc>
            </a:pPr>
            <a:r>
              <a:rPr lang="en-GB" dirty="0" smtClean="0"/>
              <a:t>Motivation means organizing the work and the working environment to encourage people to work effectively. </a:t>
            </a:r>
          </a:p>
          <a:p>
            <a:pPr lvl="1">
              <a:lnSpc>
                <a:spcPct val="90000"/>
              </a:lnSpc>
            </a:pPr>
            <a:r>
              <a:rPr lang="en-GB" dirty="0" smtClean="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a:t>
            </a:r>
            <a:r>
              <a:rPr lang="en-US" dirty="0"/>
              <a:t>needs </a:t>
            </a:r>
            <a:r>
              <a:rPr lang="en-US" dirty="0" smtClean="0"/>
              <a:t>hierarchy </a:t>
            </a:r>
            <a:r>
              <a:rPr lang="en-GB" dirty="0" smtClean="0"/>
              <a:t> </a:t>
            </a:r>
            <a:endParaRPr lang="en-US" dirty="0"/>
          </a:p>
        </p:txBody>
      </p:sp>
      <p:pic>
        <p:nvPicPr>
          <p:cNvPr id="4" name="Content Placeholder 3" descr="22.7 Needs-hierarchy.eps"/>
          <p:cNvPicPr>
            <a:picLocks noGrp="1" noChangeAspect="1"/>
          </p:cNvPicPr>
          <p:nvPr>
            <p:ph idx="1"/>
          </p:nvPr>
        </p:nvPicPr>
        <p:blipFill>
          <a:blip r:embed="rId2"/>
          <a:srcRect l="-9445" r="-9445"/>
          <a:stretch>
            <a:fillRect/>
          </a:stretch>
        </p:blipFill>
        <p:spPr>
          <a:xfrm>
            <a:off x="1511107" y="1883909"/>
            <a:ext cx="6285107" cy="3456567"/>
          </a:xfrm>
        </p:spPr>
      </p:pic>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idx="1"/>
          </p:nvPr>
        </p:nvSpPr>
        <p:spPr>
          <a:noFill/>
          <a:ln/>
        </p:spPr>
        <p:txBody>
          <a:bodyPr lIns="90840" tIns="44623" rIns="90840" bIns="44623"/>
          <a:lstStyle/>
          <a:p>
            <a:pPr>
              <a:lnSpc>
                <a:spcPct val="90000"/>
              </a:lnSpc>
            </a:pPr>
            <a:r>
              <a:rPr lang="en-GB" dirty="0" smtClean="0"/>
              <a:t>In software development groups, basic physiological and safety needs are not an issue.</a:t>
            </a:r>
          </a:p>
          <a:p>
            <a:pPr>
              <a:lnSpc>
                <a:spcPct val="90000"/>
              </a:lnSpc>
            </a:pPr>
            <a:r>
              <a:rPr lang="en-GB" dirty="0" smtClean="0"/>
              <a:t>Social</a:t>
            </a:r>
            <a:endParaRPr lang="en-GB" dirty="0"/>
          </a:p>
          <a:p>
            <a:pPr lvl="1">
              <a:lnSpc>
                <a:spcPct val="90000"/>
              </a:lnSpc>
            </a:pPr>
            <a:r>
              <a:rPr lang="en-GB" dirty="0"/>
              <a:t>Provide communal facilities;</a:t>
            </a:r>
          </a:p>
          <a:p>
            <a:pPr lvl="1">
              <a:lnSpc>
                <a:spcPct val="90000"/>
              </a:lnSpc>
            </a:pPr>
            <a:r>
              <a:rPr lang="en-GB" dirty="0"/>
              <a:t>Allow informal </a:t>
            </a:r>
            <a:r>
              <a:rPr lang="en-GB" dirty="0" smtClean="0"/>
              <a:t>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31</a:t>
            </a:fld>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Individual </a:t>
            </a:r>
            <a:r>
              <a:rPr lang="en-US" dirty="0"/>
              <a:t>motivation </a:t>
            </a:r>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32</a:t>
            </a:fld>
            <a:endParaRPr lang="en-US"/>
          </a:p>
        </p:txBody>
      </p:sp>
      <p:sp>
        <p:nvSpPr>
          <p:cNvPr id="4" name="TextBox 3"/>
          <p:cNvSpPr txBox="1"/>
          <p:nvPr/>
        </p:nvSpPr>
        <p:spPr>
          <a:xfrm>
            <a:off x="297259" y="1719402"/>
            <a:ext cx="8484125" cy="4462760"/>
          </a:xfrm>
          <a:prstGeom prst="rect">
            <a:avLst/>
          </a:prstGeom>
          <a:solidFill>
            <a:srgbClr val="FFFF00">
              <a:alpha val="34000"/>
            </a:srgbClr>
          </a:solidFill>
        </p:spPr>
        <p:txBody>
          <a:bodyPr wrap="square" rtlCol="0">
            <a:spAutoFit/>
          </a:bodyPr>
          <a:lstStyle/>
          <a:p>
            <a:r>
              <a:rPr lang="en-GB" sz="1600" dirty="0">
                <a:latin typeface="Arial"/>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r>
              <a:rPr lang="en-GB" sz="1600" dirty="0" smtClean="0">
                <a:latin typeface="Arial"/>
                <a:cs typeface="Arial"/>
              </a:rPr>
              <a:t>.</a:t>
            </a:r>
          </a:p>
          <a:p>
            <a:endParaRPr lang="en-GB" sz="1400" dirty="0" smtClean="0"/>
          </a:p>
          <a:p>
            <a:endParaRPr lang="en-US" sz="1400"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Individual </a:t>
            </a:r>
            <a:r>
              <a:rPr lang="en-US" dirty="0"/>
              <a:t>motivation </a:t>
            </a:r>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33</a:t>
            </a:fld>
            <a:endParaRPr lang="en-US"/>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smtClean="0">
              <a:latin typeface="Arial"/>
              <a:cs typeface="Arial"/>
            </a:endParaRPr>
          </a:p>
          <a:p>
            <a:r>
              <a:rPr lang="en-GB" sz="1600" dirty="0">
                <a:latin typeface="Arial"/>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case study</a:t>
            </a:r>
            <a:endParaRPr lang="en-US" dirty="0"/>
          </a:p>
        </p:txBody>
      </p:sp>
      <p:sp>
        <p:nvSpPr>
          <p:cNvPr id="3" name="Content Placeholder 2"/>
          <p:cNvSpPr>
            <a:spLocks noGrp="1"/>
          </p:cNvSpPr>
          <p:nvPr>
            <p:ph idx="1"/>
          </p:nvPr>
        </p:nvSpPr>
        <p:spPr/>
        <p:txBody>
          <a:bodyPr/>
          <a:lstStyle/>
          <a:p>
            <a:r>
              <a:rPr lang="en-GB" dirty="0" smtClean="0"/>
              <a:t>If </a:t>
            </a:r>
            <a:r>
              <a:rPr lang="en-GB" dirty="0"/>
              <a:t>you don’t sort out the </a:t>
            </a:r>
            <a:r>
              <a:rPr lang="en-GB" dirty="0" smtClean="0"/>
              <a:t>problem of unacceptable work, </a:t>
            </a:r>
            <a:r>
              <a:rPr lang="en-GB" dirty="0"/>
              <a:t>the other group members will become dissatisfied and feel that they are doing an unfair share of the work.</a:t>
            </a:r>
            <a:r>
              <a:rPr lang="en-GB" dirty="0"/>
              <a:t> </a:t>
            </a:r>
            <a:endParaRPr lang="en-GB" dirty="0" smtClean="0"/>
          </a:p>
          <a:p>
            <a:r>
              <a:rPr lang="en-GB" dirty="0" smtClean="0"/>
              <a:t>Personal </a:t>
            </a:r>
            <a:r>
              <a:rPr lang="en-GB" dirty="0"/>
              <a:t>difficulties </a:t>
            </a:r>
            <a:r>
              <a:rPr lang="en-GB" dirty="0" smtClean="0"/>
              <a:t>affect </a:t>
            </a:r>
            <a:r>
              <a:rPr lang="en-GB" dirty="0"/>
              <a:t>motivation because people </a:t>
            </a:r>
            <a:r>
              <a:rPr lang="en-GB" dirty="0" smtClean="0"/>
              <a:t>can’t concentrate </a:t>
            </a:r>
            <a:r>
              <a:rPr lang="en-GB" dirty="0"/>
              <a:t>on their work. </a:t>
            </a:r>
            <a:r>
              <a:rPr lang="en-GB" dirty="0" smtClean="0"/>
              <a:t>They need </a:t>
            </a:r>
            <a:r>
              <a:rPr lang="en-GB" dirty="0"/>
              <a:t>time and support to resolve these issues, although you </a:t>
            </a:r>
            <a:r>
              <a:rPr lang="en-GB" dirty="0" smtClean="0"/>
              <a:t>have </a:t>
            </a:r>
            <a:r>
              <a:rPr lang="en-GB" dirty="0"/>
              <a:t>to make </a:t>
            </a:r>
            <a:r>
              <a:rPr lang="en-GB" dirty="0" smtClean="0"/>
              <a:t>clear </a:t>
            </a:r>
            <a:r>
              <a:rPr lang="en-GB" dirty="0"/>
              <a:t>that they </a:t>
            </a:r>
            <a:r>
              <a:rPr lang="en-GB" dirty="0" smtClean="0"/>
              <a:t>still have </a:t>
            </a:r>
            <a:r>
              <a:rPr lang="en-GB" dirty="0"/>
              <a:t>a responsibility to their employer.</a:t>
            </a:r>
            <a:r>
              <a:rPr lang="en-GB" dirty="0"/>
              <a:t> </a:t>
            </a:r>
            <a:endParaRPr lang="en-GB" dirty="0" smtClean="0"/>
          </a:p>
          <a:p>
            <a:r>
              <a:rPr lang="en-GB" dirty="0"/>
              <a:t>Alice </a:t>
            </a:r>
            <a:r>
              <a:rPr lang="en-GB" dirty="0" smtClean="0"/>
              <a:t>gives </a:t>
            </a:r>
            <a:r>
              <a:rPr lang="en-GB" dirty="0"/>
              <a:t>Dorothy more design autonomy and organizes training courses in software engineering that will give her more opportunities after her current project has finished.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34</a:t>
            </a:fld>
            <a:endParaRPr lang="en-US"/>
          </a:p>
        </p:txBody>
      </p:sp>
    </p:spTree>
    <p:extLst>
      <p:ext uri="{BB962C8B-B14F-4D97-AF65-F5344CB8AC3E}">
        <p14:creationId xmlns:p14="http://schemas.microsoft.com/office/powerpoint/2010/main" val="219381673"/>
      </p:ext>
    </p:extLst>
  </p:cSld>
  <p:clrMapOvr>
    <a:masterClrMapping/>
  </p:clrMapOvr>
  <p:transition xmlns:p14="http://schemas.microsoft.com/office/powerpoint/2010/mai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idx="1"/>
          </p:nvPr>
        </p:nvSpPr>
        <p:spPr>
          <a:noFill/>
          <a:ln/>
        </p:spPr>
        <p:txBody>
          <a:bodyPr lIns="90840" tIns="44623" rIns="90840" bIns="44623"/>
          <a:lstStyle/>
          <a:p>
            <a:r>
              <a:rPr lang="en-GB" dirty="0"/>
              <a:t>The needs hierarchy is almost certainly an over-simplification of motivation in practice.</a:t>
            </a:r>
          </a:p>
          <a:p>
            <a:r>
              <a:rPr lang="en-GB" dirty="0"/>
              <a:t>Motivation should also take into account different personality types:</a:t>
            </a:r>
          </a:p>
          <a:p>
            <a:pPr lvl="1"/>
            <a:r>
              <a:rPr lang="en-GB" dirty="0"/>
              <a:t>Task-oriented people, who are motivated by the work they do. In software </a:t>
            </a:r>
            <a:r>
              <a:rPr lang="en-GB" dirty="0" smtClean="0"/>
              <a:t>engineering.</a:t>
            </a:r>
            <a:endParaRPr lang="en-GB" dirty="0"/>
          </a:p>
          <a:p>
            <a:pPr lvl="1"/>
            <a:r>
              <a:rPr lang="en-GB" dirty="0"/>
              <a:t>Interaction-oriented</a:t>
            </a:r>
            <a:r>
              <a:rPr lang="en-GB" i="1" dirty="0"/>
              <a:t> </a:t>
            </a:r>
            <a:r>
              <a:rPr lang="en-GB" dirty="0"/>
              <a:t>people, who are motivated by the presence and actions of co-workers. </a:t>
            </a:r>
            <a:endParaRPr lang="en-GB" dirty="0" smtClean="0"/>
          </a:p>
          <a:p>
            <a:pPr lvl="1"/>
            <a:r>
              <a:rPr lang="en-GB" dirty="0"/>
              <a:t>Self-oriented</a:t>
            </a:r>
            <a:r>
              <a:rPr lang="en-GB" i="1" dirty="0"/>
              <a:t> </a:t>
            </a:r>
            <a:r>
              <a:rPr lang="en-GB" dirty="0"/>
              <a:t>people, who are principally motivated by personal </a:t>
            </a:r>
            <a:r>
              <a:rPr lang="en-GB" dirty="0" smtClean="0"/>
              <a:t>success </a:t>
            </a:r>
            <a:r>
              <a:rPr lang="en-GB" dirty="0"/>
              <a:t>and recognition. </a:t>
            </a:r>
            <a:endParaRPr lang="en-GB"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35</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Personality types</a:t>
            </a:r>
          </a:p>
        </p:txBody>
      </p:sp>
      <p:sp>
        <p:nvSpPr>
          <p:cNvPr id="35843" name="Rectangle 3"/>
          <p:cNvSpPr>
            <a:spLocks noGrp="1" noChangeArrowheads="1"/>
          </p:cNvSpPr>
          <p:nvPr>
            <p:ph idx="1"/>
          </p:nvPr>
        </p:nvSpPr>
        <p:spPr>
          <a:noFill/>
          <a:ln/>
        </p:spPr>
        <p:txBody>
          <a:bodyPr lIns="90840" tIns="44623" rIns="90840" bIns="44623"/>
          <a:lstStyle/>
          <a:p>
            <a:r>
              <a:rPr lang="en-GB" sz="2400"/>
              <a:t>Task-oriented.  </a:t>
            </a:r>
          </a:p>
          <a:p>
            <a:pPr lvl="1"/>
            <a:r>
              <a:rPr lang="en-GB" sz="2000"/>
              <a:t>The motivation for doing the work is the work itself;</a:t>
            </a:r>
          </a:p>
          <a:p>
            <a:r>
              <a:rPr lang="en-GB" sz="2400"/>
              <a:t>Self-oriented. </a:t>
            </a:r>
          </a:p>
          <a:p>
            <a:pPr lvl="1"/>
            <a:r>
              <a:rPr lang="en-GB" sz="2000"/>
              <a:t>The work is a means to an end which is the achievement of individual goals - e.g. to get rich, to play tennis, to travel etc.;</a:t>
            </a:r>
          </a:p>
          <a:p>
            <a:r>
              <a:rPr lang="en-GB" sz="2400"/>
              <a:t>Interaction-oriented</a:t>
            </a:r>
          </a:p>
          <a:p>
            <a:pPr lvl="1"/>
            <a:r>
              <a:rPr lang="en-GB" sz="2000"/>
              <a:t>The principal motivation is the presence and actions of </a:t>
            </a:r>
            <a:br>
              <a:rPr lang="en-GB" sz="2000"/>
            </a:br>
            <a:r>
              <a:rPr lang="en-GB" sz="2000"/>
              <a:t>co-workers. People go to work because they like to go to </a:t>
            </a:r>
            <a:br>
              <a:rPr lang="en-GB" sz="2000"/>
            </a:br>
            <a:r>
              <a:rPr lang="en-GB" sz="2000"/>
              <a:t>work.</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36</a:t>
            </a:fld>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Motivation balance</a:t>
            </a:r>
          </a:p>
        </p:txBody>
      </p:sp>
      <p:sp>
        <p:nvSpPr>
          <p:cNvPr id="37891" name="Rectangle 3"/>
          <p:cNvSpPr>
            <a:spLocks noGrp="1" noChangeArrowheads="1"/>
          </p:cNvSpPr>
          <p:nvPr>
            <p:ph idx="1"/>
          </p:nvPr>
        </p:nvSpPr>
        <p:spPr>
          <a:noFill/>
          <a:ln/>
        </p:spPr>
        <p:txBody>
          <a:bodyPr lIns="90840" tIns="44623" rIns="90840" bIns="44623"/>
          <a:lstStyle/>
          <a:p>
            <a:r>
              <a:rPr lang="en-GB" sz="2400"/>
              <a:t>Individual motivations are made up of elements </a:t>
            </a:r>
            <a:br>
              <a:rPr lang="en-GB" sz="2400"/>
            </a:br>
            <a:r>
              <a:rPr lang="en-GB" sz="2400"/>
              <a:t>of each class.</a:t>
            </a:r>
          </a:p>
          <a:p>
            <a:r>
              <a:rPr lang="en-GB" sz="2400"/>
              <a:t>The balance can change depending on personal </a:t>
            </a:r>
            <a:br>
              <a:rPr lang="en-GB" sz="2400"/>
            </a:br>
            <a:r>
              <a:rPr lang="en-GB" sz="2400"/>
              <a:t>circumstances and external events.</a:t>
            </a:r>
          </a:p>
          <a:p>
            <a:r>
              <a:rPr lang="en-GB" sz="2400"/>
              <a:t>However, people are not just motivated by personal factors but also by being part of a group and culture. </a:t>
            </a:r>
          </a:p>
          <a:p>
            <a:r>
              <a:rPr lang="en-GB" sz="2400"/>
              <a:t>People go to work because they are motivated by the people that they work with.</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2029"/>
            <a:ext cx="8229600" cy="1143000"/>
          </a:xfrm>
        </p:spPr>
        <p:txBody>
          <a:bodyPr/>
          <a:lstStyle/>
          <a:p>
            <a:pPr algn="ctr"/>
            <a:r>
              <a:rPr lang="en-US" dirty="0" smtClean="0"/>
              <a:t>Teamwork</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38</a:t>
            </a:fld>
            <a:endParaRPr lang="en-US"/>
          </a:p>
        </p:txBody>
      </p:sp>
    </p:spTree>
    <p:extLst>
      <p:ext uri="{BB962C8B-B14F-4D97-AF65-F5344CB8AC3E}">
        <p14:creationId xmlns:p14="http://schemas.microsoft.com/office/powerpoint/2010/main" val="406544866"/>
      </p:ext>
    </p:extLst>
  </p:cSld>
  <p:clrMapOvr>
    <a:masterClrMapping/>
  </p:clrMapOvr>
  <p:transition xmlns:p14="http://schemas.microsoft.com/office/powerpoint/2010/mai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Teamwork</a:t>
            </a:r>
            <a:endParaRPr lang="en-US" dirty="0"/>
          </a:p>
        </p:txBody>
      </p:sp>
      <p:sp>
        <p:nvSpPr>
          <p:cNvPr id="89091" name="Rectangle 3"/>
          <p:cNvSpPr>
            <a:spLocks noGrp="1" noChangeArrowheads="1"/>
          </p:cNvSpPr>
          <p:nvPr>
            <p:ph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r>
              <a:rPr lang="en-GB" dirty="0" smtClean="0"/>
              <a:t>.</a:t>
            </a:r>
          </a:p>
          <a:p>
            <a:pPr>
              <a:lnSpc>
                <a:spcPct val="90000"/>
              </a:lnSpc>
            </a:pPr>
            <a:r>
              <a:rPr lang="en-GB" dirty="0" smtClean="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GB" dirty="0" smtClean="0"/>
              <a:t>Deliver the software to the customer at the agreed time.</a:t>
            </a:r>
          </a:p>
          <a:p>
            <a:r>
              <a:rPr lang="en-GB" dirty="0" smtClean="0"/>
              <a:t>Keep overall costs within budget.</a:t>
            </a:r>
          </a:p>
          <a:p>
            <a:r>
              <a:rPr lang="en-GB" dirty="0" smtClean="0"/>
              <a:t>Deliver software that meets the customer’s expectations.</a:t>
            </a:r>
          </a:p>
          <a:p>
            <a:r>
              <a:rPr lang="en-GB" dirty="0" smtClean="0"/>
              <a:t>Maintain a </a:t>
            </a:r>
            <a:r>
              <a:rPr lang="en-GB" dirty="0" smtClean="0"/>
              <a:t>coherent and </a:t>
            </a:r>
            <a:r>
              <a:rPr lang="en-GB" dirty="0" smtClean="0"/>
              <a:t>well-functioning development team.</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idx="1"/>
          </p:nvPr>
        </p:nvSpPr>
        <p:spPr>
          <a:noFill/>
          <a:ln/>
        </p:spPr>
        <p:txBody>
          <a:bodyPr lIns="90840" tIns="44623" rIns="90840" bIns="44623"/>
          <a:lstStyle/>
          <a:p>
            <a:pPr>
              <a:lnSpc>
                <a:spcPct val="90000"/>
              </a:lnSpc>
            </a:pPr>
            <a:r>
              <a:rPr lang="en-GB" dirty="0"/>
              <a:t>In a cohesive group, members consider the group to be more important than any individual in it.</a:t>
            </a:r>
          </a:p>
          <a:p>
            <a:pPr>
              <a:lnSpc>
                <a:spcPct val="90000"/>
              </a:lnSpc>
            </a:pPr>
            <a:r>
              <a:rPr lang="en-GB" dirty="0"/>
              <a:t>The advantages of a cohesive group are:</a:t>
            </a:r>
          </a:p>
          <a:p>
            <a:pPr lvl="1">
              <a:lnSpc>
                <a:spcPct val="90000"/>
              </a:lnSpc>
            </a:pPr>
            <a:r>
              <a:rPr lang="en-GB" dirty="0"/>
              <a:t>Group quality standards can be </a:t>
            </a:r>
            <a:r>
              <a:rPr lang="en-GB" dirty="0" smtClean="0"/>
              <a:t>developed by the group members.</a:t>
            </a:r>
          </a:p>
          <a:p>
            <a:pPr lvl="1">
              <a:lnSpc>
                <a:spcPct val="90000"/>
              </a:lnSpc>
            </a:pPr>
            <a:r>
              <a:rPr lang="en-GB" dirty="0" smtClean="0"/>
              <a:t>Team </a:t>
            </a:r>
            <a:r>
              <a:rPr lang="en-GB" dirty="0"/>
              <a:t>members  learn from each other and get to know each other’s work</a:t>
            </a:r>
            <a:r>
              <a:rPr lang="en-GB" dirty="0" smtClean="0"/>
              <a:t>; Inhibitions caused by ignorance are reduced.</a:t>
            </a:r>
          </a:p>
          <a:p>
            <a:pPr lvl="1">
              <a:lnSpc>
                <a:spcPct val="90000"/>
              </a:lnSpc>
            </a:pPr>
            <a:r>
              <a:rPr lang="en-GB" dirty="0" smtClean="0"/>
              <a:t>Knowledge is shared. Continuity can be maintained if a group member leaves.</a:t>
            </a:r>
          </a:p>
          <a:p>
            <a:pPr lvl="1">
              <a:lnSpc>
                <a:spcPct val="90000"/>
              </a:lnSpc>
            </a:pPr>
            <a:r>
              <a:rPr lang="en-GB" sz="2000" dirty="0" smtClean="0"/>
              <a:t>Refactoring and continual improvement is encouraged. </a:t>
            </a:r>
            <a:r>
              <a:rPr lang="en-GB" dirty="0" smtClean="0"/>
              <a:t>Group members work collectively to deliver high quality results and fix problems, irrespective of the individuals who originally created the design or program. </a:t>
            </a:r>
            <a:endParaRPr lang="en-GB" sz="2000"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spirit</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41</a:t>
            </a:fld>
            <a:endParaRPr lang="en-US"/>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r>
              <a:rPr lang="en-GB" sz="1600" dirty="0" smtClean="0">
                <a:latin typeface="Arial"/>
                <a:cs typeface="Arial"/>
              </a:rPr>
              <a:t>.</a:t>
            </a:r>
          </a:p>
          <a:p>
            <a:endParaRPr lang="en-GB" sz="1600" dirty="0" smtClean="0">
              <a:latin typeface="Arial"/>
              <a:cs typeface="Arial"/>
            </a:endParaRPr>
          </a:p>
          <a:p>
            <a:r>
              <a:rPr lang="en-GB" sz="1600"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rial"/>
              <a:cs typeface="Arial"/>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effectiveness of a team</a:t>
            </a:r>
            <a:endParaRPr lang="en-US" dirty="0"/>
          </a:p>
        </p:txBody>
      </p:sp>
      <p:sp>
        <p:nvSpPr>
          <p:cNvPr id="3" name="Content Placeholder 2"/>
          <p:cNvSpPr>
            <a:spLocks noGrp="1"/>
          </p:cNvSpPr>
          <p:nvPr>
            <p:ph idx="1"/>
          </p:nvPr>
        </p:nvSpPr>
        <p:spPr/>
        <p:txBody>
          <a:bodyPr/>
          <a:lstStyle/>
          <a:p>
            <a:r>
              <a:rPr lang="en-GB" dirty="0" smtClean="0"/>
              <a:t>The people in the group </a:t>
            </a:r>
          </a:p>
          <a:p>
            <a:pPr lvl="1"/>
            <a:r>
              <a:rPr lang="en-GB" dirty="0" smtClean="0"/>
              <a:t>You need a mix of people in a project group as software development involves diverse activities such as negotiating with clients, programming, testing and documentation.  </a:t>
            </a:r>
          </a:p>
          <a:p>
            <a:r>
              <a:rPr lang="en-GB" dirty="0" smtClean="0"/>
              <a:t>The group organization </a:t>
            </a:r>
          </a:p>
          <a:p>
            <a:pPr lvl="1"/>
            <a:r>
              <a:rPr lang="en-GB" dirty="0" smtClean="0"/>
              <a:t>A group should be organized so that individuals can contribute to the best of their abilities and tasks can be completed as expected.</a:t>
            </a:r>
          </a:p>
          <a:p>
            <a:r>
              <a:rPr lang="en-GB" dirty="0" smtClean="0"/>
              <a:t>Technical and managerial communications </a:t>
            </a:r>
          </a:p>
          <a:p>
            <a:pPr lvl="1"/>
            <a:r>
              <a:rPr lang="en-GB" dirty="0" smtClean="0"/>
              <a:t>Good communications between group members, and between the software engineering team and other project stakeholders, is essential.</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group members</a:t>
            </a:r>
            <a:endParaRPr lang="en-US" dirty="0"/>
          </a:p>
        </p:txBody>
      </p:sp>
      <p:sp>
        <p:nvSpPr>
          <p:cNvPr id="3" name="Content Placeholder 2"/>
          <p:cNvSpPr>
            <a:spLocks noGrp="1"/>
          </p:cNvSpPr>
          <p:nvPr>
            <p:ph idx="1"/>
          </p:nvPr>
        </p:nvSpPr>
        <p:spPr/>
        <p:txBody>
          <a:bodyPr/>
          <a:lstStyle/>
          <a:p>
            <a:r>
              <a:rPr lang="en-GB" dirty="0" smtClean="0"/>
              <a:t>A manager or team leader’s job is to create a cohesive group and organize their group so that they can work together effectively. </a:t>
            </a:r>
          </a:p>
          <a:p>
            <a:r>
              <a:rPr lang="en-GB" dirty="0" smtClean="0"/>
              <a:t>This involves creating a group with the right balance of technical skills and personalities, and organizing that group so that the members work together effectively. </a:t>
            </a:r>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smtClean="0">
                <a:solidFill>
                  <a:schemeClr val="tx1"/>
                </a:solidFill>
              </a:rPr>
              <a:t>Assembling a team</a:t>
            </a:r>
            <a:endParaRPr lang="en-GB" dirty="0">
              <a:solidFill>
                <a:schemeClr val="tx1"/>
              </a:solidFill>
            </a:endParaRPr>
          </a:p>
        </p:txBody>
      </p:sp>
      <p:sp>
        <p:nvSpPr>
          <p:cNvPr id="18435" name="Rectangle 3"/>
          <p:cNvSpPr>
            <a:spLocks noGrp="1" noChangeArrowheads="1"/>
          </p:cNvSpPr>
          <p:nvPr>
            <p:ph idx="1"/>
          </p:nvPr>
        </p:nvSpPr>
        <p:spPr>
          <a:noFill/>
          <a:ln/>
        </p:spPr>
        <p:txBody>
          <a:bodyPr lIns="90840" tIns="44623" rIns="90840" bIns="44623"/>
          <a:lstStyle/>
          <a:p>
            <a:r>
              <a:rPr lang="en-GB" sz="2300" dirty="0"/>
              <a:t>May not be possible to appoint the ideal people to work on a project</a:t>
            </a:r>
          </a:p>
          <a:p>
            <a:pPr lvl="1"/>
            <a:r>
              <a:rPr lang="en-GB" sz="2100" dirty="0"/>
              <a:t>Project budget may not allow for the use of highly-paid staff;</a:t>
            </a:r>
          </a:p>
          <a:p>
            <a:pPr lvl="1"/>
            <a:r>
              <a:rPr lang="en-GB" sz="2100" dirty="0"/>
              <a:t>Staff with the appropriate experience may not be available;</a:t>
            </a:r>
          </a:p>
          <a:p>
            <a:pPr lvl="1"/>
            <a:r>
              <a:rPr lang="en-GB" sz="2100" dirty="0"/>
              <a:t>An organisation may wish to develop employee skills on a software project.</a:t>
            </a:r>
          </a:p>
          <a:p>
            <a:r>
              <a:rPr lang="en-GB" sz="2300" dirty="0"/>
              <a:t>Managers have to work within these constraints especially when there are shortages of trained staff.</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44</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idx="1"/>
          </p:nvPr>
        </p:nvSpPr>
        <p:spPr>
          <a:xfrm>
            <a:off x="990600" y="1676400"/>
            <a:ext cx="7804150" cy="4505325"/>
          </a:xfrm>
          <a:noFill/>
          <a:ln/>
        </p:spPr>
        <p:txBody>
          <a:bodyPr lIns="90840" tIns="44623" rIns="90840" bIns="44623"/>
          <a:lstStyle/>
          <a:p>
            <a:r>
              <a:rPr lang="en-GB" sz="2400"/>
              <a:t>Group composed of members who share the </a:t>
            </a:r>
            <a:br>
              <a:rPr lang="en-GB" sz="2400"/>
            </a:br>
            <a:r>
              <a:rPr lang="en-GB" sz="2400"/>
              <a:t>same motivation can be problematic</a:t>
            </a:r>
          </a:p>
          <a:p>
            <a:pPr lvl="1"/>
            <a:r>
              <a:rPr lang="en-GB" sz="2000"/>
              <a:t>Task-oriented - everyone wants to do their own thing;</a:t>
            </a:r>
          </a:p>
          <a:p>
            <a:pPr lvl="1"/>
            <a:r>
              <a:rPr lang="en-GB" sz="2000"/>
              <a:t>Self-oriented - everyone wants to be the boss;</a:t>
            </a:r>
          </a:p>
          <a:p>
            <a:pPr lvl="1"/>
            <a:r>
              <a:rPr lang="en-GB" sz="2000"/>
              <a:t>Interaction-oriented - too much chatting, not enough work.</a:t>
            </a:r>
          </a:p>
          <a:p>
            <a:r>
              <a:rPr lang="en-GB" sz="2400"/>
              <a:t>An effective group has a balance of all types.</a:t>
            </a:r>
          </a:p>
          <a:p>
            <a:r>
              <a:rPr lang="en-GB" sz="2400"/>
              <a:t>This can be difficult to achieve software engineers are often task-oriented.</a:t>
            </a:r>
          </a:p>
          <a:p>
            <a:r>
              <a:rPr lang="en-GB" sz="2400"/>
              <a:t>Interaction-oriented people are very important as they can detect and defuse tensions that arise.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45</a:t>
            </a:fld>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a:t>
            </a:r>
            <a:r>
              <a:rPr lang="en-US" b="1" dirty="0" smtClean="0"/>
              <a:t> </a:t>
            </a:r>
            <a:r>
              <a:rPr lang="en-US" dirty="0"/>
              <a:t>composition</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46</a:t>
            </a:fld>
            <a:endParaRPr lang="en-US"/>
          </a:p>
        </p:txBody>
      </p:sp>
      <p:sp>
        <p:nvSpPr>
          <p:cNvPr id="4" name="TextBox 3"/>
          <p:cNvSpPr txBox="1"/>
          <p:nvPr/>
        </p:nvSpPr>
        <p:spPr>
          <a:xfrm>
            <a:off x="525772" y="1715767"/>
            <a:ext cx="8161028"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r>
              <a:rPr lang="en-GB" sz="1600" dirty="0" smtClean="0">
                <a:latin typeface="Arial"/>
                <a:cs typeface="Arial"/>
              </a:rPr>
              <a:t>:</a:t>
            </a:r>
          </a:p>
          <a:p>
            <a:endParaRPr lang="en-GB" sz="1600" dirty="0" smtClean="0">
              <a:latin typeface="Arial"/>
              <a:cs typeface="Arial"/>
            </a:endParaRPr>
          </a:p>
          <a:p>
            <a:r>
              <a:rPr lang="en-GB" sz="1600" dirty="0" smtClean="0">
                <a:latin typeface="Arial"/>
                <a:cs typeface="Arial"/>
              </a:rPr>
              <a:t>	Alice</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Brian</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Bob</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Carol</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Dorothy</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Ed</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Fred</a:t>
            </a:r>
            <a:r>
              <a:rPr lang="en-GB" sz="1600" dirty="0">
                <a:latin typeface="Arial"/>
                <a:cs typeface="Arial"/>
              </a:rPr>
              <a:t>—task-oriented</a:t>
            </a:r>
          </a:p>
          <a:p>
            <a:endParaRPr lang="en-US" sz="1400"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organization</a:t>
            </a:r>
            <a:endParaRPr lang="en-US" dirty="0"/>
          </a:p>
        </p:txBody>
      </p:sp>
      <p:sp>
        <p:nvSpPr>
          <p:cNvPr id="3" name="Content Placeholder 2"/>
          <p:cNvSpPr>
            <a:spLocks noGrp="1"/>
          </p:cNvSpPr>
          <p:nvPr>
            <p:ph idx="1"/>
          </p:nvPr>
        </p:nvSpPr>
        <p:spPr/>
        <p:txBody>
          <a:bodyPr/>
          <a:lstStyle/>
          <a:p>
            <a:r>
              <a:rPr lang="en-GB" dirty="0" smtClean="0"/>
              <a:t>The way that a group is organized affects the decisions that are made by that group, the ways that information is exchanged and the interactions between the development group and external project stakeholders. </a:t>
            </a:r>
          </a:p>
          <a:p>
            <a:pPr lvl="1"/>
            <a:r>
              <a:rPr lang="en-GB" dirty="0" smtClean="0"/>
              <a:t>Key questions include:</a:t>
            </a:r>
          </a:p>
          <a:p>
            <a:pPr lvl="2"/>
            <a:r>
              <a:rPr lang="en-GB" dirty="0" smtClean="0"/>
              <a:t>Should the project manager be the technical leader of the group? </a:t>
            </a:r>
          </a:p>
          <a:p>
            <a:pPr lvl="2"/>
            <a:r>
              <a:rPr lang="en-GB" dirty="0" smtClean="0"/>
              <a:t>Who will be involved in making critical technical decisions, and how will these be made? </a:t>
            </a:r>
          </a:p>
          <a:p>
            <a:pPr lvl="2"/>
            <a:r>
              <a:rPr lang="en-GB" dirty="0" smtClean="0"/>
              <a:t>How will interactions with external stakeholders and senior company management be handled? </a:t>
            </a:r>
          </a:p>
          <a:p>
            <a:pPr lvl="2"/>
            <a:r>
              <a:rPr lang="en-GB" dirty="0" smtClean="0"/>
              <a:t>How can groups integrate people who are not co-located? </a:t>
            </a:r>
          </a:p>
          <a:p>
            <a:pPr lvl="2"/>
            <a:r>
              <a:rPr lang="en-GB" dirty="0" smtClean="0"/>
              <a:t>How can knowledge be shared across the group? </a:t>
            </a:r>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a:t>
            </a:r>
            <a:r>
              <a:rPr lang="en-GB" dirty="0" smtClean="0"/>
              <a:t>organization</a:t>
            </a:r>
            <a:endParaRPr lang="en-GB" dirty="0"/>
          </a:p>
        </p:txBody>
      </p:sp>
      <p:sp>
        <p:nvSpPr>
          <p:cNvPr id="62467" name="Rectangle 3"/>
          <p:cNvSpPr>
            <a:spLocks noGrp="1" noChangeArrowheads="1"/>
          </p:cNvSpPr>
          <p:nvPr>
            <p:ph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r>
              <a:rPr lang="en-GB" dirty="0" smtClean="0"/>
              <a:t>.</a:t>
            </a:r>
          </a:p>
          <a:p>
            <a:r>
              <a:rPr lang="en-GB" dirty="0" smtClean="0"/>
              <a:t>Agile development is always based around an informal group on the principle that formal structure inhibits information exchange</a:t>
            </a:r>
            <a:endParaRPr lang="en-GB"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48</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Informal groups</a:t>
            </a:r>
          </a:p>
        </p:txBody>
      </p:sp>
      <p:sp>
        <p:nvSpPr>
          <p:cNvPr id="81923" name="Rectangle 3"/>
          <p:cNvSpPr>
            <a:spLocks noGrp="1" noChangeArrowheads="1"/>
          </p:cNvSpPr>
          <p:nvPr>
            <p:ph idx="1"/>
          </p:nvPr>
        </p:nvSpPr>
        <p:spPr/>
        <p:txBody>
          <a:bodyPr/>
          <a:lstStyle/>
          <a:p>
            <a:r>
              <a:rPr lang="en-GB" sz="2400"/>
              <a:t>The group acts as a whole and comes to a consensus on decisions affecting the system.</a:t>
            </a:r>
          </a:p>
          <a:p>
            <a:r>
              <a:rPr lang="en-GB" sz="2400"/>
              <a:t>The group leader serves as the external interface of the group but does not allocate specific work items.</a:t>
            </a:r>
          </a:p>
          <a:p>
            <a:r>
              <a:rPr lang="en-GB" sz="2400"/>
              <a:t>Rather, work is discussed by the group as a whole and tasks are allocated according to ability and experience.</a:t>
            </a:r>
          </a:p>
          <a:p>
            <a:r>
              <a:rPr lang="en-GB" sz="2400"/>
              <a:t>This approach is successful for groups where all members are experienced and competent.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a:t>Software management distinctions</a:t>
            </a:r>
          </a:p>
        </p:txBody>
      </p:sp>
      <p:sp>
        <p:nvSpPr>
          <p:cNvPr id="12290" name="Rectangle 2"/>
          <p:cNvSpPr>
            <a:spLocks noGrp="1" noChangeArrowheads="1"/>
          </p:cNvSpPr>
          <p:nvPr>
            <p:ph idx="1"/>
          </p:nvPr>
        </p:nvSpPr>
        <p:spPr>
          <a:noFill/>
          <a:ln/>
        </p:spPr>
        <p:txBody>
          <a:bodyPr lIns="90840" tIns="44623" rIns="90840" bIns="44623"/>
          <a:lstStyle/>
          <a:p>
            <a:r>
              <a:rPr lang="en-GB" dirty="0"/>
              <a:t>The product is intangible</a:t>
            </a:r>
            <a:r>
              <a:rPr lang="en-GB" dirty="0" smtClean="0"/>
              <a:t>.</a:t>
            </a:r>
          </a:p>
          <a:p>
            <a:pPr lvl="1"/>
            <a:r>
              <a:rPr lang="en-GB" dirty="0" smtClean="0"/>
              <a:t>Software cannot be seen or touched. Software project managers cannot see progress by simply looking at the artefact that is being constructed. </a:t>
            </a:r>
          </a:p>
          <a:p>
            <a:r>
              <a:rPr lang="en-GB" dirty="0" smtClean="0"/>
              <a:t>Many software projects are 'one-off' projects.</a:t>
            </a:r>
          </a:p>
          <a:p>
            <a:pPr lvl="1"/>
            <a:r>
              <a:rPr lang="en-GB" dirty="0" smtClean="0"/>
              <a:t>Large software projects are usually different in some ways from previous projects. Even managers who have lots of previous experience may find it difficult to anticipate problems. </a:t>
            </a:r>
          </a:p>
          <a:p>
            <a:r>
              <a:rPr lang="en-GB" dirty="0" smtClean="0"/>
              <a:t>Software processes are variable and organization specific.</a:t>
            </a:r>
          </a:p>
          <a:p>
            <a:pPr lvl="1"/>
            <a:r>
              <a:rPr lang="en-GB" dirty="0" smtClean="0"/>
              <a:t>We still cannot reliably predict when a particular software process is likely to lead to development problems. </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idx="1"/>
          </p:nvPr>
        </p:nvSpPr>
        <p:spPr/>
        <p:txBody>
          <a:bodyPr/>
          <a:lstStyle/>
          <a:p>
            <a:r>
              <a:rPr lang="en-GB"/>
              <a:t>Good communications are essential for effective group working.</a:t>
            </a:r>
          </a:p>
          <a:p>
            <a:r>
              <a:rPr lang="en-GB"/>
              <a:t>Information must be exchanged on the status of work, design decisions and changes to previous decisions.</a:t>
            </a:r>
          </a:p>
          <a:p>
            <a:r>
              <a:rPr lang="en-GB"/>
              <a:t>Good communications also strengthens group cohesion as it promotes understanding.</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a:t>Group communications</a:t>
            </a:r>
          </a:p>
        </p:txBody>
      </p:sp>
      <p:sp>
        <p:nvSpPr>
          <p:cNvPr id="60418" name="Rectangle 2"/>
          <p:cNvSpPr>
            <a:spLocks noGrp="1" noChangeArrowheads="1"/>
          </p:cNvSpPr>
          <p:nvPr>
            <p:ph idx="1"/>
          </p:nvPr>
        </p:nvSpPr>
        <p:spPr>
          <a:noFill/>
          <a:ln/>
        </p:spPr>
        <p:txBody>
          <a:bodyPr lIns="90840" tIns="44623" rIns="90840" bIns="44623"/>
          <a:lstStyle/>
          <a:p>
            <a:pPr>
              <a:lnSpc>
                <a:spcPct val="90000"/>
              </a:lnSpc>
            </a:pPr>
            <a:r>
              <a:rPr lang="en-GB" sz="2400"/>
              <a:t>Group size</a:t>
            </a:r>
          </a:p>
          <a:p>
            <a:pPr lvl="1">
              <a:lnSpc>
                <a:spcPct val="90000"/>
              </a:lnSpc>
            </a:pPr>
            <a:r>
              <a:rPr lang="en-GB" sz="2000"/>
              <a:t>The larger the group, the harder it is for people to communicate with other group members.</a:t>
            </a:r>
          </a:p>
          <a:p>
            <a:pPr>
              <a:lnSpc>
                <a:spcPct val="90000"/>
              </a:lnSpc>
            </a:pPr>
            <a:r>
              <a:rPr lang="en-GB" sz="2400"/>
              <a:t>Group structure</a:t>
            </a:r>
          </a:p>
          <a:p>
            <a:pPr lvl="1">
              <a:lnSpc>
                <a:spcPct val="90000"/>
              </a:lnSpc>
            </a:pPr>
            <a:r>
              <a:rPr lang="en-GB" sz="2000"/>
              <a:t>Communication is better in informally structured groups than in hierarchically structured groups.</a:t>
            </a:r>
          </a:p>
          <a:p>
            <a:pPr>
              <a:lnSpc>
                <a:spcPct val="90000"/>
              </a:lnSpc>
            </a:pPr>
            <a:r>
              <a:rPr lang="en-GB" sz="2400"/>
              <a:t>Group composition</a:t>
            </a:r>
          </a:p>
          <a:p>
            <a:pPr lvl="1">
              <a:lnSpc>
                <a:spcPct val="90000"/>
              </a:lnSpc>
            </a:pPr>
            <a:r>
              <a:rPr lang="en-GB" sz="2000"/>
              <a:t>Communication is better when there are different personality types in a group and when groups are mixed rather than single sex.</a:t>
            </a:r>
          </a:p>
          <a:p>
            <a:pPr>
              <a:lnSpc>
                <a:spcPct val="90000"/>
              </a:lnSpc>
            </a:pPr>
            <a:r>
              <a:rPr lang="en-GB" sz="2400"/>
              <a:t>The physical work environment</a:t>
            </a:r>
          </a:p>
          <a:p>
            <a:pPr lvl="1">
              <a:lnSpc>
                <a:spcPct val="90000"/>
              </a:lnSpc>
            </a:pPr>
            <a:r>
              <a:rPr lang="en-GB" sz="2000"/>
              <a:t>Good workplace organisation can help encourage communications.</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51</a:t>
            </a:fld>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Good project management is essential if software engineering projects are to be developed on schedule and within budget.</a:t>
            </a:r>
          </a:p>
          <a:p>
            <a:r>
              <a:rPr lang="en-GB" sz="2000" dirty="0" smtClean="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smtClean="0"/>
              <a:t>Risk </a:t>
            </a:r>
            <a:r>
              <a:rPr lang="en-GB" sz="2000" dirty="0" smtClean="0"/>
              <a:t>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52</a:t>
            </a:fld>
            <a:endParaRPr lang="en-US"/>
          </a:p>
        </p:txBody>
      </p:sp>
    </p:spTree>
    <p:extLst>
      <p:ext uri="{BB962C8B-B14F-4D97-AF65-F5344CB8AC3E}">
        <p14:creationId xmlns:p14="http://schemas.microsoft.com/office/powerpoint/2010/main" val="366841521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People management involves </a:t>
            </a:r>
            <a:r>
              <a:rPr lang="en-GB" sz="2000" dirty="0" smtClean="0"/>
              <a:t>choosing the right people to work on a project and organizing the team and its working environment.</a:t>
            </a:r>
            <a:endParaRPr lang="en-GB" sz="2000" dirty="0" smtClean="0"/>
          </a:p>
          <a:p>
            <a:r>
              <a:rPr lang="en-GB" sz="2000" dirty="0" smtClean="0"/>
              <a:t>People </a:t>
            </a:r>
            <a:r>
              <a:rPr lang="en-GB" sz="2000" dirty="0" smtClean="0"/>
              <a:t>are motivated by interaction with other people, the recognition of management and their peers, and by being given opportunities for personal development. </a:t>
            </a:r>
          </a:p>
          <a:p>
            <a:r>
              <a:rPr lang="en-GB" sz="2000" dirty="0" smtClean="0"/>
              <a:t>Software development groups should be fairly small and cohesive. The key factors that influence the effectiveness of a group are the people in that group, the way that it is organized and the communication between group members.</a:t>
            </a:r>
          </a:p>
          <a:p>
            <a:r>
              <a:rPr lang="en-GB" sz="2000" dirty="0" smtClean="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53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influencing project management</a:t>
            </a:r>
            <a:endParaRPr lang="en-US" dirty="0"/>
          </a:p>
        </p:txBody>
      </p:sp>
      <p:sp>
        <p:nvSpPr>
          <p:cNvPr id="3" name="Content Placeholder 2"/>
          <p:cNvSpPr>
            <a:spLocks noGrp="1"/>
          </p:cNvSpPr>
          <p:nvPr>
            <p:ph idx="1"/>
          </p:nvPr>
        </p:nvSpPr>
        <p:spPr/>
        <p:txBody>
          <a:bodyPr/>
          <a:lstStyle/>
          <a:p>
            <a:r>
              <a:rPr lang="en-GB" dirty="0"/>
              <a:t>Company size </a:t>
            </a:r>
            <a:endParaRPr lang="en-GB" dirty="0" smtClean="0"/>
          </a:p>
          <a:p>
            <a:r>
              <a:rPr lang="en-GB" dirty="0"/>
              <a:t>Software customers </a:t>
            </a:r>
            <a:endParaRPr lang="en-GB" dirty="0" smtClean="0"/>
          </a:p>
          <a:p>
            <a:r>
              <a:rPr lang="en-GB" dirty="0"/>
              <a:t>Software size </a:t>
            </a:r>
            <a:endParaRPr lang="en-GB" dirty="0" smtClean="0"/>
          </a:p>
          <a:p>
            <a:r>
              <a:rPr lang="en-GB" dirty="0"/>
              <a:t>Software </a:t>
            </a:r>
            <a:r>
              <a:rPr lang="en-GB" dirty="0" smtClean="0"/>
              <a:t>type</a:t>
            </a:r>
          </a:p>
          <a:p>
            <a:r>
              <a:rPr lang="en-GB" dirty="0"/>
              <a:t>Organizational culture </a:t>
            </a:r>
            <a:endParaRPr lang="en-GB" dirty="0" smtClean="0"/>
          </a:p>
          <a:p>
            <a:r>
              <a:rPr lang="en-GB" dirty="0"/>
              <a:t>Software development processes </a:t>
            </a:r>
            <a:r>
              <a:rPr lang="en-GB" dirty="0" smtClean="0"/>
              <a:t> </a:t>
            </a:r>
          </a:p>
          <a:p>
            <a:r>
              <a:rPr lang="en-GB" dirty="0"/>
              <a:t>These factors mean that project managers in different organizations may work in quite different ways.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6</a:t>
            </a:fld>
            <a:endParaRPr lang="en-US"/>
          </a:p>
        </p:txBody>
      </p:sp>
    </p:spTree>
    <p:extLst>
      <p:ext uri="{BB962C8B-B14F-4D97-AF65-F5344CB8AC3E}">
        <p14:creationId xmlns:p14="http://schemas.microsoft.com/office/powerpoint/2010/main" val="182473904"/>
      </p:ext>
    </p:extLst>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dirty="0" smtClean="0"/>
              <a:t>Universal management </a:t>
            </a:r>
            <a:r>
              <a:rPr lang="en-GB" dirty="0"/>
              <a:t>activities</a:t>
            </a:r>
          </a:p>
        </p:txBody>
      </p:sp>
      <p:sp>
        <p:nvSpPr>
          <p:cNvPr id="14338" name="Rectangle 2"/>
          <p:cNvSpPr>
            <a:spLocks noGrp="1" noChangeArrowheads="1"/>
          </p:cNvSpPr>
          <p:nvPr>
            <p:ph idx="1"/>
          </p:nvPr>
        </p:nvSpPr>
        <p:spPr>
          <a:noFill/>
          <a:ln/>
        </p:spPr>
        <p:txBody>
          <a:bodyPr lIns="90840" tIns="44623" rIns="90840" bIns="44623"/>
          <a:lstStyle/>
          <a:p>
            <a:r>
              <a:rPr lang="en-GB" i="1" dirty="0" smtClean="0"/>
              <a:t>Project planning </a:t>
            </a:r>
          </a:p>
          <a:p>
            <a:pPr lvl="1"/>
            <a:r>
              <a:rPr lang="en-GB" dirty="0" smtClean="0"/>
              <a:t>Project managers are responsible for planning. estimating and scheduling project development and assigning people to tasks</a:t>
            </a:r>
            <a:r>
              <a:rPr lang="en-GB" dirty="0" smtClean="0"/>
              <a:t>.</a:t>
            </a:r>
          </a:p>
          <a:p>
            <a:pPr lvl="1"/>
            <a:r>
              <a:rPr lang="en-GB" dirty="0" smtClean="0"/>
              <a:t>Covered in Chapter 23.</a:t>
            </a:r>
            <a:endParaRPr lang="en-GB" dirty="0" smtClean="0"/>
          </a:p>
          <a:p>
            <a:r>
              <a:rPr lang="en-GB" i="1" dirty="0" smtClean="0"/>
              <a:t>Risk </a:t>
            </a:r>
            <a:r>
              <a:rPr lang="en-GB" i="1" dirty="0" smtClean="0"/>
              <a:t>management</a:t>
            </a:r>
          </a:p>
          <a:p>
            <a:pPr lvl="1"/>
            <a:r>
              <a:rPr lang="en-GB" dirty="0" smtClean="0"/>
              <a:t> Project managers assess the risks that may affect a project, monitor these risks and take action when problems arise.  </a:t>
            </a:r>
            <a:endParaRPr lang="en-GB" dirty="0" smtClean="0"/>
          </a:p>
          <a:p>
            <a:r>
              <a:rPr lang="en-GB" i="1" dirty="0"/>
              <a:t>People management</a:t>
            </a:r>
            <a:r>
              <a:rPr lang="en-GB" dirty="0"/>
              <a:t> </a:t>
            </a:r>
          </a:p>
          <a:p>
            <a:pPr lvl="1"/>
            <a:r>
              <a:rPr lang="en-GB" dirty="0"/>
              <a:t>Project managers have to choose people for their team and establish ways of working that leads to effective team </a:t>
            </a:r>
            <a:r>
              <a:rPr lang="en-GB" dirty="0" smtClean="0"/>
              <a:t>performance.</a:t>
            </a:r>
            <a:endParaRPr lang="en-GB" dirty="0"/>
          </a:p>
          <a:p>
            <a:pPr lvl="1"/>
            <a:endParaRPr lang="en-GB" dirty="0" smtClean="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activities</a:t>
            </a:r>
            <a:endParaRPr lang="en-US" dirty="0"/>
          </a:p>
        </p:txBody>
      </p:sp>
      <p:sp>
        <p:nvSpPr>
          <p:cNvPr id="3" name="Content Placeholder 2"/>
          <p:cNvSpPr>
            <a:spLocks noGrp="1"/>
          </p:cNvSpPr>
          <p:nvPr>
            <p:ph idx="1"/>
          </p:nvPr>
        </p:nvSpPr>
        <p:spPr/>
        <p:txBody>
          <a:bodyPr/>
          <a:lstStyle/>
          <a:p>
            <a:r>
              <a:rPr lang="en-GB" i="1" dirty="0" smtClean="0"/>
              <a:t>Reporting</a:t>
            </a:r>
            <a:r>
              <a:rPr lang="en-GB" dirty="0" smtClean="0"/>
              <a:t> </a:t>
            </a:r>
            <a:endParaRPr lang="en-GB" dirty="0"/>
          </a:p>
          <a:p>
            <a:pPr lvl="1"/>
            <a:r>
              <a:rPr lang="en-GB" dirty="0"/>
              <a:t>Project managers are usually responsible for reporting on the progress of a project to customers and to the managers of the company developing the software. </a:t>
            </a:r>
          </a:p>
          <a:p>
            <a:r>
              <a:rPr lang="en-GB" i="1" dirty="0" smtClean="0"/>
              <a:t>Proposal </a:t>
            </a:r>
            <a:r>
              <a:rPr lang="en-GB" i="1" dirty="0" smtClean="0"/>
              <a:t>writing</a:t>
            </a:r>
            <a:r>
              <a:rPr lang="en-GB" dirty="0" smtClean="0"/>
              <a:t> </a:t>
            </a:r>
          </a:p>
          <a:p>
            <a:pPr lvl="1"/>
            <a:r>
              <a:rPr lang="en-GB" dirty="0" smtClean="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0377"/>
            <a:ext cx="8229600" cy="1143000"/>
          </a:xfrm>
        </p:spPr>
        <p:txBody>
          <a:bodyPr/>
          <a:lstStyle/>
          <a:p>
            <a:pPr algn="ctr"/>
            <a:r>
              <a:rPr lang="en-US" dirty="0" smtClean="0"/>
              <a:t>Risk management</a:t>
            </a:r>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9</a:t>
            </a:fld>
            <a:endParaRPr lang="en-US"/>
          </a:p>
        </p:txBody>
      </p:sp>
    </p:spTree>
    <p:extLst>
      <p:ext uri="{BB962C8B-B14F-4D97-AF65-F5344CB8AC3E}">
        <p14:creationId xmlns:p14="http://schemas.microsoft.com/office/powerpoint/2010/main" val="207884088"/>
      </p:ext>
    </p:extLst>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408</TotalTime>
  <Words>4525</Words>
  <Application>Microsoft Macintosh PowerPoint</Application>
  <PresentationFormat>On-screen Show (4:3)</PresentationFormat>
  <Paragraphs>560</Paragraphs>
  <Slides>53</Slides>
  <Notes>13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SE10 slides</vt:lpstr>
      <vt:lpstr>Chapter 22 – Project Management</vt:lpstr>
      <vt:lpstr>Topics covered</vt:lpstr>
      <vt:lpstr>Software project management</vt:lpstr>
      <vt:lpstr>Success criteria</vt:lpstr>
      <vt:lpstr>Software management distinctions</vt:lpstr>
      <vt:lpstr>Factors influencing project management</vt:lpstr>
      <vt:lpstr>Universal management activities</vt:lpstr>
      <vt:lpstr>Management activities</vt:lpstr>
      <vt:lpstr>Risk management</vt:lpstr>
      <vt:lpstr>Risk management</vt:lpstr>
      <vt:lpstr>Risk classification</vt:lpstr>
      <vt:lpstr>Examples of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What-if questions</vt:lpstr>
      <vt:lpstr>Strategies to help manage risk </vt:lpstr>
      <vt:lpstr>Strategies to help manage risk </vt:lpstr>
      <vt:lpstr>Risk monitoring</vt:lpstr>
      <vt:lpstr>Risk indicators </vt:lpstr>
      <vt:lpstr>Managing people</vt:lpstr>
      <vt:lpstr>Managing people</vt:lpstr>
      <vt:lpstr>People management factors</vt:lpstr>
      <vt:lpstr>Motivating people</vt:lpstr>
      <vt:lpstr>Human needs hierarchy  </vt:lpstr>
      <vt:lpstr>Need satisfaction</vt:lpstr>
      <vt:lpstr>Case study: Individual motivation </vt:lpstr>
      <vt:lpstr>Case study: Individual motivation </vt:lpstr>
      <vt:lpstr>Comments on case study</vt:lpstr>
      <vt:lpstr>Personality types</vt:lpstr>
      <vt:lpstr>Personality types</vt:lpstr>
      <vt:lpstr>Motivation balance</vt:lpstr>
      <vt:lpstr>Teamwork</vt:lpstr>
      <vt:lpstr>Teamwork</vt:lpstr>
      <vt:lpstr>Group cohesiveness</vt:lpstr>
      <vt:lpstr>Team spirit</vt:lpstr>
      <vt:lpstr>The effectiveness of a team</vt:lpstr>
      <vt:lpstr>Selecting group members</vt:lpstr>
      <vt:lpstr>Assembling a team</vt:lpstr>
      <vt:lpstr>Group composition</vt:lpstr>
      <vt:lpstr>Group composition </vt:lpstr>
      <vt:lpstr>Group organization</vt:lpstr>
      <vt:lpstr>Group organization</vt:lpstr>
      <vt:lpstr>Informal groups</vt:lpstr>
      <vt:lpstr>Group communications</vt:lpstr>
      <vt:lpstr>Group communications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Ian Sommerville</cp:lastModifiedBy>
  <cp:revision>16</cp:revision>
  <dcterms:created xsi:type="dcterms:W3CDTF">2010-02-12T10:22:34Z</dcterms:created>
  <dcterms:modified xsi:type="dcterms:W3CDTF">2014-12-04T17:30:28Z</dcterms:modified>
</cp:coreProperties>
</file>