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Legacy systems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02828522"/>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38204371"/>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r>
              <a:rPr lang="en-US" dirty="0" smtClean="0"/>
              <a:t>Legacy systems</a:t>
            </a:r>
          </a:p>
          <a:p>
            <a:r>
              <a:rPr lang="en-US" dirty="0" smtClean="0"/>
              <a:t>Software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of a legacy system</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56455494"/>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600028255"/>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a:t>
            </a:r>
            <a:r>
              <a:rPr lang="en-GB" dirty="0" smtClean="0"/>
              <a:t>objective.</a:t>
            </a:r>
          </a:p>
          <a:p>
            <a:r>
              <a:rPr lang="en-GB" dirty="0" smtClean="0"/>
              <a:t>Business </a:t>
            </a:r>
            <a:r>
              <a:rPr lang="en-GB" dirty="0"/>
              <a:t>processes may be designed around a legacy system and constrained by the functionality that it provides. </a:t>
            </a:r>
            <a:endParaRPr lang="en-GB" dirty="0" smtClean="0"/>
          </a:p>
          <a:p>
            <a:r>
              <a:rPr lang="en-GB" i="1" dirty="0"/>
              <a:t>Business policies and rules</a:t>
            </a:r>
            <a:r>
              <a:rPr lang="en-GB" dirty="0"/>
              <a:t> These are definitions of how the business should be carried out and constraints on the business. Use of the legacy application system may be embedded in these </a:t>
            </a:r>
            <a:r>
              <a:rPr lang="en-GB" dirty="0" smtClean="0"/>
              <a:t>policies </a:t>
            </a:r>
            <a:r>
              <a:rPr lang="en-GB" dirty="0"/>
              <a:t>and rules.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578705484"/>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layers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7829750"/>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replacement</a:t>
            </a:r>
            <a:endParaRPr lang="en-US" dirty="0"/>
          </a:p>
        </p:txBody>
      </p:sp>
      <p:sp>
        <p:nvSpPr>
          <p:cNvPr id="3" name="Content Placeholder 2"/>
          <p:cNvSpPr>
            <a:spLocks noGrp="1"/>
          </p:cNvSpPr>
          <p:nvPr>
            <p:ph idx="1"/>
          </p:nvPr>
        </p:nvSpPr>
        <p:spPr/>
        <p:txBody>
          <a:bodyPr/>
          <a:lstStyle/>
          <a:p>
            <a:r>
              <a:rPr lang="en-US" dirty="0" smtClean="0"/>
              <a:t>Legacy system replacement is risky and expensive so businesses continue to use these systems</a:t>
            </a:r>
          </a:p>
          <a:p>
            <a:r>
              <a:rPr lang="en-US" dirty="0" smtClean="0"/>
              <a:t>System replacement is risky for a number of reasons</a:t>
            </a:r>
          </a:p>
          <a:p>
            <a:pPr lvl="1"/>
            <a:r>
              <a:rPr lang="en-US" dirty="0" smtClean="0"/>
              <a:t>Lack of complete system specification</a:t>
            </a:r>
          </a:p>
          <a:p>
            <a:pPr lvl="1"/>
            <a:r>
              <a:rPr lang="en-US" dirty="0" smtClean="0"/>
              <a:t>Tight integration of system and business processes</a:t>
            </a:r>
          </a:p>
          <a:p>
            <a:pPr lvl="1"/>
            <a:r>
              <a:rPr lang="en-US" dirty="0" smtClean="0"/>
              <a:t>Undocumented business rules embedded in the legacy system</a:t>
            </a:r>
          </a:p>
          <a:p>
            <a:pPr lvl="1"/>
            <a:r>
              <a:rPr lang="en-US" dirty="0" smtClean="0"/>
              <a:t>New software development may be late and/or over budget</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0769589"/>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change</a:t>
            </a:r>
            <a:endParaRPr lang="en-US" dirty="0"/>
          </a:p>
        </p:txBody>
      </p:sp>
      <p:sp>
        <p:nvSpPr>
          <p:cNvPr id="3" name="Content Placeholder 2"/>
          <p:cNvSpPr>
            <a:spLocks noGrp="1"/>
          </p:cNvSpPr>
          <p:nvPr>
            <p:ph idx="1"/>
          </p:nvPr>
        </p:nvSpPr>
        <p:spPr/>
        <p:txBody>
          <a:bodyPr/>
          <a:lstStyle/>
          <a:p>
            <a:r>
              <a:rPr lang="en-US" dirty="0" smtClean="0"/>
              <a:t>Legacy systems are expensive to change for a number of reasons:</a:t>
            </a:r>
          </a:p>
          <a:p>
            <a:pPr lvl="1"/>
            <a:r>
              <a:rPr lang="en-US" dirty="0" smtClean="0"/>
              <a:t>No consistent programming style</a:t>
            </a:r>
          </a:p>
          <a:p>
            <a:pPr lvl="1"/>
            <a:r>
              <a:rPr lang="en-US" dirty="0" smtClean="0"/>
              <a:t>Use of obsolete programming languages with few people available with these language skills</a:t>
            </a:r>
          </a:p>
          <a:p>
            <a:pPr lvl="1"/>
            <a:r>
              <a:rPr lang="en-US" dirty="0" smtClean="0"/>
              <a:t>Inadequate system documentation</a:t>
            </a:r>
          </a:p>
          <a:p>
            <a:pPr lvl="1"/>
            <a:r>
              <a:rPr lang="en-US" dirty="0" smtClean="0"/>
              <a:t>System structure degradation</a:t>
            </a:r>
          </a:p>
          <a:p>
            <a:pPr lvl="1"/>
            <a:r>
              <a:rPr lang="en-US" dirty="0" smtClean="0"/>
              <a:t>Program optimizations may make them hard to understand</a:t>
            </a:r>
          </a:p>
          <a:p>
            <a:pPr lvl="1"/>
            <a:r>
              <a:rPr lang="en-US" dirty="0" smtClean="0"/>
              <a:t>Data errors, duplication and inconsistency</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577998091"/>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35063964"/>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56123346"/>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19207370"/>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20132720"/>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49434549"/>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01021487"/>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81480369"/>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14075630"/>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36505484"/>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44295751"/>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3807188"/>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a:t>
            </a:r>
            <a:r>
              <a:rPr lang="en-GB" dirty="0" smtClean="0"/>
              <a:t>;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GB" dirty="0" smtClean="0"/>
              <a:t>.</a:t>
            </a:r>
            <a:r>
              <a:rPr lang="en-US" dirty="0"/>
              <a:t> As the volume of data (number of files, size of database, etc.) processed by the system increases, so too do the inconsistencies and errors in that data.</a:t>
            </a:r>
            <a:r>
              <a:rPr lang="en-GB" dirty="0"/>
              <a:t> </a:t>
            </a:r>
            <a:endParaRPr lang="en-GB" dirty="0" smtClean="0"/>
          </a:p>
          <a:p>
            <a:pPr lvl="1"/>
            <a:r>
              <a:rPr lang="en-GB" dirty="0" smtClean="0"/>
              <a:t>Cleaning up old data is a very expensive and time-consuming process</a:t>
            </a:r>
            <a:endParaRPr lang="en-GB"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209461511"/>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smtClean="0"/>
              <a:t>Software maintenance</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695591336"/>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612949584"/>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a:t>
            </a:r>
            <a:r>
              <a:rPr lang="en-US" dirty="0" smtClean="0"/>
              <a:t>business.</a:t>
            </a:r>
            <a:r>
              <a:rPr lang="en-GB" dirty="0"/>
              <a: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10587348"/>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smtClean="0"/>
              <a:t>The </a:t>
            </a:r>
            <a:r>
              <a:rPr lang="en-US" dirty="0"/>
              <a:t>business value of a legacy system and the quality of the application should be assessed to help decide if a system should be replaced, transformed or maintained.</a:t>
            </a:r>
            <a:r>
              <a:rPr lang="en-GB" dirty="0"/>
              <a:t> </a:t>
            </a:r>
            <a:endParaRPr lang="en-US" dirty="0"/>
          </a:p>
          <a:p>
            <a:r>
              <a:rPr lang="en-US" dirty="0" smtClean="0"/>
              <a:t>There are 3 types of software maintenance, namely bug fixing, modifying software to work in a new environment, and implementing new or changed requirements.</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93381939"/>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smtClean="0"/>
              <a:t>Evolution processes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75419393"/>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7011</TotalTime>
  <Words>3682</Words>
  <Application>Microsoft Macintosh PowerPoint</Application>
  <PresentationFormat>On-screen Show (4:3)</PresentationFormat>
  <Paragraphs>483</Paragraphs>
  <Slides>61</Slides>
  <Notes>3</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Ian Sommerville</cp:lastModifiedBy>
  <cp:revision>14</cp:revision>
  <dcterms:created xsi:type="dcterms:W3CDTF">2009-12-29T15:27:38Z</dcterms:created>
  <dcterms:modified xsi:type="dcterms:W3CDTF">2014-10-30T14:18:26Z</dcterms:modified>
</cp:coreProperties>
</file>