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handoutMasterIdLst>
    <p:handoutMasterId r:id="rId62"/>
  </p:handoutMasterIdLst>
  <p:sldIdLst>
    <p:sldId id="256" r:id="rId2"/>
    <p:sldId id="304" r:id="rId3"/>
    <p:sldId id="296" r:id="rId4"/>
    <p:sldId id="297" r:id="rId5"/>
    <p:sldId id="276" r:id="rId6"/>
    <p:sldId id="309" r:id="rId7"/>
    <p:sldId id="305" r:id="rId8"/>
    <p:sldId id="299" r:id="rId9"/>
    <p:sldId id="277" r:id="rId10"/>
    <p:sldId id="257" r:id="rId11"/>
    <p:sldId id="310" r:id="rId12"/>
    <p:sldId id="300" r:id="rId13"/>
    <p:sldId id="278" r:id="rId14"/>
    <p:sldId id="259" r:id="rId15"/>
    <p:sldId id="279" r:id="rId16"/>
    <p:sldId id="301" r:id="rId17"/>
    <p:sldId id="302" r:id="rId18"/>
    <p:sldId id="291" r:id="rId19"/>
    <p:sldId id="260" r:id="rId20"/>
    <p:sldId id="292" r:id="rId21"/>
    <p:sldId id="261" r:id="rId22"/>
    <p:sldId id="311" r:id="rId23"/>
    <p:sldId id="303" r:id="rId24"/>
    <p:sldId id="306" r:id="rId25"/>
    <p:sldId id="293" r:id="rId26"/>
    <p:sldId id="262" r:id="rId27"/>
    <p:sldId id="263" r:id="rId28"/>
    <p:sldId id="312" r:id="rId29"/>
    <p:sldId id="264" r:id="rId30"/>
    <p:sldId id="265" r:id="rId31"/>
    <p:sldId id="266" r:id="rId32"/>
    <p:sldId id="267" r:id="rId33"/>
    <p:sldId id="268" r:id="rId34"/>
    <p:sldId id="269" r:id="rId35"/>
    <p:sldId id="270" r:id="rId36"/>
    <p:sldId id="307" r:id="rId37"/>
    <p:sldId id="295" r:id="rId38"/>
    <p:sldId id="313" r:id="rId39"/>
    <p:sldId id="314" r:id="rId40"/>
    <p:sldId id="315" r:id="rId41"/>
    <p:sldId id="316" r:id="rId42"/>
    <p:sldId id="271" r:id="rId43"/>
    <p:sldId id="272" r:id="rId44"/>
    <p:sldId id="317" r:id="rId45"/>
    <p:sldId id="318" r:id="rId46"/>
    <p:sldId id="308" r:id="rId47"/>
    <p:sldId id="282" r:id="rId48"/>
    <p:sldId id="280" r:id="rId49"/>
    <p:sldId id="281" r:id="rId50"/>
    <p:sldId id="273" r:id="rId51"/>
    <p:sldId id="286" r:id="rId52"/>
    <p:sldId id="283" r:id="rId53"/>
    <p:sldId id="284" r:id="rId54"/>
    <p:sldId id="285" r:id="rId55"/>
    <p:sldId id="274" r:id="rId56"/>
    <p:sldId id="287" r:id="rId57"/>
    <p:sldId id="288" r:id="rId58"/>
    <p:sldId id="289" r:id="rId59"/>
    <p:sldId id="290"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5" d="100"/>
          <a:sy n="115" d="100"/>
        </p:scale>
        <p:origin x="-140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E50ACB-BE56-3D42-A623-407128D77A9E}" type="datetimeFigureOut">
              <a:rPr lang="en-US" smtClean="0"/>
              <a:t>04/12/2014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210026-EB03-F746-8C0D-A8EE7C161A48}" type="slidenum">
              <a:rPr lang="en-US" smtClean="0"/>
              <a:t>‹#›</a:t>
            </a:fld>
            <a:endParaRPr lang="en-US"/>
          </a:p>
        </p:txBody>
      </p:sp>
    </p:spTree>
    <p:extLst>
      <p:ext uri="{BB962C8B-B14F-4D97-AF65-F5344CB8AC3E}">
        <p14:creationId xmlns:p14="http://schemas.microsoft.com/office/powerpoint/2010/main" val="36890227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3A834F-D89E-FA46-964D-32A4468B70F2}" type="datetimeFigureOut">
              <a:rPr lang="en-US" smtClean="0"/>
              <a:pPr/>
              <a:t>04/12/2014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6665E-2553-034F-BA1E-D9A145245CB7}" type="slidenum">
              <a:rPr lang="en-US" smtClean="0"/>
              <a:pPr/>
              <a:t>‹#›</a:t>
            </a:fld>
            <a:endParaRPr lang="en-US"/>
          </a:p>
        </p:txBody>
      </p:sp>
    </p:spTree>
    <p:extLst>
      <p:ext uri="{BB962C8B-B14F-4D97-AF65-F5344CB8AC3E}">
        <p14:creationId xmlns:p14="http://schemas.microsoft.com/office/powerpoint/2010/main" val="42515292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ln/>
        </p:spPr>
        <p:txBody>
          <a:bodyPr/>
          <a:lstStyle/>
          <a:p>
            <a:endParaRPr lang="en-US"/>
          </a:p>
        </p:txBody>
      </p:sp>
      <p:sp>
        <p:nvSpPr>
          <p:cNvPr id="7987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ln/>
        </p:spPr>
        <p:txBody>
          <a:bodyPr/>
          <a:lstStyle/>
          <a:p>
            <a:endParaRPr lang="en-US"/>
          </a:p>
        </p:txBody>
      </p:sp>
      <p:sp>
        <p:nvSpPr>
          <p:cNvPr id="40963"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ln/>
        </p:spPr>
        <p:txBody>
          <a:bodyPr/>
          <a:lstStyle/>
          <a:p>
            <a:endParaRPr lang="en-US"/>
          </a:p>
        </p:txBody>
      </p:sp>
      <p:sp>
        <p:nvSpPr>
          <p:cNvPr id="45059"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ln/>
        </p:spPr>
        <p:txBody>
          <a:bodyPr/>
          <a:lstStyle/>
          <a:p>
            <a:endParaRPr lang="en-US"/>
          </a:p>
        </p:txBody>
      </p:sp>
      <p:sp>
        <p:nvSpPr>
          <p:cNvPr id="4915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04/12/2014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9"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04/12/2014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5"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04/12/2014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4"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21. Real-time Software Engineering</a:t>
            </a:r>
            <a:endParaRPr lang="en-US"/>
          </a:p>
        </p:txBody>
      </p:sp>
      <p:sp>
        <p:nvSpPr>
          <p:cNvPr id="7" name="Slide Number Placeholder 5"/>
          <p:cNvSpPr>
            <a:spLocks noGrp="1"/>
          </p:cNvSpPr>
          <p:nvPr>
            <p:ph type="sldNum" sz="quarter" idx="12"/>
          </p:nvPr>
        </p:nvSpPr>
        <p:spPr/>
        <p:txBody>
          <a:bodyPr/>
          <a:lstStyle>
            <a:lvl1pPr>
              <a:defRPr/>
            </a:lvl1pPr>
          </a:lstStyle>
          <a:p>
            <a:fld id="{2C6F7D45-E739-7249-AA46-C5DF2B52B9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21. Real-time Software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2C6F7D45-E739-7249-AA46-C5DF2B52B98D}"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21– Real-time Software Engineering</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 </a:t>
            </a:r>
            <a:r>
              <a:rPr lang="en-US" dirty="0"/>
              <a:t>and responses for a burglar alarm system</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977815"/>
              </p:ext>
            </p:extLst>
          </p:nvPr>
        </p:nvGraphicFramePr>
        <p:xfrm>
          <a:off x="457200" y="1770855"/>
          <a:ext cx="8229600" cy="3921760"/>
        </p:xfrm>
        <a:graphic>
          <a:graphicData uri="http://schemas.openxmlformats.org/drawingml/2006/table">
            <a:tbl>
              <a:tblPr firstRow="1" bandRow="1">
                <a:tableStyleId>{5C22544A-7EE6-4342-B048-85BDC9FD1C3A}</a:tableStyleId>
              </a:tblPr>
              <a:tblGrid>
                <a:gridCol w="2952136"/>
                <a:gridCol w="5277464"/>
              </a:tblGrid>
              <a:tr h="370840">
                <a:tc>
                  <a:txBody>
                    <a:bodyPr/>
                    <a:lstStyle/>
                    <a:p>
                      <a:pPr algn="ctr">
                        <a:spcBef>
                          <a:spcPts val="300"/>
                        </a:spcBef>
                        <a:spcAft>
                          <a:spcPts val="300"/>
                        </a:spcAft>
                      </a:pPr>
                      <a:r>
                        <a:rPr lang="en-GB" sz="1600" b="1" dirty="0" smtClean="0">
                          <a:solidFill>
                            <a:srgbClr val="000000"/>
                          </a:solidFill>
                          <a:latin typeface="Arial"/>
                          <a:ea typeface="Times New Roman"/>
                          <a:cs typeface="Arial"/>
                        </a:rPr>
                        <a:t>Stimulus</a:t>
                      </a:r>
                      <a:endParaRPr lang="en-GB" sz="1600" b="1" dirty="0">
                        <a:solidFill>
                          <a:srgbClr val="000000"/>
                        </a:solidFill>
                        <a:latin typeface="Arial"/>
                        <a:ea typeface="Times New Roman"/>
                        <a:cs typeface="Arial"/>
                      </a:endParaRPr>
                    </a:p>
                  </a:txBody>
                  <a:tcPr marL="68580" marR="68580" marT="0" marB="0"/>
                </a:tc>
                <a:tc>
                  <a:txBody>
                    <a:bodyPr/>
                    <a:lstStyle/>
                    <a:p>
                      <a:pPr algn="ctr">
                        <a:spcBef>
                          <a:spcPts val="300"/>
                        </a:spcBef>
                        <a:spcAft>
                          <a:spcPts val="300"/>
                        </a:spcAft>
                      </a:pPr>
                      <a:r>
                        <a:rPr lang="en-GB" sz="1600" b="1" dirty="0" smtClean="0">
                          <a:solidFill>
                            <a:srgbClr val="000000"/>
                          </a:solidFill>
                          <a:latin typeface="Arial"/>
                          <a:ea typeface="Times New Roman"/>
                          <a:cs typeface="Arial"/>
                        </a:rPr>
                        <a:t>Response</a:t>
                      </a:r>
                      <a:endParaRPr lang="en-GB" sz="1600" b="1" dirty="0">
                        <a:solidFill>
                          <a:srgbClr val="000000"/>
                        </a:solidFill>
                        <a:latin typeface="Arial"/>
                        <a:ea typeface="Times New Roman"/>
                        <a:cs typeface="Arial"/>
                      </a:endParaRPr>
                    </a:p>
                  </a:txBody>
                  <a:tcPr marL="68580" marR="68580" marT="0" marB="0"/>
                </a:tc>
              </a:tr>
              <a:tr h="370840">
                <a:tc>
                  <a:txBody>
                    <a:bodyPr/>
                    <a:lstStyle/>
                    <a:p>
                      <a:pPr algn="just">
                        <a:spcAft>
                          <a:spcPts val="300"/>
                        </a:spcAft>
                      </a:pPr>
                      <a:r>
                        <a:rPr lang="en-GB" sz="1600" dirty="0">
                          <a:solidFill>
                            <a:srgbClr val="000000"/>
                          </a:solidFill>
                          <a:latin typeface="Arial"/>
                          <a:ea typeface="Times New Roman"/>
                          <a:cs typeface="Arial"/>
                        </a:rPr>
                        <a:t>Clear alarms</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Switch off all active alarms; switch off all lights that have been switched on</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68580" marR="68580" marT="0" marB="0"/>
                </a:tc>
              </a:tr>
              <a:tr h="370840">
                <a:tc>
                  <a:txBody>
                    <a:bodyPr/>
                    <a:lstStyle/>
                    <a:p>
                      <a:pPr algn="just">
                        <a:spcAft>
                          <a:spcPts val="300"/>
                        </a:spcAft>
                      </a:pPr>
                      <a:r>
                        <a:rPr lang="en-GB" sz="1600" dirty="0">
                          <a:solidFill>
                            <a:srgbClr val="000000"/>
                          </a:solidFill>
                          <a:latin typeface="Arial"/>
                          <a:ea typeface="Times New Roman"/>
                          <a:cs typeface="Arial"/>
                        </a:rPr>
                        <a:t>Console panic button positive</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Initiate alarm; turn on lights around console; call police.</a:t>
                      </a:r>
                    </a:p>
                  </a:txBody>
                  <a:tcPr marL="68580" marR="68580" marT="0" marB="0"/>
                </a:tc>
              </a:tr>
              <a:tr h="370840">
                <a:tc>
                  <a:txBody>
                    <a:bodyPr/>
                    <a:lstStyle/>
                    <a:p>
                      <a:pPr algn="just">
                        <a:spcAft>
                          <a:spcPts val="300"/>
                        </a:spcAft>
                      </a:pPr>
                      <a:r>
                        <a:rPr lang="en-GB" sz="1600" dirty="0">
                          <a:solidFill>
                            <a:srgbClr val="000000"/>
                          </a:solidFill>
                          <a:latin typeface="Arial"/>
                          <a:ea typeface="Times New Roman"/>
                          <a:cs typeface="Arial"/>
                        </a:rPr>
                        <a:t>Power supply failure</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Call service technician.</a:t>
                      </a:r>
                    </a:p>
                  </a:txBody>
                  <a:tcPr marL="68580" marR="68580" marT="0" marB="0"/>
                </a:tc>
              </a:tr>
              <a:tr h="370840">
                <a:tc>
                  <a:txBody>
                    <a:bodyPr/>
                    <a:lstStyle/>
                    <a:p>
                      <a:pPr algn="just">
                        <a:spcAft>
                          <a:spcPts val="300"/>
                        </a:spcAft>
                      </a:pPr>
                      <a:r>
                        <a:rPr lang="en-GB" sz="1600" dirty="0">
                          <a:solidFill>
                            <a:srgbClr val="000000"/>
                          </a:solidFill>
                          <a:latin typeface="Arial"/>
                          <a:ea typeface="Times New Roman"/>
                          <a:cs typeface="Arial"/>
                        </a:rPr>
                        <a:t>Sensor failure</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Call service technician.</a:t>
                      </a:r>
                    </a:p>
                  </a:txBody>
                  <a:tcPr marL="68580" marR="68580" marT="0" marB="0"/>
                </a:tc>
              </a:tr>
              <a:tr h="370840">
                <a:tc>
                  <a:txBody>
                    <a:bodyPr/>
                    <a:lstStyle/>
                    <a:p>
                      <a:pPr algn="just">
                        <a:spcBef>
                          <a:spcPts val="300"/>
                        </a:spcBef>
                        <a:spcAft>
                          <a:spcPts val="300"/>
                        </a:spcAft>
                      </a:pPr>
                      <a:r>
                        <a:rPr lang="en-GB" sz="1600" dirty="0" smtClean="0">
                          <a:solidFill>
                            <a:srgbClr val="000000"/>
                          </a:solidFill>
                          <a:latin typeface="Arial"/>
                          <a:ea typeface="Times New Roman"/>
                          <a:cs typeface="Arial"/>
                        </a:rPr>
                        <a:t>Single </a:t>
                      </a:r>
                      <a:r>
                        <a:rPr lang="en-GB" sz="1600" dirty="0">
                          <a:solidFill>
                            <a:srgbClr val="000000"/>
                          </a:solidFill>
                          <a:latin typeface="Arial"/>
                          <a:ea typeface="Times New Roman"/>
                          <a:cs typeface="Arial"/>
                        </a:rPr>
                        <a:t>sensor positive</a:t>
                      </a:r>
                    </a:p>
                  </a:txBody>
                  <a:tcPr marL="68580" marR="68580" marT="0" marB="0"/>
                </a:tc>
                <a:tc>
                  <a:txBody>
                    <a:bodyPr/>
                    <a:lstStyle/>
                    <a:p>
                      <a:pPr algn="just">
                        <a:spcBef>
                          <a:spcPts val="300"/>
                        </a:spcBef>
                        <a:spcAft>
                          <a:spcPts val="300"/>
                        </a:spcAft>
                      </a:pPr>
                      <a:r>
                        <a:rPr lang="en-GB" sz="1600" dirty="0">
                          <a:solidFill>
                            <a:srgbClr val="000000"/>
                          </a:solidFill>
                          <a:latin typeface="Arial"/>
                          <a:ea typeface="Times New Roman"/>
                          <a:cs typeface="Arial"/>
                        </a:rPr>
                        <a:t>Initiate alarm; turn on lights around site of positive sensor.</a:t>
                      </a:r>
                    </a:p>
                  </a:txBody>
                  <a:tcPr marL="68580" marR="68580" marT="0" marB="0"/>
                </a:tc>
              </a:tr>
              <a:tr h="370840">
                <a:tc>
                  <a:txBody>
                    <a:bodyPr/>
                    <a:lstStyle/>
                    <a:p>
                      <a:pPr algn="just">
                        <a:spcAft>
                          <a:spcPts val="300"/>
                        </a:spcAft>
                      </a:pPr>
                      <a:r>
                        <a:rPr lang="en-GB" sz="1600" dirty="0">
                          <a:solidFill>
                            <a:srgbClr val="000000"/>
                          </a:solidFill>
                          <a:latin typeface="Arial"/>
                          <a:ea typeface="Times New Roman"/>
                          <a:cs typeface="Arial"/>
                        </a:rPr>
                        <a:t>Two or more sensors positive</a:t>
                      </a:r>
                    </a:p>
                  </a:txBody>
                  <a:tcPr marL="68580" marR="68580" marT="0" marB="0"/>
                </a:tc>
                <a:tc>
                  <a:txBody>
                    <a:bodyPr/>
                    <a:lstStyle/>
                    <a:p>
                      <a:pPr algn="just">
                        <a:spcAft>
                          <a:spcPts val="300"/>
                        </a:spcAft>
                      </a:pPr>
                      <a:r>
                        <a:rPr lang="en-GB" sz="1600">
                          <a:solidFill>
                            <a:srgbClr val="000000"/>
                          </a:solidFill>
                          <a:latin typeface="Arial"/>
                          <a:ea typeface="Times New Roman"/>
                          <a:cs typeface="Arial"/>
                        </a:rPr>
                        <a:t>Initiate alarm; turn on lights around sites of positive sensors; call police with location of suspected break-in.</a:t>
                      </a:r>
                    </a:p>
                  </a:txBody>
                  <a:tcPr marL="68580" marR="68580" marT="0" marB="0"/>
                </a:tc>
              </a:tr>
              <a:tr h="370840">
                <a:tc>
                  <a:txBody>
                    <a:bodyPr/>
                    <a:lstStyle/>
                    <a:p>
                      <a:pPr algn="just">
                        <a:spcAft>
                          <a:spcPts val="300"/>
                        </a:spcAft>
                      </a:pPr>
                      <a:r>
                        <a:rPr lang="en-GB" sz="1600" dirty="0">
                          <a:solidFill>
                            <a:srgbClr val="000000"/>
                          </a:solidFill>
                          <a:latin typeface="Arial"/>
                          <a:ea typeface="Times New Roman"/>
                          <a:cs typeface="Arial"/>
                        </a:rPr>
                        <a:t>Voltage drop of between 10% and 20%</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Switch to battery backup; run power supply test.</a:t>
                      </a:r>
                    </a:p>
                  </a:txBody>
                  <a:tcPr marL="68580" marR="68580" marT="0" marB="0"/>
                </a:tc>
              </a:tr>
              <a:tr h="370840">
                <a:tc>
                  <a:txBody>
                    <a:bodyPr/>
                    <a:lstStyle/>
                    <a:p>
                      <a:pPr algn="just">
                        <a:spcAft>
                          <a:spcPts val="300"/>
                        </a:spcAft>
                      </a:pPr>
                      <a:r>
                        <a:rPr lang="en-GB" sz="1600" dirty="0">
                          <a:solidFill>
                            <a:srgbClr val="000000"/>
                          </a:solidFill>
                          <a:latin typeface="Arial"/>
                          <a:ea typeface="Times New Roman"/>
                          <a:cs typeface="Arial"/>
                        </a:rPr>
                        <a:t>Voltage drop of more than 20%</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Switch to battery backup; initiate alarm; call police; run power supply test.</a:t>
                      </a:r>
                    </a:p>
                  </a:txBody>
                  <a:tcPr marL="68580" marR="68580" marT="0" marB="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stimuli</a:t>
            </a:r>
            <a:endParaRPr lang="en-US" dirty="0"/>
          </a:p>
        </p:txBody>
      </p:sp>
      <p:sp>
        <p:nvSpPr>
          <p:cNvPr id="3" name="Content Placeholder 2"/>
          <p:cNvSpPr>
            <a:spLocks noGrp="1"/>
          </p:cNvSpPr>
          <p:nvPr>
            <p:ph idx="1"/>
          </p:nvPr>
        </p:nvSpPr>
        <p:spPr/>
        <p:txBody>
          <a:bodyPr/>
          <a:lstStyle/>
          <a:p>
            <a:r>
              <a:rPr lang="en-GB" dirty="0" smtClean="0"/>
              <a:t>Stimuli come from sensors in the systems environment and from actuators controlled by the system</a:t>
            </a:r>
          </a:p>
          <a:p>
            <a:pPr lvl="1"/>
            <a:r>
              <a:rPr lang="en-GB" i="1" dirty="0" smtClean="0"/>
              <a:t>Periodic </a:t>
            </a:r>
            <a:r>
              <a:rPr lang="en-GB" i="1" dirty="0"/>
              <a:t>stimuli</a:t>
            </a:r>
            <a:r>
              <a:rPr lang="en-GB" dirty="0"/>
              <a:t> These occur at predictable time intervals. </a:t>
            </a:r>
            <a:endParaRPr lang="en-GB" dirty="0" smtClean="0"/>
          </a:p>
          <a:p>
            <a:pPr lvl="1"/>
            <a:r>
              <a:rPr lang="en-GB" dirty="0" smtClean="0"/>
              <a:t>For </a:t>
            </a:r>
            <a:r>
              <a:rPr lang="en-GB" dirty="0"/>
              <a:t>example, the system may examine a sensor every 50 milliseconds and take action (respond) depending on that sensor value (the stimulus). </a:t>
            </a:r>
          </a:p>
          <a:p>
            <a:pPr lvl="1"/>
            <a:r>
              <a:rPr lang="en-GB" i="1" dirty="0" smtClean="0"/>
              <a:t>Aperiodic </a:t>
            </a:r>
            <a:r>
              <a:rPr lang="en-GB" i="1" dirty="0"/>
              <a:t>stimuli</a:t>
            </a:r>
            <a:r>
              <a:rPr lang="en-GB" dirty="0"/>
              <a:t> These occur irregularly and unpredictably and are </a:t>
            </a:r>
            <a:r>
              <a:rPr lang="en-GB" dirty="0" smtClean="0"/>
              <a:t>may be signalled </a:t>
            </a:r>
            <a:r>
              <a:rPr lang="en-GB" dirty="0"/>
              <a:t>using the computer’s interrupt mechanism. </a:t>
            </a:r>
            <a:endParaRPr lang="en-GB" dirty="0" smtClean="0"/>
          </a:p>
          <a:p>
            <a:pPr lvl="1"/>
            <a:r>
              <a:rPr lang="en-GB" dirty="0" smtClean="0"/>
              <a:t>An </a:t>
            </a:r>
            <a:r>
              <a:rPr lang="en-GB" dirty="0"/>
              <a:t>example of such a stimulus would be an interrupt indicating that an I/O transfer was complete and that data was available in a buffer</a:t>
            </a:r>
            <a:r>
              <a:rPr lang="en-GB" dirty="0" smtClean="0"/>
              <a:t>.</a:t>
            </a:r>
            <a:endParaRPr lang="en-GB" dirty="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11</a:t>
            </a:fld>
            <a:endParaRPr lang="en-US"/>
          </a:p>
        </p:txBody>
      </p:sp>
    </p:spTree>
    <p:extLst>
      <p:ext uri="{BB962C8B-B14F-4D97-AF65-F5344CB8AC3E}">
        <p14:creationId xmlns:p14="http://schemas.microsoft.com/office/powerpoint/2010/main" val="228672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general model of an embedded real-time system </a:t>
            </a:r>
            <a:endParaRPr lang="en-US" dirty="0"/>
          </a:p>
        </p:txBody>
      </p:sp>
      <p:pic>
        <p:nvPicPr>
          <p:cNvPr id="4" name="Content Placeholder 3" descr="20.2 SensorActModel.eps"/>
          <p:cNvPicPr>
            <a:picLocks noGrp="1" noChangeAspect="1"/>
          </p:cNvPicPr>
          <p:nvPr>
            <p:ph idx="1"/>
          </p:nvPr>
        </p:nvPicPr>
        <p:blipFill>
          <a:blip r:embed="rId2"/>
          <a:srcRect t="-5931" b="-5931"/>
          <a:stretch>
            <a:fillRect/>
          </a:stretch>
        </p:blipFill>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840" tIns="44623" rIns="90840" bIns="44623"/>
          <a:lstStyle/>
          <a:p>
            <a:r>
              <a:rPr lang="en-GB"/>
              <a:t>Architectural considerations</a:t>
            </a:r>
          </a:p>
        </p:txBody>
      </p:sp>
      <p:sp>
        <p:nvSpPr>
          <p:cNvPr id="14339" name="Rectangle 3"/>
          <p:cNvSpPr>
            <a:spLocks noGrp="1" noChangeArrowheads="1"/>
          </p:cNvSpPr>
          <p:nvPr>
            <p:ph type="body" idx="1"/>
          </p:nvPr>
        </p:nvSpPr>
        <p:spPr>
          <a:noFill/>
          <a:ln/>
        </p:spPr>
        <p:txBody>
          <a:bodyPr lIns="90840" tIns="44623" rIns="90840" bIns="44623"/>
          <a:lstStyle/>
          <a:p>
            <a:r>
              <a:rPr lang="en-GB" sz="2400"/>
              <a:t>Because of the need to respond to timing demands made by different stimuli/responses, the system architecture must allow for fast switching between stimulus handlers.</a:t>
            </a:r>
          </a:p>
          <a:p>
            <a:r>
              <a:rPr lang="en-GB" sz="2400"/>
              <a:t>Timing demands of different stimuli are different so a simple sequential loop is not usually adequate.</a:t>
            </a:r>
          </a:p>
          <a:p>
            <a:r>
              <a:rPr lang="en-GB" sz="2400"/>
              <a:t>Real-time systems are therefore usually designed as cooperating processes with a real-time executive controlling these processes.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13</a:t>
            </a:fld>
            <a:endParaRPr lang="en-US"/>
          </a:p>
        </p:txBody>
      </p:sp>
    </p:spTree>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a:t>
            </a:r>
            <a:r>
              <a:rPr lang="en-US" dirty="0"/>
              <a:t>and actuator processes</a:t>
            </a:r>
            <a:r>
              <a:rPr lang="en-GB" dirty="0" smtClean="0"/>
              <a:t> </a:t>
            </a:r>
            <a:endParaRPr lang="en-US" dirty="0"/>
          </a:p>
        </p:txBody>
      </p:sp>
      <p:pic>
        <p:nvPicPr>
          <p:cNvPr id="4" name="Content Placeholder 3" descr="20.3 RTSysModel.eps"/>
          <p:cNvPicPr>
            <a:picLocks noGrp="1" noChangeAspect="1"/>
          </p:cNvPicPr>
          <p:nvPr>
            <p:ph idx="1"/>
          </p:nvPr>
        </p:nvPicPr>
        <p:blipFill>
          <a:blip r:embed="rId2"/>
          <a:srcRect t="-22045" b="-22045"/>
          <a:stretch>
            <a:fillRect/>
          </a:stretch>
        </p:blipFill>
        <p:spPr>
          <a:xfrm>
            <a:off x="1146287" y="1843381"/>
            <a:ext cx="7039289" cy="3871338"/>
          </a:xfrm>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840" tIns="44623" rIns="90840" bIns="44623"/>
          <a:lstStyle/>
          <a:p>
            <a:r>
              <a:rPr lang="en-GB"/>
              <a:t>System elements</a:t>
            </a:r>
          </a:p>
        </p:txBody>
      </p:sp>
      <p:sp>
        <p:nvSpPr>
          <p:cNvPr id="17411" name="Rectangle 3"/>
          <p:cNvSpPr>
            <a:spLocks noGrp="1" noChangeArrowheads="1"/>
          </p:cNvSpPr>
          <p:nvPr>
            <p:ph type="body" idx="1"/>
          </p:nvPr>
        </p:nvSpPr>
        <p:spPr>
          <a:noFill/>
          <a:ln/>
        </p:spPr>
        <p:txBody>
          <a:bodyPr lIns="90840" tIns="44623" rIns="90840" bIns="44623"/>
          <a:lstStyle/>
          <a:p>
            <a:r>
              <a:rPr lang="en-GB"/>
              <a:t>Sensor control processes</a:t>
            </a:r>
          </a:p>
          <a:p>
            <a:pPr lvl="1"/>
            <a:r>
              <a:rPr lang="en-GB"/>
              <a:t>Collect information from sensors. May buffer information collected in response to a sensor stimulus.</a:t>
            </a:r>
          </a:p>
          <a:p>
            <a:r>
              <a:rPr lang="en-GB"/>
              <a:t>Data processor</a:t>
            </a:r>
          </a:p>
          <a:p>
            <a:pPr lvl="1"/>
            <a:r>
              <a:rPr lang="en-GB"/>
              <a:t>Carries out processing of collected information and computes the system response.</a:t>
            </a:r>
          </a:p>
          <a:p>
            <a:r>
              <a:rPr lang="en-GB"/>
              <a:t>Actuator control processes</a:t>
            </a:r>
          </a:p>
          <a:p>
            <a:pPr lvl="1"/>
            <a:r>
              <a:rPr lang="en-GB"/>
              <a:t>Generates control signals for the actuators.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15</a:t>
            </a:fld>
            <a:endParaRPr lang="en-US"/>
          </a:p>
        </p:txBody>
      </p:sp>
    </p:spTree>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activities</a:t>
            </a:r>
            <a:endParaRPr lang="en-US" dirty="0"/>
          </a:p>
        </p:txBody>
      </p:sp>
      <p:sp>
        <p:nvSpPr>
          <p:cNvPr id="3" name="Content Placeholder 2"/>
          <p:cNvSpPr>
            <a:spLocks noGrp="1"/>
          </p:cNvSpPr>
          <p:nvPr>
            <p:ph idx="1"/>
          </p:nvPr>
        </p:nvSpPr>
        <p:spPr/>
        <p:txBody>
          <a:bodyPr/>
          <a:lstStyle/>
          <a:p>
            <a:r>
              <a:rPr lang="en-US" dirty="0" smtClean="0"/>
              <a:t>Platform selection</a:t>
            </a:r>
          </a:p>
          <a:p>
            <a:r>
              <a:rPr lang="en-US" dirty="0" smtClean="0"/>
              <a:t>Stimuli/response identification</a:t>
            </a:r>
          </a:p>
          <a:p>
            <a:r>
              <a:rPr lang="en-US" dirty="0" smtClean="0"/>
              <a:t>Timing analysis</a:t>
            </a:r>
          </a:p>
          <a:p>
            <a:r>
              <a:rPr lang="en-US" dirty="0" smtClean="0"/>
              <a:t>Process design</a:t>
            </a:r>
          </a:p>
          <a:p>
            <a:r>
              <a:rPr lang="en-US" dirty="0" smtClean="0"/>
              <a:t>Algorithm design</a:t>
            </a:r>
          </a:p>
          <a:p>
            <a:r>
              <a:rPr lang="en-US" dirty="0" smtClean="0"/>
              <a:t>Data design</a:t>
            </a:r>
          </a:p>
          <a:p>
            <a:r>
              <a:rPr lang="en-US" dirty="0" smtClean="0"/>
              <a:t>Process scheduling</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coordination</a:t>
            </a:r>
            <a:endParaRPr lang="en-US" dirty="0"/>
          </a:p>
        </p:txBody>
      </p:sp>
      <p:sp>
        <p:nvSpPr>
          <p:cNvPr id="3" name="Content Placeholder 2"/>
          <p:cNvSpPr>
            <a:spLocks noGrp="1"/>
          </p:cNvSpPr>
          <p:nvPr>
            <p:ph idx="1"/>
          </p:nvPr>
        </p:nvSpPr>
        <p:spPr/>
        <p:txBody>
          <a:bodyPr/>
          <a:lstStyle/>
          <a:p>
            <a:r>
              <a:rPr lang="en-GB" dirty="0" smtClean="0"/>
              <a:t>Processes in a real-time system have to be coordinated and share information. </a:t>
            </a:r>
          </a:p>
          <a:p>
            <a:r>
              <a:rPr lang="en-GB" dirty="0" smtClean="0"/>
              <a:t>Process coordination mechanisms ensure mutual exclusion to shared resources. </a:t>
            </a:r>
          </a:p>
          <a:p>
            <a:r>
              <a:rPr lang="en-GB" dirty="0" smtClean="0"/>
              <a:t>When one process is modifying a shared resource, other processes should not be able to change that resource.</a:t>
            </a:r>
          </a:p>
          <a:p>
            <a:r>
              <a:rPr lang="en-GB" dirty="0" smtClean="0"/>
              <a:t>When designing the information exchange between processes, you have to take into account the fact that these processes may be running at different speeds.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noFill/>
          <a:ln/>
        </p:spPr>
        <p:txBody>
          <a:bodyPr lIns="90840" tIns="44623" rIns="90840" bIns="44623"/>
          <a:lstStyle/>
          <a:p>
            <a:r>
              <a:rPr lang="en-GB"/>
              <a:t>Mutual exclusion</a:t>
            </a:r>
          </a:p>
        </p:txBody>
      </p:sp>
      <p:sp>
        <p:nvSpPr>
          <p:cNvPr id="78851" name="Rectangle 3"/>
          <p:cNvSpPr>
            <a:spLocks noGrp="1" noChangeArrowheads="1"/>
          </p:cNvSpPr>
          <p:nvPr>
            <p:ph type="body" idx="1"/>
          </p:nvPr>
        </p:nvSpPr>
        <p:spPr>
          <a:xfrm>
            <a:off x="377825" y="1676400"/>
            <a:ext cx="7804150" cy="4130675"/>
          </a:xfrm>
          <a:noFill/>
          <a:ln/>
        </p:spPr>
        <p:txBody>
          <a:bodyPr lIns="90840" tIns="44623" rIns="90840" bIns="44623"/>
          <a:lstStyle/>
          <a:p>
            <a:pPr>
              <a:lnSpc>
                <a:spcPct val="90000"/>
              </a:lnSpc>
            </a:pPr>
            <a:r>
              <a:rPr lang="en-GB"/>
              <a:t>Producer processes collect data and add it to </a:t>
            </a:r>
            <a:br>
              <a:rPr lang="en-GB"/>
            </a:br>
            <a:r>
              <a:rPr lang="en-GB"/>
              <a:t>the buffer. Consumer processes take data from the buffer and make elements available.</a:t>
            </a:r>
          </a:p>
          <a:p>
            <a:pPr>
              <a:lnSpc>
                <a:spcPct val="90000"/>
              </a:lnSpc>
            </a:pPr>
            <a:r>
              <a:rPr lang="en-GB"/>
              <a:t>Producer and consumer processes must be </a:t>
            </a:r>
            <a:br>
              <a:rPr lang="en-GB"/>
            </a:br>
            <a:r>
              <a:rPr lang="en-GB"/>
              <a:t>mutually excluded from accessing the same </a:t>
            </a:r>
            <a:br>
              <a:rPr lang="en-GB"/>
            </a:br>
            <a:r>
              <a:rPr lang="en-GB"/>
              <a:t>element.</a:t>
            </a:r>
          </a:p>
          <a:p>
            <a:pPr>
              <a:lnSpc>
                <a:spcPct val="90000"/>
              </a:lnSpc>
            </a:pPr>
            <a:r>
              <a:rPr lang="en-GB"/>
              <a:t>The buffer must stop producer processes </a:t>
            </a:r>
            <a:br>
              <a:rPr lang="en-GB"/>
            </a:br>
            <a:r>
              <a:rPr lang="en-GB"/>
              <a:t>adding information to a full buffer and consumer processes trying to take information from an empty buffer.</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18</a:t>
            </a:fld>
            <a:endParaRPr lang="en-US"/>
          </a:p>
        </p:txBody>
      </p:sp>
    </p:spTree>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a:t>
            </a:r>
            <a:r>
              <a:rPr lang="en-US" dirty="0"/>
              <a:t>/consumer processes sharing a circular buffer</a:t>
            </a:r>
            <a:r>
              <a:rPr lang="en-GB" dirty="0" smtClean="0"/>
              <a:t> </a:t>
            </a:r>
            <a:endParaRPr lang="en-US" dirty="0"/>
          </a:p>
        </p:txBody>
      </p:sp>
      <p:pic>
        <p:nvPicPr>
          <p:cNvPr id="4" name="Content Placeholder 3" descr="20.4 CircularBuffer.eps"/>
          <p:cNvPicPr>
            <a:picLocks noGrp="1" noChangeAspect="1"/>
          </p:cNvPicPr>
          <p:nvPr>
            <p:ph idx="1"/>
          </p:nvPr>
        </p:nvPicPr>
        <p:blipFill>
          <a:blip r:embed="rId2"/>
          <a:srcRect l="-1815" r="-1815"/>
          <a:stretch>
            <a:fillRect/>
          </a:stretch>
        </p:blipFill>
        <p:spPr>
          <a:xfrm>
            <a:off x="1308433" y="1843380"/>
            <a:ext cx="6379688" cy="3508583"/>
          </a:xfrm>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Embedded system design</a:t>
            </a:r>
          </a:p>
          <a:p>
            <a:r>
              <a:rPr lang="en-US" dirty="0" smtClean="0"/>
              <a:t>Architectural patterns for real-time software</a:t>
            </a:r>
          </a:p>
          <a:p>
            <a:r>
              <a:rPr lang="en-US" dirty="0" smtClean="0"/>
              <a:t>Timing analysis</a:t>
            </a:r>
          </a:p>
          <a:p>
            <a:r>
              <a:rPr lang="en-US" dirty="0" smtClean="0"/>
              <a:t>Real-time operating systems</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a:t>
            </a:fld>
            <a:endParaRPr lang="en-US"/>
          </a:p>
        </p:txBody>
      </p:sp>
    </p:spTree>
    <p:extLst>
      <p:ext uri="{BB962C8B-B14F-4D97-AF65-F5344CB8AC3E}">
        <p14:creationId xmlns:p14="http://schemas.microsoft.com/office/powerpoint/2010/main" val="1951096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840" tIns="44623" rIns="90840" bIns="44623"/>
          <a:lstStyle/>
          <a:p>
            <a:r>
              <a:rPr lang="en-GB" dirty="0">
                <a:solidFill>
                  <a:schemeClr val="tx1"/>
                </a:solidFill>
              </a:rPr>
              <a:t>Real-time system modelling</a:t>
            </a:r>
          </a:p>
        </p:txBody>
      </p:sp>
      <p:sp>
        <p:nvSpPr>
          <p:cNvPr id="25603" name="Rectangle 3"/>
          <p:cNvSpPr>
            <a:spLocks noGrp="1" noChangeArrowheads="1"/>
          </p:cNvSpPr>
          <p:nvPr>
            <p:ph type="body" idx="1"/>
          </p:nvPr>
        </p:nvSpPr>
        <p:spPr>
          <a:xfrm>
            <a:off x="530225" y="1600200"/>
            <a:ext cx="7805738" cy="4129088"/>
          </a:xfrm>
          <a:noFill/>
          <a:ln/>
        </p:spPr>
        <p:txBody>
          <a:bodyPr lIns="90840" tIns="44623" rIns="90840" bIns="44623"/>
          <a:lstStyle/>
          <a:p>
            <a:r>
              <a:rPr lang="en-GB" sz="2400" dirty="0"/>
              <a:t>The effect of a stimulus in a real-time system may trigger a transition from one state to another.</a:t>
            </a:r>
            <a:endParaRPr lang="en-GB" sz="2400" dirty="0" smtClean="0"/>
          </a:p>
          <a:p>
            <a:r>
              <a:rPr lang="en-GB" sz="2400" dirty="0" smtClean="0"/>
              <a:t>State models are therefore often used to describe embedded real-time systems.</a:t>
            </a:r>
          </a:p>
          <a:p>
            <a:r>
              <a:rPr lang="en-GB" sz="2400" dirty="0" smtClean="0"/>
              <a:t>UML state diagrams may be used to </a:t>
            </a:r>
            <a:r>
              <a:rPr lang="en-GB" dirty="0" smtClean="0"/>
              <a:t>show the states and state transitions in a real-time system.</a:t>
            </a:r>
            <a:endParaRPr lang="en-GB" sz="2400"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20</a:t>
            </a:fld>
            <a:endParaRPr lang="en-US"/>
          </a:p>
        </p:txBody>
      </p:sp>
    </p:spTree>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t>
            </a:r>
            <a:r>
              <a:rPr lang="en-US" dirty="0"/>
              <a:t>machine model of a petrol (gas) pump</a:t>
            </a:r>
            <a:r>
              <a:rPr lang="en-GB" dirty="0" smtClean="0"/>
              <a:t> </a:t>
            </a:r>
            <a:endParaRPr lang="en-US" dirty="0"/>
          </a:p>
        </p:txBody>
      </p:sp>
      <p:pic>
        <p:nvPicPr>
          <p:cNvPr id="4" name="Content Placeholder 3" descr="20.5 PetrolPumpState.eps"/>
          <p:cNvPicPr>
            <a:picLocks noGrp="1" noChangeAspect="1"/>
          </p:cNvPicPr>
          <p:nvPr>
            <p:ph idx="1"/>
          </p:nvPr>
        </p:nvPicPr>
        <p:blipFill>
          <a:blip r:embed="rId2"/>
          <a:srcRect l="-13118" r="-13118"/>
          <a:stretch>
            <a:fillRect/>
          </a:stretch>
        </p:blipFill>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of actions in real-time pump control system</a:t>
            </a:r>
            <a:endParaRPr lang="en-US" dirty="0"/>
          </a:p>
        </p:txBody>
      </p:sp>
      <p:sp>
        <p:nvSpPr>
          <p:cNvPr id="3" name="Content Placeholder 2"/>
          <p:cNvSpPr>
            <a:spLocks noGrp="1"/>
          </p:cNvSpPr>
          <p:nvPr>
            <p:ph idx="1"/>
          </p:nvPr>
        </p:nvSpPr>
        <p:spPr/>
        <p:txBody>
          <a:bodyPr/>
          <a:lstStyle/>
          <a:p>
            <a:r>
              <a:rPr lang="en-GB" dirty="0"/>
              <a:t>The buyer inserts a credit card into a card reader built into the pump. </a:t>
            </a:r>
            <a:endParaRPr lang="en-GB" dirty="0" smtClean="0"/>
          </a:p>
          <a:p>
            <a:r>
              <a:rPr lang="en-GB" dirty="0"/>
              <a:t>Removal of the card triggers a transition to a Validating state where the card is validated. </a:t>
            </a:r>
          </a:p>
          <a:p>
            <a:r>
              <a:rPr lang="en-GB" dirty="0"/>
              <a:t>If the card is valid, the system initializes the pump and, when the fuel hose is removed from its holster, transitions to the Delivering </a:t>
            </a:r>
            <a:r>
              <a:rPr lang="en-GB" dirty="0" smtClean="0"/>
              <a:t>state.</a:t>
            </a:r>
          </a:p>
          <a:p>
            <a:r>
              <a:rPr lang="en-GB" dirty="0"/>
              <a:t>After the fuel delivery is complete and </a:t>
            </a:r>
            <a:r>
              <a:rPr lang="en-GB" dirty="0" smtClean="0"/>
              <a:t>the </a:t>
            </a:r>
            <a:r>
              <a:rPr lang="en-GB" dirty="0"/>
              <a:t>hose </a:t>
            </a:r>
            <a:r>
              <a:rPr lang="en-GB" dirty="0" smtClean="0"/>
              <a:t>replaced in </a:t>
            </a:r>
            <a:r>
              <a:rPr lang="en-GB" dirty="0"/>
              <a:t>its holster, the system moves to a Paying </a:t>
            </a:r>
            <a:r>
              <a:rPr lang="en-GB" dirty="0" smtClean="0"/>
              <a:t>state.</a:t>
            </a:r>
          </a:p>
          <a:p>
            <a:r>
              <a:rPr lang="en-GB" dirty="0"/>
              <a:t>After payment, the pump software returns to the Waiting state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22</a:t>
            </a:fld>
            <a:endParaRPr lang="en-US"/>
          </a:p>
        </p:txBody>
      </p:sp>
    </p:spTree>
    <p:extLst>
      <p:ext uri="{BB962C8B-B14F-4D97-AF65-F5344CB8AC3E}">
        <p14:creationId xmlns:p14="http://schemas.microsoft.com/office/powerpoint/2010/main" val="1126004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a:t>
            </a:r>
            <a:r>
              <a:rPr lang="en-US" smtClean="0"/>
              <a:t>time programming</a:t>
            </a:r>
            <a:endParaRPr lang="en-US"/>
          </a:p>
        </p:txBody>
      </p:sp>
      <p:sp>
        <p:nvSpPr>
          <p:cNvPr id="3" name="Content Placeholder 2"/>
          <p:cNvSpPr>
            <a:spLocks noGrp="1"/>
          </p:cNvSpPr>
          <p:nvPr>
            <p:ph idx="1"/>
          </p:nvPr>
        </p:nvSpPr>
        <p:spPr/>
        <p:txBody>
          <a:bodyPr/>
          <a:lstStyle/>
          <a:p>
            <a:r>
              <a:rPr lang="en-GB" dirty="0"/>
              <a:t>Programming languages for real-time systems development have to include facilities to access system hardware, and it should be possible to predict the timing of particular operations in these languages</a:t>
            </a:r>
            <a:r>
              <a:rPr lang="en-GB" dirty="0" smtClean="0"/>
              <a:t>.</a:t>
            </a:r>
          </a:p>
          <a:p>
            <a:r>
              <a:rPr lang="en-GB" dirty="0"/>
              <a:t>Systems-level languages, such as C, which allow efficient code to be generated are </a:t>
            </a:r>
            <a:r>
              <a:rPr lang="en-GB" dirty="0" smtClean="0"/>
              <a:t>widely used in preference to languages such as Java.</a:t>
            </a:r>
            <a:endParaRPr lang="en-GB" dirty="0"/>
          </a:p>
          <a:p>
            <a:r>
              <a:rPr lang="en-GB" dirty="0" smtClean="0"/>
              <a:t> </a:t>
            </a:r>
            <a:r>
              <a:rPr lang="en-GB" dirty="0"/>
              <a:t>T</a:t>
            </a:r>
            <a:r>
              <a:rPr lang="en-GB" dirty="0" smtClean="0"/>
              <a:t>here </a:t>
            </a:r>
            <a:r>
              <a:rPr lang="en-GB" dirty="0"/>
              <a:t>is a </a:t>
            </a:r>
            <a:r>
              <a:rPr lang="en-GB" dirty="0" smtClean="0"/>
              <a:t>performance </a:t>
            </a:r>
            <a:r>
              <a:rPr lang="en-GB" dirty="0"/>
              <a:t>overhead in object-oriented systems because </a:t>
            </a:r>
            <a:r>
              <a:rPr lang="en-GB" dirty="0" smtClean="0"/>
              <a:t>extra code </a:t>
            </a:r>
            <a:r>
              <a:rPr lang="en-GB" dirty="0"/>
              <a:t>is required to mediate access to attributes and handle calls to operations. The </a:t>
            </a:r>
            <a:r>
              <a:rPr lang="en-GB" dirty="0" smtClean="0"/>
              <a:t>loss </a:t>
            </a:r>
            <a:r>
              <a:rPr lang="en-GB" dirty="0"/>
              <a:t>of performance may make it impossible to meet real-time deadlines. </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3"/>
            <a:ext cx="8229600" cy="1143000"/>
          </a:xfrm>
        </p:spPr>
        <p:txBody>
          <a:bodyPr/>
          <a:lstStyle/>
          <a:p>
            <a:pPr algn="ctr"/>
            <a:r>
              <a:rPr lang="en-US" dirty="0" smtClean="0"/>
              <a:t>Architectural patterns for real-time software</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21. Real-time Software Engineering</a:t>
            </a:r>
            <a:endParaRPr lang="en-US"/>
          </a:p>
        </p:txBody>
      </p:sp>
      <p:sp>
        <p:nvSpPr>
          <p:cNvPr id="5" name="Slide Number Placeholder 4"/>
          <p:cNvSpPr>
            <a:spLocks noGrp="1"/>
          </p:cNvSpPr>
          <p:nvPr>
            <p:ph type="sldNum" sz="quarter" idx="12"/>
          </p:nvPr>
        </p:nvSpPr>
        <p:spPr/>
        <p:txBody>
          <a:bodyPr/>
          <a:lstStyle/>
          <a:p>
            <a:fld id="{2C6F7D45-E739-7249-AA46-C5DF2B52B98D}" type="slidenum">
              <a:rPr lang="en-US" smtClean="0"/>
              <a:pPr/>
              <a:t>24</a:t>
            </a:fld>
            <a:endParaRPr lang="en-US"/>
          </a:p>
        </p:txBody>
      </p:sp>
    </p:spTree>
    <p:extLst>
      <p:ext uri="{BB962C8B-B14F-4D97-AF65-F5344CB8AC3E}">
        <p14:creationId xmlns:p14="http://schemas.microsoft.com/office/powerpoint/2010/main" val="1329907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 for embedded systems</a:t>
            </a:r>
            <a:endParaRPr lang="en-US" dirty="0"/>
          </a:p>
        </p:txBody>
      </p:sp>
      <p:sp>
        <p:nvSpPr>
          <p:cNvPr id="3" name="Content Placeholder 2"/>
          <p:cNvSpPr>
            <a:spLocks noGrp="1"/>
          </p:cNvSpPr>
          <p:nvPr>
            <p:ph idx="1"/>
          </p:nvPr>
        </p:nvSpPr>
        <p:spPr/>
        <p:txBody>
          <a:bodyPr/>
          <a:lstStyle/>
          <a:p>
            <a:r>
              <a:rPr lang="en-US" dirty="0" smtClean="0"/>
              <a:t>Characteristic system architectures for embedded systems</a:t>
            </a:r>
          </a:p>
          <a:p>
            <a:pPr lvl="1"/>
            <a:r>
              <a:rPr lang="en-GB" i="1" dirty="0" smtClean="0"/>
              <a:t>Observe </a:t>
            </a:r>
            <a:r>
              <a:rPr lang="en-GB" i="1" dirty="0"/>
              <a:t>and React</a:t>
            </a:r>
            <a:r>
              <a:rPr lang="en-GB" dirty="0"/>
              <a:t> This pattern is used when a set of sensors are routinely monitored and displayed. </a:t>
            </a:r>
            <a:endParaRPr lang="en-GB" dirty="0" smtClean="0"/>
          </a:p>
          <a:p>
            <a:pPr lvl="1"/>
            <a:r>
              <a:rPr lang="en-GB" i="1" dirty="0" smtClean="0"/>
              <a:t>Environmental </a:t>
            </a:r>
            <a:r>
              <a:rPr lang="en-GB" i="1" dirty="0"/>
              <a:t>Control</a:t>
            </a:r>
            <a:r>
              <a:rPr lang="en-GB" dirty="0"/>
              <a:t> This pattern is used when a system includes sensors, which provide information about the environment and actuators that can change the </a:t>
            </a:r>
            <a:r>
              <a:rPr lang="en-GB" dirty="0" smtClean="0"/>
              <a:t>environment </a:t>
            </a:r>
            <a:endParaRPr lang="en-GB" dirty="0"/>
          </a:p>
          <a:p>
            <a:pPr lvl="1"/>
            <a:r>
              <a:rPr lang="en-GB" i="1" dirty="0" smtClean="0"/>
              <a:t>Process </a:t>
            </a:r>
            <a:r>
              <a:rPr lang="en-GB" i="1" dirty="0"/>
              <a:t>Pipeline</a:t>
            </a:r>
            <a:r>
              <a:rPr lang="en-GB" dirty="0"/>
              <a:t> This pattern is used when data has to be transformed from one representation to another before it can be processed.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Observe and React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75830"/>
          <a:ext cx="8229600" cy="3317240"/>
        </p:xfrm>
        <a:graphic>
          <a:graphicData uri="http://schemas.openxmlformats.org/drawingml/2006/table">
            <a:tbl>
              <a:tblPr firstRow="1" bandRow="1">
                <a:tableStyleId>{5C22544A-7EE6-4342-B048-85BDC9FD1C3A}</a:tableStyleId>
              </a:tblPr>
              <a:tblGrid>
                <a:gridCol w="2036442"/>
                <a:gridCol w="6193158"/>
              </a:tblGrid>
              <a:tr h="370840">
                <a:tc>
                  <a:txBody>
                    <a:bodyPr/>
                    <a:lstStyle/>
                    <a:p>
                      <a:pPr algn="just">
                        <a:spcBef>
                          <a:spcPts val="300"/>
                        </a:spcBef>
                        <a:spcAft>
                          <a:spcPts val="300"/>
                        </a:spcAft>
                      </a:pPr>
                      <a:r>
                        <a:rPr lang="en-GB" sz="1600" b="1" dirty="0" smtClean="0">
                          <a:solidFill>
                            <a:srgbClr val="000000"/>
                          </a:solidFill>
                          <a:latin typeface="Arial"/>
                          <a:ea typeface="Times New Roman"/>
                          <a:cs typeface="Arial"/>
                        </a:rPr>
                        <a:t>Name</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b="1" dirty="0">
                          <a:solidFill>
                            <a:srgbClr val="000000"/>
                          </a:solidFill>
                          <a:latin typeface="Arial"/>
                          <a:ea typeface="Times New Roman"/>
                          <a:cs typeface="Arial"/>
                        </a:rPr>
                        <a:t>Observe and </a:t>
                      </a:r>
                      <a:r>
                        <a:rPr lang="en-GB" sz="1600" b="1" dirty="0" smtClean="0">
                          <a:solidFill>
                            <a:srgbClr val="000000"/>
                          </a:solidFill>
                          <a:latin typeface="Arial"/>
                          <a:ea typeface="Times New Roman"/>
                          <a:cs typeface="Arial"/>
                        </a:rPr>
                        <a:t>React</a:t>
                      </a:r>
                      <a:endParaRPr lang="en-GB" sz="16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600"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dirty="0">
                          <a:solidFill>
                            <a:srgbClr val="000000"/>
                          </a:solidFill>
                          <a:latin typeface="Arial"/>
                          <a:ea typeface="Times New Roman"/>
                          <a:cs typeface="Arial"/>
                        </a:rPr>
                        <a:t>The input values of a set of sensors of the same types are collected and analyzed. These values are displayed in some way. If the sensor values indicate that some exceptional condition has arisen, then actions are initiated to draw the operator’s attention to that value and, in certain cases, to take actions in response to the exceptional value.</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1600">
                          <a:solidFill>
                            <a:srgbClr val="000000"/>
                          </a:solidFill>
                          <a:latin typeface="Arial"/>
                          <a:ea typeface="Times New Roman"/>
                          <a:cs typeface="Arial"/>
                        </a:rPr>
                        <a:t>Values from sensors attached to the system.</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1600">
                          <a:solidFill>
                            <a:srgbClr val="000000"/>
                          </a:solidFill>
                          <a:latin typeface="Arial"/>
                          <a:ea typeface="Times New Roman"/>
                          <a:cs typeface="Arial"/>
                        </a:rPr>
                        <a:t>Outputs to display, alarm triggers, signals to reacting systems.</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1600">
                          <a:solidFill>
                            <a:srgbClr val="000000"/>
                          </a:solidFill>
                          <a:latin typeface="Arial"/>
                          <a:ea typeface="Times New Roman"/>
                          <a:cs typeface="Arial"/>
                        </a:rPr>
                        <a:t>Observer, Analysis, Display, Alarm, Reactor.</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Monitoring systems, alarm systems</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 </a:t>
            </a:r>
            <a:r>
              <a:rPr lang="en-US" dirty="0"/>
              <a:t>and React process </a:t>
            </a:r>
            <a:r>
              <a:rPr lang="en-US" dirty="0" smtClean="0"/>
              <a:t>structure</a:t>
            </a:r>
            <a:endParaRPr lang="en-US" dirty="0"/>
          </a:p>
        </p:txBody>
      </p:sp>
      <p:pic>
        <p:nvPicPr>
          <p:cNvPr id="4" name="Content Placeholder 3" descr="20.7 ObserveAndReactPattrn.eps"/>
          <p:cNvPicPr>
            <a:picLocks noGrp="1" noChangeAspect="1"/>
          </p:cNvPicPr>
          <p:nvPr>
            <p:ph idx="1"/>
          </p:nvPr>
        </p:nvPicPr>
        <p:blipFill>
          <a:blip r:embed="rId2"/>
          <a:srcRect l="-12712" r="-12712"/>
          <a:stretch>
            <a:fillRect/>
          </a:stretch>
        </p:blipFill>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system description</a:t>
            </a:r>
            <a:endParaRPr lang="en-US" dirty="0"/>
          </a:p>
        </p:txBody>
      </p:sp>
      <p:sp>
        <p:nvSpPr>
          <p:cNvPr id="3" name="Content Placeholder 2"/>
          <p:cNvSpPr>
            <a:spLocks noGrp="1"/>
          </p:cNvSpPr>
          <p:nvPr>
            <p:ph idx="1"/>
          </p:nvPr>
        </p:nvSpPr>
        <p:spPr/>
        <p:txBody>
          <a:bodyPr/>
          <a:lstStyle/>
          <a:p>
            <a:pPr marL="0" indent="0">
              <a:buNone/>
            </a:pPr>
            <a:r>
              <a:rPr lang="en-GB" sz="2000" i="1" dirty="0"/>
              <a:t>A software system is to be implemented as part of a burglar alarm system for commercial buildings. This uses several different types of sensor. These include movement detectors in individual rooms, door sensors that detect corridor doors opening, and window sensors on ground-floor windows that </a:t>
            </a:r>
            <a:r>
              <a:rPr lang="en-GB" sz="2000" i="1" dirty="0" smtClean="0"/>
              <a:t>detect </a:t>
            </a:r>
            <a:r>
              <a:rPr lang="en-GB" sz="2000" i="1" dirty="0"/>
              <a:t>when a window has been opened.</a:t>
            </a:r>
            <a:r>
              <a:rPr lang="en-GB" sz="2000" dirty="0"/>
              <a:t> </a:t>
            </a:r>
            <a:endParaRPr lang="en-GB" sz="2000" dirty="0" smtClean="0"/>
          </a:p>
          <a:p>
            <a:pPr marL="0" indent="0">
              <a:buNone/>
            </a:pPr>
            <a:r>
              <a:rPr lang="en-GB" sz="2000" i="1" dirty="0"/>
              <a:t>When a sensor detects the presence of an intruder, the system automatically calls the local police and, using a voice synthesizer, reports the location of the alarm. It switches on lights in the rooms around the active sensor and sets off an audible alarm. The sensor system is normally powered by mains power but is equipped with a battery backup. </a:t>
            </a:r>
            <a:r>
              <a:rPr lang="en-GB" sz="2000" i="1" dirty="0" smtClean="0"/>
              <a:t>Power </a:t>
            </a:r>
            <a:r>
              <a:rPr lang="en-GB" sz="2000" i="1" dirty="0"/>
              <a:t>loss is detected using a separate power circuit monitor that monitors the mains voltage. If a voltage drop is detected, the system assumes that intruders have interrupted the power supply so an alarm is raised</a:t>
            </a:r>
            <a:r>
              <a:rPr lang="en-GB" sz="2000" dirty="0"/>
              <a:t>. </a:t>
            </a:r>
            <a:endParaRPr lang="en-US" sz="2000"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28</a:t>
            </a:fld>
            <a:endParaRPr lang="en-US"/>
          </a:p>
        </p:txBody>
      </p:sp>
    </p:spTree>
    <p:extLst>
      <p:ext uri="{BB962C8B-B14F-4D97-AF65-F5344CB8AC3E}">
        <p14:creationId xmlns:p14="http://schemas.microsoft.com/office/powerpoint/2010/main" val="2697162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structure for a burglar alarm system</a:t>
            </a:r>
            <a:r>
              <a:rPr lang="en-GB" dirty="0" smtClean="0"/>
              <a:t> </a:t>
            </a:r>
            <a:endParaRPr lang="en-US" dirty="0"/>
          </a:p>
        </p:txBody>
      </p:sp>
      <p:pic>
        <p:nvPicPr>
          <p:cNvPr id="4" name="Content Placeholder 3" descr="20.8 AlarmProcessStructure.eps"/>
          <p:cNvPicPr>
            <a:picLocks noGrp="1" noChangeAspect="1"/>
          </p:cNvPicPr>
          <p:nvPr>
            <p:ph idx="1"/>
          </p:nvPr>
        </p:nvPicPr>
        <p:blipFill>
          <a:blip r:embed="rId2"/>
          <a:srcRect l="-1314" r="-1314"/>
          <a:stretch>
            <a:fillRect/>
          </a:stretch>
        </p:blipFill>
        <p:spPr>
          <a:xfrm>
            <a:off x="930107" y="1600201"/>
            <a:ext cx="7136340" cy="3924712"/>
          </a:xfrm>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software</a:t>
            </a:r>
            <a:endParaRPr lang="en-US" dirty="0"/>
          </a:p>
        </p:txBody>
      </p:sp>
      <p:sp>
        <p:nvSpPr>
          <p:cNvPr id="3" name="Content Placeholder 2"/>
          <p:cNvSpPr>
            <a:spLocks noGrp="1"/>
          </p:cNvSpPr>
          <p:nvPr>
            <p:ph idx="1"/>
          </p:nvPr>
        </p:nvSpPr>
        <p:spPr/>
        <p:txBody>
          <a:bodyPr/>
          <a:lstStyle/>
          <a:p>
            <a:r>
              <a:rPr lang="en-GB" dirty="0" smtClean="0"/>
              <a:t>Computers are used to control a wide range of systems from simple domestic machines, through games controllers, to entire manufacturing plants. </a:t>
            </a:r>
          </a:p>
          <a:p>
            <a:r>
              <a:rPr lang="en-GB" dirty="0" smtClean="0"/>
              <a:t>Their software must react to events generated by the hardware and, often, issue control signals in response to these events. </a:t>
            </a:r>
          </a:p>
          <a:p>
            <a:r>
              <a:rPr lang="en-GB" dirty="0" smtClean="0"/>
              <a:t>The software in these systems is embedded in system hardware, often in read-only memory, and usually responds, in real time</a:t>
            </a:r>
            <a:r>
              <a:rPr lang="en-GB" i="1" dirty="0" smtClean="0"/>
              <a:t>,</a:t>
            </a:r>
            <a:r>
              <a:rPr lang="en-GB" dirty="0" smtClean="0"/>
              <a:t> to events from the system’s environment.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Environmental Control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45436"/>
          <a:ext cx="8229600" cy="3032759"/>
        </p:xfrm>
        <a:graphic>
          <a:graphicData uri="http://schemas.openxmlformats.org/drawingml/2006/table">
            <a:tbl>
              <a:tblPr firstRow="1" bandRow="1">
                <a:tableStyleId>{5C22544A-7EE6-4342-B048-85BDC9FD1C3A}</a:tableStyleId>
              </a:tblPr>
              <a:tblGrid>
                <a:gridCol w="1988406"/>
                <a:gridCol w="6241194"/>
              </a:tblGrid>
              <a:tr h="187724">
                <a:tc>
                  <a:txBody>
                    <a:bodyPr/>
                    <a:lstStyle/>
                    <a:p>
                      <a:pPr algn="just">
                        <a:spcBef>
                          <a:spcPts val="300"/>
                        </a:spcBef>
                        <a:spcAft>
                          <a:spcPts val="300"/>
                        </a:spcAft>
                      </a:pPr>
                      <a:r>
                        <a:rPr lang="en-GB" sz="1400" b="1" dirty="0" smtClean="0">
                          <a:solidFill>
                            <a:srgbClr val="000000"/>
                          </a:solidFill>
                          <a:latin typeface="Arial"/>
                          <a:ea typeface="Times New Roman"/>
                          <a:cs typeface="Arial"/>
                        </a:rPr>
                        <a:t>Name</a:t>
                      </a:r>
                      <a:endParaRPr lang="en-GB" sz="14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400" b="1" dirty="0">
                          <a:solidFill>
                            <a:srgbClr val="000000"/>
                          </a:solidFill>
                          <a:latin typeface="Arial"/>
                          <a:ea typeface="Times New Roman"/>
                          <a:cs typeface="Arial"/>
                        </a:rPr>
                        <a:t>Environmental </a:t>
                      </a:r>
                      <a:r>
                        <a:rPr lang="en-GB" sz="1400" b="1" dirty="0" smtClean="0">
                          <a:solidFill>
                            <a:srgbClr val="000000"/>
                          </a:solidFill>
                          <a:latin typeface="Arial"/>
                          <a:ea typeface="Times New Roman"/>
                          <a:cs typeface="Arial"/>
                        </a:rPr>
                        <a:t>Control</a:t>
                      </a:r>
                      <a:endParaRPr lang="en-GB" sz="14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400"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400">
                          <a:solidFill>
                            <a:srgbClr val="000000"/>
                          </a:solidFill>
                          <a:latin typeface="Arial"/>
                          <a:ea typeface="Times New Roman"/>
                          <a:cs typeface="Arial"/>
                        </a:rPr>
                        <a:t>The system analyzes information from a set of sensors that collect data from the system’s environment. Further information may also be collected on the state of the actuators that are connected to the system. Based on the data from the sensors and actuators, control signals are sent to the actuators that then cause changes to the system’s environment. Information about the sensor values and the state of the actuators may be displayed.</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Values from sensors attached to the system and the state of the system actuators.</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Control signals to actuators, display information.</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Monitor, Control, Display, Actuator Driver, Actuator monitor.</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1400" dirty="0">
                          <a:solidFill>
                            <a:srgbClr val="000000"/>
                          </a:solidFill>
                          <a:latin typeface="Arial"/>
                          <a:ea typeface="Times New Roman"/>
                          <a:cs typeface="Arial"/>
                        </a:rPr>
                        <a:t>Control systems.</a:t>
                      </a:r>
                      <a:r>
                        <a:rPr lang="en-GB" sz="1400" dirty="0" smtClean="0">
                          <a:solidFill>
                            <a:srgbClr val="000000"/>
                          </a:solidFill>
                          <a:latin typeface="Arial"/>
                          <a:ea typeface="Times New Roman"/>
                          <a:cs typeface="Arial"/>
                        </a:rPr>
                        <a:t> </a:t>
                      </a:r>
                      <a:endParaRPr lang="en-GB" sz="1400" dirty="0">
                        <a:solidFill>
                          <a:srgbClr val="000000"/>
                        </a:solidFill>
                        <a:latin typeface="Arial"/>
                        <a:ea typeface="Times New Roman"/>
                        <a:cs typeface="Arial"/>
                      </a:endParaRPr>
                    </a:p>
                  </a:txBody>
                  <a:tcPr marL="68580" marR="68580" marT="0" marB="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a:t>
            </a:r>
            <a:r>
              <a:rPr lang="en-US" dirty="0"/>
              <a:t>Control process structure</a:t>
            </a:r>
            <a:r>
              <a:rPr lang="en-GB" dirty="0" smtClean="0"/>
              <a:t> </a:t>
            </a:r>
            <a:endParaRPr lang="en-US" dirty="0"/>
          </a:p>
        </p:txBody>
      </p:sp>
      <p:pic>
        <p:nvPicPr>
          <p:cNvPr id="4" name="Content Placeholder 3" descr="20.10 EnvControlProcessStruct.eps"/>
          <p:cNvPicPr>
            <a:picLocks noGrp="1" noChangeAspect="1"/>
          </p:cNvPicPr>
          <p:nvPr>
            <p:ph idx="1"/>
          </p:nvPr>
        </p:nvPicPr>
        <p:blipFill>
          <a:blip r:embed="rId2"/>
          <a:srcRect l="-12048" r="-12048"/>
          <a:stretch>
            <a:fillRect/>
          </a:stretch>
        </p:blipFill>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a:t>
            </a:r>
            <a:r>
              <a:rPr lang="en-US" dirty="0"/>
              <a:t>system architecture for an anti-skid braking system</a:t>
            </a:r>
            <a:r>
              <a:rPr lang="en-GB" dirty="0" smtClean="0"/>
              <a:t> </a:t>
            </a:r>
            <a:endParaRPr lang="en-US" dirty="0"/>
          </a:p>
        </p:txBody>
      </p:sp>
      <p:pic>
        <p:nvPicPr>
          <p:cNvPr id="4" name="Content Placeholder 3" descr="20.11 AL-Brakes.eps"/>
          <p:cNvPicPr>
            <a:picLocks noGrp="1" noChangeAspect="1"/>
          </p:cNvPicPr>
          <p:nvPr>
            <p:ph idx="1"/>
          </p:nvPr>
        </p:nvPicPr>
        <p:blipFill>
          <a:blip r:embed="rId2"/>
          <a:srcRect l="-19823" r="-19823"/>
          <a:stretch>
            <a:fillRect/>
          </a:stretch>
        </p:blipFill>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Process Pipeline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57130" y="2073050"/>
          <a:ext cx="7149851" cy="3561080"/>
        </p:xfrm>
        <a:graphic>
          <a:graphicData uri="http://schemas.openxmlformats.org/drawingml/2006/table">
            <a:tbl>
              <a:tblPr firstRow="1" bandRow="1">
                <a:tableStyleId>{5C22544A-7EE6-4342-B048-85BDC9FD1C3A}</a:tableStyleId>
              </a:tblPr>
              <a:tblGrid>
                <a:gridCol w="1809694"/>
                <a:gridCol w="5340157"/>
              </a:tblGrid>
              <a:tr h="370840">
                <a:tc>
                  <a:txBody>
                    <a:bodyPr/>
                    <a:lstStyle/>
                    <a:p>
                      <a:pPr algn="just">
                        <a:spcBef>
                          <a:spcPts val="300"/>
                        </a:spcBef>
                        <a:spcAft>
                          <a:spcPts val="300"/>
                        </a:spcAft>
                      </a:pPr>
                      <a:r>
                        <a:rPr lang="en-GB" sz="1600" b="1" dirty="0" smtClean="0">
                          <a:solidFill>
                            <a:srgbClr val="000000"/>
                          </a:solidFill>
                          <a:latin typeface="Arial"/>
                          <a:ea typeface="Times New Roman"/>
                          <a:cs typeface="Arial"/>
                        </a:rPr>
                        <a:t>Name</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b="1" dirty="0">
                          <a:solidFill>
                            <a:srgbClr val="000000"/>
                          </a:solidFill>
                          <a:latin typeface="Arial"/>
                          <a:ea typeface="Times New Roman"/>
                          <a:cs typeface="Arial"/>
                        </a:rPr>
                        <a:t>Process </a:t>
                      </a:r>
                      <a:r>
                        <a:rPr lang="en-GB" sz="1600" b="1" dirty="0" smtClean="0">
                          <a:solidFill>
                            <a:srgbClr val="000000"/>
                          </a:solidFill>
                          <a:latin typeface="Arial"/>
                          <a:ea typeface="Times New Roman"/>
                          <a:cs typeface="Arial"/>
                        </a:rPr>
                        <a:t>Pipeline</a:t>
                      </a:r>
                      <a:endParaRPr lang="en-GB" sz="16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600"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600" dirty="0">
                          <a:solidFill>
                            <a:srgbClr val="000000"/>
                          </a:solidFill>
                          <a:latin typeface="Arial"/>
                          <a:ea typeface="Times New Roman"/>
                          <a:cs typeface="Arial"/>
                        </a:rPr>
                        <a:t>A pipeline of processes is set up with data moving in sequence from one end of the pipeline to another. The processes are often linked by synchronized buffers to allow the producer and consumer processes to run at different speeds. The culmination of a pipeline may be display or data storage or the pipeline may terminate in an actuator.</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Input values from the environment or some other process</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Output values to the environment or a shared buffer</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Producer, Buffer, Consumer</a:t>
                      </a:r>
                    </a:p>
                  </a:txBody>
                  <a:tcPr marL="68580" marR="68580" marT="0" marB="0"/>
                </a:tc>
              </a:tr>
              <a:tr h="370840">
                <a:tc>
                  <a:txBody>
                    <a:bodyPr/>
                    <a:lstStyle/>
                    <a:p>
                      <a:pPr algn="just">
                        <a:spcAft>
                          <a:spcPts val="300"/>
                        </a:spcAft>
                      </a:pPr>
                      <a:r>
                        <a:rPr lang="en-GB" sz="16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1600" dirty="0">
                          <a:solidFill>
                            <a:srgbClr val="000000"/>
                          </a:solidFill>
                          <a:latin typeface="Arial"/>
                          <a:ea typeface="Times New Roman"/>
                          <a:cs typeface="Arial"/>
                        </a:rPr>
                        <a:t>Data acquisition systems, multimedia systems</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Pipeline process structure</a:t>
            </a:r>
            <a:r>
              <a:rPr lang="en-GB" dirty="0" smtClean="0"/>
              <a:t> </a:t>
            </a:r>
            <a:endParaRPr lang="en-US" dirty="0"/>
          </a:p>
        </p:txBody>
      </p:sp>
      <p:pic>
        <p:nvPicPr>
          <p:cNvPr id="4" name="Content Placeholder 3" descr="20.13 ProcessPipelineStruct.eps"/>
          <p:cNvPicPr>
            <a:picLocks noGrp="1" noChangeAspect="1"/>
          </p:cNvPicPr>
          <p:nvPr>
            <p:ph idx="1"/>
          </p:nvPr>
        </p:nvPicPr>
        <p:blipFill>
          <a:blip r:embed="rId2"/>
          <a:srcRect t="-132175" b="-132175"/>
          <a:stretch>
            <a:fillRect/>
          </a:stretch>
        </p:blipFill>
        <p:spPr>
          <a:xfrm>
            <a:off x="903084" y="1600200"/>
            <a:ext cx="7190386" cy="3954435"/>
          </a:xfrm>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Neutron </a:t>
            </a:r>
            <a:r>
              <a:rPr lang="en-US" dirty="0"/>
              <a:t>flux data acquisition</a:t>
            </a:r>
            <a:r>
              <a:rPr lang="en-GB" dirty="0" smtClean="0"/>
              <a:t> </a:t>
            </a:r>
            <a:endParaRPr lang="en-US" dirty="0"/>
          </a:p>
        </p:txBody>
      </p:sp>
      <p:pic>
        <p:nvPicPr>
          <p:cNvPr id="4" name="Content Placeholder 3" descr="20.14 DataAcquisition.eps"/>
          <p:cNvPicPr>
            <a:picLocks noGrp="1" noChangeAspect="1"/>
          </p:cNvPicPr>
          <p:nvPr>
            <p:ph idx="1"/>
          </p:nvPr>
        </p:nvPicPr>
        <p:blipFill>
          <a:blip r:embed="rId2"/>
          <a:srcRect t="-48993" b="-48993"/>
          <a:stretch>
            <a:fillRect/>
          </a:stretch>
        </p:blipFill>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Timing analysis</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21. Real-time Software Engineering</a:t>
            </a:r>
            <a:endParaRPr lang="en-US"/>
          </a:p>
        </p:txBody>
      </p:sp>
      <p:sp>
        <p:nvSpPr>
          <p:cNvPr id="5" name="Slide Number Placeholder 4"/>
          <p:cNvSpPr>
            <a:spLocks noGrp="1"/>
          </p:cNvSpPr>
          <p:nvPr>
            <p:ph type="sldNum" sz="quarter" idx="12"/>
          </p:nvPr>
        </p:nvSpPr>
        <p:spPr/>
        <p:txBody>
          <a:bodyPr/>
          <a:lstStyle/>
          <a:p>
            <a:fld id="{2C6F7D45-E739-7249-AA46-C5DF2B52B98D}" type="slidenum">
              <a:rPr lang="en-US" smtClean="0"/>
              <a:pPr/>
              <a:t>36</a:t>
            </a:fld>
            <a:endParaRPr lang="en-US"/>
          </a:p>
        </p:txBody>
      </p:sp>
    </p:spTree>
    <p:extLst>
      <p:ext uri="{BB962C8B-B14F-4D97-AF65-F5344CB8AC3E}">
        <p14:creationId xmlns:p14="http://schemas.microsoft.com/office/powerpoint/2010/main" val="3676365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analysis</a:t>
            </a:r>
            <a:endParaRPr lang="en-US" dirty="0"/>
          </a:p>
        </p:txBody>
      </p:sp>
      <p:sp>
        <p:nvSpPr>
          <p:cNvPr id="3" name="Content Placeholder 2"/>
          <p:cNvSpPr>
            <a:spLocks noGrp="1"/>
          </p:cNvSpPr>
          <p:nvPr>
            <p:ph idx="1"/>
          </p:nvPr>
        </p:nvSpPr>
        <p:spPr/>
        <p:txBody>
          <a:bodyPr/>
          <a:lstStyle/>
          <a:p>
            <a:r>
              <a:rPr lang="en-GB" dirty="0"/>
              <a:t>T</a:t>
            </a:r>
            <a:r>
              <a:rPr lang="en-GB" dirty="0" smtClean="0"/>
              <a:t>he </a:t>
            </a:r>
            <a:r>
              <a:rPr lang="en-GB" dirty="0"/>
              <a:t>correctness of a real-time system depends not just on the correctness of its outputs but also on the time at which these outputs were produced</a:t>
            </a:r>
            <a:r>
              <a:rPr lang="en-GB" dirty="0" smtClean="0"/>
              <a:t>.</a:t>
            </a:r>
          </a:p>
          <a:p>
            <a:r>
              <a:rPr lang="en-GB" dirty="0" smtClean="0"/>
              <a:t> In a timing analysis, </a:t>
            </a:r>
            <a:r>
              <a:rPr lang="en-GB" dirty="0"/>
              <a:t>you calculate how often each process in the system must be executed to ensure that all inputs are processed and all system responses produced in a timely way. </a:t>
            </a:r>
            <a:endParaRPr lang="en-GB" dirty="0" smtClean="0"/>
          </a:p>
          <a:p>
            <a:r>
              <a:rPr lang="en-GB" dirty="0"/>
              <a:t>The results of the timing analysis are used to decide how frequently each process should execute and how these processes should be scheduled by the real-time operating system.</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timing analysis</a:t>
            </a:r>
            <a:endParaRPr lang="en-US" dirty="0"/>
          </a:p>
        </p:txBody>
      </p:sp>
      <p:sp>
        <p:nvSpPr>
          <p:cNvPr id="3" name="Content Placeholder 2"/>
          <p:cNvSpPr>
            <a:spLocks noGrp="1"/>
          </p:cNvSpPr>
          <p:nvPr>
            <p:ph idx="1"/>
          </p:nvPr>
        </p:nvSpPr>
        <p:spPr/>
        <p:txBody>
          <a:bodyPr/>
          <a:lstStyle/>
          <a:p>
            <a:r>
              <a:rPr lang="en-GB" i="1" dirty="0"/>
              <a:t>Deadlines</a:t>
            </a:r>
            <a:r>
              <a:rPr lang="en-GB" dirty="0"/>
              <a:t> </a:t>
            </a:r>
            <a:endParaRPr lang="en-GB" dirty="0" smtClean="0"/>
          </a:p>
          <a:p>
            <a:pPr lvl="1"/>
            <a:r>
              <a:rPr lang="en-GB" dirty="0" smtClean="0"/>
              <a:t>The </a:t>
            </a:r>
            <a:r>
              <a:rPr lang="en-GB" dirty="0"/>
              <a:t>times by which stimuli must be processed and some response produced by the system. </a:t>
            </a:r>
            <a:endParaRPr lang="en-GB" dirty="0" smtClean="0"/>
          </a:p>
          <a:p>
            <a:r>
              <a:rPr lang="en-GB" i="1" dirty="0"/>
              <a:t>Frequency</a:t>
            </a:r>
            <a:r>
              <a:rPr lang="en-GB" dirty="0"/>
              <a:t> </a:t>
            </a:r>
            <a:endParaRPr lang="en-GB" dirty="0" smtClean="0"/>
          </a:p>
          <a:p>
            <a:pPr lvl="1"/>
            <a:r>
              <a:rPr lang="en-GB" dirty="0" smtClean="0"/>
              <a:t>The </a:t>
            </a:r>
            <a:r>
              <a:rPr lang="en-GB" dirty="0"/>
              <a:t>number of times per second that a process must execute so that you are confident that it can always meet its deadlines. </a:t>
            </a:r>
            <a:endParaRPr lang="en-GB" dirty="0" smtClean="0"/>
          </a:p>
          <a:p>
            <a:r>
              <a:rPr lang="en-GB" i="1" dirty="0"/>
              <a:t>Execution time</a:t>
            </a:r>
            <a:r>
              <a:rPr lang="en-GB" dirty="0"/>
              <a:t> </a:t>
            </a:r>
            <a:endParaRPr lang="en-GB" dirty="0" smtClean="0"/>
          </a:p>
          <a:p>
            <a:pPr lvl="1"/>
            <a:r>
              <a:rPr lang="en-GB" dirty="0" smtClean="0"/>
              <a:t>The </a:t>
            </a:r>
            <a:r>
              <a:rPr lang="en-GB" dirty="0"/>
              <a:t>time required to process a stimulus and produce a response.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38</a:t>
            </a:fld>
            <a:endParaRPr lang="en-US"/>
          </a:p>
        </p:txBody>
      </p:sp>
    </p:spTree>
    <p:extLst>
      <p:ext uri="{BB962C8B-B14F-4D97-AF65-F5344CB8AC3E}">
        <p14:creationId xmlns:p14="http://schemas.microsoft.com/office/powerpoint/2010/main" val="3393482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failure timing analysis</a:t>
            </a:r>
            <a:endParaRPr lang="en-US" dirty="0"/>
          </a:p>
        </p:txBody>
      </p:sp>
      <p:pic>
        <p:nvPicPr>
          <p:cNvPr id="4" name="Picture 3" descr="21.15 Timing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21" y="1888433"/>
            <a:ext cx="8606553" cy="3688523"/>
          </a:xfrm>
          <a:prstGeom prst="rect">
            <a:avLst/>
          </a:prstGeom>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39</a:t>
            </a:fld>
            <a:endParaRPr lang="en-US"/>
          </a:p>
        </p:txBody>
      </p:sp>
    </p:spTree>
    <p:extLst>
      <p:ext uri="{BB962C8B-B14F-4D97-AF65-F5344CB8AC3E}">
        <p14:creationId xmlns:p14="http://schemas.microsoft.com/office/powerpoint/2010/main" val="306184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Responsiveness</a:t>
            </a:r>
            <a:endParaRPr lang="en-US" dirty="0"/>
          </a:p>
        </p:txBody>
      </p:sp>
      <p:sp>
        <p:nvSpPr>
          <p:cNvPr id="3" name="Content Placeholder 2"/>
          <p:cNvSpPr>
            <a:spLocks noGrp="1"/>
          </p:cNvSpPr>
          <p:nvPr>
            <p:ph idx="1"/>
          </p:nvPr>
        </p:nvSpPr>
        <p:spPr/>
        <p:txBody>
          <a:bodyPr/>
          <a:lstStyle/>
          <a:p>
            <a:r>
              <a:rPr lang="en-GB" dirty="0" smtClean="0"/>
              <a:t>Responsiveness in real-time is the critical difference between embedded systems and other software systems, such as information systems, web-based systems or personal software systems.</a:t>
            </a:r>
          </a:p>
          <a:p>
            <a:r>
              <a:rPr lang="en-GB" dirty="0" smtClean="0"/>
              <a:t>For non-real-time systems, correctness can be defined by specifying how system inputs map to corresponding outputs that should be produced by the system. </a:t>
            </a:r>
          </a:p>
          <a:p>
            <a:r>
              <a:rPr lang="en-GB" dirty="0" smtClean="0"/>
              <a:t>In a real-time system, the correctness depends both on the response to an input and the time taken to generate that response. If the system takes too long to respond, then the required response may be ineffective.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failure timings</a:t>
            </a:r>
            <a:endParaRPr lang="en-US" dirty="0"/>
          </a:p>
        </p:txBody>
      </p:sp>
      <p:sp>
        <p:nvSpPr>
          <p:cNvPr id="3" name="Content Placeholder 2"/>
          <p:cNvSpPr>
            <a:spLocks noGrp="1"/>
          </p:cNvSpPr>
          <p:nvPr>
            <p:ph idx="1"/>
          </p:nvPr>
        </p:nvSpPr>
        <p:spPr/>
        <p:txBody>
          <a:bodyPr/>
          <a:lstStyle/>
          <a:p>
            <a:r>
              <a:rPr lang="en-GB" dirty="0"/>
              <a:t>I</a:t>
            </a:r>
            <a:r>
              <a:rPr lang="en-GB" dirty="0" smtClean="0"/>
              <a:t>t </a:t>
            </a:r>
            <a:r>
              <a:rPr lang="en-GB" dirty="0"/>
              <a:t>takes 50 milliseconds (</a:t>
            </a:r>
            <a:r>
              <a:rPr lang="en-GB" dirty="0" err="1"/>
              <a:t>ms</a:t>
            </a:r>
            <a:r>
              <a:rPr lang="en-GB" dirty="0"/>
              <a:t>) for the supplied voltage to drop to a level where the equipment may be damaged. The battery backup must therefore be activated and in operation within 50ms. </a:t>
            </a:r>
            <a:endParaRPr lang="en-GB" dirty="0" smtClean="0"/>
          </a:p>
          <a:p>
            <a:r>
              <a:rPr lang="en-GB" dirty="0"/>
              <a:t>It takes 16ms from starting the backup power supply to the supply being fully </a:t>
            </a:r>
            <a:r>
              <a:rPr lang="en-GB" dirty="0" smtClean="0"/>
              <a:t>operational.</a:t>
            </a:r>
          </a:p>
          <a:p>
            <a:r>
              <a:rPr lang="en-GB" dirty="0"/>
              <a:t>There is a </a:t>
            </a:r>
            <a:r>
              <a:rPr lang="en-GB" dirty="0" smtClean="0"/>
              <a:t>checking process </a:t>
            </a:r>
            <a:r>
              <a:rPr lang="en-GB" dirty="0"/>
              <a:t>that is scheduled to run 250 times per second i.e. every 4ms. </a:t>
            </a:r>
            <a:endParaRPr lang="en-GB" dirty="0" smtClean="0"/>
          </a:p>
          <a:p>
            <a:pPr lvl="1"/>
            <a:r>
              <a:rPr lang="en-GB" dirty="0" smtClean="0"/>
              <a:t>This </a:t>
            </a:r>
            <a:r>
              <a:rPr lang="en-GB" dirty="0"/>
              <a:t>process assumes that there is a power supply problem if there is a significant drop in voltage between readings and this is sustained for 3 readings.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40</a:t>
            </a:fld>
            <a:endParaRPr lang="en-US"/>
          </a:p>
        </p:txBody>
      </p:sp>
    </p:spTree>
    <p:extLst>
      <p:ext uri="{BB962C8B-B14F-4D97-AF65-F5344CB8AC3E}">
        <p14:creationId xmlns:p14="http://schemas.microsoft.com/office/powerpoint/2010/main" val="437586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failure timings</a:t>
            </a:r>
            <a:endParaRPr lang="en-US" dirty="0"/>
          </a:p>
        </p:txBody>
      </p:sp>
      <p:sp>
        <p:nvSpPr>
          <p:cNvPr id="3" name="Content Placeholder 2"/>
          <p:cNvSpPr>
            <a:spLocks noGrp="1"/>
          </p:cNvSpPr>
          <p:nvPr>
            <p:ph idx="1"/>
          </p:nvPr>
        </p:nvSpPr>
        <p:spPr/>
        <p:txBody>
          <a:bodyPr/>
          <a:lstStyle/>
          <a:p>
            <a:r>
              <a:rPr lang="en-GB" dirty="0" smtClean="0"/>
              <a:t>Assume </a:t>
            </a:r>
            <a:r>
              <a:rPr lang="en-GB" dirty="0"/>
              <a:t>the power fails immediately after a reading has been taken. Therefore reading R1 is the start reading for the power fail check.   The voltage continues to drop for readings R2­–R4, so a power failure is assumed. This is the worst possible </a:t>
            </a:r>
            <a:r>
              <a:rPr lang="en-GB" dirty="0" smtClean="0"/>
              <a:t>case.</a:t>
            </a:r>
          </a:p>
          <a:p>
            <a:r>
              <a:rPr lang="en-GB" dirty="0"/>
              <a:t>At this stage, the process to switch to the battery backup is started. Because the battery backup takes 16ms to become operational, this means that the worst-case execution time for this process is </a:t>
            </a:r>
            <a:r>
              <a:rPr lang="en-GB" dirty="0" smtClean="0"/>
              <a:t>8ms.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41</a:t>
            </a:fld>
            <a:endParaRPr lang="en-US"/>
          </a:p>
        </p:txBody>
      </p:sp>
    </p:spTree>
    <p:extLst>
      <p:ext uri="{BB962C8B-B14F-4D97-AF65-F5344CB8AC3E}">
        <p14:creationId xmlns:p14="http://schemas.microsoft.com/office/powerpoint/2010/main" val="1523735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a:t>
            </a:r>
            <a:r>
              <a:rPr lang="en-US" dirty="0"/>
              <a:t>requirements for the burglar alarm system</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7248557"/>
              </p:ext>
            </p:extLst>
          </p:nvPr>
        </p:nvGraphicFramePr>
        <p:xfrm>
          <a:off x="457200" y="1600200"/>
          <a:ext cx="8229600" cy="4470399"/>
        </p:xfrm>
        <a:graphic>
          <a:graphicData uri="http://schemas.openxmlformats.org/drawingml/2006/table">
            <a:tbl>
              <a:tblPr firstRow="1" bandRow="1">
                <a:tableStyleId>{5C22544A-7EE6-4342-B048-85BDC9FD1C3A}</a:tableStyleId>
              </a:tblPr>
              <a:tblGrid>
                <a:gridCol w="2434290"/>
                <a:gridCol w="5795310"/>
              </a:tblGrid>
              <a:tr h="370840">
                <a:tc>
                  <a:txBody>
                    <a:bodyPr/>
                    <a:lstStyle/>
                    <a:p>
                      <a:pPr algn="just">
                        <a:spcAft>
                          <a:spcPts val="0"/>
                        </a:spcAft>
                      </a:pPr>
                      <a:r>
                        <a:rPr lang="en-GB" sz="1400" b="1" dirty="0" smtClean="0">
                          <a:solidFill>
                            <a:srgbClr val="000000"/>
                          </a:solidFill>
                          <a:latin typeface="Arial"/>
                          <a:ea typeface="Times New Roman"/>
                          <a:cs typeface="Arial"/>
                        </a:rPr>
                        <a:t>Stimulus</a:t>
                      </a:r>
                      <a:r>
                        <a:rPr lang="en-GB" sz="1400" b="1" dirty="0">
                          <a:solidFill>
                            <a:srgbClr val="000000"/>
                          </a:solidFill>
                          <a:latin typeface="Arial"/>
                          <a:ea typeface="Times New Roman"/>
                          <a:cs typeface="Arial"/>
                        </a:rPr>
                        <a:t>/Response</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a:solidFill>
                            <a:srgbClr val="000000"/>
                          </a:solidFill>
                          <a:latin typeface="Arial"/>
                          <a:ea typeface="Times New Roman"/>
                          <a:cs typeface="Arial"/>
                        </a:rPr>
                        <a:t>Timing </a:t>
                      </a:r>
                      <a:r>
                        <a:rPr lang="en-GB" sz="1400" b="1" dirty="0" smtClean="0">
                          <a:solidFill>
                            <a:srgbClr val="000000"/>
                          </a:solidFill>
                          <a:latin typeface="Arial"/>
                          <a:ea typeface="Times New Roman"/>
                          <a:cs typeface="Arial"/>
                        </a:rPr>
                        <a:t>requirements</a:t>
                      </a:r>
                      <a:endParaRPr lang="en-GB" sz="1400"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GB" sz="1400" dirty="0">
                          <a:solidFill>
                            <a:srgbClr val="000000"/>
                          </a:solidFill>
                          <a:latin typeface="Arial"/>
                          <a:ea typeface="Times New Roman"/>
                          <a:cs typeface="Arial"/>
                        </a:rPr>
                        <a:t>Audible alarm</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The audible alarm should be switched on within half a second of an alarm being raised by a sensor.</a:t>
                      </a:r>
                    </a:p>
                  </a:txBody>
                  <a:tcPr marL="54610" marR="54610" marT="0" marB="91440"/>
                </a:tc>
              </a:tr>
              <a:tr h="370840">
                <a:tc>
                  <a:txBody>
                    <a:bodyPr/>
                    <a:lstStyle/>
                    <a:p>
                      <a:pPr algn="just">
                        <a:spcAft>
                          <a:spcPts val="0"/>
                        </a:spcAft>
                      </a:pPr>
                      <a:r>
                        <a:rPr lang="en-GB" sz="1400" dirty="0">
                          <a:solidFill>
                            <a:srgbClr val="000000"/>
                          </a:solidFill>
                          <a:latin typeface="Arial"/>
                          <a:ea typeface="Times New Roman"/>
                          <a:cs typeface="Arial"/>
                        </a:rPr>
                        <a:t>Communications</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The call to the police should be started within 2 seconds of an alarm being raised by a sensor.</a:t>
                      </a:r>
                    </a:p>
                  </a:txBody>
                  <a:tcPr marL="54610" marR="54610" marT="0" marB="91440"/>
                </a:tc>
              </a:tr>
              <a:tr h="370840">
                <a:tc>
                  <a:txBody>
                    <a:bodyPr/>
                    <a:lstStyle/>
                    <a:p>
                      <a:pPr algn="just">
                        <a:spcAft>
                          <a:spcPts val="0"/>
                        </a:spcAft>
                      </a:pPr>
                      <a:r>
                        <a:rPr lang="en-GB" sz="1400" dirty="0">
                          <a:solidFill>
                            <a:srgbClr val="000000"/>
                          </a:solidFill>
                          <a:latin typeface="Arial"/>
                          <a:ea typeface="Times New Roman"/>
                          <a:cs typeface="Arial"/>
                        </a:rPr>
                        <a:t>Door alarm</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Each door alarm should be polled twice per second.</a:t>
                      </a:r>
                    </a:p>
                  </a:txBody>
                  <a:tcPr marL="54610" marR="54610" marT="0" marB="91440"/>
                </a:tc>
              </a:tr>
              <a:tr h="370840">
                <a:tc>
                  <a:txBody>
                    <a:bodyPr/>
                    <a:lstStyle/>
                    <a:p>
                      <a:pPr algn="just">
                        <a:spcAft>
                          <a:spcPts val="0"/>
                        </a:spcAft>
                      </a:pPr>
                      <a:r>
                        <a:rPr lang="en-GB" sz="1400" dirty="0">
                          <a:solidFill>
                            <a:srgbClr val="000000"/>
                          </a:solidFill>
                          <a:latin typeface="Arial"/>
                          <a:ea typeface="Times New Roman"/>
                          <a:cs typeface="Arial"/>
                        </a:rPr>
                        <a:t>Lights switch</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The lights should be switched on within half a second of an alarm being raised by a sensor.</a:t>
                      </a:r>
                    </a:p>
                  </a:txBody>
                  <a:tcPr marL="54610" marR="54610" marT="0" marB="91440"/>
                </a:tc>
              </a:tr>
              <a:tr h="370840">
                <a:tc>
                  <a:txBody>
                    <a:bodyPr/>
                    <a:lstStyle/>
                    <a:p>
                      <a:pPr algn="just">
                        <a:spcAft>
                          <a:spcPts val="0"/>
                        </a:spcAft>
                      </a:pPr>
                      <a:r>
                        <a:rPr lang="en-GB" sz="1400" dirty="0">
                          <a:solidFill>
                            <a:srgbClr val="000000"/>
                          </a:solidFill>
                          <a:latin typeface="Arial"/>
                          <a:ea typeface="Times New Roman"/>
                          <a:cs typeface="Arial"/>
                        </a:rPr>
                        <a:t>Movement detector</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Each movement detector should be polled twice per second.</a:t>
                      </a:r>
                    </a:p>
                  </a:txBody>
                  <a:tcPr marL="54610" marR="54610" marT="0" marB="91440"/>
                </a:tc>
              </a:tr>
              <a:tr h="370840">
                <a:tc>
                  <a:txBody>
                    <a:bodyPr/>
                    <a:lstStyle/>
                    <a:p>
                      <a:pPr algn="just">
                        <a:spcAft>
                          <a:spcPts val="0"/>
                        </a:spcAft>
                      </a:pP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endParaRPr lang="en-GB" sz="1400" dirty="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GB" sz="1400" dirty="0" smtClean="0">
                          <a:solidFill>
                            <a:srgbClr val="000000"/>
                          </a:solidFill>
                          <a:latin typeface="Arial"/>
                          <a:ea typeface="Times New Roman"/>
                          <a:cs typeface="Arial"/>
                        </a:rPr>
                        <a:t>Power </a:t>
                      </a:r>
                      <a:r>
                        <a:rPr lang="en-GB" sz="1400" dirty="0">
                          <a:solidFill>
                            <a:srgbClr val="000000"/>
                          </a:solidFill>
                          <a:latin typeface="Arial"/>
                          <a:ea typeface="Times New Roman"/>
                          <a:cs typeface="Arial"/>
                        </a:rPr>
                        <a:t>failure</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The switch to backup power must be completed within a deadline of 50 ms.</a:t>
                      </a:r>
                    </a:p>
                  </a:txBody>
                  <a:tcPr marL="54610" marR="54610" marT="0" marB="91440"/>
                </a:tc>
              </a:tr>
              <a:tr h="370840">
                <a:tc>
                  <a:txBody>
                    <a:bodyPr/>
                    <a:lstStyle/>
                    <a:p>
                      <a:pPr algn="just">
                        <a:spcAft>
                          <a:spcPts val="0"/>
                        </a:spcAft>
                      </a:pPr>
                      <a:r>
                        <a:rPr lang="en-GB" sz="1400" dirty="0">
                          <a:solidFill>
                            <a:srgbClr val="000000"/>
                          </a:solidFill>
                          <a:latin typeface="Arial"/>
                          <a:ea typeface="Times New Roman"/>
                          <a:cs typeface="Arial"/>
                        </a:rPr>
                        <a:t>Voice synthesizer</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A synthesized message should be available within 2 seconds of an alarm being raised by a sensor</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GB" sz="1400" dirty="0">
                          <a:solidFill>
                            <a:srgbClr val="000000"/>
                          </a:solidFill>
                          <a:latin typeface="Arial"/>
                          <a:ea typeface="Times New Roman"/>
                          <a:cs typeface="Arial"/>
                        </a:rPr>
                        <a:t>Window alarm</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Each window alarm should be polled twice per second.</a:t>
                      </a:r>
                    </a:p>
                  </a:txBody>
                  <a:tcPr marL="54610" marR="54610"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 </a:t>
            </a:r>
            <a:r>
              <a:rPr lang="en-US" dirty="0"/>
              <a:t>process timing</a:t>
            </a:r>
            <a:r>
              <a:rPr lang="en-GB" dirty="0" smtClean="0"/>
              <a:t> </a:t>
            </a:r>
            <a:endParaRPr lang="en-US" dirty="0"/>
          </a:p>
        </p:txBody>
      </p:sp>
      <p:pic>
        <p:nvPicPr>
          <p:cNvPr id="4" name="Content Placeholder 3" descr="20.16 AlarmProcessFreq.eps"/>
          <p:cNvPicPr>
            <a:picLocks noGrp="1" noChangeAspect="1"/>
          </p:cNvPicPr>
          <p:nvPr>
            <p:ph idx="1"/>
          </p:nvPr>
        </p:nvPicPr>
        <p:blipFill>
          <a:blip r:embed="rId2"/>
          <a:srcRect l="-3964" r="-3964"/>
          <a:stretch>
            <a:fillRect/>
          </a:stretch>
        </p:blipFill>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 to be processed</a:t>
            </a:r>
            <a:endParaRPr lang="en-US" dirty="0"/>
          </a:p>
        </p:txBody>
      </p:sp>
      <p:sp>
        <p:nvSpPr>
          <p:cNvPr id="3" name="Content Placeholder 2"/>
          <p:cNvSpPr>
            <a:spLocks noGrp="1"/>
          </p:cNvSpPr>
          <p:nvPr>
            <p:ph idx="1"/>
          </p:nvPr>
        </p:nvSpPr>
        <p:spPr/>
        <p:txBody>
          <a:bodyPr/>
          <a:lstStyle/>
          <a:p>
            <a:r>
              <a:rPr lang="en-GB" dirty="0"/>
              <a:t>Power failure is detected by observing a voltage drop of more than 20%. </a:t>
            </a:r>
            <a:endParaRPr lang="en-GB" dirty="0" smtClean="0"/>
          </a:p>
          <a:p>
            <a:pPr lvl="1"/>
            <a:r>
              <a:rPr lang="en-GB" dirty="0" smtClean="0"/>
              <a:t>The </a:t>
            </a:r>
            <a:r>
              <a:rPr lang="en-GB" dirty="0"/>
              <a:t>required response is to switch the circuit to backup power by signalling an electronic power-switching device that switches the mains power to battery backup.</a:t>
            </a:r>
          </a:p>
          <a:p>
            <a:r>
              <a:rPr lang="en-GB" dirty="0" smtClean="0"/>
              <a:t>Intruder </a:t>
            </a:r>
            <a:r>
              <a:rPr lang="en-GB" dirty="0"/>
              <a:t>alarm is a stimulus generated by one of the system sensors. </a:t>
            </a:r>
            <a:endParaRPr lang="en-GB" dirty="0" smtClean="0"/>
          </a:p>
          <a:p>
            <a:pPr lvl="1"/>
            <a:r>
              <a:rPr lang="en-GB" dirty="0" smtClean="0"/>
              <a:t>The </a:t>
            </a:r>
            <a:r>
              <a:rPr lang="en-GB" dirty="0"/>
              <a:t>response to this stimulus is to compute the room number of the active sensor, set up a call to the police, initiate the voice synthesizer to manage the call, and switch on the audible intruder alarm and building lights in the area.</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44</a:t>
            </a:fld>
            <a:endParaRPr lang="en-US"/>
          </a:p>
        </p:txBody>
      </p:sp>
    </p:spTree>
    <p:extLst>
      <p:ext uri="{BB962C8B-B14F-4D97-AF65-F5344CB8AC3E}">
        <p14:creationId xmlns:p14="http://schemas.microsoft.com/office/powerpoint/2010/main" val="1334074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and execution time</a:t>
            </a:r>
            <a:endParaRPr lang="en-US" dirty="0"/>
          </a:p>
        </p:txBody>
      </p:sp>
      <p:sp>
        <p:nvSpPr>
          <p:cNvPr id="3" name="Content Placeholder 2"/>
          <p:cNvSpPr>
            <a:spLocks noGrp="1"/>
          </p:cNvSpPr>
          <p:nvPr>
            <p:ph idx="1"/>
          </p:nvPr>
        </p:nvSpPr>
        <p:spPr/>
        <p:txBody>
          <a:bodyPr/>
          <a:lstStyle/>
          <a:p>
            <a:r>
              <a:rPr lang="en-GB" dirty="0"/>
              <a:t>The deadline for detecting a change of state is 0.25 seconds, which means that each sensor has to be checked 4 times per second. If you examine 1 sensor during each process execution, then if there are N sensors of a particular type, you must schedule the process 4N times per second to ensure that all sensors are checked within the deadline.</a:t>
            </a:r>
          </a:p>
          <a:p>
            <a:r>
              <a:rPr lang="en-GB" dirty="0" smtClean="0"/>
              <a:t>If </a:t>
            </a:r>
            <a:r>
              <a:rPr lang="en-GB" dirty="0"/>
              <a:t>you examine 4 sensors, say, during each process execution, then the execution time is increased to about 4 </a:t>
            </a:r>
            <a:r>
              <a:rPr lang="en-GB" dirty="0" err="1"/>
              <a:t>ms</a:t>
            </a:r>
            <a:r>
              <a:rPr lang="en-GB" dirty="0"/>
              <a:t>, but you need only run the process N times/second to meet the timing requirement.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45</a:t>
            </a:fld>
            <a:endParaRPr lang="en-US"/>
          </a:p>
        </p:txBody>
      </p:sp>
    </p:spTree>
    <p:extLst>
      <p:ext uri="{BB962C8B-B14F-4D97-AF65-F5344CB8AC3E}">
        <p14:creationId xmlns:p14="http://schemas.microsoft.com/office/powerpoint/2010/main" val="4065627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9769"/>
            <a:ext cx="8229600" cy="1143000"/>
          </a:xfrm>
        </p:spPr>
        <p:txBody>
          <a:bodyPr/>
          <a:lstStyle/>
          <a:p>
            <a:pPr algn="ctr"/>
            <a:r>
              <a:rPr lang="en-US" dirty="0" smtClean="0"/>
              <a:t>Real-time operating systems</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21. Real-time Software Engineering</a:t>
            </a:r>
            <a:endParaRPr lang="en-US"/>
          </a:p>
        </p:txBody>
      </p:sp>
      <p:sp>
        <p:nvSpPr>
          <p:cNvPr id="5" name="Slide Number Placeholder 4"/>
          <p:cNvSpPr>
            <a:spLocks noGrp="1"/>
          </p:cNvSpPr>
          <p:nvPr>
            <p:ph type="sldNum" sz="quarter" idx="12"/>
          </p:nvPr>
        </p:nvSpPr>
        <p:spPr/>
        <p:txBody>
          <a:bodyPr/>
          <a:lstStyle/>
          <a:p>
            <a:fld id="{2C6F7D45-E739-7249-AA46-C5DF2B52B98D}" type="slidenum">
              <a:rPr lang="en-US" smtClean="0"/>
              <a:pPr/>
              <a:t>46</a:t>
            </a:fld>
            <a:endParaRPr lang="en-US"/>
          </a:p>
        </p:txBody>
      </p:sp>
    </p:spTree>
    <p:extLst>
      <p:ext uri="{BB962C8B-B14F-4D97-AF65-F5344CB8AC3E}">
        <p14:creationId xmlns:p14="http://schemas.microsoft.com/office/powerpoint/2010/main" val="2123612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operating systems</a:t>
            </a:r>
            <a:endParaRPr lang="en-US" dirty="0"/>
          </a:p>
        </p:txBody>
      </p:sp>
      <p:sp>
        <p:nvSpPr>
          <p:cNvPr id="3" name="Content Placeholder 2"/>
          <p:cNvSpPr>
            <a:spLocks noGrp="1"/>
          </p:cNvSpPr>
          <p:nvPr>
            <p:ph idx="1"/>
          </p:nvPr>
        </p:nvSpPr>
        <p:spPr/>
        <p:txBody>
          <a:bodyPr/>
          <a:lstStyle/>
          <a:p>
            <a:r>
              <a:rPr lang="en-GB" dirty="0"/>
              <a:t>Real-time operating systems are specialised operating systems which manage the processes in the RTS.</a:t>
            </a:r>
          </a:p>
          <a:p>
            <a:r>
              <a:rPr lang="en-GB" dirty="0"/>
              <a:t>Responsible for process management and </a:t>
            </a:r>
            <a:br>
              <a:rPr lang="en-GB" dirty="0"/>
            </a:br>
            <a:r>
              <a:rPr lang="en-GB" dirty="0"/>
              <a:t>resource (processor and memory) allocation.</a:t>
            </a:r>
          </a:p>
          <a:p>
            <a:r>
              <a:rPr lang="en-GB" dirty="0"/>
              <a:t>May be based on a standard kernel which </a:t>
            </a:r>
            <a:br>
              <a:rPr lang="en-GB" dirty="0"/>
            </a:br>
            <a:r>
              <a:rPr lang="en-GB" dirty="0"/>
              <a:t>is used unchanged or modified for a particular </a:t>
            </a:r>
            <a:br>
              <a:rPr lang="en-GB" dirty="0"/>
            </a:br>
            <a:r>
              <a:rPr lang="en-GB" dirty="0"/>
              <a:t>application.</a:t>
            </a:r>
          </a:p>
          <a:p>
            <a:r>
              <a:rPr lang="en-GB" dirty="0"/>
              <a:t>Do not normally include facilities such as file management.</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Operating system components</a:t>
            </a:r>
          </a:p>
        </p:txBody>
      </p:sp>
      <p:sp>
        <p:nvSpPr>
          <p:cNvPr id="37891" name="Rectangle 3"/>
          <p:cNvSpPr>
            <a:spLocks noGrp="1" noChangeArrowheads="1"/>
          </p:cNvSpPr>
          <p:nvPr>
            <p:ph type="body" idx="1"/>
          </p:nvPr>
        </p:nvSpPr>
        <p:spPr>
          <a:noFill/>
          <a:ln/>
        </p:spPr>
        <p:txBody>
          <a:bodyPr lIns="90840" tIns="44623" rIns="90840" bIns="44623"/>
          <a:lstStyle/>
          <a:p>
            <a:r>
              <a:rPr lang="en-GB" sz="2400"/>
              <a:t>Real-time clock</a:t>
            </a:r>
          </a:p>
          <a:p>
            <a:pPr lvl="1"/>
            <a:r>
              <a:rPr lang="en-GB" sz="2000"/>
              <a:t>Provides information for process scheduling.</a:t>
            </a:r>
          </a:p>
          <a:p>
            <a:r>
              <a:rPr lang="en-GB" sz="2400"/>
              <a:t>Interrupt handler</a:t>
            </a:r>
          </a:p>
          <a:p>
            <a:pPr lvl="1"/>
            <a:r>
              <a:rPr lang="en-GB" sz="2000"/>
              <a:t>Manages aperiodic requests for service.</a:t>
            </a:r>
          </a:p>
          <a:p>
            <a:r>
              <a:rPr lang="en-GB" sz="2400"/>
              <a:t>Scheduler</a:t>
            </a:r>
          </a:p>
          <a:p>
            <a:pPr lvl="1"/>
            <a:r>
              <a:rPr lang="en-GB" sz="2000"/>
              <a:t>Chooses the next process to be run.</a:t>
            </a:r>
          </a:p>
          <a:p>
            <a:r>
              <a:rPr lang="en-GB" sz="2400"/>
              <a:t>Resource manager</a:t>
            </a:r>
          </a:p>
          <a:p>
            <a:pPr lvl="1"/>
            <a:r>
              <a:rPr lang="en-GB" sz="2000"/>
              <a:t>Allocates memory and processor resources.</a:t>
            </a:r>
          </a:p>
          <a:p>
            <a:r>
              <a:rPr lang="en-GB" sz="2400"/>
              <a:t>Dispatcher</a:t>
            </a:r>
          </a:p>
          <a:p>
            <a:pPr lvl="1"/>
            <a:r>
              <a:rPr lang="en-GB" sz="2000"/>
              <a:t>Starts process execution.</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48</a:t>
            </a:fld>
            <a:endParaRPr lang="en-US"/>
          </a:p>
        </p:txBody>
      </p:sp>
    </p:spTree>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lIns="90840" tIns="44623" rIns="90840" bIns="44623"/>
          <a:lstStyle/>
          <a:p>
            <a:r>
              <a:rPr lang="en-GB"/>
              <a:t>Non-stop system components</a:t>
            </a:r>
          </a:p>
        </p:txBody>
      </p:sp>
      <p:sp>
        <p:nvSpPr>
          <p:cNvPr id="39939" name="Rectangle 3"/>
          <p:cNvSpPr>
            <a:spLocks noGrp="1" noChangeArrowheads="1"/>
          </p:cNvSpPr>
          <p:nvPr>
            <p:ph type="body" idx="1"/>
          </p:nvPr>
        </p:nvSpPr>
        <p:spPr>
          <a:noFill/>
          <a:ln/>
        </p:spPr>
        <p:txBody>
          <a:bodyPr lIns="90840" tIns="44623" rIns="90840" bIns="44623"/>
          <a:lstStyle/>
          <a:p>
            <a:r>
              <a:rPr lang="en-GB" sz="2400"/>
              <a:t>Configuration manager</a:t>
            </a:r>
          </a:p>
          <a:p>
            <a:pPr lvl="1"/>
            <a:r>
              <a:rPr lang="en-GB" sz="2000"/>
              <a:t>Responsible for the dynamic reconfiguration of the system </a:t>
            </a:r>
            <a:br>
              <a:rPr lang="en-GB" sz="2000"/>
            </a:br>
            <a:r>
              <a:rPr lang="en-GB" sz="2000"/>
              <a:t>software and hardware. Hardware modules may be replaced and software upgraded without stopping the systems.</a:t>
            </a:r>
          </a:p>
          <a:p>
            <a:r>
              <a:rPr lang="en-GB" sz="2400"/>
              <a:t>Fault manager</a:t>
            </a:r>
          </a:p>
          <a:p>
            <a:pPr lvl="1"/>
            <a:r>
              <a:rPr lang="en-GB" sz="2000"/>
              <a:t>Responsible for detecting software and hardware faults and </a:t>
            </a:r>
            <a:br>
              <a:rPr lang="en-GB" sz="2000"/>
            </a:br>
            <a:r>
              <a:rPr lang="en-GB" sz="2000"/>
              <a:t>taking appropriate actions (e.g. switching to backup disks) to ensure that the system continues in operation.</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49</a:t>
            </a:fld>
            <a:endParaRPr lang="en-US"/>
          </a:p>
        </p:txBody>
      </p:sp>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Definition</a:t>
            </a:r>
          </a:p>
        </p:txBody>
      </p:sp>
      <p:sp>
        <p:nvSpPr>
          <p:cNvPr id="10243" name="Rectangle 3"/>
          <p:cNvSpPr>
            <a:spLocks noChangeArrowheads="1"/>
          </p:cNvSpPr>
          <p:nvPr/>
        </p:nvSpPr>
        <p:spPr bwMode="auto">
          <a:xfrm>
            <a:off x="363538" y="4025900"/>
            <a:ext cx="8497887" cy="1436688"/>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lnSpc>
                <a:spcPts val="2113"/>
              </a:lnSpc>
            </a:pPr>
            <a:endParaRPr lang="en-GB" sz="1800">
              <a:solidFill>
                <a:srgbClr val="000000"/>
              </a:solidFill>
            </a:endParaRPr>
          </a:p>
          <a:p>
            <a:pPr defTabSz="917575">
              <a:lnSpc>
                <a:spcPts val="2113"/>
              </a:lnSpc>
            </a:pPr>
            <a:endParaRPr lang="en-GB" sz="1800">
              <a:solidFill>
                <a:srgbClr val="000000"/>
              </a:solidFill>
            </a:endParaRPr>
          </a:p>
          <a:p>
            <a:pPr defTabSz="917575">
              <a:lnSpc>
                <a:spcPts val="2113"/>
              </a:lnSpc>
            </a:pPr>
            <a:endParaRPr lang="en-GB" sz="1800">
              <a:solidFill>
                <a:srgbClr val="000000"/>
              </a:solidFill>
            </a:endParaRPr>
          </a:p>
          <a:p>
            <a:pPr defTabSz="917575">
              <a:lnSpc>
                <a:spcPts val="2113"/>
              </a:lnSpc>
            </a:pPr>
            <a:endParaRPr lang="en-GB" sz="1800">
              <a:solidFill>
                <a:srgbClr val="000000"/>
              </a:solidFill>
            </a:endParaRPr>
          </a:p>
          <a:p>
            <a:pPr algn="ctr" defTabSz="917575"/>
            <a:endParaRPr lang="en-GB" sz="1800">
              <a:solidFill>
                <a:srgbClr val="000000"/>
              </a:solidFill>
            </a:endParaRPr>
          </a:p>
        </p:txBody>
      </p:sp>
      <p:sp>
        <p:nvSpPr>
          <p:cNvPr id="10244" name="Rectangle 4"/>
          <p:cNvSpPr>
            <a:spLocks noGrp="1" noChangeArrowheads="1"/>
          </p:cNvSpPr>
          <p:nvPr>
            <p:ph type="body" idx="1"/>
          </p:nvPr>
        </p:nvSpPr>
        <p:spPr>
          <a:xfrm>
            <a:off x="301625" y="1600200"/>
            <a:ext cx="8402638" cy="4505325"/>
          </a:xfrm>
          <a:noFill/>
          <a:ln/>
        </p:spPr>
        <p:txBody>
          <a:bodyPr lIns="90840" tIns="44623" rIns="90840" bIns="44623"/>
          <a:lstStyle/>
          <a:p>
            <a:pPr>
              <a:lnSpc>
                <a:spcPct val="90000"/>
              </a:lnSpc>
            </a:pPr>
            <a:r>
              <a:rPr lang="en-GB"/>
              <a:t>A </a:t>
            </a:r>
            <a:r>
              <a:rPr lang="en-GB">
                <a:solidFill>
                  <a:schemeClr val="accent1"/>
                </a:solidFill>
              </a:rPr>
              <a:t>real-time system</a:t>
            </a:r>
            <a:r>
              <a:rPr lang="en-GB"/>
              <a:t> is a software system where the correct functioning of the system depends on the results produced by the system and the time at which these results are produced.</a:t>
            </a:r>
          </a:p>
          <a:p>
            <a:pPr>
              <a:lnSpc>
                <a:spcPct val="90000"/>
              </a:lnSpc>
            </a:pPr>
            <a:r>
              <a:rPr lang="en-GB"/>
              <a:t>A </a:t>
            </a:r>
            <a:r>
              <a:rPr lang="en-GB">
                <a:solidFill>
                  <a:schemeClr val="accent1"/>
                </a:solidFill>
              </a:rPr>
              <a:t>soft real-time system</a:t>
            </a:r>
            <a:r>
              <a:rPr lang="en-GB"/>
              <a:t> is a system whose operation is degraded if results are not produced according to the specified timing requirements.</a:t>
            </a:r>
          </a:p>
          <a:p>
            <a:pPr>
              <a:lnSpc>
                <a:spcPct val="90000"/>
              </a:lnSpc>
            </a:pPr>
            <a:r>
              <a:rPr lang="en-GB"/>
              <a:t>A </a:t>
            </a:r>
            <a:r>
              <a:rPr lang="en-GB">
                <a:solidFill>
                  <a:schemeClr val="accent1"/>
                </a:solidFill>
              </a:rPr>
              <a:t>hard real-time system</a:t>
            </a:r>
            <a:r>
              <a:rPr lang="en-GB"/>
              <a:t> is a system whose operation is incorrect if results are not produced according to the timing specification.</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5</a:t>
            </a:fld>
            <a:endParaRPr lang="en-US"/>
          </a:p>
        </p:txBody>
      </p:sp>
    </p:spTree>
  </p:cSld>
  <p:clrMapOvr>
    <a:masterClrMapping/>
  </p:clrMapOvr>
  <p:transition xmlns:p14="http://schemas.microsoft.com/office/powerpoint/2010/mai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a:t>of a real-time operating system</a:t>
            </a:r>
            <a:r>
              <a:rPr lang="en-GB" dirty="0" smtClean="0"/>
              <a:t> </a:t>
            </a:r>
            <a:endParaRPr lang="en-US" dirty="0"/>
          </a:p>
        </p:txBody>
      </p:sp>
      <p:pic>
        <p:nvPicPr>
          <p:cNvPr id="4" name="Content Placeholder 3" descr="20.17 RTOSComponents.eps"/>
          <p:cNvPicPr>
            <a:picLocks noGrp="1" noChangeAspect="1"/>
          </p:cNvPicPr>
          <p:nvPr>
            <p:ph idx="1"/>
          </p:nvPr>
        </p:nvPicPr>
        <p:blipFill>
          <a:blip r:embed="rId2"/>
          <a:srcRect l="-36936" r="-36936"/>
          <a:stretch>
            <a:fillRect/>
          </a:stretch>
        </p:blipFill>
        <p:spPr>
          <a:xfrm>
            <a:off x="173448" y="1600200"/>
            <a:ext cx="8838822" cy="4861012"/>
          </a:xfrm>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Process management</a:t>
            </a:r>
          </a:p>
        </p:txBody>
      </p:sp>
      <p:sp>
        <p:nvSpPr>
          <p:cNvPr id="89091" name="Rectangle 3"/>
          <p:cNvSpPr>
            <a:spLocks noGrp="1" noChangeArrowheads="1"/>
          </p:cNvSpPr>
          <p:nvPr>
            <p:ph type="body" idx="1"/>
          </p:nvPr>
        </p:nvSpPr>
        <p:spPr/>
        <p:txBody>
          <a:bodyPr/>
          <a:lstStyle/>
          <a:p>
            <a:pPr>
              <a:lnSpc>
                <a:spcPct val="90000"/>
              </a:lnSpc>
            </a:pPr>
            <a:r>
              <a:rPr lang="en-GB"/>
              <a:t>Concerned with managing the set of concurrent processes.</a:t>
            </a:r>
          </a:p>
          <a:p>
            <a:pPr>
              <a:lnSpc>
                <a:spcPct val="90000"/>
              </a:lnSpc>
            </a:pPr>
            <a:r>
              <a:rPr lang="en-GB"/>
              <a:t>Periodic processes are executed at pre-specified time intervals.</a:t>
            </a:r>
          </a:p>
          <a:p>
            <a:pPr>
              <a:lnSpc>
                <a:spcPct val="90000"/>
              </a:lnSpc>
            </a:pPr>
            <a:r>
              <a:rPr lang="en-GB"/>
              <a:t>The RTOS uses the real-time clock to determine when to execute a process taking into account:</a:t>
            </a:r>
          </a:p>
          <a:p>
            <a:pPr lvl="1">
              <a:lnSpc>
                <a:spcPct val="90000"/>
              </a:lnSpc>
            </a:pPr>
            <a:r>
              <a:rPr lang="en-GB"/>
              <a:t>Process period - time between executions.</a:t>
            </a:r>
          </a:p>
          <a:p>
            <a:pPr lvl="1">
              <a:lnSpc>
                <a:spcPct val="90000"/>
              </a:lnSpc>
            </a:pPr>
            <a:r>
              <a:rPr lang="en-GB"/>
              <a:t>Process deadline - the time by which processing must be complete.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dirty="0"/>
              <a:t>Process </a:t>
            </a:r>
            <a:r>
              <a:rPr lang="en-GB" dirty="0" smtClean="0"/>
              <a:t>management</a:t>
            </a:r>
            <a:endParaRPr lang="en-GB" dirty="0"/>
          </a:p>
        </p:txBody>
      </p:sp>
      <p:sp>
        <p:nvSpPr>
          <p:cNvPr id="44035" name="Rectangle 3"/>
          <p:cNvSpPr>
            <a:spLocks noGrp="1" noChangeArrowheads="1"/>
          </p:cNvSpPr>
          <p:nvPr>
            <p:ph type="body" idx="1"/>
          </p:nvPr>
        </p:nvSpPr>
        <p:spPr>
          <a:noFill/>
          <a:ln/>
        </p:spPr>
        <p:txBody>
          <a:bodyPr lIns="90840" tIns="44623" rIns="90840" bIns="44623"/>
          <a:lstStyle/>
          <a:p>
            <a:r>
              <a:rPr lang="en-GB" sz="2400"/>
              <a:t>The processing of some types of stimuli must </a:t>
            </a:r>
            <a:br>
              <a:rPr lang="en-GB" sz="2400"/>
            </a:br>
            <a:r>
              <a:rPr lang="en-GB" sz="2400"/>
              <a:t>sometimes take priority.</a:t>
            </a:r>
          </a:p>
          <a:p>
            <a:r>
              <a:rPr lang="en-GB" sz="2400"/>
              <a:t>Interrupt level priority. Highest priority which is </a:t>
            </a:r>
            <a:br>
              <a:rPr lang="en-GB" sz="2400"/>
            </a:br>
            <a:r>
              <a:rPr lang="en-GB" sz="2400"/>
              <a:t>allocated to processes requiring a very fast </a:t>
            </a:r>
            <a:br>
              <a:rPr lang="en-GB" sz="2400"/>
            </a:br>
            <a:r>
              <a:rPr lang="en-GB" sz="2400"/>
              <a:t>response.</a:t>
            </a:r>
          </a:p>
          <a:p>
            <a:r>
              <a:rPr lang="en-GB" sz="2400"/>
              <a:t>Clock level priority. Allocated to periodic </a:t>
            </a:r>
            <a:br>
              <a:rPr lang="en-GB" sz="2400"/>
            </a:br>
            <a:r>
              <a:rPr lang="en-GB" sz="2400"/>
              <a:t>processes.</a:t>
            </a:r>
          </a:p>
          <a:p>
            <a:r>
              <a:rPr lang="en-GB" sz="2400"/>
              <a:t>Within these, further levels of priority may be </a:t>
            </a:r>
            <a:br>
              <a:rPr lang="en-GB" sz="2400"/>
            </a:br>
            <a:r>
              <a:rPr lang="en-GB" sz="2400"/>
              <a:t>assigned.</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52</a:t>
            </a:fld>
            <a:endParaRPr lang="en-US"/>
          </a:p>
        </p:txBody>
      </p:sp>
    </p:spTree>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Interrupt servicing</a:t>
            </a:r>
          </a:p>
        </p:txBody>
      </p:sp>
      <p:sp>
        <p:nvSpPr>
          <p:cNvPr id="46083" name="Rectangle 3"/>
          <p:cNvSpPr>
            <a:spLocks noGrp="1" noChangeArrowheads="1"/>
          </p:cNvSpPr>
          <p:nvPr>
            <p:ph type="body" idx="1"/>
          </p:nvPr>
        </p:nvSpPr>
        <p:spPr>
          <a:noFill/>
          <a:ln/>
        </p:spPr>
        <p:txBody>
          <a:bodyPr lIns="90840" tIns="44623" rIns="90840" bIns="44623"/>
          <a:lstStyle/>
          <a:p>
            <a:r>
              <a:rPr lang="en-GB" sz="2400"/>
              <a:t>Control is transferred  automatically to a </a:t>
            </a:r>
            <a:br>
              <a:rPr lang="en-GB" sz="2400"/>
            </a:br>
            <a:r>
              <a:rPr lang="en-GB" sz="2400"/>
              <a:t>pre-determined memory location.</a:t>
            </a:r>
          </a:p>
          <a:p>
            <a:r>
              <a:rPr lang="en-GB" sz="2400"/>
              <a:t>This location contains an instruction to jump to </a:t>
            </a:r>
            <a:br>
              <a:rPr lang="en-GB" sz="2400"/>
            </a:br>
            <a:r>
              <a:rPr lang="en-GB" sz="2400"/>
              <a:t>an interrupt service routine.</a:t>
            </a:r>
          </a:p>
          <a:p>
            <a:r>
              <a:rPr lang="en-GB" sz="2400"/>
              <a:t>Further interrupts are disabled, the interrupt </a:t>
            </a:r>
            <a:br>
              <a:rPr lang="en-GB" sz="2400"/>
            </a:br>
            <a:r>
              <a:rPr lang="en-GB" sz="2400"/>
              <a:t>serviced and control returned to the interrupted </a:t>
            </a:r>
            <a:br>
              <a:rPr lang="en-GB" sz="2400"/>
            </a:br>
            <a:r>
              <a:rPr lang="en-GB" sz="2400"/>
              <a:t>process.</a:t>
            </a:r>
          </a:p>
          <a:p>
            <a:r>
              <a:rPr lang="en-GB" sz="2400"/>
              <a:t>Interrupt service routines MUST be short, </a:t>
            </a:r>
            <a:br>
              <a:rPr lang="en-GB" sz="2400"/>
            </a:br>
            <a:r>
              <a:rPr lang="en-GB" sz="2400"/>
              <a:t>simple and fast.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53</a:t>
            </a:fld>
            <a:endParaRPr lang="en-US"/>
          </a:p>
        </p:txBody>
      </p:sp>
    </p:spTree>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lIns="90840" tIns="44623" rIns="90840" bIns="44623"/>
          <a:lstStyle/>
          <a:p>
            <a:r>
              <a:rPr lang="en-GB"/>
              <a:t>Periodic process servicing</a:t>
            </a:r>
          </a:p>
        </p:txBody>
      </p:sp>
      <p:sp>
        <p:nvSpPr>
          <p:cNvPr id="48131" name="Rectangle 3"/>
          <p:cNvSpPr>
            <a:spLocks noGrp="1" noChangeArrowheads="1"/>
          </p:cNvSpPr>
          <p:nvPr>
            <p:ph type="body" idx="1"/>
          </p:nvPr>
        </p:nvSpPr>
        <p:spPr>
          <a:noFill/>
          <a:ln/>
        </p:spPr>
        <p:txBody>
          <a:bodyPr lIns="90840" tIns="44623" rIns="90840" bIns="44623"/>
          <a:lstStyle/>
          <a:p>
            <a:r>
              <a:rPr lang="en-GB" sz="2400"/>
              <a:t>In most real-time systems, there will be several </a:t>
            </a:r>
            <a:br>
              <a:rPr lang="en-GB" sz="2400"/>
            </a:br>
            <a:r>
              <a:rPr lang="en-GB" sz="2400"/>
              <a:t>classes of periodic process, each with different </a:t>
            </a:r>
            <a:br>
              <a:rPr lang="en-GB" sz="2400"/>
            </a:br>
            <a:r>
              <a:rPr lang="en-GB" sz="2400"/>
              <a:t>periods (the time between executions), </a:t>
            </a:r>
            <a:br>
              <a:rPr lang="en-GB" sz="2400"/>
            </a:br>
            <a:r>
              <a:rPr lang="en-GB" sz="2400"/>
              <a:t>execution times and deadlines (the time by </a:t>
            </a:r>
            <a:br>
              <a:rPr lang="en-GB" sz="2400"/>
            </a:br>
            <a:r>
              <a:rPr lang="en-GB" sz="2400"/>
              <a:t>which processing must be completed).</a:t>
            </a:r>
          </a:p>
          <a:p>
            <a:r>
              <a:rPr lang="en-GB" sz="2400"/>
              <a:t>The real-time clock ticks periodically and each </a:t>
            </a:r>
            <a:br>
              <a:rPr lang="en-GB" sz="2400"/>
            </a:br>
            <a:r>
              <a:rPr lang="en-GB" sz="2400"/>
              <a:t>tick causes an interrupt which schedules the </a:t>
            </a:r>
            <a:br>
              <a:rPr lang="en-GB" sz="2400"/>
            </a:br>
            <a:r>
              <a:rPr lang="en-GB" sz="2400"/>
              <a:t>process manager for periodic processes.</a:t>
            </a:r>
          </a:p>
          <a:p>
            <a:r>
              <a:rPr lang="en-GB" sz="2400"/>
              <a:t>The process manager selects a process which </a:t>
            </a:r>
            <a:br>
              <a:rPr lang="en-GB" sz="2400"/>
            </a:br>
            <a:r>
              <a:rPr lang="en-GB" sz="2400"/>
              <a:t>is ready for execution.</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54</a:t>
            </a:fld>
            <a:endParaRPr lang="en-US"/>
          </a:p>
        </p:txBody>
      </p:sp>
    </p:spTree>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RTOS </a:t>
            </a:r>
            <a:r>
              <a:rPr lang="en-US" dirty="0"/>
              <a:t>actions required to start a process</a:t>
            </a:r>
            <a:r>
              <a:rPr lang="en-GB" dirty="0" smtClean="0"/>
              <a:t> </a:t>
            </a:r>
            <a:endParaRPr lang="en-US" dirty="0"/>
          </a:p>
        </p:txBody>
      </p:sp>
      <p:pic>
        <p:nvPicPr>
          <p:cNvPr id="4" name="Content Placeholder 3" descr="20.18 ProcessStartup.eps"/>
          <p:cNvPicPr>
            <a:picLocks noGrp="1" noChangeAspect="1"/>
          </p:cNvPicPr>
          <p:nvPr>
            <p:ph idx="1"/>
          </p:nvPr>
        </p:nvPicPr>
        <p:blipFill>
          <a:blip r:embed="rId2"/>
          <a:srcRect t="-44941" b="-44941"/>
          <a:stretch>
            <a:fillRect/>
          </a:stretch>
        </p:blipFill>
        <p:spPr>
          <a:xfrm>
            <a:off x="916596" y="1600200"/>
            <a:ext cx="7190386" cy="3954435"/>
          </a:xfrm>
        </p:spPr>
      </p:pic>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lIns="90840" tIns="44623" rIns="90840" bIns="44623"/>
          <a:lstStyle/>
          <a:p>
            <a:r>
              <a:rPr lang="en-GB"/>
              <a:t>Process switching</a:t>
            </a:r>
          </a:p>
        </p:txBody>
      </p:sp>
      <p:sp>
        <p:nvSpPr>
          <p:cNvPr id="52227" name="Rectangle 3"/>
          <p:cNvSpPr>
            <a:spLocks noGrp="1" noChangeArrowheads="1"/>
          </p:cNvSpPr>
          <p:nvPr>
            <p:ph type="body" idx="1"/>
          </p:nvPr>
        </p:nvSpPr>
        <p:spPr>
          <a:noFill/>
          <a:ln/>
        </p:spPr>
        <p:txBody>
          <a:bodyPr lIns="90840" tIns="44623" rIns="90840" bIns="44623"/>
          <a:lstStyle/>
          <a:p>
            <a:pPr>
              <a:lnSpc>
                <a:spcPct val="90000"/>
              </a:lnSpc>
            </a:pPr>
            <a:r>
              <a:rPr lang="en-GB"/>
              <a:t>The scheduler chooses the next process to be executed by the processor. This depends on a scheduling strategy which may take the process priority into account.</a:t>
            </a:r>
          </a:p>
          <a:p>
            <a:pPr>
              <a:lnSpc>
                <a:spcPct val="90000"/>
              </a:lnSpc>
            </a:pPr>
            <a:r>
              <a:rPr lang="en-GB"/>
              <a:t>The resource manager allocates memory and a processor for the process to be executed.</a:t>
            </a:r>
          </a:p>
          <a:p>
            <a:pPr>
              <a:lnSpc>
                <a:spcPct val="90000"/>
              </a:lnSpc>
            </a:pPr>
            <a:r>
              <a:rPr lang="en-GB"/>
              <a:t>The dispatcher takes the process from ready list, loads it onto a processor and starts execution.</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56</a:t>
            </a:fld>
            <a:endParaRPr lang="en-US"/>
          </a:p>
        </p:txBody>
      </p:sp>
    </p:spTree>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Scheduling strategies</a:t>
            </a:r>
          </a:p>
        </p:txBody>
      </p:sp>
      <p:sp>
        <p:nvSpPr>
          <p:cNvPr id="90115" name="Rectangle 3"/>
          <p:cNvSpPr>
            <a:spLocks noGrp="1" noChangeArrowheads="1"/>
          </p:cNvSpPr>
          <p:nvPr>
            <p:ph type="body" idx="1"/>
          </p:nvPr>
        </p:nvSpPr>
        <p:spPr/>
        <p:txBody>
          <a:bodyPr/>
          <a:lstStyle/>
          <a:p>
            <a:r>
              <a:rPr lang="en-GB" sz="2400"/>
              <a:t>Non pre-emptive scheduling</a:t>
            </a:r>
          </a:p>
          <a:p>
            <a:pPr lvl="1"/>
            <a:r>
              <a:rPr lang="en-GB" sz="2000"/>
              <a:t>Once a process has been scheduled for execution, it runs to completion or until it is blocked for some reason (e.g. waiting for I/O).</a:t>
            </a:r>
          </a:p>
          <a:p>
            <a:r>
              <a:rPr lang="en-GB" sz="2400"/>
              <a:t>Pre-emptive scheduling</a:t>
            </a:r>
          </a:p>
          <a:p>
            <a:pPr lvl="1"/>
            <a:r>
              <a:rPr lang="en-GB" sz="2000"/>
              <a:t>The execution of an executing processes may be stopped if a higher priority process requires service.</a:t>
            </a:r>
          </a:p>
          <a:p>
            <a:r>
              <a:rPr lang="en-GB" sz="2400"/>
              <a:t>Scheduling algorithms</a:t>
            </a:r>
          </a:p>
          <a:p>
            <a:pPr lvl="1"/>
            <a:r>
              <a:rPr lang="en-GB" sz="2000"/>
              <a:t>Round-robin;</a:t>
            </a:r>
          </a:p>
          <a:p>
            <a:pPr lvl="1"/>
            <a:r>
              <a:rPr lang="en-GB" sz="2000"/>
              <a:t>Rate monotonic;</a:t>
            </a:r>
          </a:p>
          <a:p>
            <a:pPr lvl="1"/>
            <a:r>
              <a:rPr lang="en-GB" sz="2000"/>
              <a:t>Shortest deadline first.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An embedded software system is part of a hardware/software system that reacts to events in its environment. The software is ‘embedded’ in the hardware. Embedded systems are normally real-time systems.</a:t>
            </a:r>
          </a:p>
          <a:p>
            <a:r>
              <a:rPr lang="en-GB" sz="2000" dirty="0" smtClean="0"/>
              <a:t>A real-time system is a software system that must respond to events in real time. System correctness does not just depend on the results it produces, but also on the time when these results are produced.</a:t>
            </a:r>
          </a:p>
          <a:p>
            <a:r>
              <a:rPr lang="en-GB" sz="2000" dirty="0" smtClean="0"/>
              <a:t>Real-time systems are usually implemented as a set of communicating processes that react to stimuli to produce responses. </a:t>
            </a:r>
          </a:p>
          <a:p>
            <a:r>
              <a:rPr lang="en-GB" sz="2000" dirty="0" smtClean="0"/>
              <a:t>State models are an important design representation for embedded real-time systems. They are used to show how the system reacts to its environment as events trigger changes of state in the system.</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There are several standard patterns that can be observed in different types of embedded system. These include a pattern for monitoring the system’s environment for adverse events, a pattern for actuator control and a data-processing pattern.</a:t>
            </a:r>
          </a:p>
          <a:p>
            <a:r>
              <a:rPr lang="en-GB" sz="2000" dirty="0" smtClean="0"/>
              <a:t>Designers of real-time systems have to do a timing analysis, which is driven by the deadlines for processing and responding to stimuli. They have to decide how often each process in the system should run and the expected and worst-case execution time for processes.</a:t>
            </a:r>
          </a:p>
          <a:p>
            <a:r>
              <a:rPr lang="en-GB" sz="2000" dirty="0" smtClean="0"/>
              <a:t>A real-time operating system is responsible for process and resource management. It always includes a scheduler, which is the component responsible for deciding which process should be scheduled for execution. </a:t>
            </a:r>
            <a:endParaRPr lang="en-US" sz="2000"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embedded systems</a:t>
            </a:r>
            <a:endParaRPr lang="en-US" dirty="0"/>
          </a:p>
        </p:txBody>
      </p:sp>
      <p:sp>
        <p:nvSpPr>
          <p:cNvPr id="3" name="Content Placeholder 2"/>
          <p:cNvSpPr>
            <a:spLocks noGrp="1"/>
          </p:cNvSpPr>
          <p:nvPr>
            <p:ph idx="1"/>
          </p:nvPr>
        </p:nvSpPr>
        <p:spPr/>
        <p:txBody>
          <a:bodyPr/>
          <a:lstStyle/>
          <a:p>
            <a:r>
              <a:rPr lang="en-GB" dirty="0"/>
              <a:t>Embedded systems generally run continuously and do not terminate. </a:t>
            </a:r>
            <a:endParaRPr lang="en-GB" dirty="0" smtClean="0"/>
          </a:p>
          <a:p>
            <a:r>
              <a:rPr lang="en-GB" dirty="0"/>
              <a:t>Interactions with the system’s environment are unpredictable. </a:t>
            </a:r>
            <a:endParaRPr lang="en-GB" dirty="0" smtClean="0"/>
          </a:p>
          <a:p>
            <a:r>
              <a:rPr lang="en-GB" dirty="0"/>
              <a:t>There may be physical limitations that affect the design of a system. </a:t>
            </a:r>
            <a:endParaRPr lang="en-GB" dirty="0" smtClean="0"/>
          </a:p>
          <a:p>
            <a:r>
              <a:rPr lang="en-GB" dirty="0"/>
              <a:t>Direct hardware interaction may be necessary</a:t>
            </a:r>
            <a:r>
              <a:rPr lang="en-GB" dirty="0" smtClean="0"/>
              <a:t>.</a:t>
            </a:r>
          </a:p>
          <a:p>
            <a:r>
              <a:rPr lang="en-GB" dirty="0"/>
              <a:t>Issues of safety and reliability may dominate the system design.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6</a:t>
            </a:fld>
            <a:endParaRPr lang="en-US"/>
          </a:p>
        </p:txBody>
      </p:sp>
    </p:spTree>
    <p:extLst>
      <p:ext uri="{BB962C8B-B14F-4D97-AF65-F5344CB8AC3E}">
        <p14:creationId xmlns:p14="http://schemas.microsoft.com/office/powerpoint/2010/main" val="102436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2"/>
            <a:ext cx="8229600" cy="1143000"/>
          </a:xfrm>
        </p:spPr>
        <p:txBody>
          <a:bodyPr/>
          <a:lstStyle/>
          <a:p>
            <a:pPr algn="ctr"/>
            <a:r>
              <a:rPr lang="en-US" dirty="0" smtClean="0"/>
              <a:t>Embedded system design</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21. Real-time Software Engineering</a:t>
            </a:r>
            <a:endParaRPr lang="en-US"/>
          </a:p>
        </p:txBody>
      </p:sp>
      <p:sp>
        <p:nvSpPr>
          <p:cNvPr id="5" name="Slide Number Placeholder 4"/>
          <p:cNvSpPr>
            <a:spLocks noGrp="1"/>
          </p:cNvSpPr>
          <p:nvPr>
            <p:ph type="sldNum" sz="quarter" idx="12"/>
          </p:nvPr>
        </p:nvSpPr>
        <p:spPr/>
        <p:txBody>
          <a:bodyPr/>
          <a:lstStyle/>
          <a:p>
            <a:fld id="{2C6F7D45-E739-7249-AA46-C5DF2B52B98D}" type="slidenum">
              <a:rPr lang="en-US" smtClean="0"/>
              <a:pPr/>
              <a:t>7</a:t>
            </a:fld>
            <a:endParaRPr lang="en-US"/>
          </a:p>
        </p:txBody>
      </p:sp>
    </p:spTree>
    <p:extLst>
      <p:ext uri="{BB962C8B-B14F-4D97-AF65-F5344CB8AC3E}">
        <p14:creationId xmlns:p14="http://schemas.microsoft.com/office/powerpoint/2010/main" val="251558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system design</a:t>
            </a:r>
            <a:endParaRPr lang="en-US" dirty="0"/>
          </a:p>
        </p:txBody>
      </p:sp>
      <p:sp>
        <p:nvSpPr>
          <p:cNvPr id="3" name="Content Placeholder 2"/>
          <p:cNvSpPr>
            <a:spLocks noGrp="1"/>
          </p:cNvSpPr>
          <p:nvPr>
            <p:ph idx="1"/>
          </p:nvPr>
        </p:nvSpPr>
        <p:spPr/>
        <p:txBody>
          <a:bodyPr/>
          <a:lstStyle/>
          <a:p>
            <a:r>
              <a:rPr lang="en-GB" dirty="0" smtClean="0"/>
              <a:t>The design process for embedded systems is a systems engineering process that has to consider, in detail, the design and performance of the system hardware. </a:t>
            </a:r>
          </a:p>
          <a:p>
            <a:r>
              <a:rPr lang="en-GB" dirty="0" smtClean="0"/>
              <a:t>Part of the design process may involve deciding which system capabilities are to be implemented in software and which in hardware. </a:t>
            </a:r>
          </a:p>
          <a:p>
            <a:r>
              <a:rPr lang="en-GB" dirty="0" smtClean="0"/>
              <a:t>Low-level decisions on hardware, support software and system timing must be considered early in the process.</a:t>
            </a:r>
          </a:p>
          <a:p>
            <a:r>
              <a:rPr lang="en-GB" dirty="0" smtClean="0"/>
              <a:t>These may mean that additional software functionality, such as battery and power management, has to be included in the system. </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21. Real-time Software Engineering</a:t>
            </a:r>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Reactive systems</a:t>
            </a:r>
            <a:endParaRPr lang="en-GB" dirty="0"/>
          </a:p>
        </p:txBody>
      </p:sp>
      <p:sp>
        <p:nvSpPr>
          <p:cNvPr id="12291" name="Rectangle 3"/>
          <p:cNvSpPr>
            <a:spLocks noGrp="1" noChangeArrowheads="1"/>
          </p:cNvSpPr>
          <p:nvPr>
            <p:ph type="body" idx="1"/>
          </p:nvPr>
        </p:nvSpPr>
        <p:spPr>
          <a:noFill/>
          <a:ln/>
        </p:spPr>
        <p:txBody>
          <a:bodyPr lIns="90840" tIns="44623" rIns="90840" bIns="44623"/>
          <a:lstStyle/>
          <a:p>
            <a:r>
              <a:rPr lang="en-GB" sz="2400" dirty="0" smtClean="0"/>
              <a:t>Real-time systems are often considered to be reactive systems. Given </a:t>
            </a:r>
            <a:r>
              <a:rPr lang="en-GB" sz="2400" dirty="0"/>
              <a:t>a stimulus, the system must produce a </a:t>
            </a:r>
            <a:r>
              <a:rPr lang="en-GB" sz="2400" dirty="0" smtClean="0"/>
              <a:t/>
            </a:r>
            <a:br>
              <a:rPr lang="en-GB" sz="2400" dirty="0" smtClean="0"/>
            </a:br>
            <a:r>
              <a:rPr lang="en-GB" sz="2400" dirty="0" smtClean="0"/>
              <a:t>reaction or response </a:t>
            </a:r>
            <a:r>
              <a:rPr lang="en-GB" sz="2400" dirty="0"/>
              <a:t>within a specified time.</a:t>
            </a:r>
          </a:p>
          <a:p>
            <a:r>
              <a:rPr lang="en-GB" sz="2400" dirty="0">
                <a:solidFill>
                  <a:schemeClr val="accent1"/>
                </a:solidFill>
              </a:rPr>
              <a:t>Periodic stimuli</a:t>
            </a:r>
            <a:r>
              <a:rPr lang="en-GB" sz="2400" dirty="0"/>
              <a:t>. Stimuli which occur at </a:t>
            </a:r>
            <a:br>
              <a:rPr lang="en-GB" sz="2400" dirty="0"/>
            </a:br>
            <a:r>
              <a:rPr lang="en-GB" sz="2400" dirty="0"/>
              <a:t>predictable time intervals</a:t>
            </a:r>
          </a:p>
          <a:p>
            <a:pPr lvl="1"/>
            <a:r>
              <a:rPr lang="en-GB" sz="2000" dirty="0"/>
              <a:t>For example, a temperature sensor may be polled 10 times per second.</a:t>
            </a:r>
          </a:p>
          <a:p>
            <a:r>
              <a:rPr lang="en-GB" sz="2400" dirty="0" err="1">
                <a:solidFill>
                  <a:schemeClr val="accent1"/>
                </a:solidFill>
              </a:rPr>
              <a:t>Aperiodic</a:t>
            </a:r>
            <a:r>
              <a:rPr lang="en-GB" sz="2400" dirty="0">
                <a:solidFill>
                  <a:schemeClr val="accent1"/>
                </a:solidFill>
              </a:rPr>
              <a:t> stimuli</a:t>
            </a:r>
            <a:r>
              <a:rPr lang="en-GB" sz="2400" dirty="0"/>
              <a:t>. Stimuli which occur at </a:t>
            </a:r>
            <a:br>
              <a:rPr lang="en-GB" sz="2400" dirty="0"/>
            </a:br>
            <a:r>
              <a:rPr lang="en-GB" sz="2400" dirty="0"/>
              <a:t>unpredictable times</a:t>
            </a:r>
          </a:p>
          <a:p>
            <a:pPr lvl="1"/>
            <a:r>
              <a:rPr lang="en-GB" sz="2000" dirty="0"/>
              <a:t>For example, a system power failure may trigger an </a:t>
            </a:r>
            <a:br>
              <a:rPr lang="en-GB" sz="2000" dirty="0"/>
            </a:br>
            <a:r>
              <a:rPr lang="en-GB" sz="2000" dirty="0"/>
              <a:t>interrupt which must be processed by the system.</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21. Real-time Software Engineering</a:t>
            </a:r>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pPr/>
              <a:t>9</a:t>
            </a:fld>
            <a:endParaRPr lang="en-US"/>
          </a:p>
        </p:txBody>
      </p:sp>
    </p:spTree>
  </p:cSld>
  <p:clrMapOvr>
    <a:masterClrMapping/>
  </p:clrMapOvr>
  <p:transition xmlns:p14="http://schemas.microsoft.com/office/powerpoint/2010/main"/>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2659</TotalTime>
  <Words>4019</Words>
  <Application>Microsoft Macintosh PowerPoint</Application>
  <PresentationFormat>On-screen Show (4:3)</PresentationFormat>
  <Paragraphs>456</Paragraphs>
  <Slides>59</Slides>
  <Notes>8</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SE9</vt:lpstr>
      <vt:lpstr>Chapter 21– Real-time Software Engineering</vt:lpstr>
      <vt:lpstr>Topics covered</vt:lpstr>
      <vt:lpstr>Embedded software</vt:lpstr>
      <vt:lpstr>Responsiveness</vt:lpstr>
      <vt:lpstr>Definition</vt:lpstr>
      <vt:lpstr>Characteristics of embedded systems</vt:lpstr>
      <vt:lpstr>Embedded system design</vt:lpstr>
      <vt:lpstr>Embedded system design</vt:lpstr>
      <vt:lpstr>Reactive systems</vt:lpstr>
      <vt:lpstr>Stimuli and responses for a burglar alarm system </vt:lpstr>
      <vt:lpstr>Types of stimuli</vt:lpstr>
      <vt:lpstr>A general model of an embedded real-time system </vt:lpstr>
      <vt:lpstr>Architectural considerations</vt:lpstr>
      <vt:lpstr>Sensor and actuator processes </vt:lpstr>
      <vt:lpstr>System elements</vt:lpstr>
      <vt:lpstr>Design process activities</vt:lpstr>
      <vt:lpstr>Process coordination</vt:lpstr>
      <vt:lpstr>Mutual exclusion</vt:lpstr>
      <vt:lpstr>Producer/consumer processes sharing a circular buffer </vt:lpstr>
      <vt:lpstr>Real-time system modelling</vt:lpstr>
      <vt:lpstr>State machine model of a petrol (gas) pump </vt:lpstr>
      <vt:lpstr>Sequence of actions in real-time pump control system</vt:lpstr>
      <vt:lpstr>Real-time programming</vt:lpstr>
      <vt:lpstr>Architectural patterns for real-time software</vt:lpstr>
      <vt:lpstr>Architectural patterns for embedded systems</vt:lpstr>
      <vt:lpstr>The Observe and React pattern </vt:lpstr>
      <vt:lpstr>Observe and React process structure</vt:lpstr>
      <vt:lpstr>Alarm system description</vt:lpstr>
      <vt:lpstr>Process structure for a burglar alarm system </vt:lpstr>
      <vt:lpstr>The Environmental Control pattern </vt:lpstr>
      <vt:lpstr>Environmental Control process structure </vt:lpstr>
      <vt:lpstr>Control system architecture for an anti-skid braking system </vt:lpstr>
      <vt:lpstr>The Process Pipeline pattern </vt:lpstr>
      <vt:lpstr>Process Pipeline process structure </vt:lpstr>
      <vt:lpstr>Neutron flux data acquisition </vt:lpstr>
      <vt:lpstr>Timing analysis</vt:lpstr>
      <vt:lpstr>Timing analysis</vt:lpstr>
      <vt:lpstr>Factors in timing analysis</vt:lpstr>
      <vt:lpstr>Power failure timing analysis</vt:lpstr>
      <vt:lpstr>Power failure timings</vt:lpstr>
      <vt:lpstr>Power failure timings</vt:lpstr>
      <vt:lpstr>Timing requirements for the burglar alarm system </vt:lpstr>
      <vt:lpstr>Alarm process timing </vt:lpstr>
      <vt:lpstr>Stimuli to be processed</vt:lpstr>
      <vt:lpstr>Frequency and execution time</vt:lpstr>
      <vt:lpstr>Real-time operating systems</vt:lpstr>
      <vt:lpstr>Real-time operating systems</vt:lpstr>
      <vt:lpstr>Operating system components</vt:lpstr>
      <vt:lpstr>Non-stop system components</vt:lpstr>
      <vt:lpstr>Components of a real-time operating system </vt:lpstr>
      <vt:lpstr>Process management</vt:lpstr>
      <vt:lpstr>Process management</vt:lpstr>
      <vt:lpstr>Interrupt servicing</vt:lpstr>
      <vt:lpstr>Periodic process servicing</vt:lpstr>
      <vt:lpstr>RTOS actions required to start a process </vt:lpstr>
      <vt:lpstr>Process switching</vt:lpstr>
      <vt:lpstr>Scheduling strategies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20</dc:title>
  <dc:creator>Ian Sommerville</dc:creator>
  <cp:lastModifiedBy>Ian Sommerville</cp:lastModifiedBy>
  <cp:revision>13</cp:revision>
  <dcterms:created xsi:type="dcterms:W3CDTF">2010-02-09T12:39:33Z</dcterms:created>
  <dcterms:modified xsi:type="dcterms:W3CDTF">2014-12-04T13:03:33Z</dcterms:modified>
</cp:coreProperties>
</file>