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76"/>
  </p:notesMasterIdLst>
  <p:handoutMasterIdLst>
    <p:handoutMasterId r:id="rId77"/>
  </p:handoutMasterIdLst>
  <p:sldIdLst>
    <p:sldId id="256" r:id="rId2"/>
    <p:sldId id="307" r:id="rId3"/>
    <p:sldId id="308" r:id="rId4"/>
    <p:sldId id="309" r:id="rId5"/>
    <p:sldId id="310" r:id="rId6"/>
    <p:sldId id="332" r:id="rId7"/>
    <p:sldId id="333" r:id="rId8"/>
    <p:sldId id="325" r:id="rId9"/>
    <p:sldId id="271" r:id="rId10"/>
    <p:sldId id="257" r:id="rId11"/>
    <p:sldId id="311" r:id="rId12"/>
    <p:sldId id="334" r:id="rId13"/>
    <p:sldId id="335" r:id="rId14"/>
    <p:sldId id="327" r:id="rId15"/>
    <p:sldId id="299" r:id="rId16"/>
    <p:sldId id="312" r:id="rId17"/>
    <p:sldId id="300" r:id="rId18"/>
    <p:sldId id="258" r:id="rId19"/>
    <p:sldId id="301" r:id="rId20"/>
    <p:sldId id="259" r:id="rId21"/>
    <p:sldId id="336" r:id="rId22"/>
    <p:sldId id="337" r:id="rId23"/>
    <p:sldId id="326" r:id="rId24"/>
    <p:sldId id="302" r:id="rId25"/>
    <p:sldId id="304" r:id="rId26"/>
    <p:sldId id="260" r:id="rId27"/>
    <p:sldId id="305" r:id="rId28"/>
    <p:sldId id="306" r:id="rId29"/>
    <p:sldId id="338" r:id="rId30"/>
    <p:sldId id="339" r:id="rId31"/>
    <p:sldId id="261" r:id="rId32"/>
    <p:sldId id="262" r:id="rId33"/>
    <p:sldId id="263" r:id="rId34"/>
    <p:sldId id="328" r:id="rId35"/>
    <p:sldId id="303" r:id="rId36"/>
    <p:sldId id="316" r:id="rId37"/>
    <p:sldId id="340" r:id="rId38"/>
    <p:sldId id="317" r:id="rId39"/>
    <p:sldId id="264" r:id="rId40"/>
    <p:sldId id="341" r:id="rId41"/>
    <p:sldId id="342" r:id="rId42"/>
    <p:sldId id="343" r:id="rId43"/>
    <p:sldId id="344" r:id="rId44"/>
    <p:sldId id="345" r:id="rId45"/>
    <p:sldId id="329" r:id="rId46"/>
    <p:sldId id="272" r:id="rId47"/>
    <p:sldId id="346" r:id="rId48"/>
    <p:sldId id="318" r:id="rId49"/>
    <p:sldId id="347" r:id="rId50"/>
    <p:sldId id="273" r:id="rId51"/>
    <p:sldId id="274" r:id="rId52"/>
    <p:sldId id="349" r:id="rId53"/>
    <p:sldId id="348" r:id="rId54"/>
    <p:sldId id="276" r:id="rId55"/>
    <p:sldId id="279" r:id="rId56"/>
    <p:sldId id="266" r:id="rId57"/>
    <p:sldId id="281" r:id="rId58"/>
    <p:sldId id="267" r:id="rId59"/>
    <p:sldId id="321" r:id="rId60"/>
    <p:sldId id="322" r:id="rId61"/>
    <p:sldId id="285" r:id="rId62"/>
    <p:sldId id="286" r:id="rId63"/>
    <p:sldId id="287" r:id="rId64"/>
    <p:sldId id="288" r:id="rId65"/>
    <p:sldId id="289" r:id="rId66"/>
    <p:sldId id="268" r:id="rId67"/>
    <p:sldId id="291" r:id="rId68"/>
    <p:sldId id="319" r:id="rId69"/>
    <p:sldId id="269" r:id="rId70"/>
    <p:sldId id="297" r:id="rId71"/>
    <p:sldId id="298" r:id="rId72"/>
    <p:sldId id="330" r:id="rId73"/>
    <p:sldId id="320" r:id="rId74"/>
    <p:sldId id="331"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150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handoutMaster" Target="handoutMasters/handoutMaster1.xml"/><Relationship Id="rId78" Type="http://schemas.openxmlformats.org/officeDocument/2006/relationships/printerSettings" Target="printerSettings/printerSettings1.bin"/><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66B337-ED57-E54E-A9EB-880DAF55FCF1}" type="datetimeFigureOut">
              <a:rPr lang="en-US" smtClean="0"/>
              <a:t>10/12/2014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DBBB05-5C7A-8D4D-909B-FD29D2B31359}" type="slidenum">
              <a:rPr lang="en-US" smtClean="0"/>
              <a:t>‹#›</a:t>
            </a:fld>
            <a:endParaRPr lang="en-US"/>
          </a:p>
        </p:txBody>
      </p:sp>
    </p:spTree>
    <p:extLst>
      <p:ext uri="{BB962C8B-B14F-4D97-AF65-F5344CB8AC3E}">
        <p14:creationId xmlns:p14="http://schemas.microsoft.com/office/powerpoint/2010/main" val="18848434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4C2B3-C3DA-0A4F-8E8B-C520D519E3E6}" type="datetimeFigureOut">
              <a:rPr lang="en-US" smtClean="0"/>
              <a:pPr/>
              <a:t>10/12/2014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993E7-8755-214F-88A5-D2D0847D26E1}" type="slidenum">
              <a:rPr lang="en-US" smtClean="0"/>
              <a:pPr/>
              <a:t>‹#›</a:t>
            </a:fld>
            <a:endParaRPr lang="en-US"/>
          </a:p>
        </p:txBody>
      </p:sp>
    </p:spTree>
    <p:extLst>
      <p:ext uri="{BB962C8B-B14F-4D97-AF65-F5344CB8AC3E}">
        <p14:creationId xmlns:p14="http://schemas.microsoft.com/office/powerpoint/2010/main" val="24372493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ln/>
        </p:spPr>
        <p:txBody>
          <a:bodyPr/>
          <a:lstStyle/>
          <a:p>
            <a:endParaRPr lang="en-US"/>
          </a:p>
        </p:txBody>
      </p:sp>
      <p:sp>
        <p:nvSpPr>
          <p:cNvPr id="60419" name="Rectangle 3"/>
          <p:cNvSpPr>
            <a:spLocks noGrp="1" noRot="1" noChangeAspect="1" noChangeArrowheads="1" noTextEdit="1"/>
          </p:cNvSpPr>
          <p:nvPr>
            <p:ph type="sldImg"/>
          </p:nvPr>
        </p:nvSpPr>
        <p:spPr>
          <a:xfrm>
            <a:off x="1689100" y="781050"/>
            <a:ext cx="3454400" cy="25908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ln/>
        </p:spPr>
        <p:txBody>
          <a:bodyPr/>
          <a:lstStyle/>
          <a:p>
            <a:endParaRPr lang="en-US"/>
          </a:p>
        </p:txBody>
      </p:sp>
      <p:sp>
        <p:nvSpPr>
          <p:cNvPr id="6246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ln/>
        </p:spPr>
        <p:txBody>
          <a:bodyPr/>
          <a:lstStyle/>
          <a:p>
            <a:endParaRPr lang="en-US"/>
          </a:p>
        </p:txBody>
      </p:sp>
      <p:sp>
        <p:nvSpPr>
          <p:cNvPr id="645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10/12/2014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9"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10/12/2014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5"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10/12/2014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4"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23 Project Planning</a:t>
            </a:r>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10/12/2014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23 Project Planning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0D150273-F455-7D4F-8782-207C52466607}"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23 – Project planning</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a:t>
            </a:fld>
            <a:endParaRPr lang="en-US"/>
          </a:p>
        </p:txBody>
      </p:sp>
    </p:spTree>
  </p:cSld>
  <p:clrMapOvr>
    <a:masterClrMapping/>
  </p:clrMapOvr>
  <p:transition xmlns:p14="http://schemas.microsoft.com/office/powerpoint/2010/mai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6659641"/>
              </p:ext>
            </p:extLst>
          </p:nvPr>
        </p:nvGraphicFramePr>
        <p:xfrm>
          <a:off x="457200" y="1823846"/>
          <a:ext cx="7784898" cy="3352800"/>
        </p:xfrm>
        <a:graphic>
          <a:graphicData uri="http://schemas.openxmlformats.org/drawingml/2006/table">
            <a:tbl>
              <a:tblPr firstRow="1" bandRow="1">
                <a:tableStyleId>{5C22544A-7EE6-4342-B048-85BDC9FD1C3A}</a:tableStyleId>
              </a:tblPr>
              <a:tblGrid>
                <a:gridCol w="2289968"/>
                <a:gridCol w="5494930"/>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Cost estimate uncertainty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an organization is unsure of its cost estimate, it may increase its price by a contingency over and above its normal profit.</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Financial health</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10</a:t>
            </a:fld>
            <a:endParaRPr lang="en-US"/>
          </a:p>
        </p:txBody>
      </p:sp>
    </p:spTree>
  </p:cSld>
  <p:clrMapOvr>
    <a:masterClrMapping/>
  </p:clrMapOvr>
  <p:transition xmlns:p14="http://schemas.microsoft.com/office/powerpoint/2010/mai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7507295"/>
              </p:ext>
            </p:extLst>
          </p:nvPr>
        </p:nvGraphicFramePr>
        <p:xfrm>
          <a:off x="457200" y="2134576"/>
          <a:ext cx="7772400" cy="3017520"/>
        </p:xfrm>
        <a:graphic>
          <a:graphicData uri="http://schemas.openxmlformats.org/drawingml/2006/table">
            <a:tbl>
              <a:tblPr firstRow="1" bandRow="1">
                <a:tableStyleId>{5C22544A-7EE6-4342-B048-85BDC9FD1C3A}</a:tableStyleId>
              </a:tblPr>
              <a:tblGrid>
                <a:gridCol w="2339709"/>
                <a:gridCol w="5432691"/>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smtClean="0">
                          <a:solidFill>
                            <a:srgbClr val="000000"/>
                          </a:solidFill>
                          <a:latin typeface="Arial"/>
                          <a:ea typeface="Times New Roman"/>
                          <a:cs typeface="Arial"/>
                        </a:rPr>
                        <a:t>Market </a:t>
                      </a:r>
                      <a:r>
                        <a:rPr lang="en-US" sz="1600" dirty="0">
                          <a:solidFill>
                            <a:srgbClr val="000000"/>
                          </a:solidFill>
                          <a:latin typeface="Arial"/>
                          <a:ea typeface="Times New Roman"/>
                          <a:cs typeface="Arial"/>
                        </a:rPr>
                        <a:t>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11</a:t>
            </a:fld>
            <a:endParaRPr lang="en-US"/>
          </a:p>
        </p:txBody>
      </p:sp>
    </p:spTree>
  </p:cSld>
  <p:clrMapOvr>
    <a:masterClrMapping/>
  </p:clrMapOvr>
  <p:transition xmlns:p14="http://schemas.microsoft.com/office/powerpoint/2010/mai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strategies</a:t>
            </a:r>
            <a:endParaRPr lang="en-US" dirty="0"/>
          </a:p>
        </p:txBody>
      </p:sp>
      <p:sp>
        <p:nvSpPr>
          <p:cNvPr id="3" name="Content Placeholder 2"/>
          <p:cNvSpPr>
            <a:spLocks noGrp="1"/>
          </p:cNvSpPr>
          <p:nvPr>
            <p:ph idx="1"/>
          </p:nvPr>
        </p:nvSpPr>
        <p:spPr/>
        <p:txBody>
          <a:bodyPr/>
          <a:lstStyle/>
          <a:p>
            <a:r>
              <a:rPr lang="en-US" dirty="0" smtClean="0"/>
              <a:t>Under pricing</a:t>
            </a:r>
          </a:p>
          <a:p>
            <a:pPr lvl="1"/>
            <a:r>
              <a:rPr lang="en-US" dirty="0" smtClean="0"/>
              <a:t>A company may underprice a system in order to gain a contract that allows them to retain staff for future opportunities</a:t>
            </a:r>
          </a:p>
          <a:p>
            <a:pPr lvl="1"/>
            <a:r>
              <a:rPr lang="en-US" dirty="0" smtClean="0"/>
              <a:t>A company may underprice a system to gain access to a new market area</a:t>
            </a:r>
          </a:p>
          <a:p>
            <a:r>
              <a:rPr lang="en-US" dirty="0" smtClean="0"/>
              <a:t>Increased pricing</a:t>
            </a:r>
          </a:p>
          <a:p>
            <a:pPr lvl="1"/>
            <a:r>
              <a:rPr lang="en-US" dirty="0" smtClean="0"/>
              <a:t>The price may be increased when a buyer wishes a fixed-price contract and so the seller increases the price to allow for unexpected risks</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12</a:t>
            </a:fld>
            <a:endParaRPr lang="en-US"/>
          </a:p>
        </p:txBody>
      </p:sp>
    </p:spTree>
    <p:extLst>
      <p:ext uri="{BB962C8B-B14F-4D97-AF65-F5344CB8AC3E}">
        <p14:creationId xmlns:p14="http://schemas.microsoft.com/office/powerpoint/2010/main" val="2116081996"/>
      </p:ext>
    </p:extLst>
  </p:cSld>
  <p:clrMapOvr>
    <a:masterClrMapping/>
  </p:clrMapOvr>
  <p:transition xmlns:p14="http://schemas.microsoft.com/office/powerpoint/2010/mai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 to win</a:t>
            </a:r>
            <a:endParaRPr lang="en-US" dirty="0"/>
          </a:p>
        </p:txBody>
      </p:sp>
      <p:sp>
        <p:nvSpPr>
          <p:cNvPr id="3" name="Content Placeholder 2"/>
          <p:cNvSpPr>
            <a:spLocks noGrp="1"/>
          </p:cNvSpPr>
          <p:nvPr>
            <p:ph idx="1"/>
          </p:nvPr>
        </p:nvSpPr>
        <p:spPr/>
        <p:txBody>
          <a:bodyPr/>
          <a:lstStyle/>
          <a:p>
            <a:r>
              <a:rPr lang="en-US" dirty="0" smtClean="0"/>
              <a:t>The software is priced according to what the software developer believes the buyer is willing to pay</a:t>
            </a:r>
          </a:p>
          <a:p>
            <a:r>
              <a:rPr lang="en-US" dirty="0" smtClean="0"/>
              <a:t>If this is less that the development costs, the software functionality may be reduced accordingly with a view to extra functionality being added in a later release</a:t>
            </a:r>
          </a:p>
          <a:p>
            <a:r>
              <a:rPr lang="en-US" dirty="0" smtClean="0"/>
              <a:t>Additional costs may be added as the requirements change and these may be priced at a higher level to make up the shortfall in the original price</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13</a:t>
            </a:fld>
            <a:endParaRPr lang="en-US"/>
          </a:p>
        </p:txBody>
      </p:sp>
    </p:spTree>
    <p:extLst>
      <p:ext uri="{BB962C8B-B14F-4D97-AF65-F5344CB8AC3E}">
        <p14:creationId xmlns:p14="http://schemas.microsoft.com/office/powerpoint/2010/main" val="1822459326"/>
      </p:ext>
    </p:extLst>
  </p:cSld>
  <p:clrMapOvr>
    <a:masterClrMapping/>
  </p:clrMapOvr>
  <p:transition xmlns:p14="http://schemas.microsoft.com/office/powerpoint/2010/mai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smtClean="0"/>
              <a:t>Plan-driven development</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14</a:t>
            </a:fld>
            <a:endParaRPr lang="en-US"/>
          </a:p>
        </p:txBody>
      </p:sp>
    </p:spTree>
    <p:extLst>
      <p:ext uri="{BB962C8B-B14F-4D97-AF65-F5344CB8AC3E}">
        <p14:creationId xmlns:p14="http://schemas.microsoft.com/office/powerpoint/2010/main" val="375402911"/>
      </p:ext>
    </p:extLst>
  </p:cSld>
  <p:clrMapOvr>
    <a:masterClrMapping/>
  </p:clrMapOvr>
  <p:transition xmlns:p14="http://schemas.microsoft.com/office/powerpoint/2010/mai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a:t>
            </a:r>
            <a:endParaRPr lang="en-US" dirty="0"/>
          </a:p>
        </p:txBody>
      </p:sp>
      <p:sp>
        <p:nvSpPr>
          <p:cNvPr id="3" name="Content Placeholder 2"/>
          <p:cNvSpPr>
            <a:spLocks noGrp="1"/>
          </p:cNvSpPr>
          <p:nvPr>
            <p:ph idx="1"/>
          </p:nvPr>
        </p:nvSpPr>
        <p:spPr/>
        <p:txBody>
          <a:bodyPr/>
          <a:lstStyle/>
          <a:p>
            <a:r>
              <a:rPr lang="en-US" dirty="0" smtClean="0"/>
              <a:t>Plan-driven or plan-based development is an approach to software engineering where the development process is planned in detail. </a:t>
            </a:r>
          </a:p>
          <a:p>
            <a:pPr lvl="1"/>
            <a:r>
              <a:rPr lang="en-US" dirty="0" smtClean="0"/>
              <a:t>Plan-driven development is based on engineering project management  techniques and is the ‘traditional’ way of managing large software development projects. </a:t>
            </a:r>
          </a:p>
          <a:p>
            <a:r>
              <a:rPr lang="en-US" dirty="0" smtClean="0"/>
              <a:t>A project plan is created that records the work to be done, who will do it, the development schedule and the work products. </a:t>
            </a:r>
          </a:p>
          <a:p>
            <a:r>
              <a:rPr lang="en-US" dirty="0" smtClean="0"/>
              <a:t>Managers use the plan to support project decision making and as a way of measuring progress.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15</a:t>
            </a:fld>
            <a:endParaRPr lang="en-US"/>
          </a:p>
        </p:txBody>
      </p:sp>
    </p:spTree>
  </p:cSld>
  <p:clrMapOvr>
    <a:masterClrMapping/>
  </p:clrMapOvr>
  <p:transition xmlns:p14="http://schemas.microsoft.com/office/powerpoint/2010/mai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 – pros and cons</a:t>
            </a:r>
            <a:endParaRPr lang="en-US" dirty="0"/>
          </a:p>
        </p:txBody>
      </p:sp>
      <p:sp>
        <p:nvSpPr>
          <p:cNvPr id="3" name="Content Placeholder 2"/>
          <p:cNvSpPr>
            <a:spLocks noGrp="1"/>
          </p:cNvSpPr>
          <p:nvPr>
            <p:ph idx="1"/>
          </p:nvPr>
        </p:nvSpPr>
        <p:spPr/>
        <p:txBody>
          <a:bodyPr/>
          <a:lstStyle/>
          <a:p>
            <a:r>
              <a:rPr lang="en-US" dirty="0" smtClean="0"/>
              <a:t>The arguments in favor of a plan-driven approach are that early planning allows organizational issues (availability of staff, other projects, etc.) to be closely taken into account, and that potential problems and dependencies are discovered before the project starts, rather than once the project is underway.</a:t>
            </a:r>
            <a:r>
              <a:rPr lang="en-GB" dirty="0" smtClean="0"/>
              <a:t> </a:t>
            </a:r>
            <a:endParaRPr lang="en-US" dirty="0" smtClean="0"/>
          </a:p>
          <a:p>
            <a:r>
              <a:rPr lang="en-US" dirty="0" smtClean="0"/>
              <a:t>The principal argument against plan-driven development is that many early decisions have to be revised because of changes to the environment in which the software is to be developed and used.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16</a:t>
            </a:fld>
            <a:endParaRPr lang="en-US"/>
          </a:p>
        </p:txBody>
      </p:sp>
    </p:spTree>
  </p:cSld>
  <p:clrMapOvr>
    <a:masterClrMapping/>
  </p:clrMapOvr>
  <p:transition xmlns:p14="http://schemas.microsoft.com/office/powerpoint/2010/mai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plans</a:t>
            </a:r>
            <a:endParaRPr lang="en-US" dirty="0"/>
          </a:p>
        </p:txBody>
      </p:sp>
      <p:sp>
        <p:nvSpPr>
          <p:cNvPr id="3" name="Content Placeholder 2"/>
          <p:cNvSpPr>
            <a:spLocks noGrp="1"/>
          </p:cNvSpPr>
          <p:nvPr>
            <p:ph idx="1"/>
          </p:nvPr>
        </p:nvSpPr>
        <p:spPr>
          <a:xfrm>
            <a:off x="457200" y="1830387"/>
            <a:ext cx="8229600" cy="4525963"/>
          </a:xfrm>
        </p:spPr>
        <p:txBody>
          <a:bodyPr/>
          <a:lstStyle/>
          <a:p>
            <a:r>
              <a:rPr lang="en-US" dirty="0" smtClean="0"/>
              <a:t>In a plan-driven development project, a project plan sets out the resources available to the project, the work breakdown and a schedule for carrying out the work. </a:t>
            </a:r>
          </a:p>
          <a:p>
            <a:r>
              <a:rPr lang="en-US" dirty="0" smtClean="0"/>
              <a:t>Plan sections</a:t>
            </a:r>
          </a:p>
          <a:p>
            <a:pPr lvl="1"/>
            <a:r>
              <a:rPr lang="en-US" dirty="0" smtClean="0"/>
              <a:t>Introduction	</a:t>
            </a:r>
            <a:endParaRPr lang="en-GB" dirty="0" smtClean="0"/>
          </a:p>
          <a:p>
            <a:pPr lvl="1"/>
            <a:r>
              <a:rPr lang="en-US" dirty="0" smtClean="0"/>
              <a:t>Project organization</a:t>
            </a:r>
            <a:endParaRPr lang="en-GB" dirty="0" smtClean="0"/>
          </a:p>
          <a:p>
            <a:pPr lvl="1"/>
            <a:r>
              <a:rPr lang="en-US" dirty="0" smtClean="0"/>
              <a:t>Risk analysis</a:t>
            </a:r>
            <a:endParaRPr lang="en-GB" dirty="0" smtClean="0"/>
          </a:p>
          <a:p>
            <a:pPr lvl="1"/>
            <a:r>
              <a:rPr lang="en-US" dirty="0" smtClean="0"/>
              <a:t>Hardware and software resource requirements</a:t>
            </a:r>
            <a:endParaRPr lang="en-GB" dirty="0" smtClean="0"/>
          </a:p>
          <a:p>
            <a:pPr lvl="1"/>
            <a:r>
              <a:rPr lang="en-US" dirty="0" smtClean="0"/>
              <a:t>Work breakdown </a:t>
            </a:r>
          </a:p>
          <a:p>
            <a:pPr lvl="1"/>
            <a:r>
              <a:rPr lang="en-US" dirty="0" smtClean="0"/>
              <a:t>Project schedule</a:t>
            </a:r>
            <a:endParaRPr lang="en-GB" dirty="0" smtClean="0"/>
          </a:p>
          <a:p>
            <a:pPr lvl="1"/>
            <a:r>
              <a:rPr lang="en-US" dirty="0" smtClean="0"/>
              <a:t>Monitoring and reporting mechanisms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17</a:t>
            </a:fld>
            <a:endParaRPr lang="en-US"/>
          </a:p>
        </p:txBody>
      </p:sp>
    </p:spTree>
  </p:cSld>
  <p:clrMapOvr>
    <a:masterClrMapping/>
  </p:clrMapOvr>
  <p:transition xmlns:p14="http://schemas.microsoft.com/office/powerpoint/2010/mai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plan supplements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9579215"/>
              </p:ext>
            </p:extLst>
          </p:nvPr>
        </p:nvGraphicFramePr>
        <p:xfrm>
          <a:off x="457200" y="1958946"/>
          <a:ext cx="8229600" cy="3810000"/>
        </p:xfrm>
        <a:graphic>
          <a:graphicData uri="http://schemas.openxmlformats.org/drawingml/2006/table">
            <a:tbl>
              <a:tblPr firstRow="1" bandRow="1">
                <a:tableStyleId>{5C22544A-7EE6-4342-B048-85BDC9FD1C3A}</a:tableStyleId>
              </a:tblPr>
              <a:tblGrid>
                <a:gridCol w="3096360"/>
                <a:gridCol w="5133240"/>
              </a:tblGrid>
              <a:tr h="370840">
                <a:tc>
                  <a:txBody>
                    <a:bodyPr/>
                    <a:lstStyle/>
                    <a:p>
                      <a:pPr algn="just">
                        <a:spcAft>
                          <a:spcPts val="0"/>
                        </a:spcAft>
                      </a:pPr>
                      <a:r>
                        <a:rPr lang="en-US" sz="1600" b="1" dirty="0" smtClean="0">
                          <a:solidFill>
                            <a:srgbClr val="000000"/>
                          </a:solidFill>
                          <a:latin typeface="Arial"/>
                          <a:ea typeface="Times New Roman"/>
                          <a:cs typeface="Arial"/>
                        </a:rPr>
                        <a:t>Plan</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a:solidFill>
                            <a:srgbClr val="000000"/>
                          </a:solidFill>
                          <a:latin typeface="Arial"/>
                          <a:ea typeface="Times New Roman"/>
                          <a:cs typeface="Arial"/>
                        </a:rPr>
                        <a:t>Configuration management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configuration management procedures and structures to be used.  </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effectLst/>
                          <a:latin typeface="Arial"/>
                          <a:ea typeface="Times New Roman"/>
                          <a:cs typeface="Times New Roman"/>
                        </a:rPr>
                        <a:t>Deployment plan</a:t>
                      </a:r>
                      <a:endParaRPr lang="en-GB" sz="1600" dirty="0">
                        <a:solidFill>
                          <a:srgbClr val="000000"/>
                        </a:solidFill>
                        <a:effectLst/>
                        <a:latin typeface="Arial"/>
                        <a:ea typeface="Times New Roman"/>
                        <a:cs typeface="Times New Roman"/>
                      </a:endParaRPr>
                    </a:p>
                  </a:txBody>
                  <a:tcPr marL="54610" marR="54610" marT="0" marB="91440"/>
                </a:tc>
                <a:tc>
                  <a:txBody>
                    <a:bodyPr/>
                    <a:lstStyle/>
                    <a:p>
                      <a:pPr algn="just">
                        <a:spcAft>
                          <a:spcPts val="0"/>
                        </a:spcAft>
                      </a:pPr>
                      <a:r>
                        <a:rPr lang="en-US" sz="1600" dirty="0">
                          <a:solidFill>
                            <a:srgbClr val="000000"/>
                          </a:solidFill>
                          <a:effectLst/>
                          <a:latin typeface="Arial"/>
                          <a:ea typeface="Times New Roman"/>
                          <a:cs typeface="Times New Roman"/>
                        </a:rPr>
                        <a:t>Describes how the software and associated hardware (if required) will be deployed in the customer’s environment. This should include a plan for migrating data from existing systems.  </a:t>
                      </a:r>
                      <a:endParaRPr lang="en-GB" sz="1600" dirty="0">
                        <a:solidFill>
                          <a:srgbClr val="000000"/>
                        </a:solidFill>
                        <a:effectLst/>
                        <a:latin typeface="Arial"/>
                        <a:ea typeface="Times New Roman"/>
                        <a:cs typeface="Times New Roman"/>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Maintenance 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Predicts the maintenance requirements, costs, and effort.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smtClean="0">
                          <a:solidFill>
                            <a:srgbClr val="000000"/>
                          </a:solidFill>
                          <a:latin typeface="Arial"/>
                          <a:ea typeface="Times New Roman"/>
                          <a:cs typeface="Arial"/>
                        </a:rPr>
                        <a:t>Quality </a:t>
                      </a:r>
                      <a:r>
                        <a:rPr lang="en-US" sz="1600" dirty="0">
                          <a:solidFill>
                            <a:srgbClr val="000000"/>
                          </a:solidFill>
                          <a:latin typeface="Arial"/>
                          <a:ea typeface="Times New Roman"/>
                          <a:cs typeface="Arial"/>
                        </a:rPr>
                        <a:t>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quality procedures and standards that will be used in a project.  </a:t>
                      </a:r>
                      <a:endParaRPr lang="en-GB" sz="1600" dirty="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Validation plan </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the approach, resources, and schedule used for system validation.  </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18</a:t>
            </a:fld>
            <a:endParaRPr lang="en-US"/>
          </a:p>
        </p:txBody>
      </p:sp>
    </p:spTree>
  </p:cSld>
  <p:clrMapOvr>
    <a:masterClrMapping/>
  </p:clrMapOvr>
  <p:transition xmlns:p14="http://schemas.microsoft.com/office/powerpoint/2010/mai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planning process</a:t>
            </a:r>
            <a:endParaRPr lang="en-US" dirty="0"/>
          </a:p>
        </p:txBody>
      </p:sp>
      <p:sp>
        <p:nvSpPr>
          <p:cNvPr id="3" name="Content Placeholder 2"/>
          <p:cNvSpPr>
            <a:spLocks noGrp="1"/>
          </p:cNvSpPr>
          <p:nvPr>
            <p:ph idx="1"/>
          </p:nvPr>
        </p:nvSpPr>
        <p:spPr/>
        <p:txBody>
          <a:bodyPr/>
          <a:lstStyle/>
          <a:p>
            <a:r>
              <a:rPr lang="en-US" dirty="0" smtClean="0"/>
              <a:t>Project planning is an iterative process that starts when you create an initial project plan during the project startup phase. </a:t>
            </a:r>
          </a:p>
          <a:p>
            <a:r>
              <a:rPr lang="en-US" dirty="0" smtClean="0"/>
              <a:t>Plan changes are inevitable. </a:t>
            </a:r>
          </a:p>
          <a:p>
            <a:pPr lvl="1"/>
            <a:r>
              <a:rPr lang="en-US" dirty="0" smtClean="0"/>
              <a:t>As more information about the system and the project team becomes available during the project, you should regularly revise the plan to reflect requirements, schedule and risk changes.</a:t>
            </a:r>
          </a:p>
          <a:p>
            <a:pPr lvl="1"/>
            <a:r>
              <a:rPr lang="en-US" dirty="0" smtClean="0"/>
              <a:t>Changing business goals also leads to changes in project plans. As business goals change, this could affect all projects, which may then have to be re-planned.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19</a:t>
            </a:fld>
            <a:endParaRPr lang="en-US"/>
          </a:p>
        </p:txBody>
      </p:sp>
    </p:spTree>
  </p:cSld>
  <p:clrMapOvr>
    <a:masterClrMapping/>
  </p:clrMapOvr>
  <p:transition xmlns:p14="http://schemas.microsoft.com/office/powerpoint/2010/mai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Software pricing</a:t>
            </a:r>
            <a:endParaRPr lang="en-GB" dirty="0" smtClean="0"/>
          </a:p>
          <a:p>
            <a:r>
              <a:rPr lang="en-US" dirty="0" smtClean="0"/>
              <a:t>Plan-driven development</a:t>
            </a:r>
            <a:endParaRPr lang="en-GB" dirty="0" smtClean="0"/>
          </a:p>
          <a:p>
            <a:r>
              <a:rPr lang="en-US" dirty="0" smtClean="0"/>
              <a:t>Project scheduling</a:t>
            </a:r>
            <a:endParaRPr lang="en-GB" dirty="0" smtClean="0"/>
          </a:p>
          <a:p>
            <a:r>
              <a:rPr lang="en-US" dirty="0" smtClean="0"/>
              <a:t>Agile planning</a:t>
            </a:r>
            <a:endParaRPr lang="en-GB" dirty="0" smtClean="0"/>
          </a:p>
          <a:p>
            <a:r>
              <a:rPr lang="en-US" dirty="0" smtClean="0"/>
              <a:t>Estimation techniques</a:t>
            </a:r>
          </a:p>
          <a:p>
            <a:r>
              <a:rPr lang="en-US" dirty="0" smtClean="0"/>
              <a:t>COCOMO  cost modeling</a:t>
            </a:r>
            <a:r>
              <a:rPr lang="en-GB" dirty="0" smtClean="0"/>
              <a: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a:t>
            </a:fld>
            <a:endParaRPr lang="en-US"/>
          </a:p>
        </p:txBody>
      </p:sp>
    </p:spTree>
  </p:cSld>
  <p:clrMapOvr>
    <a:masterClrMapping/>
  </p:clrMapOvr>
  <p:transition xmlns:p14="http://schemas.microsoft.com/office/powerpoint/2010/mai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planning process</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20</a:t>
            </a:fld>
            <a:endParaRPr lang="en-US"/>
          </a:p>
        </p:txBody>
      </p:sp>
      <p:pic>
        <p:nvPicPr>
          <p:cNvPr id="8" name="Picture 7" descr="23.3 Plann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421" y="1949173"/>
            <a:ext cx="7883463" cy="3373783"/>
          </a:xfrm>
          <a:prstGeom prst="rect">
            <a:avLst/>
          </a:prstGeom>
        </p:spPr>
      </p:pic>
    </p:spTree>
  </p:cSld>
  <p:clrMapOvr>
    <a:masterClrMapping/>
  </p:clrMapOvr>
  <p:transition xmlns:p14="http://schemas.microsoft.com/office/powerpoint/2010/mai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assumptions</a:t>
            </a:r>
            <a:endParaRPr lang="en-US" dirty="0"/>
          </a:p>
        </p:txBody>
      </p:sp>
      <p:sp>
        <p:nvSpPr>
          <p:cNvPr id="3" name="Content Placeholder 2"/>
          <p:cNvSpPr>
            <a:spLocks noGrp="1"/>
          </p:cNvSpPr>
          <p:nvPr>
            <p:ph idx="1"/>
          </p:nvPr>
        </p:nvSpPr>
        <p:spPr/>
        <p:txBody>
          <a:bodyPr/>
          <a:lstStyle/>
          <a:p>
            <a:r>
              <a:rPr lang="en-US" dirty="0"/>
              <a:t>You should make realistic rather than optimistic assumptions when you are defining a project </a:t>
            </a:r>
            <a:r>
              <a:rPr lang="en-US" dirty="0" smtClean="0"/>
              <a:t>plan.</a:t>
            </a:r>
          </a:p>
          <a:p>
            <a:r>
              <a:rPr lang="en-US" dirty="0" smtClean="0"/>
              <a:t>Problems </a:t>
            </a:r>
            <a:r>
              <a:rPr lang="en-US" dirty="0"/>
              <a:t>of some description always arise during a project, and these lead to project delays. </a:t>
            </a:r>
            <a:endParaRPr lang="en-US" dirty="0" smtClean="0"/>
          </a:p>
          <a:p>
            <a:r>
              <a:rPr lang="en-US" dirty="0" smtClean="0"/>
              <a:t>Your </a:t>
            </a:r>
            <a:r>
              <a:rPr lang="en-US" dirty="0"/>
              <a:t>initial assumptions and scheduling should therefore </a:t>
            </a:r>
            <a:r>
              <a:rPr lang="en-US" dirty="0" smtClean="0"/>
              <a:t>take </a:t>
            </a:r>
            <a:r>
              <a:rPr lang="en-US" dirty="0"/>
              <a:t>unexpected problems into account. </a:t>
            </a:r>
            <a:endParaRPr lang="en-US" dirty="0" smtClean="0"/>
          </a:p>
          <a:p>
            <a:r>
              <a:rPr lang="en-US" dirty="0" smtClean="0"/>
              <a:t>You </a:t>
            </a:r>
            <a:r>
              <a:rPr lang="en-US" dirty="0"/>
              <a:t>should include contingency in your plan so that if things go wrong, then your delivery schedule is not seriously disrupted.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21</a:t>
            </a:fld>
            <a:endParaRPr lang="en-US"/>
          </a:p>
        </p:txBody>
      </p:sp>
    </p:spTree>
    <p:extLst>
      <p:ext uri="{BB962C8B-B14F-4D97-AF65-F5344CB8AC3E}">
        <p14:creationId xmlns:p14="http://schemas.microsoft.com/office/powerpoint/2010/main" val="3395757274"/>
      </p:ext>
    </p:extLst>
  </p:cSld>
  <p:clrMapOvr>
    <a:masterClrMapping/>
  </p:clrMapOvr>
  <p:transition xmlns:p14="http://schemas.microsoft.com/office/powerpoint/2010/mai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mitigation</a:t>
            </a:r>
            <a:endParaRPr lang="en-US" dirty="0"/>
          </a:p>
        </p:txBody>
      </p:sp>
      <p:sp>
        <p:nvSpPr>
          <p:cNvPr id="3" name="Content Placeholder 2"/>
          <p:cNvSpPr>
            <a:spLocks noGrp="1"/>
          </p:cNvSpPr>
          <p:nvPr>
            <p:ph idx="1"/>
          </p:nvPr>
        </p:nvSpPr>
        <p:spPr/>
        <p:txBody>
          <a:bodyPr/>
          <a:lstStyle/>
          <a:p>
            <a:r>
              <a:rPr lang="en-US" dirty="0"/>
              <a:t>If there are serious problems with the development work that are likely to lead to significant delays, you need to initiate risk mitigation actions to reduce the risks of project failure. </a:t>
            </a:r>
            <a:endParaRPr lang="en-US" dirty="0" smtClean="0"/>
          </a:p>
          <a:p>
            <a:r>
              <a:rPr lang="en-US" dirty="0" smtClean="0"/>
              <a:t>In </a:t>
            </a:r>
            <a:r>
              <a:rPr lang="en-US" dirty="0"/>
              <a:t>conjunction with these actions, you also have to re-plan the project. </a:t>
            </a:r>
            <a:endParaRPr lang="en-US" dirty="0" smtClean="0"/>
          </a:p>
          <a:p>
            <a:r>
              <a:rPr lang="en-US" dirty="0" smtClean="0"/>
              <a:t>This </a:t>
            </a:r>
            <a:r>
              <a:rPr lang="en-US" dirty="0"/>
              <a:t>may involve renegotiating the project constraints and deliverables with the customer. A new schedule of when work should be completed also has to be established and agreed with the customer.</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22</a:t>
            </a:fld>
            <a:endParaRPr lang="en-US"/>
          </a:p>
        </p:txBody>
      </p:sp>
    </p:spTree>
    <p:extLst>
      <p:ext uri="{BB962C8B-B14F-4D97-AF65-F5344CB8AC3E}">
        <p14:creationId xmlns:p14="http://schemas.microsoft.com/office/powerpoint/2010/main" val="739772362"/>
      </p:ext>
    </p:extLst>
  </p:cSld>
  <p:clrMapOvr>
    <a:masterClrMapping/>
  </p:clrMapOvr>
  <p:transition xmlns:p14="http://schemas.microsoft.com/office/powerpoint/2010/mai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smtClean="0"/>
              <a:t>Project scheduling</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23</a:t>
            </a:fld>
            <a:endParaRPr lang="en-US"/>
          </a:p>
        </p:txBody>
      </p:sp>
    </p:spTree>
    <p:extLst>
      <p:ext uri="{BB962C8B-B14F-4D97-AF65-F5344CB8AC3E}">
        <p14:creationId xmlns:p14="http://schemas.microsoft.com/office/powerpoint/2010/main" val="2732028212"/>
      </p:ext>
    </p:extLst>
  </p:cSld>
  <p:clrMapOvr>
    <a:masterClrMapping/>
  </p:clrMapOvr>
  <p:transition xmlns:p14="http://schemas.microsoft.com/office/powerpoint/2010/mai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p:txBody>
          <a:bodyPr/>
          <a:lstStyle/>
          <a:p>
            <a:r>
              <a:rPr lang="en-US" dirty="0" smtClean="0"/>
              <a:t>Project scheduling is the process of deciding how the work in a project will be organized as separate tasks, and when and how these tasks will be executed. </a:t>
            </a:r>
          </a:p>
          <a:p>
            <a:r>
              <a:rPr lang="en-US" dirty="0" smtClean="0"/>
              <a:t>You estimate the calendar time needed to complete each task, the effort required and who will work on the tasks that have been identified. </a:t>
            </a:r>
          </a:p>
          <a:p>
            <a:r>
              <a:rPr lang="en-US" dirty="0" smtClean="0"/>
              <a:t>You also have to estimate the resources needed to complete each task, such as the disk space required on a server, the time required on specialized hardware, such as a simulator, and what the travel budget will be.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24</a:t>
            </a:fld>
            <a:endParaRPr lang="en-US"/>
          </a:p>
        </p:txBody>
      </p:sp>
    </p:spTree>
  </p:cSld>
  <p:clrMapOvr>
    <a:masterClrMapping/>
  </p:clrMapOvr>
  <p:transition xmlns:p14="http://schemas.microsoft.com/office/powerpoint/2010/mai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a:t>
            </a:r>
            <a:r>
              <a:rPr lang="en-GB" dirty="0" smtClean="0"/>
              <a:t>scheduling activities</a:t>
            </a:r>
            <a:endParaRPr lang="en-GB" dirty="0"/>
          </a:p>
        </p:txBody>
      </p:sp>
      <p:sp>
        <p:nvSpPr>
          <p:cNvPr id="28675" name="Rectangle 3"/>
          <p:cNvSpPr>
            <a:spLocks noGrp="1" noChangeArrowheads="1"/>
          </p:cNvSpPr>
          <p:nvPr>
            <p:ph idx="1"/>
          </p:nvPr>
        </p:nvSpPr>
        <p:spPr>
          <a:noFill/>
          <a:ln/>
        </p:spPr>
        <p:txBody>
          <a:bodyPr lIns="90840" tIns="44623" rIns="90840" bIns="44623"/>
          <a:lstStyle/>
          <a:p>
            <a:r>
              <a:rPr lang="en-GB"/>
              <a:t>Split project into tasks and estimate time and resources required to complete each task.</a:t>
            </a:r>
          </a:p>
          <a:p>
            <a:r>
              <a:rPr lang="en-GB"/>
              <a:t>Organize tasks concurrently to make optimal </a:t>
            </a:r>
            <a:br>
              <a:rPr lang="en-GB"/>
            </a:br>
            <a:r>
              <a:rPr lang="en-GB"/>
              <a:t>use of workforce.</a:t>
            </a:r>
          </a:p>
          <a:p>
            <a:r>
              <a:rPr lang="en-GB"/>
              <a:t>Minimize task dependencies to avoid delays </a:t>
            </a:r>
            <a:br>
              <a:rPr lang="en-GB"/>
            </a:br>
            <a:r>
              <a:rPr lang="en-GB"/>
              <a:t>caused by one task waiting for another to complete.</a:t>
            </a:r>
          </a:p>
          <a:p>
            <a:r>
              <a:rPr lang="en-GB"/>
              <a:t>Dependent on project managers intuition and experience.</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25</a:t>
            </a:fld>
            <a:endParaRPr lang="en-US"/>
          </a:p>
        </p:txBody>
      </p:sp>
    </p:spTree>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scheduling process</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26</a:t>
            </a:fld>
            <a:endParaRPr lang="en-US"/>
          </a:p>
        </p:txBody>
      </p:sp>
      <p:pic>
        <p:nvPicPr>
          <p:cNvPr id="8" name="Picture 7" descr="23.4 Schedul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339" y="2639943"/>
            <a:ext cx="7594516" cy="1457187"/>
          </a:xfrm>
          <a:prstGeom prst="rect">
            <a:avLst/>
          </a:prstGeom>
        </p:spPr>
      </p:pic>
    </p:spTree>
  </p:cSld>
  <p:clrMapOvr>
    <a:masterClrMapping/>
  </p:clrMapOvr>
  <p:transition xmlns:p14="http://schemas.microsoft.com/office/powerpoint/2010/mai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a:t>Scheduling problems</a:t>
            </a:r>
          </a:p>
        </p:txBody>
      </p:sp>
      <p:sp>
        <p:nvSpPr>
          <p:cNvPr id="30723" name="Rectangle 3"/>
          <p:cNvSpPr>
            <a:spLocks noGrp="1" noChangeArrowheads="1"/>
          </p:cNvSpPr>
          <p:nvPr>
            <p:ph idx="1"/>
          </p:nvPr>
        </p:nvSpPr>
        <p:spPr>
          <a:noFill/>
          <a:ln/>
        </p:spPr>
        <p:txBody>
          <a:bodyPr lIns="90840" tIns="44623" rIns="90840" bIns="44623"/>
          <a:lstStyle/>
          <a:p>
            <a:r>
              <a:rPr lang="en-GB"/>
              <a:t>Estimating the difficulty of problems and hence the cost of developing a solution is hard.</a:t>
            </a:r>
          </a:p>
          <a:p>
            <a:r>
              <a:rPr lang="en-GB"/>
              <a:t>Productivity is not proportional to the number of people working on a task.</a:t>
            </a:r>
          </a:p>
          <a:p>
            <a:r>
              <a:rPr lang="en-GB"/>
              <a:t>Adding people to a late project makes it later because of communication overheads.</a:t>
            </a:r>
          </a:p>
          <a:p>
            <a:r>
              <a:rPr lang="en-GB"/>
              <a:t>The unexpected always happens. Always allow contingency in planning.</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27</a:t>
            </a:fld>
            <a:endParaRPr lang="en-US"/>
          </a:p>
        </p:txBody>
      </p:sp>
    </p:spTree>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smtClean="0"/>
              <a:t>Schedule </a:t>
            </a:r>
            <a:r>
              <a:rPr lang="en-GB" dirty="0"/>
              <a:t>p</a:t>
            </a:r>
            <a:r>
              <a:rPr lang="en-GB" dirty="0" smtClean="0"/>
              <a:t>resentation</a:t>
            </a:r>
            <a:endParaRPr lang="en-GB" dirty="0"/>
          </a:p>
        </p:txBody>
      </p:sp>
      <p:sp>
        <p:nvSpPr>
          <p:cNvPr id="32771" name="Rectangle 3"/>
          <p:cNvSpPr>
            <a:spLocks noGrp="1" noChangeArrowheads="1"/>
          </p:cNvSpPr>
          <p:nvPr>
            <p:ph idx="1"/>
          </p:nvPr>
        </p:nvSpPr>
        <p:spPr>
          <a:noFill/>
          <a:ln/>
        </p:spPr>
        <p:txBody>
          <a:bodyPr lIns="90840" tIns="44623" rIns="90840" bIns="44623"/>
          <a:lstStyle/>
          <a:p>
            <a:r>
              <a:rPr lang="en-GB" dirty="0"/>
              <a:t>Graphical notations</a:t>
            </a:r>
            <a:r>
              <a:rPr lang="en-GB" dirty="0" smtClean="0"/>
              <a:t> are normally used </a:t>
            </a:r>
            <a:r>
              <a:rPr lang="en-GB" dirty="0"/>
              <a:t>to illustrate the project schedule.</a:t>
            </a:r>
            <a:endParaRPr lang="en-GB" dirty="0" smtClean="0"/>
          </a:p>
          <a:p>
            <a:r>
              <a:rPr lang="en-GB" dirty="0" smtClean="0"/>
              <a:t>These show the </a:t>
            </a:r>
            <a:r>
              <a:rPr lang="en-GB" dirty="0"/>
              <a:t>project breakdown into tasks. Tasks should not be too small. They should take about a week or two.</a:t>
            </a:r>
            <a:endParaRPr lang="en-GB" dirty="0" smtClean="0"/>
          </a:p>
          <a:p>
            <a:r>
              <a:rPr lang="en-GB" dirty="0" smtClean="0"/>
              <a:t>Calendar-based</a:t>
            </a:r>
          </a:p>
          <a:p>
            <a:pPr lvl="1"/>
            <a:r>
              <a:rPr lang="en-GB" dirty="0" smtClean="0"/>
              <a:t>Bar </a:t>
            </a:r>
            <a:r>
              <a:rPr lang="en-GB" dirty="0"/>
              <a:t>charts</a:t>
            </a:r>
            <a:r>
              <a:rPr lang="en-GB" dirty="0" smtClean="0"/>
              <a:t> are the most commonly used representation for project schedules. They show the schedule as activities or resources against time</a:t>
            </a:r>
            <a:r>
              <a:rPr lang="en-GB" dirty="0" smtClean="0"/>
              <a:t>.</a:t>
            </a:r>
          </a:p>
          <a:p>
            <a:r>
              <a:rPr lang="en-GB" dirty="0" smtClean="0"/>
              <a:t>Activity networks</a:t>
            </a:r>
          </a:p>
          <a:p>
            <a:pPr lvl="1"/>
            <a:r>
              <a:rPr lang="en-GB" dirty="0" smtClean="0"/>
              <a:t>Show task dependencies</a:t>
            </a:r>
            <a:endParaRPr lang="en-GB" dirty="0"/>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28</a:t>
            </a:fld>
            <a:endParaRPr lang="en-US"/>
          </a:p>
        </p:txBody>
      </p:sp>
    </p:spTree>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err="1" smtClean="0"/>
              <a:t>activites</a:t>
            </a:r>
            <a:endParaRPr lang="en-US" dirty="0"/>
          </a:p>
        </p:txBody>
      </p:sp>
      <p:sp>
        <p:nvSpPr>
          <p:cNvPr id="3" name="Content Placeholder 2"/>
          <p:cNvSpPr>
            <a:spLocks noGrp="1"/>
          </p:cNvSpPr>
          <p:nvPr>
            <p:ph idx="1"/>
          </p:nvPr>
        </p:nvSpPr>
        <p:spPr/>
        <p:txBody>
          <a:bodyPr/>
          <a:lstStyle/>
          <a:p>
            <a:r>
              <a:rPr lang="en-US" dirty="0" smtClean="0"/>
              <a:t>Project </a:t>
            </a:r>
            <a:r>
              <a:rPr lang="en-US" dirty="0"/>
              <a:t>activities </a:t>
            </a:r>
            <a:r>
              <a:rPr lang="en-US" dirty="0" smtClean="0"/>
              <a:t>(tasks) are </a:t>
            </a:r>
            <a:r>
              <a:rPr lang="en-US" dirty="0"/>
              <a:t>the basic planning element. Each activity has:</a:t>
            </a:r>
            <a:endParaRPr lang="en-GB" dirty="0"/>
          </a:p>
          <a:p>
            <a:pPr lvl="1"/>
            <a:r>
              <a:rPr lang="en-US" dirty="0" smtClean="0"/>
              <a:t>a </a:t>
            </a:r>
            <a:r>
              <a:rPr lang="en-US" dirty="0"/>
              <a:t>duration in calendar days or months,</a:t>
            </a:r>
            <a:endParaRPr lang="en-GB" dirty="0"/>
          </a:p>
          <a:p>
            <a:pPr lvl="1"/>
            <a:r>
              <a:rPr lang="en-US" dirty="0" smtClean="0"/>
              <a:t>an </a:t>
            </a:r>
            <a:r>
              <a:rPr lang="en-US" dirty="0"/>
              <a:t>effort estimate, which shows the number of person-days or person-months to complete the work,</a:t>
            </a:r>
            <a:endParaRPr lang="en-GB" dirty="0"/>
          </a:p>
          <a:p>
            <a:pPr lvl="1"/>
            <a:r>
              <a:rPr lang="en-US" dirty="0" smtClean="0"/>
              <a:t>a </a:t>
            </a:r>
            <a:r>
              <a:rPr lang="en-US" dirty="0"/>
              <a:t>deadline by which the activity should be complete,</a:t>
            </a:r>
            <a:endParaRPr lang="en-GB" dirty="0"/>
          </a:p>
          <a:p>
            <a:pPr lvl="1"/>
            <a:r>
              <a:rPr lang="en-US" dirty="0" smtClean="0"/>
              <a:t>a </a:t>
            </a:r>
            <a:r>
              <a:rPr lang="en-US" dirty="0"/>
              <a:t>defined end-point, which might be a document, the holding of a review meeting, the successful execution of all tests, etc.</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29</a:t>
            </a:fld>
            <a:endParaRPr lang="en-US"/>
          </a:p>
        </p:txBody>
      </p:sp>
    </p:spTree>
    <p:extLst>
      <p:ext uri="{BB962C8B-B14F-4D97-AF65-F5344CB8AC3E}">
        <p14:creationId xmlns:p14="http://schemas.microsoft.com/office/powerpoint/2010/main" val="1728946805"/>
      </p:ext>
    </p:extLst>
  </p:cSld>
  <p:clrMapOvr>
    <a:masterClrMapping/>
  </p:clrMapOvr>
  <p:transition xmlns:p14="http://schemas.microsoft.com/office/powerpoint/2010/mai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r>
              <a:rPr lang="en-US" dirty="0" smtClean="0"/>
              <a:t>Project planning involves breaking down the work into parts and assign these to project team members, anticipate problems that might arise and prepare tentative solutions to those problems. </a:t>
            </a:r>
          </a:p>
          <a:p>
            <a:r>
              <a:rPr lang="en-US" dirty="0" smtClean="0"/>
              <a:t>The project plan, which is created at the start of a project, is used to communicate how the work will be done to the project team and customers, and to help assess progress on the project.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a:t>
            </a:fld>
            <a:endParaRPr lang="en-US"/>
          </a:p>
        </p:txBody>
      </p:sp>
    </p:spTree>
  </p:cSld>
  <p:clrMapOvr>
    <a:masterClrMapping/>
  </p:clrMapOvr>
  <p:transition xmlns:p14="http://schemas.microsoft.com/office/powerpoint/2010/mai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and deliverables</a:t>
            </a:r>
            <a:endParaRPr lang="en-US" dirty="0"/>
          </a:p>
        </p:txBody>
      </p:sp>
      <p:sp>
        <p:nvSpPr>
          <p:cNvPr id="3" name="Content Placeholder 2"/>
          <p:cNvSpPr>
            <a:spLocks noGrp="1"/>
          </p:cNvSpPr>
          <p:nvPr>
            <p:ph idx="1"/>
          </p:nvPr>
        </p:nvSpPr>
        <p:spPr/>
        <p:txBody>
          <a:bodyPr/>
          <a:lstStyle/>
          <a:p>
            <a:r>
              <a:rPr lang="en-US" dirty="0" smtClean="0"/>
              <a:t>Milestones are points in the schedule against which you can assess progress, for example, the handover of the system for testing. </a:t>
            </a:r>
          </a:p>
          <a:p>
            <a:r>
              <a:rPr lang="en-US" dirty="0" smtClean="0"/>
              <a:t>Deliverables are work products that are delivered to the customer, e.g. a requirements document for the system.</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30</a:t>
            </a:fld>
            <a:endParaRPr lang="en-US"/>
          </a:p>
        </p:txBody>
      </p:sp>
    </p:spTree>
    <p:extLst>
      <p:ext uri="{BB962C8B-B14F-4D97-AF65-F5344CB8AC3E}">
        <p14:creationId xmlns:p14="http://schemas.microsoft.com/office/powerpoint/2010/main" val="3832646803"/>
      </p:ext>
    </p:extLst>
  </p:cSld>
  <p:clrMapOvr>
    <a:masterClrMapping/>
  </p:clrMapOvr>
  <p:transition xmlns:p14="http://schemas.microsoft.com/office/powerpoint/2010/mai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r>
              <a:rPr lang="en-US" dirty="0"/>
              <a:t>, durations, and dependencies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5029200"/>
        </p:xfrm>
        <a:graphic>
          <a:graphicData uri="http://schemas.openxmlformats.org/drawingml/2006/table">
            <a:tbl>
              <a:tblPr firstRow="1" bandRow="1">
                <a:tableStyleId>{5C22544A-7EE6-4342-B048-85BDC9FD1C3A}</a:tableStyleId>
              </a:tblPr>
              <a:tblGrid>
                <a:gridCol w="1461452"/>
                <a:gridCol w="1918653"/>
                <a:gridCol w="1959187"/>
                <a:gridCol w="2890308"/>
              </a:tblGrid>
              <a:tr h="370840">
                <a:tc>
                  <a:txBody>
                    <a:bodyPr/>
                    <a:lstStyle/>
                    <a:p>
                      <a:pPr algn="ctr">
                        <a:spcAft>
                          <a:spcPts val="0"/>
                        </a:spcAft>
                      </a:pPr>
                      <a:r>
                        <a:rPr lang="en-US" sz="1600" b="1" dirty="0" smtClean="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smtClean="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tr>
              <a:tr h="370840">
                <a:tc>
                  <a:txBody>
                    <a:bodyPr/>
                    <a:lstStyle/>
                    <a:p>
                      <a:pPr algn="ctr">
                        <a:spcAft>
                          <a:spcPts val="0"/>
                        </a:spcAft>
                      </a:pPr>
                      <a:r>
                        <a:rPr lang="en-US" sz="1600" dirty="0" smtClean="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31</a:t>
            </a:fld>
            <a:endParaRPr lang="en-US"/>
          </a:p>
        </p:txBody>
      </p:sp>
    </p:spTree>
  </p:cSld>
  <p:clrMapOvr>
    <a:masterClrMapping/>
  </p:clrMapOvr>
  <p:transition xmlns:p14="http://schemas.microsoft.com/office/powerpoint/2010/mai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a:t>bar chart</a:t>
            </a:r>
            <a:r>
              <a:rPr lang="en-GB" dirty="0" smtClean="0"/>
              <a:t> </a:t>
            </a:r>
            <a:endParaRPr lang="en-US" dirty="0"/>
          </a:p>
        </p:txBody>
      </p:sp>
      <p:pic>
        <p:nvPicPr>
          <p:cNvPr id="6" name="Content Placeholder 5" descr="23.6 New-activity-bar-chart.eps"/>
          <p:cNvPicPr>
            <a:picLocks noGrp="1" noChangeAspect="1"/>
          </p:cNvPicPr>
          <p:nvPr>
            <p:ph idx="1"/>
          </p:nvPr>
        </p:nvPicPr>
        <p:blipFill>
          <a:blip r:embed="rId2"/>
          <a:srcRect l="-2603" r="-1628"/>
          <a:stretch>
            <a:fillRect/>
          </a:stretch>
        </p:blipFill>
        <p:spPr>
          <a:xfrm>
            <a:off x="1376317" y="1600200"/>
            <a:ext cx="6374115" cy="5024482"/>
          </a:xfrm>
        </p:spPr>
      </p:pic>
      <p:sp>
        <p:nvSpPr>
          <p:cNvPr id="3" name="Date Placeholder 2"/>
          <p:cNvSpPr>
            <a:spLocks noGrp="1"/>
          </p:cNvSpPr>
          <p:nvPr>
            <p:ph type="dt" sz="half" idx="10"/>
          </p:nvPr>
        </p:nvSpPr>
        <p:spPr/>
        <p:txBody>
          <a:bodyPr/>
          <a:lstStyle/>
          <a:p>
            <a:r>
              <a:rPr lang="en-GB" smtClean="0"/>
              <a:t>10/12/2014</a:t>
            </a:r>
            <a:endParaRPr lang="en-US"/>
          </a:p>
        </p:txBody>
      </p:sp>
      <p:sp>
        <p:nvSpPr>
          <p:cNvPr id="4" name="Footer Placeholder 3"/>
          <p:cNvSpPr>
            <a:spLocks noGrp="1"/>
          </p:cNvSpPr>
          <p:nvPr>
            <p:ph type="ftr" sz="quarter" idx="11"/>
          </p:nvPr>
        </p:nvSpPr>
        <p:spPr/>
        <p:txBody>
          <a:bodyPr/>
          <a:lstStyle/>
          <a:p>
            <a:r>
              <a:rPr lang="en-US" smtClean="0"/>
              <a:t>Chapter 23 Project Planning</a:t>
            </a:r>
            <a:endParaRPr lang="en-US"/>
          </a:p>
        </p:txBody>
      </p:sp>
      <p:sp>
        <p:nvSpPr>
          <p:cNvPr id="5" name="Slide Number Placeholder 4"/>
          <p:cNvSpPr>
            <a:spLocks noGrp="1"/>
          </p:cNvSpPr>
          <p:nvPr>
            <p:ph type="sldNum" sz="quarter" idx="12"/>
          </p:nvPr>
        </p:nvSpPr>
        <p:spPr/>
        <p:txBody>
          <a:bodyPr/>
          <a:lstStyle/>
          <a:p>
            <a:fld id="{0D150273-F455-7D4F-8782-207C52466607}" type="slidenum">
              <a:rPr lang="en-US" smtClean="0"/>
              <a:pPr/>
              <a:t>32</a:t>
            </a:fld>
            <a:endParaRPr lang="en-US"/>
          </a:p>
        </p:txBody>
      </p:sp>
    </p:spTree>
  </p:cSld>
  <p:clrMapOvr>
    <a:masterClrMapping/>
  </p:clrMapOvr>
  <p:transition xmlns:p14="http://schemas.microsoft.com/office/powerpoint/2010/mai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a:t>
            </a:r>
            <a:r>
              <a:rPr lang="en-US" dirty="0"/>
              <a:t>allocation chart</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33</a:t>
            </a:fld>
            <a:endParaRPr lang="en-US"/>
          </a:p>
        </p:txBody>
      </p:sp>
      <p:pic>
        <p:nvPicPr>
          <p:cNvPr id="8" name="Picture 7" descr="23.7 Staff alloc char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88" y="1735823"/>
            <a:ext cx="6234044" cy="4620527"/>
          </a:xfrm>
          <a:prstGeom prst="rect">
            <a:avLst/>
          </a:prstGeom>
        </p:spPr>
      </p:pic>
    </p:spTree>
  </p:cSld>
  <p:clrMapOvr>
    <a:masterClrMapping/>
  </p:clrMapOvr>
  <p:transition xmlns:p14="http://schemas.microsoft.com/office/powerpoint/2010/mai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7073"/>
            <a:ext cx="8229600" cy="1143000"/>
          </a:xfrm>
        </p:spPr>
        <p:txBody>
          <a:bodyPr/>
          <a:lstStyle/>
          <a:p>
            <a:pPr algn="ctr"/>
            <a:r>
              <a:rPr lang="en-US" dirty="0" smtClean="0"/>
              <a:t>Agile planning</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34</a:t>
            </a:fld>
            <a:endParaRPr lang="en-US"/>
          </a:p>
        </p:txBody>
      </p:sp>
    </p:spTree>
    <p:extLst>
      <p:ext uri="{BB962C8B-B14F-4D97-AF65-F5344CB8AC3E}">
        <p14:creationId xmlns:p14="http://schemas.microsoft.com/office/powerpoint/2010/main" val="35115427"/>
      </p:ext>
    </p:extLst>
  </p:cSld>
  <p:clrMapOvr>
    <a:masterClrMapping/>
  </p:clrMapOvr>
  <p:transition xmlns:p14="http://schemas.microsoft.com/office/powerpoint/2010/mai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a:t>
            </a:r>
            <a:endParaRPr lang="en-US" dirty="0"/>
          </a:p>
        </p:txBody>
      </p:sp>
      <p:sp>
        <p:nvSpPr>
          <p:cNvPr id="3" name="Content Placeholder 2"/>
          <p:cNvSpPr>
            <a:spLocks noGrp="1"/>
          </p:cNvSpPr>
          <p:nvPr>
            <p:ph idx="1"/>
          </p:nvPr>
        </p:nvSpPr>
        <p:spPr/>
        <p:txBody>
          <a:bodyPr/>
          <a:lstStyle/>
          <a:p>
            <a:r>
              <a:rPr lang="en-US" dirty="0" smtClean="0"/>
              <a:t>Agile methods of software development are iterative approaches where the software is developed and delivered to customers in increments. </a:t>
            </a:r>
          </a:p>
          <a:p>
            <a:r>
              <a:rPr lang="en-US" dirty="0" smtClean="0"/>
              <a:t>Unlike plan-driven approaches, the functionality of these increments is not planned in advance but is decided during the development. </a:t>
            </a:r>
          </a:p>
          <a:p>
            <a:pPr lvl="1"/>
            <a:r>
              <a:rPr lang="en-US" dirty="0" smtClean="0"/>
              <a:t>The decision on what to include in an increment depends on progress and on the customer’s priorities. </a:t>
            </a:r>
          </a:p>
          <a:p>
            <a:r>
              <a:rPr lang="en-US" dirty="0" smtClean="0"/>
              <a:t>The customer’s priorities and requirements change so it makes sense to have a flexible plan that can accommodate these changes.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35</a:t>
            </a:fld>
            <a:endParaRPr lang="en-US"/>
          </a:p>
        </p:txBody>
      </p:sp>
    </p:spTree>
  </p:cSld>
  <p:clrMapOvr>
    <a:masterClrMapping/>
  </p:clrMapOvr>
  <p:transition xmlns:p14="http://schemas.microsoft.com/office/powerpoint/2010/mai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 stages</a:t>
            </a:r>
            <a:endParaRPr lang="en-US" dirty="0"/>
          </a:p>
        </p:txBody>
      </p:sp>
      <p:sp>
        <p:nvSpPr>
          <p:cNvPr id="3" name="Content Placeholder 2"/>
          <p:cNvSpPr>
            <a:spLocks noGrp="1"/>
          </p:cNvSpPr>
          <p:nvPr>
            <p:ph idx="1"/>
          </p:nvPr>
        </p:nvSpPr>
        <p:spPr/>
        <p:txBody>
          <a:bodyPr/>
          <a:lstStyle/>
          <a:p>
            <a:r>
              <a:rPr lang="en-US" dirty="0" smtClean="0"/>
              <a:t>Release planning, which looks ahead for several months and decides on the features that should be included in a release of a system.</a:t>
            </a:r>
            <a:endParaRPr lang="en-GB" dirty="0" smtClean="0"/>
          </a:p>
          <a:p>
            <a:r>
              <a:rPr lang="en-US" dirty="0" smtClean="0"/>
              <a:t>Iteration planning, which has a shorter term outlook, and focuses on planning the next increment of a system. This is typically 2-4 weeks of work for the team.</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36</a:t>
            </a:fld>
            <a:endParaRPr lang="en-US"/>
          </a:p>
        </p:txBody>
      </p:sp>
    </p:spTree>
  </p:cSld>
  <p:clrMapOvr>
    <a:masterClrMapping/>
  </p:clrMapOvr>
  <p:transition xmlns:p14="http://schemas.microsoft.com/office/powerpoint/2010/mai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agile planning</a:t>
            </a:r>
            <a:endParaRPr lang="en-US" dirty="0"/>
          </a:p>
        </p:txBody>
      </p:sp>
      <p:sp>
        <p:nvSpPr>
          <p:cNvPr id="3" name="Content Placeholder 2"/>
          <p:cNvSpPr>
            <a:spLocks noGrp="1"/>
          </p:cNvSpPr>
          <p:nvPr>
            <p:ph idx="1"/>
          </p:nvPr>
        </p:nvSpPr>
        <p:spPr/>
        <p:txBody>
          <a:bodyPr/>
          <a:lstStyle/>
          <a:p>
            <a:r>
              <a:rPr lang="en-US" dirty="0" smtClean="0"/>
              <a:t>Planning in Scrum</a:t>
            </a:r>
          </a:p>
          <a:p>
            <a:pPr lvl="1"/>
            <a:r>
              <a:rPr lang="en-US" dirty="0" smtClean="0"/>
              <a:t>Covered in Chapter 3</a:t>
            </a:r>
          </a:p>
          <a:p>
            <a:r>
              <a:rPr lang="en-US" dirty="0" smtClean="0"/>
              <a:t>Based on managing a project backlog (things to be done) with daily reviews of progress and problems</a:t>
            </a:r>
          </a:p>
          <a:p>
            <a:r>
              <a:rPr lang="en-US" dirty="0" smtClean="0"/>
              <a:t>The planning game</a:t>
            </a:r>
          </a:p>
          <a:p>
            <a:pPr lvl="1"/>
            <a:r>
              <a:rPr lang="en-US" dirty="0" smtClean="0"/>
              <a:t>Developed originally as part of Extreme Programming (XP)</a:t>
            </a:r>
          </a:p>
          <a:p>
            <a:pPr lvl="1"/>
            <a:r>
              <a:rPr lang="en-US" dirty="0" smtClean="0"/>
              <a:t>Dependent on user stories as a measure of progress in the project</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37</a:t>
            </a:fld>
            <a:endParaRPr lang="en-US"/>
          </a:p>
        </p:txBody>
      </p:sp>
    </p:spTree>
    <p:extLst>
      <p:ext uri="{BB962C8B-B14F-4D97-AF65-F5344CB8AC3E}">
        <p14:creationId xmlns:p14="http://schemas.microsoft.com/office/powerpoint/2010/main" val="3817580875"/>
      </p:ext>
    </p:extLst>
  </p:cSld>
  <p:clrMapOvr>
    <a:masterClrMapping/>
  </p:clrMapOvr>
  <p:transition xmlns:p14="http://schemas.microsoft.com/office/powerpoint/2010/mai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Story-based planning</a:t>
            </a:r>
            <a:endParaRPr lang="en-US" dirty="0">
              <a:solidFill>
                <a:schemeClr val="tx1"/>
              </a:solidFill>
            </a:endParaRPr>
          </a:p>
        </p:txBody>
      </p:sp>
      <p:sp>
        <p:nvSpPr>
          <p:cNvPr id="3" name="Content Placeholder 2"/>
          <p:cNvSpPr>
            <a:spLocks noGrp="1"/>
          </p:cNvSpPr>
          <p:nvPr>
            <p:ph idx="1"/>
          </p:nvPr>
        </p:nvSpPr>
        <p:spPr/>
        <p:txBody>
          <a:bodyPr/>
          <a:lstStyle/>
          <a:p>
            <a:r>
              <a:rPr lang="en-US" sz="2000" dirty="0" smtClean="0"/>
              <a:t>The planning game is based on user stories that reflect the features that should be included in the system. </a:t>
            </a:r>
          </a:p>
          <a:p>
            <a:r>
              <a:rPr lang="en-US" sz="2000" dirty="0" smtClean="0"/>
              <a:t>The project team read and discuss the stories and rank them in order of the amount of time they think it will take to implement the story.</a:t>
            </a:r>
            <a:r>
              <a:rPr lang="en-GB" sz="2000" dirty="0" smtClean="0"/>
              <a:t> </a:t>
            </a:r>
            <a:r>
              <a:rPr lang="en-GB" sz="2000" dirty="0" smtClean="0"/>
              <a:t> </a:t>
            </a:r>
          </a:p>
          <a:p>
            <a:r>
              <a:rPr lang="en-GB" sz="2000" dirty="0" smtClean="0"/>
              <a:t>Stories are assigned ‘effort points’ reflecting their size and difficulty of implementation</a:t>
            </a:r>
          </a:p>
          <a:p>
            <a:r>
              <a:rPr lang="en-GB" sz="2000" dirty="0" smtClean="0"/>
              <a:t>The number of effort points implemented per day is measured giving an estimate of the team’s ‘velocity’</a:t>
            </a:r>
          </a:p>
          <a:p>
            <a:r>
              <a:rPr lang="en-GB" sz="2000" dirty="0" smtClean="0"/>
              <a:t>This allows the total effort required to implement the system to be estimated</a:t>
            </a:r>
            <a:endParaRPr lang="en-GB" sz="2000" dirty="0" smtClean="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38</a:t>
            </a:fld>
            <a:endParaRPr lang="en-US"/>
          </a:p>
        </p:txBody>
      </p:sp>
    </p:spTree>
  </p:cSld>
  <p:clrMapOvr>
    <a:masterClrMapping/>
  </p:clrMapOvr>
  <p:transition xmlns:p14="http://schemas.microsoft.com/office/powerpoint/2010/mai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planning game</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39</a:t>
            </a:fld>
            <a:endParaRPr lang="en-US"/>
          </a:p>
        </p:txBody>
      </p:sp>
      <p:pic>
        <p:nvPicPr>
          <p:cNvPr id="8" name="Picture 7" descr="23.8 Planning Gam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966" y="2714486"/>
            <a:ext cx="8225176" cy="1028147"/>
          </a:xfrm>
          <a:prstGeom prst="rect">
            <a:avLst/>
          </a:prstGeom>
        </p:spPr>
      </p:pic>
    </p:spTree>
  </p:cSld>
  <p:clrMapOvr>
    <a:masterClrMapping/>
  </p:clrMapOvr>
  <p:transition xmlns:p14="http://schemas.microsoft.com/office/powerpoint/2010/mai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stages</a:t>
            </a:r>
            <a:endParaRPr lang="en-US" dirty="0"/>
          </a:p>
        </p:txBody>
      </p:sp>
      <p:sp>
        <p:nvSpPr>
          <p:cNvPr id="3" name="Content Placeholder 2"/>
          <p:cNvSpPr>
            <a:spLocks noGrp="1"/>
          </p:cNvSpPr>
          <p:nvPr>
            <p:ph idx="1"/>
          </p:nvPr>
        </p:nvSpPr>
        <p:spPr/>
        <p:txBody>
          <a:bodyPr/>
          <a:lstStyle/>
          <a:p>
            <a:r>
              <a:rPr lang="en-US" dirty="0" smtClean="0"/>
              <a:t>At the proposal stage, when you are bidding for a contract to develop or provide a software system. </a:t>
            </a:r>
          </a:p>
          <a:p>
            <a:r>
              <a:rPr lang="en-US" dirty="0" smtClean="0"/>
              <a:t>During the project startup phase, when you have to plan who will work on the project, how the project will be broken down into increments, how resources will be allocated across your company, etc. </a:t>
            </a:r>
          </a:p>
          <a:p>
            <a:r>
              <a:rPr lang="en-US" dirty="0" smtClean="0"/>
              <a:t>Periodically throughout the project, when you modify your plan in the light of experience gained and information from monitoring the progress of the work.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a:t>
            </a:fld>
            <a:endParaRPr lang="en-US"/>
          </a:p>
        </p:txBody>
      </p:sp>
    </p:spTree>
  </p:cSld>
  <p:clrMapOvr>
    <a:masterClrMapping/>
  </p:clrMapOvr>
  <p:transition xmlns:p14="http://schemas.microsoft.com/office/powerpoint/2010/mai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and iteration planning</a:t>
            </a:r>
            <a:endParaRPr lang="en-US" dirty="0"/>
          </a:p>
        </p:txBody>
      </p:sp>
      <p:sp>
        <p:nvSpPr>
          <p:cNvPr id="3" name="Content Placeholder 2"/>
          <p:cNvSpPr>
            <a:spLocks noGrp="1"/>
          </p:cNvSpPr>
          <p:nvPr>
            <p:ph idx="1"/>
          </p:nvPr>
        </p:nvSpPr>
        <p:spPr/>
        <p:txBody>
          <a:bodyPr/>
          <a:lstStyle/>
          <a:p>
            <a:r>
              <a:rPr lang="en-US" dirty="0"/>
              <a:t>Release planning involves selecting and refining the stories that will reflect the features to be implemented in a release of a system and the order in which the stories should be implemented.</a:t>
            </a:r>
            <a:r>
              <a:rPr lang="en-GB" dirty="0"/>
              <a:t> </a:t>
            </a:r>
          </a:p>
          <a:p>
            <a:r>
              <a:rPr lang="en-US" dirty="0"/>
              <a:t>Stories to be implemented in each iteration are chosen, with the number of stories reflecting the time to deliver an iteration (usually 2 or 3 weeks).</a:t>
            </a:r>
            <a:r>
              <a:rPr lang="en-GB" dirty="0"/>
              <a:t> </a:t>
            </a:r>
            <a:endParaRPr lang="en-US" dirty="0"/>
          </a:p>
          <a:p>
            <a:r>
              <a:rPr lang="en-US" dirty="0" smtClean="0"/>
              <a:t>The team’s velocity is used to guide the choice of stories so that they can be delivered within an iteration.</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40</a:t>
            </a:fld>
            <a:endParaRPr lang="en-US"/>
          </a:p>
        </p:txBody>
      </p:sp>
    </p:spTree>
    <p:extLst>
      <p:ext uri="{BB962C8B-B14F-4D97-AF65-F5344CB8AC3E}">
        <p14:creationId xmlns:p14="http://schemas.microsoft.com/office/powerpoint/2010/main" val="541982969"/>
      </p:ext>
    </p:extLst>
  </p:cSld>
  <p:clrMapOvr>
    <a:masterClrMapping/>
  </p:clrMapOvr>
  <p:transition xmlns:p14="http://schemas.microsoft.com/office/powerpoint/2010/mai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allocation</a:t>
            </a:r>
            <a:endParaRPr lang="en-US" dirty="0"/>
          </a:p>
        </p:txBody>
      </p:sp>
      <p:sp>
        <p:nvSpPr>
          <p:cNvPr id="3" name="Content Placeholder 2"/>
          <p:cNvSpPr>
            <a:spLocks noGrp="1"/>
          </p:cNvSpPr>
          <p:nvPr>
            <p:ph idx="1"/>
          </p:nvPr>
        </p:nvSpPr>
        <p:spPr/>
        <p:txBody>
          <a:bodyPr/>
          <a:lstStyle/>
          <a:p>
            <a:r>
              <a:rPr lang="en-US" dirty="0" smtClean="0"/>
              <a:t>During the task </a:t>
            </a:r>
            <a:r>
              <a:rPr lang="en-US" dirty="0"/>
              <a:t>planning </a:t>
            </a:r>
            <a:r>
              <a:rPr lang="en-US" dirty="0" smtClean="0"/>
              <a:t>stage, the </a:t>
            </a:r>
            <a:r>
              <a:rPr lang="en-US" dirty="0"/>
              <a:t>developers break down stories into development tasks. </a:t>
            </a:r>
            <a:endParaRPr lang="en-US" dirty="0" smtClean="0"/>
          </a:p>
          <a:p>
            <a:pPr lvl="1"/>
            <a:r>
              <a:rPr lang="en-US" dirty="0" smtClean="0"/>
              <a:t>A </a:t>
            </a:r>
            <a:r>
              <a:rPr lang="en-US" dirty="0"/>
              <a:t>development task should take 4–16 hours. </a:t>
            </a:r>
            <a:endParaRPr lang="en-US" dirty="0" smtClean="0"/>
          </a:p>
          <a:p>
            <a:pPr lvl="1"/>
            <a:r>
              <a:rPr lang="en-US" dirty="0" smtClean="0"/>
              <a:t>All </a:t>
            </a:r>
            <a:r>
              <a:rPr lang="en-US" dirty="0"/>
              <a:t>of the tasks that must be completed to implement all of the stories in that iteration are listed.</a:t>
            </a:r>
            <a:r>
              <a:rPr lang="en-GB" dirty="0"/>
              <a:t> </a:t>
            </a:r>
            <a:endParaRPr lang="en-GB" dirty="0" smtClean="0"/>
          </a:p>
          <a:p>
            <a:pPr lvl="1"/>
            <a:r>
              <a:rPr lang="en-US" dirty="0"/>
              <a:t>The individual developers then sign up for the specific tasks that they will implement. </a:t>
            </a:r>
            <a:endParaRPr lang="en-GB" dirty="0" smtClean="0"/>
          </a:p>
          <a:p>
            <a:r>
              <a:rPr lang="en-GB" dirty="0" smtClean="0"/>
              <a:t>Benefits of this approach:</a:t>
            </a:r>
          </a:p>
          <a:p>
            <a:pPr lvl="1"/>
            <a:r>
              <a:rPr lang="en-US" dirty="0"/>
              <a:t>The whole team gets an overview of the tasks to be completed in an iteration. </a:t>
            </a:r>
            <a:endParaRPr lang="en-US" dirty="0" smtClean="0"/>
          </a:p>
          <a:p>
            <a:pPr lvl="1"/>
            <a:r>
              <a:rPr lang="en-US" dirty="0" smtClean="0"/>
              <a:t>Developers have </a:t>
            </a:r>
            <a:r>
              <a:rPr lang="en-US" dirty="0"/>
              <a:t>a sense of ownership in these tasks and this is likely to motivate them to complete the task.</a:t>
            </a:r>
            <a:r>
              <a:rPr lang="en-GB" dirty="0"/>
              <a: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41</a:t>
            </a:fld>
            <a:endParaRPr lang="en-US"/>
          </a:p>
        </p:txBody>
      </p:sp>
    </p:spTree>
    <p:extLst>
      <p:ext uri="{BB962C8B-B14F-4D97-AF65-F5344CB8AC3E}">
        <p14:creationId xmlns:p14="http://schemas.microsoft.com/office/powerpoint/2010/main" val="1707306468"/>
      </p:ext>
    </p:extLst>
  </p:cSld>
  <p:clrMapOvr>
    <a:masterClrMapping/>
  </p:clrMapOvr>
  <p:transition xmlns:p14="http://schemas.microsoft.com/office/powerpoint/2010/mai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delivery</a:t>
            </a:r>
            <a:endParaRPr lang="en-US" dirty="0"/>
          </a:p>
        </p:txBody>
      </p:sp>
      <p:sp>
        <p:nvSpPr>
          <p:cNvPr id="3" name="Content Placeholder 2"/>
          <p:cNvSpPr>
            <a:spLocks noGrp="1"/>
          </p:cNvSpPr>
          <p:nvPr>
            <p:ph idx="1"/>
          </p:nvPr>
        </p:nvSpPr>
        <p:spPr/>
        <p:txBody>
          <a:bodyPr/>
          <a:lstStyle/>
          <a:p>
            <a:r>
              <a:rPr lang="en-US" dirty="0" smtClean="0"/>
              <a:t>A </a:t>
            </a:r>
            <a:r>
              <a:rPr lang="en-US" dirty="0"/>
              <a:t>software increment is always delivered at the end of each project iteration. </a:t>
            </a:r>
            <a:endParaRPr lang="en-US" dirty="0" smtClean="0"/>
          </a:p>
          <a:p>
            <a:r>
              <a:rPr lang="en-US" dirty="0" smtClean="0"/>
              <a:t>If </a:t>
            </a:r>
            <a:r>
              <a:rPr lang="en-US" dirty="0"/>
              <a:t>the features to be included in the increment cannot be completed in the time allowed, the scope of the work is reduced. </a:t>
            </a:r>
            <a:endParaRPr lang="en-US" dirty="0" smtClean="0"/>
          </a:p>
          <a:p>
            <a:r>
              <a:rPr lang="en-US" dirty="0" smtClean="0"/>
              <a:t>The </a:t>
            </a:r>
            <a:r>
              <a:rPr lang="en-US" dirty="0"/>
              <a:t>delivery schedule is never extended.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42</a:t>
            </a:fld>
            <a:endParaRPr lang="en-US"/>
          </a:p>
        </p:txBody>
      </p:sp>
    </p:spTree>
    <p:extLst>
      <p:ext uri="{BB962C8B-B14F-4D97-AF65-F5344CB8AC3E}">
        <p14:creationId xmlns:p14="http://schemas.microsoft.com/office/powerpoint/2010/main" val="2605276704"/>
      </p:ext>
    </p:extLst>
  </p:cSld>
  <p:clrMapOvr>
    <a:masterClrMapping/>
  </p:clrMapOvr>
  <p:transition xmlns:p14="http://schemas.microsoft.com/office/powerpoint/2010/mai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 difficulties</a:t>
            </a:r>
            <a:endParaRPr lang="en-US" dirty="0"/>
          </a:p>
        </p:txBody>
      </p:sp>
      <p:sp>
        <p:nvSpPr>
          <p:cNvPr id="3" name="Content Placeholder 2"/>
          <p:cNvSpPr>
            <a:spLocks noGrp="1"/>
          </p:cNvSpPr>
          <p:nvPr>
            <p:ph idx="1"/>
          </p:nvPr>
        </p:nvSpPr>
        <p:spPr/>
        <p:txBody>
          <a:bodyPr/>
          <a:lstStyle/>
          <a:p>
            <a:r>
              <a:rPr lang="en-US" dirty="0" smtClean="0"/>
              <a:t>Agile planning is </a:t>
            </a:r>
            <a:r>
              <a:rPr lang="en-US" dirty="0"/>
              <a:t>reliant on customer involvement and availability. </a:t>
            </a:r>
            <a:endParaRPr lang="en-US" dirty="0" smtClean="0"/>
          </a:p>
          <a:p>
            <a:r>
              <a:rPr lang="en-US" dirty="0" smtClean="0"/>
              <a:t>This </a:t>
            </a:r>
            <a:r>
              <a:rPr lang="en-US" dirty="0"/>
              <a:t>can be difficult to arrange, as customer representatives sometimes have to prioritize other work and are not available for the planning game. </a:t>
            </a:r>
            <a:endParaRPr lang="en-US" dirty="0" smtClean="0"/>
          </a:p>
          <a:p>
            <a:r>
              <a:rPr lang="en-US" dirty="0" smtClean="0"/>
              <a:t>Furthermore</a:t>
            </a:r>
            <a:r>
              <a:rPr lang="en-US" dirty="0"/>
              <a:t>, some customers may be more familiar with traditional project plans and may find it difficult to engage in an agile planning process.</a:t>
            </a:r>
            <a:endParaRPr lang="en-GB"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43</a:t>
            </a:fld>
            <a:endParaRPr lang="en-US"/>
          </a:p>
        </p:txBody>
      </p:sp>
    </p:spTree>
    <p:extLst>
      <p:ext uri="{BB962C8B-B14F-4D97-AF65-F5344CB8AC3E}">
        <p14:creationId xmlns:p14="http://schemas.microsoft.com/office/powerpoint/2010/main" val="1627705720"/>
      </p:ext>
    </p:extLst>
  </p:cSld>
  <p:clrMapOvr>
    <a:masterClrMapping/>
  </p:clrMapOvr>
  <p:transition xmlns:p14="http://schemas.microsoft.com/office/powerpoint/2010/mai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173" y="274638"/>
            <a:ext cx="7293232" cy="1143000"/>
          </a:xfrm>
        </p:spPr>
        <p:txBody>
          <a:bodyPr/>
          <a:lstStyle/>
          <a:p>
            <a:r>
              <a:rPr lang="en-US" dirty="0" smtClean="0"/>
              <a:t>Agile planning applicability</a:t>
            </a:r>
            <a:endParaRPr lang="en-US" dirty="0"/>
          </a:p>
        </p:txBody>
      </p:sp>
      <p:sp>
        <p:nvSpPr>
          <p:cNvPr id="3" name="Content Placeholder 2"/>
          <p:cNvSpPr>
            <a:spLocks noGrp="1"/>
          </p:cNvSpPr>
          <p:nvPr>
            <p:ph idx="1"/>
          </p:nvPr>
        </p:nvSpPr>
        <p:spPr/>
        <p:txBody>
          <a:bodyPr/>
          <a:lstStyle/>
          <a:p>
            <a:r>
              <a:rPr lang="en-US" dirty="0"/>
              <a:t>Agile planning works well with small, stable development teams that can get together and discuss the stories to be implemented. </a:t>
            </a:r>
            <a:endParaRPr lang="en-US" dirty="0" smtClean="0"/>
          </a:p>
          <a:p>
            <a:r>
              <a:rPr lang="en-US" dirty="0" smtClean="0"/>
              <a:t>However</a:t>
            </a:r>
            <a:r>
              <a:rPr lang="en-US" dirty="0"/>
              <a:t>, where teams are large and/or geographically distributed, or when team membership changes frequently, it is practically impossible for everyone to be involved in the collaborative planning that is essential for agile project management.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44</a:t>
            </a:fld>
            <a:endParaRPr lang="en-US"/>
          </a:p>
        </p:txBody>
      </p:sp>
    </p:spTree>
    <p:extLst>
      <p:ext uri="{BB962C8B-B14F-4D97-AF65-F5344CB8AC3E}">
        <p14:creationId xmlns:p14="http://schemas.microsoft.com/office/powerpoint/2010/main" val="738589356"/>
      </p:ext>
    </p:extLst>
  </p:cSld>
  <p:clrMapOvr>
    <a:masterClrMapping/>
  </p:clrMapOvr>
  <p:transition xmlns:p14="http://schemas.microsoft.com/office/powerpoint/2010/mai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0203"/>
            <a:ext cx="8229600" cy="1143000"/>
          </a:xfrm>
        </p:spPr>
        <p:txBody>
          <a:bodyPr/>
          <a:lstStyle/>
          <a:p>
            <a:pPr algn="ctr"/>
            <a:r>
              <a:rPr lang="en-US" dirty="0" smtClean="0"/>
              <a:t>Estimation techniques</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45</a:t>
            </a:fld>
            <a:endParaRPr lang="en-US"/>
          </a:p>
        </p:txBody>
      </p:sp>
    </p:spTree>
    <p:extLst>
      <p:ext uri="{BB962C8B-B14F-4D97-AF65-F5344CB8AC3E}">
        <p14:creationId xmlns:p14="http://schemas.microsoft.com/office/powerpoint/2010/main" val="4111798741"/>
      </p:ext>
    </p:extLst>
  </p:cSld>
  <p:clrMapOvr>
    <a:masterClrMapping/>
  </p:clrMapOvr>
  <p:transition xmlns:p14="http://schemas.microsoft.com/office/powerpoint/2010/mai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techniques</a:t>
            </a:r>
            <a:endParaRPr lang="en-US" dirty="0"/>
          </a:p>
        </p:txBody>
      </p:sp>
      <p:sp>
        <p:nvSpPr>
          <p:cNvPr id="3" name="Content Placeholder 2"/>
          <p:cNvSpPr>
            <a:spLocks noGrp="1"/>
          </p:cNvSpPr>
          <p:nvPr>
            <p:ph idx="1"/>
          </p:nvPr>
        </p:nvSpPr>
        <p:spPr/>
        <p:txBody>
          <a:bodyPr/>
          <a:lstStyle/>
          <a:p>
            <a:r>
              <a:rPr lang="en-US" dirty="0" smtClean="0"/>
              <a:t>Organizations need to make software effort and cost estimates. There are two types of technique that can be used to do this:</a:t>
            </a:r>
            <a:endParaRPr lang="en-GB" dirty="0" smtClean="0"/>
          </a:p>
          <a:p>
            <a:pPr lvl="1"/>
            <a:r>
              <a:rPr lang="en-US" i="1" dirty="0" smtClean="0"/>
              <a:t>Experience-based techniques</a:t>
            </a:r>
            <a:r>
              <a:rPr lang="en-US" dirty="0" smtClean="0"/>
              <a:t> The estimate of future effort requirements is based on the manager’s experience of past projects and the application domain. Essentially, the manager makes an informed judgment of what the effort requirements are likely to be.</a:t>
            </a:r>
            <a:endParaRPr lang="en-GB" dirty="0" smtClean="0"/>
          </a:p>
          <a:p>
            <a:pPr lvl="1"/>
            <a:r>
              <a:rPr lang="en-US" i="1" dirty="0" smtClean="0"/>
              <a:t>Algorithmic cost modeling</a:t>
            </a:r>
            <a:r>
              <a:rPr lang="en-US" dirty="0" smtClean="0"/>
              <a:t> In this approach, a formulaic approach is used to compute the project effort based on estimates of product attributes, such as size, and process characteristics, such as experience of staff involved.</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46</a:t>
            </a:fld>
            <a:endParaRPr lang="en-US"/>
          </a:p>
        </p:txBody>
      </p:sp>
    </p:spTree>
  </p:cSld>
  <p:clrMapOvr>
    <a:masterClrMapping/>
  </p:clrMapOvr>
  <p:transition xmlns:p14="http://schemas.microsoft.com/office/powerpoint/2010/mai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a:t>
            </a:r>
            <a:r>
              <a:rPr lang="en-US" dirty="0" smtClean="0"/>
              <a:t>uncertainty</a:t>
            </a:r>
            <a:r>
              <a:rPr lang="en-GB" dirty="0" smtClean="0"/>
              <a:t> </a:t>
            </a:r>
            <a:endParaRPr lang="en-US" dirty="0"/>
          </a:p>
        </p:txBody>
      </p:sp>
      <p:pic>
        <p:nvPicPr>
          <p:cNvPr id="4" name="Content Placeholder 3" descr="23.9 Estimate-refinement.eps"/>
          <p:cNvPicPr>
            <a:picLocks noGrp="1" noChangeAspect="1"/>
          </p:cNvPicPr>
          <p:nvPr>
            <p:ph idx="1"/>
          </p:nvPr>
        </p:nvPicPr>
        <p:blipFill>
          <a:blip r:embed="rId2"/>
          <a:srcRect t="4781" b="4781"/>
          <a:stretch>
            <a:fillRect/>
          </a:stretch>
        </p:blipFill>
        <p:spPr/>
      </p:pic>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47</a:t>
            </a:fld>
            <a:endParaRPr lang="en-US"/>
          </a:p>
        </p:txBody>
      </p:sp>
    </p:spTree>
    <p:extLst>
      <p:ext uri="{BB962C8B-B14F-4D97-AF65-F5344CB8AC3E}">
        <p14:creationId xmlns:p14="http://schemas.microsoft.com/office/powerpoint/2010/main" val="1697361340"/>
      </p:ext>
    </p:extLst>
  </p:cSld>
  <p:clrMapOvr>
    <a:masterClrMapping/>
  </p:clrMapOvr>
  <p:transition xmlns:p14="http://schemas.microsoft.com/office/powerpoint/2010/mai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Experience-based approaches</a:t>
            </a:r>
            <a:endParaRPr lang="en-US" dirty="0"/>
          </a:p>
        </p:txBody>
      </p:sp>
      <p:sp>
        <p:nvSpPr>
          <p:cNvPr id="3" name="Content Placeholder 2"/>
          <p:cNvSpPr>
            <a:spLocks noGrp="1"/>
          </p:cNvSpPr>
          <p:nvPr>
            <p:ph idx="1"/>
          </p:nvPr>
        </p:nvSpPr>
        <p:spPr/>
        <p:txBody>
          <a:bodyPr/>
          <a:lstStyle/>
          <a:p>
            <a:r>
              <a:rPr lang="en-US" dirty="0" smtClean="0"/>
              <a:t>Experience-based techniques rely on judgments based on experience of past projects and the effort expended in these projects on software development activities. </a:t>
            </a:r>
          </a:p>
          <a:p>
            <a:r>
              <a:rPr lang="en-US" dirty="0" smtClean="0"/>
              <a:t>Typically, you identify the deliverables to be produced in a project and the different software components or systems that are to be developed. </a:t>
            </a:r>
          </a:p>
          <a:p>
            <a:r>
              <a:rPr lang="en-US" dirty="0" smtClean="0"/>
              <a:t>You document these in a spreadsheet, estimate them individually and compute the total effort required. </a:t>
            </a:r>
          </a:p>
          <a:p>
            <a:r>
              <a:rPr lang="en-US" dirty="0" smtClean="0"/>
              <a:t>It usually helps to get a group of people involved in the effort estimation and to ask each member of the group to explain their estimate.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48</a:t>
            </a:fld>
            <a:endParaRPr lang="en-US"/>
          </a:p>
        </p:txBody>
      </p:sp>
    </p:spTree>
  </p:cSld>
  <p:clrMapOvr>
    <a:masterClrMapping/>
  </p:clrMapOvr>
  <p:transition xmlns:p14="http://schemas.microsoft.com/office/powerpoint/2010/mai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experience-based approaches</a:t>
            </a:r>
            <a:endParaRPr lang="en-US" dirty="0"/>
          </a:p>
        </p:txBody>
      </p:sp>
      <p:sp>
        <p:nvSpPr>
          <p:cNvPr id="3" name="Content Placeholder 2"/>
          <p:cNvSpPr>
            <a:spLocks noGrp="1"/>
          </p:cNvSpPr>
          <p:nvPr>
            <p:ph idx="1"/>
          </p:nvPr>
        </p:nvSpPr>
        <p:spPr/>
        <p:txBody>
          <a:bodyPr/>
          <a:lstStyle/>
          <a:p>
            <a:r>
              <a:rPr lang="en-US" dirty="0"/>
              <a:t>The difficulty with experience-based techniques is that a new software project may not have much in common with previous projects. </a:t>
            </a:r>
            <a:endParaRPr lang="en-US" dirty="0" smtClean="0"/>
          </a:p>
          <a:p>
            <a:r>
              <a:rPr lang="en-US" dirty="0" smtClean="0"/>
              <a:t>Software </a:t>
            </a:r>
            <a:r>
              <a:rPr lang="en-US" dirty="0"/>
              <a:t>development changes very quickly and a project will often use unfamiliar techniques such as web services, application system configuration or HTML5. </a:t>
            </a:r>
            <a:endParaRPr lang="en-US" dirty="0" smtClean="0"/>
          </a:p>
          <a:p>
            <a:r>
              <a:rPr lang="en-US" dirty="0"/>
              <a:t>If you have not worked with these techniques, your previous experience may not help you to estimate the effort required, making it more difficult to produce accurate costs and schedule estimates.</a:t>
            </a:r>
            <a:r>
              <a:rPr lang="en-GB" dirty="0"/>
              <a:t> </a:t>
            </a:r>
            <a:endParaRPr lang="en-US"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49</a:t>
            </a:fld>
            <a:endParaRPr lang="en-US"/>
          </a:p>
        </p:txBody>
      </p:sp>
    </p:spTree>
    <p:extLst>
      <p:ext uri="{BB962C8B-B14F-4D97-AF65-F5344CB8AC3E}">
        <p14:creationId xmlns:p14="http://schemas.microsoft.com/office/powerpoint/2010/main" val="4166420002"/>
      </p:ext>
    </p:extLst>
  </p:cSld>
  <p:clrMapOvr>
    <a:masterClrMapping/>
  </p:clrMapOvr>
  <p:transition xmlns:p14="http://schemas.microsoft.com/office/powerpoint/2010/mai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planning</a:t>
            </a:r>
            <a:endParaRPr lang="en-US" dirty="0"/>
          </a:p>
        </p:txBody>
      </p:sp>
      <p:sp>
        <p:nvSpPr>
          <p:cNvPr id="3" name="Content Placeholder 2"/>
          <p:cNvSpPr>
            <a:spLocks noGrp="1"/>
          </p:cNvSpPr>
          <p:nvPr>
            <p:ph idx="1"/>
          </p:nvPr>
        </p:nvSpPr>
        <p:spPr/>
        <p:txBody>
          <a:bodyPr/>
          <a:lstStyle/>
          <a:p>
            <a:r>
              <a:rPr lang="en-US" dirty="0" smtClean="0"/>
              <a:t>Planning may be necessary with only outline software requirements.</a:t>
            </a:r>
          </a:p>
          <a:p>
            <a:r>
              <a:rPr lang="en-US" dirty="0" smtClean="0"/>
              <a:t>The aim of planning at this stage is to provide information that will be used in setting a price for the system to customers.</a:t>
            </a:r>
          </a:p>
          <a:p>
            <a:r>
              <a:rPr lang="en-US" dirty="0" smtClean="0"/>
              <a:t>Project pricing involves estimating how much the software will cost to develop, taking factors such as staff costs, hardware costs, software costs, etc. into account</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a:t>
            </a:fld>
            <a:endParaRPr lang="en-US"/>
          </a:p>
        </p:txBody>
      </p:sp>
    </p:spTree>
  </p:cSld>
  <p:clrMapOvr>
    <a:masterClrMapping/>
  </p:clrMapOvr>
  <p:transition xmlns:p14="http://schemas.microsoft.com/office/powerpoint/2010/mai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a:t>Algorithmic cost modelling</a:t>
            </a:r>
          </a:p>
        </p:txBody>
      </p:sp>
      <p:sp>
        <p:nvSpPr>
          <p:cNvPr id="51203" name="Rectangle 3"/>
          <p:cNvSpPr>
            <a:spLocks noGrp="1" noChangeArrowheads="1"/>
          </p:cNvSpPr>
          <p:nvPr>
            <p:ph idx="1"/>
          </p:nvPr>
        </p:nvSpPr>
        <p:spPr>
          <a:noFill/>
          <a:ln/>
        </p:spPr>
        <p:txBody>
          <a:bodyPr lIns="90840" tIns="44623" rIns="90840" bIns="44623"/>
          <a:lstStyle/>
          <a:p>
            <a:pPr>
              <a:lnSpc>
                <a:spcPct val="90000"/>
              </a:lnSpc>
            </a:pPr>
            <a:r>
              <a:rPr lang="en-GB" sz="2400"/>
              <a:t>Cost is estimated as a mathematical function of </a:t>
            </a:r>
            <a:br>
              <a:rPr lang="en-GB" sz="2400"/>
            </a:br>
            <a:r>
              <a:rPr lang="en-GB" sz="2400"/>
              <a:t>product, project and process attributes whose </a:t>
            </a:r>
            <a:br>
              <a:rPr lang="en-GB" sz="2400"/>
            </a:br>
            <a:r>
              <a:rPr lang="en-GB" sz="2400"/>
              <a:t>values are estimated by project managers:</a:t>
            </a:r>
          </a:p>
          <a:p>
            <a:pPr lvl="1" algn="just">
              <a:lnSpc>
                <a:spcPct val="90000"/>
              </a:lnSpc>
              <a:spcBef>
                <a:spcPts val="600"/>
              </a:spcBef>
              <a:spcAft>
                <a:spcPts val="600"/>
              </a:spcAft>
            </a:pPr>
            <a:r>
              <a:rPr lang="en-GB" sz="2000">
                <a:latin typeface="Helvetica" charset="0"/>
              </a:rPr>
              <a:t>Effort</a:t>
            </a:r>
            <a:r>
              <a:rPr lang="en-GB" sz="2000"/>
              <a:t> = </a:t>
            </a:r>
            <a:r>
              <a:rPr lang="en-GB" sz="2000">
                <a:latin typeface="Helvetica" charset="0"/>
              </a:rPr>
              <a:t>A </a:t>
            </a:r>
            <a:r>
              <a:rPr lang="en-GB" sz="2000"/>
              <a:t> </a:t>
            </a:r>
            <a:r>
              <a:rPr lang="en-GB" sz="2000">
                <a:latin typeface="Symbol" charset="2"/>
              </a:rPr>
              <a:t>´</a:t>
            </a:r>
            <a:r>
              <a:rPr lang="en-GB" sz="2000"/>
              <a:t> </a:t>
            </a:r>
            <a:r>
              <a:rPr lang="en-GB" sz="2000">
                <a:latin typeface="Helvetica" charset="0"/>
              </a:rPr>
              <a:t>Size</a:t>
            </a:r>
            <a:r>
              <a:rPr lang="en-GB" sz="2000" baseline="30000">
                <a:latin typeface="Helvetica" charset="0"/>
              </a:rPr>
              <a:t>B</a:t>
            </a:r>
            <a:r>
              <a:rPr lang="en-GB" sz="2000" baseline="30000"/>
              <a:t>  </a:t>
            </a:r>
            <a:r>
              <a:rPr lang="en-GB" sz="2000">
                <a:latin typeface="Symbol" charset="2"/>
              </a:rPr>
              <a:t>´</a:t>
            </a:r>
            <a:r>
              <a:rPr lang="en-GB" sz="2000"/>
              <a:t> </a:t>
            </a:r>
            <a:r>
              <a:rPr lang="en-GB" sz="2000">
                <a:latin typeface="Helvetica" charset="0"/>
              </a:rPr>
              <a:t>M</a:t>
            </a:r>
          </a:p>
          <a:p>
            <a:pPr lvl="1" algn="just">
              <a:lnSpc>
                <a:spcPct val="90000"/>
              </a:lnSpc>
              <a:spcBef>
                <a:spcPts val="600"/>
              </a:spcBef>
              <a:spcAft>
                <a:spcPts val="600"/>
              </a:spcAft>
            </a:pPr>
            <a:r>
              <a:rPr lang="en-GB" sz="2000"/>
              <a:t>A is an organisation-dependent constant, B reflects the disproportionate effort for large projects and M is a multiplier reflecting product, process and people attributes.</a:t>
            </a:r>
          </a:p>
          <a:p>
            <a:pPr>
              <a:lnSpc>
                <a:spcPct val="90000"/>
              </a:lnSpc>
            </a:pPr>
            <a:r>
              <a:rPr lang="en-GB" sz="2400"/>
              <a:t>The most commonly used product attribute for cost </a:t>
            </a:r>
            <a:br>
              <a:rPr lang="en-GB" sz="2400"/>
            </a:br>
            <a:r>
              <a:rPr lang="en-GB" sz="2400"/>
              <a:t>estimation is code size.</a:t>
            </a:r>
          </a:p>
          <a:p>
            <a:pPr>
              <a:lnSpc>
                <a:spcPct val="90000"/>
              </a:lnSpc>
            </a:pPr>
            <a:r>
              <a:rPr lang="en-GB" sz="2400"/>
              <a:t>Most models are similar but they use different values for A, B and M.</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50</a:t>
            </a:fld>
            <a:endParaRPr lang="en-US"/>
          </a:p>
        </p:txBody>
      </p:sp>
    </p:spTree>
  </p:cSld>
  <p:clrMapOvr>
    <a:masterClrMapping/>
  </p:clrMapOvr>
  <p:transition xmlns:p14="http://schemas.microsoft.com/office/powerpoint/2010/main" advTm="2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idx="1"/>
          </p:nvPr>
        </p:nvSpPr>
        <p:spPr/>
        <p:txBody>
          <a:bodyPr/>
          <a:lstStyle/>
          <a:p>
            <a:pPr>
              <a:lnSpc>
                <a:spcPct val="90000"/>
              </a:lnSpc>
            </a:pPr>
            <a:r>
              <a:rPr lang="en-GB" dirty="0"/>
              <a:t>The size of a software system can only be known accurately when it is finished.</a:t>
            </a:r>
          </a:p>
          <a:p>
            <a:pPr>
              <a:lnSpc>
                <a:spcPct val="90000"/>
              </a:lnSpc>
            </a:pPr>
            <a:r>
              <a:rPr lang="en-GB" dirty="0"/>
              <a:t>Several factors influence the final size</a:t>
            </a:r>
          </a:p>
          <a:p>
            <a:pPr lvl="1">
              <a:lnSpc>
                <a:spcPct val="90000"/>
              </a:lnSpc>
            </a:pPr>
            <a:r>
              <a:rPr lang="en-GB" dirty="0"/>
              <a:t>Use of </a:t>
            </a:r>
            <a:r>
              <a:rPr lang="en-GB" dirty="0" smtClean="0"/>
              <a:t>reused systems and </a:t>
            </a:r>
            <a:r>
              <a:rPr lang="en-GB" dirty="0"/>
              <a:t>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then the size estimate becomes more accurate</a:t>
            </a:r>
            <a:r>
              <a:rPr lang="en-GB" dirty="0" smtClean="0"/>
              <a:t>.</a:t>
            </a:r>
          </a:p>
          <a:p>
            <a:pPr>
              <a:lnSpc>
                <a:spcPct val="90000"/>
              </a:lnSpc>
            </a:pPr>
            <a:r>
              <a:rPr lang="en-GB" dirty="0" smtClean="0"/>
              <a:t>The estimates of the factors contributing to B and M are subjective and vary according to the judgment of the estimator.</a:t>
            </a:r>
            <a:endParaRPr lang="en-GB" dirty="0"/>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51</a:t>
            </a:fld>
            <a:endParaRPr lang="en-US"/>
          </a:p>
        </p:txBody>
      </p:sp>
    </p:spTree>
  </p:cSld>
  <p:clrMapOvr>
    <a:masterClrMapping/>
  </p:clrMapOvr>
  <p:transition xmlns:p14="http://schemas.microsoft.com/office/powerpoint/2010/mai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Effectiveness of algorithmic models</a:t>
            </a:r>
            <a:endParaRPr lang="en-US" dirty="0"/>
          </a:p>
        </p:txBody>
      </p:sp>
      <p:sp>
        <p:nvSpPr>
          <p:cNvPr id="3" name="Content Placeholder 2"/>
          <p:cNvSpPr>
            <a:spLocks noGrp="1"/>
          </p:cNvSpPr>
          <p:nvPr>
            <p:ph idx="1"/>
          </p:nvPr>
        </p:nvSpPr>
        <p:spPr/>
        <p:txBody>
          <a:bodyPr/>
          <a:lstStyle/>
          <a:p>
            <a:r>
              <a:rPr lang="en-US" dirty="0"/>
              <a:t>Algorithmic cost models are a systematic way to estimate the effort required to develop a system. However, these models are complex and difficult to use. </a:t>
            </a:r>
            <a:endParaRPr lang="en-US" dirty="0" smtClean="0"/>
          </a:p>
          <a:p>
            <a:r>
              <a:rPr lang="en-US" dirty="0" smtClean="0"/>
              <a:t>There are </a:t>
            </a:r>
            <a:r>
              <a:rPr lang="en-US" dirty="0"/>
              <a:t>many attributes and considerable scope for uncertainty in estimating their values. </a:t>
            </a:r>
            <a:endParaRPr lang="en-US" dirty="0" smtClean="0"/>
          </a:p>
          <a:p>
            <a:r>
              <a:rPr lang="en-US" dirty="0" smtClean="0"/>
              <a:t>This </a:t>
            </a:r>
            <a:r>
              <a:rPr lang="en-US" dirty="0"/>
              <a:t>complexity means that the practical application of algorithmic cost modeling has been limited to a relatively small number of large companies, mostly working in defense and aerospace systems engineering.</a:t>
            </a:r>
            <a:r>
              <a:rPr lang="en-GB" dirty="0"/>
              <a:t>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52</a:t>
            </a:fld>
            <a:endParaRPr lang="en-US"/>
          </a:p>
        </p:txBody>
      </p:sp>
    </p:spTree>
    <p:extLst>
      <p:ext uri="{BB962C8B-B14F-4D97-AF65-F5344CB8AC3E}">
        <p14:creationId xmlns:p14="http://schemas.microsoft.com/office/powerpoint/2010/main" val="2815619896"/>
      </p:ext>
    </p:extLst>
  </p:cSld>
  <p:clrMapOvr>
    <a:masterClrMapping/>
  </p:clrMapOvr>
  <p:transition xmlns:p14="http://schemas.microsoft.com/office/powerpoint/2010/mai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7219"/>
            <a:ext cx="8229600" cy="1143000"/>
          </a:xfrm>
        </p:spPr>
        <p:txBody>
          <a:bodyPr/>
          <a:lstStyle/>
          <a:p>
            <a:pPr algn="ctr"/>
            <a:r>
              <a:rPr lang="en-US" dirty="0" smtClean="0"/>
              <a:t>COCOMO cost modeling</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53</a:t>
            </a:fld>
            <a:endParaRPr lang="en-US"/>
          </a:p>
        </p:txBody>
      </p:sp>
    </p:spTree>
    <p:extLst>
      <p:ext uri="{BB962C8B-B14F-4D97-AF65-F5344CB8AC3E}">
        <p14:creationId xmlns:p14="http://schemas.microsoft.com/office/powerpoint/2010/main" val="721329629"/>
      </p:ext>
    </p:extLst>
  </p:cSld>
  <p:clrMapOvr>
    <a:masterClrMapping/>
  </p:clrMapOvr>
  <p:transition xmlns:p14="http://schemas.microsoft.com/office/powerpoint/2010/mai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dirty="0" smtClean="0"/>
              <a:t>COCOMO cost modeling</a:t>
            </a:r>
            <a:endParaRPr lang="en-GB" dirty="0"/>
          </a:p>
        </p:txBody>
      </p:sp>
      <p:sp>
        <p:nvSpPr>
          <p:cNvPr id="53251" name="Rectangle 3"/>
          <p:cNvSpPr>
            <a:spLocks noGrp="1" noChangeArrowheads="1"/>
          </p:cNvSpPr>
          <p:nvPr>
            <p:ph idx="1"/>
          </p:nvPr>
        </p:nvSpPr>
        <p:spPr>
          <a:noFill/>
          <a:ln/>
        </p:spPr>
        <p:txBody>
          <a:bodyPr lIns="90840" tIns="44623" rIns="90840" bIns="44623"/>
          <a:lstStyle/>
          <a:p>
            <a:r>
              <a:rPr lang="en-GB" sz="2400" dirty="0"/>
              <a:t>An empirical model based on project experience.</a:t>
            </a:r>
          </a:p>
          <a:p>
            <a:r>
              <a:rPr lang="en-GB" sz="2400" dirty="0"/>
              <a:t>Well-documented, ‘independent’ model which is not tied to a specific software vendor.</a:t>
            </a:r>
          </a:p>
          <a:p>
            <a:r>
              <a:rPr lang="en-GB" sz="2400" dirty="0"/>
              <a:t>Long history from initial version published in 1981 (COCOMO-81) through various instantiations to COCOMO</a:t>
            </a:r>
            <a:r>
              <a:rPr lang="en-GB" sz="2400" dirty="0" smtClean="0"/>
              <a:t> 2.</a:t>
            </a:r>
            <a:endParaRPr lang="en-GB" sz="2400" dirty="0"/>
          </a:p>
          <a:p>
            <a:r>
              <a:rPr lang="en-GB" sz="2400" dirty="0"/>
              <a:t>COCOMO</a:t>
            </a:r>
            <a:r>
              <a:rPr lang="en-GB" sz="2400" dirty="0" smtClean="0"/>
              <a:t> 2 </a:t>
            </a:r>
            <a:r>
              <a:rPr lang="en-GB" sz="2400" dirty="0"/>
              <a:t>takes into account different approaches to software development, reuse, etc. </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54</a:t>
            </a:fld>
            <a:endParaRPr lang="en-US"/>
          </a:p>
        </p:txBody>
      </p:sp>
    </p:spTree>
  </p:cSld>
  <p:clrMapOvr>
    <a:masterClrMapping/>
  </p:clrMapOvr>
  <p:transition xmlns:p14="http://schemas.microsoft.com/office/powerpoint/2010/main" advTm="200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COCOMO 2 models</a:t>
            </a:r>
          </a:p>
        </p:txBody>
      </p:sp>
      <p:sp>
        <p:nvSpPr>
          <p:cNvPr id="117763" name="Rectangle 3"/>
          <p:cNvSpPr>
            <a:spLocks noGrp="1" noChangeArrowheads="1"/>
          </p:cNvSpPr>
          <p:nvPr>
            <p:ph idx="1"/>
          </p:nvPr>
        </p:nvSpPr>
        <p:spPr/>
        <p:txBody>
          <a:bodyPr/>
          <a:lstStyle/>
          <a:p>
            <a:pPr>
              <a:lnSpc>
                <a:spcPct val="90000"/>
              </a:lnSpc>
            </a:pPr>
            <a:r>
              <a:rPr lang="en-US" sz="2400"/>
              <a:t>COCOMO 2 incorporates a range of sub-models that produce increasingly detailed software estimates.</a:t>
            </a:r>
          </a:p>
          <a:p>
            <a:pPr>
              <a:lnSpc>
                <a:spcPct val="90000"/>
              </a:lnSpc>
            </a:pPr>
            <a:r>
              <a:rPr lang="en-US" sz="2400"/>
              <a:t>The sub-models in COCOMO 2 are:</a:t>
            </a:r>
          </a:p>
          <a:p>
            <a:pPr lvl="1">
              <a:lnSpc>
                <a:spcPct val="90000"/>
              </a:lnSpc>
            </a:pPr>
            <a:r>
              <a:rPr lang="en-US" sz="2000">
                <a:solidFill>
                  <a:schemeClr val="accent1"/>
                </a:solidFill>
              </a:rPr>
              <a:t>Application composition model</a:t>
            </a:r>
            <a:r>
              <a:rPr lang="en-US" sz="2000"/>
              <a:t>. Used when software is composed from existing parts.</a:t>
            </a:r>
          </a:p>
          <a:p>
            <a:pPr lvl="1">
              <a:lnSpc>
                <a:spcPct val="90000"/>
              </a:lnSpc>
            </a:pPr>
            <a:r>
              <a:rPr lang="en-US" sz="2000">
                <a:solidFill>
                  <a:schemeClr val="accent1"/>
                </a:solidFill>
              </a:rPr>
              <a:t>Early design model</a:t>
            </a:r>
            <a:r>
              <a:rPr lang="en-US" sz="2000"/>
              <a:t>. Used when requirements are available but design has not yet started.</a:t>
            </a:r>
          </a:p>
          <a:p>
            <a:pPr lvl="1">
              <a:lnSpc>
                <a:spcPct val="90000"/>
              </a:lnSpc>
            </a:pPr>
            <a:r>
              <a:rPr lang="en-US" sz="2000">
                <a:solidFill>
                  <a:schemeClr val="accent1"/>
                </a:solidFill>
              </a:rPr>
              <a:t>Reuse model</a:t>
            </a:r>
            <a:r>
              <a:rPr lang="en-US" sz="2000"/>
              <a:t>. Used to compute the effort of integrating reusable components.</a:t>
            </a:r>
          </a:p>
          <a:p>
            <a:pPr lvl="1">
              <a:lnSpc>
                <a:spcPct val="90000"/>
              </a:lnSpc>
            </a:pPr>
            <a:r>
              <a:rPr lang="en-US" sz="2000">
                <a:solidFill>
                  <a:schemeClr val="accent1"/>
                </a:solidFill>
              </a:rPr>
              <a:t>Post-architecture model</a:t>
            </a:r>
            <a:r>
              <a:rPr lang="en-US" sz="2000"/>
              <a:t>. Used once the system architecture has been designed and more information about the system is available.</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55</a:t>
            </a:fld>
            <a:endParaRPr lang="en-US"/>
          </a:p>
        </p:txBody>
      </p:sp>
    </p:spTree>
  </p:cSld>
  <p:clrMapOvr>
    <a:masterClrMapping/>
  </p:clrMapOvr>
  <p:transition xmlns:p14="http://schemas.microsoft.com/office/powerpoint/2010/mai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 </a:t>
            </a:r>
            <a:r>
              <a:rPr lang="en-US" dirty="0"/>
              <a:t>estimation models</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56</a:t>
            </a:fld>
            <a:endParaRPr lang="en-US"/>
          </a:p>
        </p:txBody>
      </p:sp>
      <p:pic>
        <p:nvPicPr>
          <p:cNvPr id="8" name="Picture 7" descr="23.10 COCOMO model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12" y="1839290"/>
            <a:ext cx="7584661" cy="4455741"/>
          </a:xfrm>
          <a:prstGeom prst="rect">
            <a:avLst/>
          </a:prstGeom>
        </p:spPr>
      </p:pic>
    </p:spTree>
  </p:cSld>
  <p:clrMapOvr>
    <a:masterClrMapping/>
  </p:clrMapOvr>
  <p:transition xmlns:p14="http://schemas.microsoft.com/office/powerpoint/2010/mai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composition model</a:t>
            </a:r>
          </a:p>
        </p:txBody>
      </p:sp>
      <p:sp>
        <p:nvSpPr>
          <p:cNvPr id="103427" name="Rectangle 3"/>
          <p:cNvSpPr>
            <a:spLocks noGrp="1" noChangeArrowheads="1"/>
          </p:cNvSpPr>
          <p:nvPr>
            <p:ph idx="1"/>
          </p:nvPr>
        </p:nvSpPr>
        <p:spPr/>
        <p:txBody>
          <a:bodyPr/>
          <a:lstStyle/>
          <a:p>
            <a:r>
              <a:rPr lang="en-GB" sz="2400" dirty="0"/>
              <a:t>Supports prototyping projects and projects where there is extensive reuse.</a:t>
            </a:r>
          </a:p>
          <a:p>
            <a:r>
              <a:rPr lang="en-GB" sz="2400" dirty="0"/>
              <a:t>Based on standard estimates of developer productivity in application (object) points/month.</a:t>
            </a:r>
          </a:p>
          <a:p>
            <a:r>
              <a:rPr lang="en-GB" sz="2400" dirty="0"/>
              <a:t>Takes </a:t>
            </a:r>
            <a:r>
              <a:rPr lang="en-GB" sz="2400" dirty="0" smtClean="0"/>
              <a:t>software tool </a:t>
            </a:r>
            <a:r>
              <a:rPr lang="en-GB" sz="2400" dirty="0"/>
              <a:t>use into account.</a:t>
            </a:r>
          </a:p>
          <a:p>
            <a:r>
              <a:rPr lang="en-GB" sz="2400" dirty="0"/>
              <a:t>Formula is</a:t>
            </a:r>
          </a:p>
          <a:p>
            <a:pPr lvl="1" algn="just">
              <a:spcBef>
                <a:spcPts val="600"/>
              </a:spcBef>
              <a:spcAft>
                <a:spcPts val="600"/>
              </a:spcAft>
            </a:pPr>
            <a:r>
              <a:rPr lang="en-GB" sz="2000" dirty="0">
                <a:latin typeface="Helvetica" charset="0"/>
              </a:rPr>
              <a:t>PM</a:t>
            </a:r>
            <a:r>
              <a:rPr lang="en-GB" sz="2000" dirty="0"/>
              <a:t> = </a:t>
            </a:r>
            <a:r>
              <a:rPr lang="en-GB" sz="2000" dirty="0">
                <a:latin typeface="Helvetica" charset="0"/>
              </a:rPr>
              <a:t>( NAP</a:t>
            </a:r>
            <a:r>
              <a:rPr lang="en-GB" sz="2000" dirty="0"/>
              <a:t> </a:t>
            </a:r>
            <a:r>
              <a:rPr lang="en-GB" sz="2000" dirty="0">
                <a:latin typeface="Symbol" charset="2"/>
              </a:rPr>
              <a:t>´</a:t>
            </a:r>
            <a:r>
              <a:rPr lang="en-GB" sz="2000" dirty="0"/>
              <a:t> </a:t>
            </a:r>
            <a:r>
              <a:rPr lang="en-GB" sz="2000" dirty="0">
                <a:latin typeface="Helvetica" charset="0"/>
              </a:rPr>
              <a:t>(1 - %reuse/100 ) ) / PROD</a:t>
            </a:r>
            <a:endParaRPr lang="en-GB" sz="2000" dirty="0"/>
          </a:p>
          <a:p>
            <a:pPr lvl="1" algn="just"/>
            <a:r>
              <a:rPr lang="en-GB" sz="2000" dirty="0">
                <a:latin typeface="Helvetica" charset="0"/>
              </a:rPr>
              <a:t>PM</a:t>
            </a:r>
            <a:r>
              <a:rPr lang="en-GB" sz="2000" dirty="0"/>
              <a:t> is the effort in person-months, </a:t>
            </a:r>
            <a:r>
              <a:rPr lang="en-GB" sz="2000" dirty="0">
                <a:latin typeface="Helvetica" charset="0"/>
              </a:rPr>
              <a:t>NAP</a:t>
            </a:r>
            <a:r>
              <a:rPr lang="en-GB" sz="2000" dirty="0"/>
              <a:t> is the number of application points and </a:t>
            </a:r>
            <a:r>
              <a:rPr lang="en-GB" sz="2000" dirty="0">
                <a:latin typeface="Helvetica" charset="0"/>
              </a:rPr>
              <a:t>PROD</a:t>
            </a:r>
            <a:r>
              <a:rPr lang="en-GB" sz="2000" dirty="0"/>
              <a:t> is the productivity.</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57</a:t>
            </a:fld>
            <a:endParaRPr lang="en-US"/>
          </a:p>
        </p:txBody>
      </p:sp>
    </p:spTree>
  </p:cSld>
  <p:clrMapOvr>
    <a:masterClrMapping/>
  </p:clrMapOvr>
  <p:transition xmlns:p14="http://schemas.microsoft.com/office/powerpoint/2010/mai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r>
              <a:rPr lang="en-US" dirty="0"/>
              <a:t>-point </a:t>
            </a:r>
            <a:r>
              <a:rPr lang="en-US" dirty="0" smtClean="0"/>
              <a:t>productivity</a:t>
            </a:r>
            <a:endParaRPr lang="en-US" dirty="0"/>
          </a:p>
        </p:txBody>
      </p:sp>
      <p:graphicFrame>
        <p:nvGraphicFramePr>
          <p:cNvPr id="4" name="Content Placeholder 3"/>
          <p:cNvGraphicFramePr>
            <a:graphicFrameLocks noGrp="1"/>
          </p:cNvGraphicFramePr>
          <p:nvPr>
            <p:ph idx="1"/>
          </p:nvPr>
        </p:nvGraphicFramePr>
        <p:xfrm>
          <a:off x="457200" y="2529839"/>
          <a:ext cx="8229600" cy="1859279"/>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pPr algn="l">
                        <a:spcAft>
                          <a:spcPts val="0"/>
                        </a:spcAft>
                      </a:pPr>
                      <a:r>
                        <a:rPr lang="en-US" sz="1400" dirty="0" smtClean="0">
                          <a:solidFill>
                            <a:srgbClr val="000000"/>
                          </a:solidFill>
                          <a:latin typeface="Arial"/>
                          <a:ea typeface="Times New Roman"/>
                          <a:cs typeface="Arial"/>
                        </a:rPr>
                        <a:t>Developer’s </a:t>
                      </a:r>
                      <a:r>
                        <a:rPr lang="en-US" sz="1400" dirty="0">
                          <a:solidFill>
                            <a:srgbClr val="000000"/>
                          </a:solidFill>
                          <a:latin typeface="Arial"/>
                          <a:ea typeface="Times New Roman"/>
                          <a:cs typeface="Arial"/>
                        </a:rPr>
                        <a:t>experience and capability</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US" sz="1400">
                          <a:solidFill>
                            <a:srgbClr val="000000"/>
                          </a:solidFill>
                          <a:latin typeface="Arial"/>
                          <a:ea typeface="Times New Roman"/>
                          <a:cs typeface="Arial"/>
                        </a:rPr>
                        <a:t>ICASE maturity and capability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Low</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400">
                          <a:solidFill>
                            <a:srgbClr val="000000"/>
                          </a:solidFill>
                          <a:latin typeface="Arial"/>
                          <a:ea typeface="Times New Roman"/>
                          <a:cs typeface="Arial"/>
                        </a:rPr>
                        <a:t>PROD (NAP/month)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4</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7</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13</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25</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smtClean="0">
                          <a:solidFill>
                            <a:srgbClr val="000000"/>
                          </a:solidFill>
                          <a:latin typeface="Arial"/>
                          <a:ea typeface="Times New Roman"/>
                          <a:cs typeface="Arial"/>
                        </a:rPr>
                        <a:t>50</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58</a:t>
            </a:fld>
            <a:endParaRPr lang="en-US"/>
          </a:p>
        </p:txBody>
      </p:sp>
    </p:spTree>
  </p:cSld>
  <p:clrMapOvr>
    <a:masterClrMapping/>
  </p:clrMapOvr>
  <p:transition xmlns:p14="http://schemas.microsoft.com/office/powerpoint/2010/mai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840" tIns="44623" rIns="90840" bIns="44623"/>
          <a:lstStyle/>
          <a:p>
            <a:r>
              <a:rPr lang="en-GB"/>
              <a:t>Early design model</a:t>
            </a:r>
          </a:p>
        </p:txBody>
      </p:sp>
      <p:sp>
        <p:nvSpPr>
          <p:cNvPr id="59395" name="Rectangle 3"/>
          <p:cNvSpPr>
            <a:spLocks noGrp="1" noChangeArrowheads="1"/>
          </p:cNvSpPr>
          <p:nvPr>
            <p:ph idx="1"/>
          </p:nvPr>
        </p:nvSpPr>
        <p:spPr>
          <a:noFill/>
          <a:ln/>
        </p:spPr>
        <p:txBody>
          <a:bodyPr lIns="90840" tIns="44623" rIns="90840" bIns="44623"/>
          <a:lstStyle/>
          <a:p>
            <a:pPr>
              <a:lnSpc>
                <a:spcPct val="90000"/>
              </a:lnSpc>
            </a:pPr>
            <a:r>
              <a:rPr lang="en-GB" dirty="0"/>
              <a:t>Estimates can be made after the requirements have been agreed.</a:t>
            </a:r>
          </a:p>
          <a:p>
            <a:pPr>
              <a:lnSpc>
                <a:spcPct val="90000"/>
              </a:lnSpc>
            </a:pPr>
            <a:r>
              <a:rPr lang="en-GB" dirty="0"/>
              <a:t>Based on a standard formula for algorithmic models</a:t>
            </a:r>
          </a:p>
          <a:p>
            <a:pPr algn="just">
              <a:lnSpc>
                <a:spcPct val="90000"/>
              </a:lnSpc>
            </a:pPr>
            <a:r>
              <a:rPr lang="en-GB" dirty="0">
                <a:latin typeface="Helvetica" charset="0"/>
              </a:rPr>
              <a:t>PM</a:t>
            </a:r>
            <a:r>
              <a:rPr lang="en-GB" dirty="0"/>
              <a:t> = </a:t>
            </a:r>
            <a:r>
              <a:rPr lang="en-GB" dirty="0">
                <a:latin typeface="Helvetica" charset="0"/>
              </a:rPr>
              <a:t>A</a:t>
            </a:r>
            <a:r>
              <a:rPr lang="en-GB" dirty="0"/>
              <a:t> </a:t>
            </a:r>
            <a:r>
              <a:rPr lang="en-GB" dirty="0">
                <a:latin typeface="Symbol" charset="2"/>
              </a:rPr>
              <a:t>´</a:t>
            </a:r>
            <a:r>
              <a:rPr lang="en-GB" dirty="0"/>
              <a:t> </a:t>
            </a:r>
            <a:r>
              <a:rPr lang="en-GB" dirty="0" err="1">
                <a:latin typeface="Helvetica" charset="0"/>
              </a:rPr>
              <a:t>Size</a:t>
            </a:r>
            <a:r>
              <a:rPr lang="en-GB" baseline="30000" dirty="0" err="1">
                <a:latin typeface="Helvetica" charset="0"/>
              </a:rPr>
              <a:t>B</a:t>
            </a:r>
            <a:r>
              <a:rPr lang="en-GB" baseline="30000" dirty="0"/>
              <a:t> </a:t>
            </a:r>
            <a:r>
              <a:rPr lang="en-GB" dirty="0">
                <a:latin typeface="Symbol" charset="2"/>
              </a:rPr>
              <a:t>´</a:t>
            </a:r>
            <a:r>
              <a:rPr lang="en-GB" dirty="0"/>
              <a:t> </a:t>
            </a:r>
            <a:r>
              <a:rPr lang="en-GB" dirty="0">
                <a:latin typeface="Helvetica" charset="0"/>
              </a:rPr>
              <a:t>M</a:t>
            </a:r>
            <a:r>
              <a:rPr lang="en-GB" dirty="0"/>
              <a:t> where</a:t>
            </a:r>
          </a:p>
          <a:p>
            <a:pPr lvl="1" algn="just">
              <a:lnSpc>
                <a:spcPct val="90000"/>
              </a:lnSpc>
            </a:pPr>
            <a:r>
              <a:rPr lang="en-GB" dirty="0">
                <a:latin typeface="Helvetica" charset="0"/>
              </a:rPr>
              <a:t>M</a:t>
            </a:r>
            <a:r>
              <a:rPr lang="en-GB" dirty="0"/>
              <a:t> = PERS </a:t>
            </a:r>
            <a:r>
              <a:rPr lang="en-GB" dirty="0">
                <a:latin typeface="Symbol" charset="2"/>
              </a:rPr>
              <a:t>´</a:t>
            </a:r>
            <a:r>
              <a:rPr lang="en-GB" dirty="0"/>
              <a:t> RCPX </a:t>
            </a:r>
            <a:r>
              <a:rPr lang="en-GB" dirty="0">
                <a:latin typeface="Symbol" charset="2"/>
              </a:rPr>
              <a:t>´</a:t>
            </a:r>
            <a:r>
              <a:rPr lang="en-GB" dirty="0"/>
              <a:t> RUSE </a:t>
            </a:r>
            <a:r>
              <a:rPr lang="en-GB" dirty="0">
                <a:latin typeface="Symbol" charset="2"/>
              </a:rPr>
              <a:t>´</a:t>
            </a:r>
            <a:r>
              <a:rPr lang="en-GB" dirty="0"/>
              <a:t> PDIF </a:t>
            </a:r>
            <a:r>
              <a:rPr lang="en-GB" dirty="0">
                <a:latin typeface="Symbol" charset="2"/>
              </a:rPr>
              <a:t>´</a:t>
            </a:r>
            <a:r>
              <a:rPr lang="en-GB" dirty="0"/>
              <a:t> PREX </a:t>
            </a:r>
            <a:r>
              <a:rPr lang="en-GB" dirty="0">
                <a:latin typeface="Symbol" charset="2"/>
              </a:rPr>
              <a:t>´</a:t>
            </a:r>
            <a:r>
              <a:rPr lang="en-GB" dirty="0"/>
              <a:t> FCIL </a:t>
            </a:r>
            <a:r>
              <a:rPr lang="en-GB" dirty="0">
                <a:latin typeface="Symbol" charset="2"/>
              </a:rPr>
              <a:t>´</a:t>
            </a:r>
            <a:r>
              <a:rPr lang="en-GB" dirty="0"/>
              <a:t> SCED;</a:t>
            </a:r>
          </a:p>
          <a:p>
            <a:pPr lvl="1" algn="just">
              <a:lnSpc>
                <a:spcPct val="90000"/>
              </a:lnSpc>
            </a:pPr>
            <a:r>
              <a:rPr lang="en-GB" dirty="0"/>
              <a:t>A = 2.94 in initial calibration, </a:t>
            </a:r>
            <a:endParaRPr lang="en-GB" dirty="0" smtClean="0"/>
          </a:p>
          <a:p>
            <a:pPr lvl="1" algn="just">
              <a:lnSpc>
                <a:spcPct val="90000"/>
              </a:lnSpc>
            </a:pPr>
            <a:r>
              <a:rPr lang="en-GB" dirty="0" smtClean="0"/>
              <a:t>Size </a:t>
            </a:r>
            <a:r>
              <a:rPr lang="en-GB" dirty="0"/>
              <a:t>in KLOC</a:t>
            </a:r>
            <a:r>
              <a:rPr lang="en-GB" dirty="0" smtClean="0"/>
              <a:t>,</a:t>
            </a:r>
          </a:p>
          <a:p>
            <a:pPr lvl="1" algn="just">
              <a:lnSpc>
                <a:spcPct val="90000"/>
              </a:lnSpc>
            </a:pPr>
            <a:r>
              <a:rPr lang="en-GB" dirty="0" smtClean="0"/>
              <a:t>B </a:t>
            </a:r>
            <a:r>
              <a:rPr lang="en-GB" dirty="0"/>
              <a:t>varies from 1.1 to 1.24 depending on novelty of the project, development flexibility, risk management approaches and the process maturity.</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59</a:t>
            </a:fld>
            <a:endParaRPr lang="en-US"/>
          </a:p>
        </p:txBody>
      </p:sp>
    </p:spTree>
  </p:cSld>
  <p:clrMapOvr>
    <a:masterClrMapping/>
  </p:clrMapOvr>
  <p:transition xmlns:p14="http://schemas.microsoft.com/office/powerpoint/2010/main" advTm="2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startup planning</a:t>
            </a:r>
            <a:endParaRPr lang="en-US" dirty="0"/>
          </a:p>
        </p:txBody>
      </p:sp>
      <p:sp>
        <p:nvSpPr>
          <p:cNvPr id="3" name="Content Placeholder 2"/>
          <p:cNvSpPr>
            <a:spLocks noGrp="1"/>
          </p:cNvSpPr>
          <p:nvPr>
            <p:ph idx="1"/>
          </p:nvPr>
        </p:nvSpPr>
        <p:spPr/>
        <p:txBody>
          <a:bodyPr/>
          <a:lstStyle/>
          <a:p>
            <a:r>
              <a:rPr lang="en-US" dirty="0" smtClean="0"/>
              <a:t>At this stage, you know more about the system requirements but do not have design or implementation information</a:t>
            </a:r>
          </a:p>
          <a:p>
            <a:r>
              <a:rPr lang="en-US" dirty="0" smtClean="0"/>
              <a:t>Create a plan with enough detail to make decisions about the project budget and staffing. </a:t>
            </a:r>
            <a:endParaRPr lang="en-US" dirty="0"/>
          </a:p>
          <a:p>
            <a:pPr lvl="1"/>
            <a:r>
              <a:rPr lang="en-US" dirty="0" smtClean="0"/>
              <a:t>This plan is the basis for project resource allocation</a:t>
            </a:r>
          </a:p>
          <a:p>
            <a:r>
              <a:rPr lang="en-US" dirty="0" smtClean="0"/>
              <a:t>The startup plan should also define project monitoring mechanisms</a:t>
            </a:r>
          </a:p>
          <a:p>
            <a:r>
              <a:rPr lang="en-US" dirty="0" smtClean="0"/>
              <a:t>A startup plan is still needed for agile development to allow resources to be allocated to the project</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a:t>
            </a:fld>
            <a:endParaRPr lang="en-US"/>
          </a:p>
        </p:txBody>
      </p:sp>
    </p:spTree>
    <p:extLst>
      <p:ext uri="{BB962C8B-B14F-4D97-AF65-F5344CB8AC3E}">
        <p14:creationId xmlns:p14="http://schemas.microsoft.com/office/powerpoint/2010/main" val="833244437"/>
      </p:ext>
    </p:extLst>
  </p:cSld>
  <p:clrMapOvr>
    <a:masterClrMapping/>
  </p:clrMapOvr>
  <p:transition xmlns:p14="http://schemas.microsoft.com/office/powerpoint/2010/mai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a:t>Multipliers</a:t>
            </a:r>
          </a:p>
        </p:txBody>
      </p:sp>
      <p:sp>
        <p:nvSpPr>
          <p:cNvPr id="105475" name="Rectangle 3"/>
          <p:cNvSpPr>
            <a:spLocks noGrp="1" noChangeArrowheads="1"/>
          </p:cNvSpPr>
          <p:nvPr>
            <p:ph idx="1"/>
          </p:nvPr>
        </p:nvSpPr>
        <p:spPr>
          <a:xfrm>
            <a:off x="688975" y="1606550"/>
            <a:ext cx="7804150" cy="4129088"/>
          </a:xfrm>
        </p:spPr>
        <p:txBody>
          <a:bodyPr/>
          <a:lstStyle/>
          <a:p>
            <a:pPr>
              <a:lnSpc>
                <a:spcPct val="90000"/>
              </a:lnSpc>
            </a:pPr>
            <a:r>
              <a:rPr lang="en-GB"/>
              <a:t>Multipliers reflect the capability of the developers, the non-functional requirements, the familiarity with the development platform, etc.</a:t>
            </a:r>
          </a:p>
          <a:p>
            <a:pPr lvl="1">
              <a:lnSpc>
                <a:spcPct val="90000"/>
              </a:lnSpc>
            </a:pPr>
            <a:r>
              <a:rPr lang="en-GB"/>
              <a:t>RCPX - product reliability and complexity;</a:t>
            </a:r>
          </a:p>
          <a:p>
            <a:pPr lvl="1">
              <a:lnSpc>
                <a:spcPct val="90000"/>
              </a:lnSpc>
            </a:pPr>
            <a:r>
              <a:rPr lang="en-GB"/>
              <a:t>RUSE - the reuse required;</a:t>
            </a:r>
          </a:p>
          <a:p>
            <a:pPr lvl="1">
              <a:lnSpc>
                <a:spcPct val="90000"/>
              </a:lnSpc>
            </a:pPr>
            <a:r>
              <a:rPr lang="en-GB"/>
              <a:t>PDIF - platform difficulty;</a:t>
            </a:r>
          </a:p>
          <a:p>
            <a:pPr lvl="1">
              <a:lnSpc>
                <a:spcPct val="90000"/>
              </a:lnSpc>
            </a:pPr>
            <a:r>
              <a:rPr lang="en-GB"/>
              <a:t>PREX - personnel experience;</a:t>
            </a:r>
          </a:p>
          <a:p>
            <a:pPr lvl="1">
              <a:lnSpc>
                <a:spcPct val="90000"/>
              </a:lnSpc>
            </a:pPr>
            <a:r>
              <a:rPr lang="en-GB"/>
              <a:t>PERS - personnel capability;</a:t>
            </a:r>
          </a:p>
          <a:p>
            <a:pPr lvl="1">
              <a:lnSpc>
                <a:spcPct val="90000"/>
              </a:lnSpc>
            </a:pPr>
            <a:r>
              <a:rPr lang="en-GB"/>
              <a:t>SCED - required schedule;</a:t>
            </a:r>
          </a:p>
          <a:p>
            <a:pPr lvl="1">
              <a:lnSpc>
                <a:spcPct val="90000"/>
              </a:lnSpc>
            </a:pPr>
            <a:r>
              <a:rPr lang="en-GB"/>
              <a:t>FCIL - the team support facilities.</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60</a:t>
            </a:fld>
            <a:endParaRPr lang="en-US"/>
          </a:p>
        </p:txBody>
      </p:sp>
    </p:spTree>
  </p:cSld>
  <p:clrMapOvr>
    <a:masterClrMapping/>
  </p:clrMapOvr>
  <p:transition xmlns:p14="http://schemas.microsoft.com/office/powerpoint/2010/mai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The reuse model</a:t>
            </a:r>
          </a:p>
        </p:txBody>
      </p:sp>
      <p:sp>
        <p:nvSpPr>
          <p:cNvPr id="119811" name="Rectangle 3"/>
          <p:cNvSpPr>
            <a:spLocks noGrp="1" noChangeArrowheads="1"/>
          </p:cNvSpPr>
          <p:nvPr>
            <p:ph idx="1"/>
          </p:nvPr>
        </p:nvSpPr>
        <p:spPr/>
        <p:txBody>
          <a:bodyPr/>
          <a:lstStyle/>
          <a:p>
            <a:pPr>
              <a:lnSpc>
                <a:spcPct val="90000"/>
              </a:lnSpc>
            </a:pPr>
            <a:r>
              <a:rPr lang="en-US"/>
              <a:t>Takes into account black-box code that is reused without change and code that has to be adapted to integrate it with new code.</a:t>
            </a:r>
          </a:p>
          <a:p>
            <a:pPr>
              <a:lnSpc>
                <a:spcPct val="90000"/>
              </a:lnSpc>
            </a:pPr>
            <a:r>
              <a:rPr lang="en-US"/>
              <a:t>There are two versions:</a:t>
            </a:r>
          </a:p>
          <a:p>
            <a:pPr lvl="1">
              <a:lnSpc>
                <a:spcPct val="90000"/>
              </a:lnSpc>
            </a:pPr>
            <a:r>
              <a:rPr lang="en-US"/>
              <a:t>Black-box reuse where code is not modified. An effort estimate (PM) is computed.</a:t>
            </a:r>
          </a:p>
          <a:p>
            <a:pPr lvl="1">
              <a:lnSpc>
                <a:spcPct val="90000"/>
              </a:lnSpc>
            </a:pPr>
            <a:r>
              <a:rPr lang="en-US"/>
              <a:t>White-box reuse where code is modified. A size estimate equivalent to the number of lines of new source code is computed. This then adjusts the size estimate for new code.</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61</a:t>
            </a:fld>
            <a:endParaRPr lang="en-US"/>
          </a:p>
        </p:txBody>
      </p:sp>
    </p:spTree>
  </p:cSld>
  <p:clrMapOvr>
    <a:masterClrMapping/>
  </p:clrMapOvr>
  <p:transition xmlns:p14="http://schemas.microsoft.com/office/powerpoint/2010/mai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Reuse model estimates 1</a:t>
            </a:r>
          </a:p>
        </p:txBody>
      </p:sp>
      <p:sp>
        <p:nvSpPr>
          <p:cNvPr id="120835" name="Rectangle 3"/>
          <p:cNvSpPr>
            <a:spLocks noGrp="1" noChangeArrowheads="1"/>
          </p:cNvSpPr>
          <p:nvPr>
            <p:ph idx="1"/>
          </p:nvPr>
        </p:nvSpPr>
        <p:spPr/>
        <p:txBody>
          <a:bodyPr/>
          <a:lstStyle/>
          <a:p>
            <a:r>
              <a:rPr lang="en-US" dirty="0"/>
              <a:t>For generated code:</a:t>
            </a:r>
          </a:p>
          <a:p>
            <a:r>
              <a:rPr lang="en-US" dirty="0"/>
              <a:t>PM = (ASLOC * AT/100)/ATPROD</a:t>
            </a:r>
          </a:p>
          <a:p>
            <a:pPr lvl="1"/>
            <a:r>
              <a:rPr lang="en-US" dirty="0"/>
              <a:t>ASLOC is the number of lines of generated code</a:t>
            </a:r>
          </a:p>
          <a:p>
            <a:pPr lvl="1"/>
            <a:r>
              <a:rPr lang="en-US" dirty="0"/>
              <a:t>AT is the percentage of code automatically generated.</a:t>
            </a:r>
          </a:p>
          <a:p>
            <a:pPr lvl="1"/>
            <a:r>
              <a:rPr lang="en-US" dirty="0"/>
              <a:t>ATPROD is the productivity of engineers in integrating this code.</a:t>
            </a:r>
          </a:p>
          <a:p>
            <a:endParaRPr lang="en-US" dirty="0"/>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62</a:t>
            </a:fld>
            <a:endParaRPr lang="en-US"/>
          </a:p>
        </p:txBody>
      </p:sp>
    </p:spTree>
  </p:cSld>
  <p:clrMapOvr>
    <a:masterClrMapping/>
  </p:clrMapOvr>
  <p:transition xmlns:p14="http://schemas.microsoft.com/office/powerpoint/2010/mai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Reuse model estimates 2</a:t>
            </a:r>
          </a:p>
        </p:txBody>
      </p:sp>
      <p:sp>
        <p:nvSpPr>
          <p:cNvPr id="123907" name="Rectangle 3"/>
          <p:cNvSpPr>
            <a:spLocks noGrp="1" noChangeArrowheads="1"/>
          </p:cNvSpPr>
          <p:nvPr>
            <p:ph idx="1"/>
          </p:nvPr>
        </p:nvSpPr>
        <p:spPr/>
        <p:txBody>
          <a:bodyPr/>
          <a:lstStyle/>
          <a:p>
            <a:r>
              <a:rPr lang="en-US" dirty="0"/>
              <a:t>When code has to be understood and integrated:</a:t>
            </a:r>
          </a:p>
          <a:p>
            <a:r>
              <a:rPr lang="en-US" dirty="0"/>
              <a:t>ESLOC = ASLOC * (1-AT/100) * AAM.</a:t>
            </a:r>
          </a:p>
          <a:p>
            <a:pPr lvl="1"/>
            <a:r>
              <a:rPr lang="en-US" dirty="0"/>
              <a:t>ASLOC and AT as before.</a:t>
            </a:r>
          </a:p>
          <a:p>
            <a:pPr lvl="1"/>
            <a:r>
              <a:rPr lang="en-US" dirty="0"/>
              <a:t>AAM is the adaptation adjustment multiplier computed from the costs of changing the reused code, the costs of understanding how to integrate the code and the costs of reuse decision making.</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63</a:t>
            </a:fld>
            <a:endParaRPr lang="en-US"/>
          </a:p>
        </p:txBody>
      </p:sp>
    </p:spTree>
  </p:cSld>
  <p:clrMapOvr>
    <a:masterClrMapping/>
  </p:clrMapOvr>
  <p:transition xmlns:p14="http://schemas.microsoft.com/office/powerpoint/2010/mai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a:t>Post-architecture level</a:t>
            </a:r>
          </a:p>
        </p:txBody>
      </p:sp>
      <p:sp>
        <p:nvSpPr>
          <p:cNvPr id="106499" name="Rectangle 3"/>
          <p:cNvSpPr>
            <a:spLocks noGrp="1" noChangeArrowheads="1"/>
          </p:cNvSpPr>
          <p:nvPr>
            <p:ph idx="1"/>
          </p:nvPr>
        </p:nvSpPr>
        <p:spPr>
          <a:xfrm>
            <a:off x="612775" y="1530350"/>
            <a:ext cx="8186738" cy="4359275"/>
          </a:xfrm>
        </p:spPr>
        <p:txBody>
          <a:bodyPr/>
          <a:lstStyle/>
          <a:p>
            <a:r>
              <a:rPr lang="en-GB"/>
              <a:t>Uses the same formula as the early design model but with 17 rather than 7 associated multipliers.</a:t>
            </a:r>
          </a:p>
          <a:p>
            <a:r>
              <a:rPr lang="en-GB"/>
              <a:t>The code size is estimated as:</a:t>
            </a:r>
          </a:p>
          <a:p>
            <a:pPr lvl="1"/>
            <a:r>
              <a:rPr lang="en-GB"/>
              <a:t>Number of lines of new code to be developed;</a:t>
            </a:r>
          </a:p>
          <a:p>
            <a:pPr lvl="1"/>
            <a:r>
              <a:rPr lang="en-GB"/>
              <a:t>Estimate of equivalent number of lines of new code computed using the reuse model;</a:t>
            </a:r>
          </a:p>
          <a:p>
            <a:pPr lvl="1"/>
            <a:r>
              <a:rPr lang="en-GB"/>
              <a:t>An estimate of the number of lines of code that have to be modified according to requirements changes.</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64</a:t>
            </a:fld>
            <a:endParaRPr lang="en-US"/>
          </a:p>
        </p:txBody>
      </p:sp>
    </p:spTree>
  </p:cSld>
  <p:clrMapOvr>
    <a:masterClrMapping/>
  </p:clrMapOvr>
  <p:transition xmlns:p14="http://schemas.microsoft.com/office/powerpoint/2010/mai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title"/>
          </p:nvPr>
        </p:nvSpPr>
        <p:spPr>
          <a:noFill/>
          <a:ln/>
        </p:spPr>
        <p:txBody>
          <a:bodyPr lIns="90840" tIns="44623" rIns="90840" bIns="44623"/>
          <a:lstStyle/>
          <a:p>
            <a:r>
              <a:rPr lang="en-GB"/>
              <a:t>The exponent term</a:t>
            </a:r>
          </a:p>
        </p:txBody>
      </p:sp>
      <p:sp>
        <p:nvSpPr>
          <p:cNvPr id="61442" name="Rectangle 2"/>
          <p:cNvSpPr>
            <a:spLocks noGrp="1" noChangeArrowheads="1"/>
          </p:cNvSpPr>
          <p:nvPr>
            <p:ph idx="1"/>
          </p:nvPr>
        </p:nvSpPr>
        <p:spPr>
          <a:noFill/>
          <a:ln/>
        </p:spPr>
        <p:txBody>
          <a:bodyPr lIns="90840" tIns="44623" rIns="90840" bIns="44623"/>
          <a:lstStyle/>
          <a:p>
            <a:pPr>
              <a:lnSpc>
                <a:spcPct val="90000"/>
              </a:lnSpc>
            </a:pPr>
            <a:r>
              <a:rPr lang="en-GB" sz="2400"/>
              <a:t>This depends on 5 scale factors (see next slide). Their sum/100 is added to 1.01</a:t>
            </a:r>
          </a:p>
          <a:p>
            <a:pPr>
              <a:lnSpc>
                <a:spcPct val="90000"/>
              </a:lnSpc>
            </a:pPr>
            <a:r>
              <a:rPr lang="en-GB" sz="2400"/>
              <a:t>A company takes on a project in a new domain. The client has not defined the process to be used and has not allowed time for risk analysis. The company has a CMM level 2 rating.</a:t>
            </a:r>
          </a:p>
          <a:p>
            <a:pPr lvl="1">
              <a:lnSpc>
                <a:spcPct val="90000"/>
              </a:lnSpc>
            </a:pPr>
            <a:r>
              <a:rPr lang="en-GB" sz="2000"/>
              <a:t>Precedenteness - new project (4)</a:t>
            </a:r>
          </a:p>
          <a:p>
            <a:pPr lvl="1">
              <a:lnSpc>
                <a:spcPct val="90000"/>
              </a:lnSpc>
            </a:pPr>
            <a:r>
              <a:rPr lang="en-GB" sz="2000"/>
              <a:t>Development flexibility - no client involvement - Very high (1)</a:t>
            </a:r>
          </a:p>
          <a:p>
            <a:pPr lvl="1">
              <a:lnSpc>
                <a:spcPct val="90000"/>
              </a:lnSpc>
            </a:pPr>
            <a:r>
              <a:rPr lang="en-GB" sz="2000"/>
              <a:t>Architecture/risk resolution - No risk analysis - V. Low .(5)</a:t>
            </a:r>
          </a:p>
          <a:p>
            <a:pPr lvl="1">
              <a:lnSpc>
                <a:spcPct val="90000"/>
              </a:lnSpc>
            </a:pPr>
            <a:r>
              <a:rPr lang="en-GB" sz="2000"/>
              <a:t>Team cohesion - new team - nominal (3)</a:t>
            </a:r>
          </a:p>
          <a:p>
            <a:pPr lvl="1">
              <a:lnSpc>
                <a:spcPct val="90000"/>
              </a:lnSpc>
            </a:pPr>
            <a:r>
              <a:rPr lang="en-GB" sz="2000"/>
              <a:t>Process maturity - some control - nominal (3)</a:t>
            </a:r>
          </a:p>
          <a:p>
            <a:pPr>
              <a:lnSpc>
                <a:spcPct val="90000"/>
              </a:lnSpc>
            </a:pPr>
            <a:r>
              <a:rPr lang="en-GB" sz="2400"/>
              <a:t>Scale factor is therefore 1.17.</a:t>
            </a:r>
          </a:p>
          <a:p>
            <a:pPr lvl="1">
              <a:lnSpc>
                <a:spcPct val="90000"/>
              </a:lnSpc>
            </a:pPr>
            <a:endParaRPr lang="en-GB" sz="2000"/>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65</a:t>
            </a:fld>
            <a:endParaRPr lang="en-US"/>
          </a:p>
        </p:txBody>
      </p:sp>
    </p:spTree>
  </p:cSld>
  <p:clrMapOvr>
    <a:masterClrMapping/>
  </p:clrMapOvr>
  <p:transition xmlns:p14="http://schemas.microsoft.com/office/powerpoint/2010/main" advTm="200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a:t>
            </a:r>
            <a:r>
              <a:rPr lang="en-US" b="1" dirty="0" smtClean="0"/>
              <a:t> </a:t>
            </a:r>
            <a:r>
              <a:rPr lang="en-US" dirty="0"/>
              <a:t>factors used in the exponent computation in the post-architecture model</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9172610"/>
              </p:ext>
            </p:extLst>
          </p:nvPr>
        </p:nvGraphicFramePr>
        <p:xfrm>
          <a:off x="457200" y="1600200"/>
          <a:ext cx="8229600" cy="4053839"/>
        </p:xfrm>
        <a:graphic>
          <a:graphicData uri="http://schemas.openxmlformats.org/drawingml/2006/table">
            <a:tbl>
              <a:tblPr firstRow="1" bandRow="1">
                <a:tableStyleId>{5C22544A-7EE6-4342-B048-85BDC9FD1C3A}</a:tableStyleId>
              </a:tblPr>
              <a:tblGrid>
                <a:gridCol w="2501848"/>
                <a:gridCol w="5727752"/>
              </a:tblGrid>
              <a:tr h="370840">
                <a:tc>
                  <a:txBody>
                    <a:bodyPr/>
                    <a:lstStyle/>
                    <a:p>
                      <a:pPr algn="just">
                        <a:spcAft>
                          <a:spcPts val="0"/>
                        </a:spcAft>
                      </a:pPr>
                      <a:r>
                        <a:rPr lang="en-US" sz="1400" b="1" dirty="0" smtClean="0">
                          <a:solidFill>
                            <a:srgbClr val="000000"/>
                          </a:solidFill>
                          <a:latin typeface="Arial"/>
                          <a:ea typeface="Times New Roman"/>
                          <a:cs typeface="Arial"/>
                        </a:rPr>
                        <a:t>Scale </a:t>
                      </a:r>
                      <a:r>
                        <a:rPr lang="en-US" sz="1400" b="1" dirty="0">
                          <a:solidFill>
                            <a:srgbClr val="000000"/>
                          </a:solidFill>
                          <a:latin typeface="Arial"/>
                          <a:ea typeface="Times New Roman"/>
                          <a:cs typeface="Arial"/>
                        </a:rPr>
                        <a:t>factor</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Explanation</a:t>
                      </a:r>
                      <a:endParaRPr lang="en-GB" sz="1400"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US" sz="1400" dirty="0">
                          <a:solidFill>
                            <a:srgbClr val="000000"/>
                          </a:solidFill>
                          <a:latin typeface="Arial"/>
                          <a:ea typeface="Times New Roman"/>
                          <a:cs typeface="Arial"/>
                        </a:rPr>
                        <a:t>Architecture/risk resolution</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extent of risk analysis carried out. Very low means little analysis; extra-high means a complete and thorough risk analysis.</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dirty="0">
                          <a:solidFill>
                            <a:srgbClr val="000000"/>
                          </a:solidFill>
                          <a:latin typeface="Arial"/>
                          <a:ea typeface="Times New Roman"/>
                          <a:cs typeface="Arial"/>
                        </a:rPr>
                        <a:t>Development flexibility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degree of flexibility in the development process. Very low means a prescribed process is used; extra-high means that the client sets only general goals.</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dirty="0" err="1" smtClean="0">
                          <a:solidFill>
                            <a:srgbClr val="000000"/>
                          </a:solidFill>
                          <a:latin typeface="Arial"/>
                          <a:ea typeface="Times New Roman"/>
                          <a:cs typeface="Arial"/>
                        </a:rPr>
                        <a:t>Precedentedness</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previous experience of the organization with this type of project. Very low means no previous experience; extra-high means that the organization is completely familiar with this application domain.</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dirty="0">
                          <a:solidFill>
                            <a:srgbClr val="000000"/>
                          </a:solidFill>
                          <a:latin typeface="Arial"/>
                          <a:ea typeface="Times New Roman"/>
                          <a:cs typeface="Arial"/>
                        </a:rPr>
                        <a:t>Process maturity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process maturity of the organization. The computation of this value depends on the CMM Maturity Questionnaire, but an estimate can be achieved by subtracting the CMM process maturity level from 5</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dirty="0">
                          <a:solidFill>
                            <a:srgbClr val="000000"/>
                          </a:solidFill>
                          <a:latin typeface="Arial"/>
                          <a:ea typeface="Times New Roman"/>
                          <a:cs typeface="Arial"/>
                        </a:rPr>
                        <a:t>Team cohesion</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how well the development team knows each other and work together. Very low means very difficult interactions; extra-high means an integrated and effective team with no communication problems.</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66</a:t>
            </a:fld>
            <a:endParaRPr lang="en-US"/>
          </a:p>
        </p:txBody>
      </p:sp>
    </p:spTree>
  </p:cSld>
  <p:clrMapOvr>
    <a:masterClrMapping/>
  </p:clrMapOvr>
  <p:transition xmlns:p14="http://schemas.microsoft.com/office/powerpoint/2010/mai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noFill/>
          <a:ln/>
        </p:spPr>
        <p:txBody>
          <a:bodyPr lIns="90840" tIns="44623" rIns="90840" bIns="44623"/>
          <a:lstStyle/>
          <a:p>
            <a:r>
              <a:rPr lang="en-GB"/>
              <a:t>Multipliers</a:t>
            </a:r>
          </a:p>
        </p:txBody>
      </p:sp>
      <p:sp>
        <p:nvSpPr>
          <p:cNvPr id="63490" name="Rectangle 2"/>
          <p:cNvSpPr>
            <a:spLocks noGrp="1" noChangeArrowheads="1"/>
          </p:cNvSpPr>
          <p:nvPr>
            <p:ph idx="1"/>
          </p:nvPr>
        </p:nvSpPr>
        <p:spPr>
          <a:noFill/>
          <a:ln/>
        </p:spPr>
        <p:txBody>
          <a:bodyPr lIns="90840" tIns="44623" rIns="90840" bIns="44623"/>
          <a:lstStyle/>
          <a:p>
            <a:pPr>
              <a:lnSpc>
                <a:spcPct val="90000"/>
              </a:lnSpc>
            </a:pPr>
            <a:r>
              <a:rPr lang="en-GB" sz="2400"/>
              <a:t>Product attributes </a:t>
            </a:r>
          </a:p>
          <a:p>
            <a:pPr lvl="1">
              <a:lnSpc>
                <a:spcPct val="90000"/>
              </a:lnSpc>
            </a:pPr>
            <a:r>
              <a:rPr lang="en-GB" sz="2000"/>
              <a:t>Concerned with required characteristics of the software product being developed.</a:t>
            </a:r>
          </a:p>
          <a:p>
            <a:pPr algn="just">
              <a:lnSpc>
                <a:spcPct val="90000"/>
              </a:lnSpc>
              <a:spcAft>
                <a:spcPts val="600"/>
              </a:spcAft>
            </a:pPr>
            <a:r>
              <a:rPr lang="en-GB" sz="2400"/>
              <a:t>Computer attributes </a:t>
            </a:r>
          </a:p>
          <a:p>
            <a:pPr lvl="1" algn="just">
              <a:lnSpc>
                <a:spcPct val="90000"/>
              </a:lnSpc>
              <a:spcAft>
                <a:spcPts val="600"/>
              </a:spcAft>
            </a:pPr>
            <a:r>
              <a:rPr lang="en-GB" sz="2000"/>
              <a:t>Constraints imposed on the software by the hardware platform.</a:t>
            </a:r>
          </a:p>
          <a:p>
            <a:pPr algn="just">
              <a:lnSpc>
                <a:spcPct val="90000"/>
              </a:lnSpc>
              <a:spcAft>
                <a:spcPts val="600"/>
              </a:spcAft>
            </a:pPr>
            <a:r>
              <a:rPr lang="en-GB" sz="2400"/>
              <a:t>Personnel attributes </a:t>
            </a:r>
          </a:p>
          <a:p>
            <a:pPr lvl="1" algn="just">
              <a:lnSpc>
                <a:spcPct val="90000"/>
              </a:lnSpc>
              <a:spcAft>
                <a:spcPts val="600"/>
              </a:spcAft>
            </a:pPr>
            <a:r>
              <a:rPr lang="en-GB" sz="2000"/>
              <a:t>Multipliers that take the experience and capabilities of the people working on the project into account. </a:t>
            </a:r>
          </a:p>
          <a:p>
            <a:pPr algn="just">
              <a:lnSpc>
                <a:spcPct val="90000"/>
              </a:lnSpc>
            </a:pPr>
            <a:r>
              <a:rPr lang="en-GB" sz="2400"/>
              <a:t>Project attributes </a:t>
            </a:r>
          </a:p>
          <a:p>
            <a:pPr lvl="1" algn="just">
              <a:lnSpc>
                <a:spcPct val="90000"/>
              </a:lnSpc>
            </a:pPr>
            <a:r>
              <a:rPr lang="en-GB" sz="2000"/>
              <a:t>Concerned with the particular characteristics of the software development project.</a:t>
            </a:r>
          </a:p>
          <a:p>
            <a:pPr>
              <a:lnSpc>
                <a:spcPct val="90000"/>
              </a:lnSpc>
            </a:pPr>
            <a:endParaRPr lang="en-GB" sz="2400"/>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67</a:t>
            </a:fld>
            <a:endParaRPr lang="en-US"/>
          </a:p>
        </p:txBody>
      </p:sp>
    </p:spTree>
  </p:cSld>
  <p:clrMapOvr>
    <a:masterClrMapping/>
  </p:clrMapOvr>
  <p:transition xmlns:p14="http://schemas.microsoft.com/office/powerpoint/2010/main" advTm="200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798" y="308932"/>
            <a:ext cx="7016455" cy="1041214"/>
          </a:xfrm>
        </p:spPr>
        <p:txBody>
          <a:bodyPr>
            <a:normAutofit/>
          </a:bodyPr>
          <a:lstStyle/>
          <a:p>
            <a:r>
              <a:rPr lang="en-US" dirty="0" smtClean="0"/>
              <a:t>The </a:t>
            </a:r>
            <a:r>
              <a:rPr lang="en-US" dirty="0"/>
              <a:t>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nvPr>
        </p:nvGraphicFramePr>
        <p:xfrm>
          <a:off x="1879479" y="1956568"/>
          <a:ext cx="5754775" cy="3809999"/>
        </p:xfrm>
        <a:graphic>
          <a:graphicData uri="http://schemas.openxmlformats.org/drawingml/2006/table">
            <a:tbl>
              <a:tblPr firstRow="1" bandRow="1">
                <a:tableStyleId>{5C22544A-7EE6-4342-B048-85BDC9FD1C3A}</a:tableStyleId>
              </a:tblPr>
              <a:tblGrid>
                <a:gridCol w="2313013"/>
                <a:gridCol w="3441762"/>
              </a:tblGrid>
              <a:tr h="370840">
                <a:tc>
                  <a:txBody>
                    <a:bodyPr/>
                    <a:lstStyle/>
                    <a:p>
                      <a:pPr algn="l">
                        <a:spcAft>
                          <a:spcPts val="300"/>
                        </a:spcAft>
                      </a:pPr>
                      <a:r>
                        <a:rPr lang="en-US" sz="1400" dirty="0" smtClean="0">
                          <a:solidFill>
                            <a:srgbClr val="000000"/>
                          </a:solidFill>
                          <a:latin typeface="Arial"/>
                          <a:ea typeface="Times New Roman"/>
                          <a:cs typeface="Arial"/>
                        </a:rPr>
                        <a:t>Exponent </a:t>
                      </a:r>
                      <a:r>
                        <a:rPr lang="en-US" sz="1400" dirty="0">
                          <a:solidFill>
                            <a:srgbClr val="000000"/>
                          </a:solidFill>
                          <a:latin typeface="Arial"/>
                          <a:ea typeface="Times New Roman"/>
                          <a:cs typeface="Arial"/>
                        </a:rPr>
                        <a:t>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tr>
              <a:tr h="370840">
                <a:tc>
                  <a:txBody>
                    <a:bodyPr/>
                    <a:lstStyle/>
                    <a:p>
                      <a:pPr algn="l">
                        <a:spcAft>
                          <a:spcPts val="300"/>
                        </a:spcAft>
                      </a:pPr>
                      <a:r>
                        <a:rPr lang="en-US" sz="1400">
                          <a:solidFill>
                            <a:srgbClr val="000000"/>
                          </a:solidFill>
                          <a:latin typeface="Arial"/>
                          <a:ea typeface="Times New Roman"/>
                          <a:cs typeface="Arial"/>
                        </a:rPr>
                        <a:t>System size (including factors for reuse and requirements volatility)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128,000 DSI</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b="1">
                          <a:solidFill>
                            <a:srgbClr val="000000"/>
                          </a:solidFill>
                          <a:latin typeface="Arial"/>
                          <a:ea typeface="Times New Roman"/>
                          <a:cs typeface="Arial"/>
                        </a:rPr>
                        <a:t>Initial COCOMO estimate without cost drivers</a:t>
                      </a:r>
                      <a:endParaRPr lang="en-GB" sz="140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a:solidFill>
                            <a:srgbClr val="000000"/>
                          </a:solidFill>
                          <a:latin typeface="Arial"/>
                          <a:ea typeface="Times New Roman"/>
                          <a:cs typeface="Arial"/>
                        </a:rPr>
                        <a:t>730 person-months</a:t>
                      </a:r>
                      <a:endParaRPr lang="en-GB" sz="1400">
                        <a:solidFill>
                          <a:srgbClr val="000000"/>
                        </a:solidFill>
                        <a:latin typeface="Arial"/>
                        <a:ea typeface="Times New Roman"/>
                        <a:cs typeface="Arial"/>
                      </a:endParaRPr>
                    </a:p>
                  </a:txBody>
                  <a:tcPr marL="54610" marR="54610" marT="0" marB="91440"/>
                </a:tc>
              </a:tr>
              <a:tr h="370840">
                <a:tc>
                  <a:txBody>
                    <a:bodyPr/>
                    <a:lstStyle/>
                    <a:p>
                      <a:pPr algn="l">
                        <a:spcAft>
                          <a:spcPts val="300"/>
                        </a:spcAft>
                      </a:pPr>
                      <a:r>
                        <a:rPr lang="en-US" sz="1400">
                          <a:solidFill>
                            <a:srgbClr val="000000"/>
                          </a:solidFill>
                          <a:latin typeface="Arial"/>
                          <a:ea typeface="Times New Roman"/>
                          <a:cs typeface="Arial"/>
                        </a:rPr>
                        <a:t>Reliability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1.39</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High, multiplier = 1.21</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Low, multiplier = 1.12</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Accelerated, multiplier = 1.29</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b="1">
                          <a:solidFill>
                            <a:srgbClr val="000000"/>
                          </a:solidFill>
                          <a:latin typeface="Arial"/>
                          <a:ea typeface="Times New Roman"/>
                          <a:cs typeface="Arial"/>
                        </a:rPr>
                        <a:t>Adjusted COCOMO estimate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b="1" dirty="0">
                          <a:solidFill>
                            <a:srgbClr val="000000"/>
                          </a:solidFill>
                          <a:latin typeface="Arial"/>
                          <a:ea typeface="Times New Roman"/>
                          <a:cs typeface="Arial"/>
                        </a:rPr>
                        <a:t>2,306 person-months</a:t>
                      </a:r>
                      <a:endParaRPr lang="en-GB" sz="1400" dirty="0">
                        <a:solidFill>
                          <a:srgbClr val="000000"/>
                        </a:solidFill>
                        <a:latin typeface="Arial"/>
                        <a:ea typeface="Times New Roman"/>
                        <a:cs typeface="Arial"/>
                      </a:endParaRPr>
                    </a:p>
                  </a:txBody>
                  <a:tcPr marL="54610" marR="54610" marT="0" marB="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68</a:t>
            </a:fld>
            <a:endParaRPr lang="en-US"/>
          </a:p>
        </p:txBody>
      </p:sp>
    </p:spTree>
  </p:cSld>
  <p:clrMapOvr>
    <a:masterClrMapping/>
  </p:clrMapOvr>
  <p:transition xmlns:p14="http://schemas.microsoft.com/office/powerpoint/2010/mai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8932"/>
            <a:ext cx="7276731" cy="1121308"/>
          </a:xfrm>
        </p:spPr>
        <p:txBody>
          <a:bodyPr>
            <a:normAutofit/>
          </a:bodyPr>
          <a:lstStyle/>
          <a:p>
            <a:r>
              <a:rPr lang="en-US" dirty="0" smtClean="0"/>
              <a:t>The </a:t>
            </a:r>
            <a:r>
              <a:rPr lang="en-US" dirty="0"/>
              <a:t>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nvPr>
        </p:nvGraphicFramePr>
        <p:xfrm>
          <a:off x="1433291" y="2634446"/>
          <a:ext cx="5754775" cy="2743199"/>
        </p:xfrm>
        <a:graphic>
          <a:graphicData uri="http://schemas.openxmlformats.org/drawingml/2006/table">
            <a:tbl>
              <a:tblPr firstRow="1" bandRow="1">
                <a:tableStyleId>{5C22544A-7EE6-4342-B048-85BDC9FD1C3A}</a:tableStyleId>
              </a:tblPr>
              <a:tblGrid>
                <a:gridCol w="2313013"/>
                <a:gridCol w="3441762"/>
              </a:tblGrid>
              <a:tr h="370840">
                <a:tc>
                  <a:txBody>
                    <a:bodyPr/>
                    <a:lstStyle/>
                    <a:p>
                      <a:pPr algn="l">
                        <a:spcAft>
                          <a:spcPts val="300"/>
                        </a:spcAft>
                      </a:pPr>
                      <a:r>
                        <a:rPr lang="en-US" sz="1400" dirty="0" smtClean="0">
                          <a:solidFill>
                            <a:srgbClr val="000000"/>
                          </a:solidFill>
                          <a:latin typeface="Arial"/>
                          <a:ea typeface="Times New Roman"/>
                          <a:cs typeface="Arial"/>
                        </a:rPr>
                        <a:t>Exponent </a:t>
                      </a:r>
                      <a:r>
                        <a:rPr lang="en-US" sz="1400" dirty="0">
                          <a:solidFill>
                            <a:srgbClr val="000000"/>
                          </a:solidFill>
                          <a:latin typeface="Arial"/>
                          <a:ea typeface="Times New Roman"/>
                          <a:cs typeface="Arial"/>
                        </a:rPr>
                        <a:t>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tr>
              <a:tr h="370840">
                <a:tc>
                  <a:txBody>
                    <a:bodyPr/>
                    <a:lstStyle/>
                    <a:p>
                      <a:pPr algn="l">
                        <a:spcAft>
                          <a:spcPts val="300"/>
                        </a:spcAft>
                      </a:pPr>
                      <a:r>
                        <a:rPr lang="en-US" sz="1400" dirty="0">
                          <a:solidFill>
                            <a:srgbClr val="000000"/>
                          </a:solidFill>
                          <a:latin typeface="Arial"/>
                          <a:ea typeface="Times New Roman"/>
                          <a:cs typeface="Arial"/>
                        </a:rPr>
                        <a:t>Reliability</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91440" marB="0"/>
                </a:tc>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None, multiplier = 1</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0.72</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Normal, multiplier = 1</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b="1" dirty="0">
                          <a:solidFill>
                            <a:srgbClr val="000000"/>
                          </a:solidFill>
                          <a:latin typeface="Arial"/>
                          <a:ea typeface="Times New Roman"/>
                          <a:cs typeface="Arial"/>
                        </a:rPr>
                        <a:t>Adjusted COCOMO estimate</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dirty="0">
                          <a:solidFill>
                            <a:srgbClr val="000000"/>
                          </a:solidFill>
                          <a:latin typeface="Arial"/>
                          <a:ea typeface="Times New Roman"/>
                          <a:cs typeface="Arial"/>
                        </a:rPr>
                        <a:t>295 person-</a:t>
                      </a:r>
                      <a:r>
                        <a:rPr lang="en-US" sz="1400" b="1" dirty="0" smtClean="0">
                          <a:solidFill>
                            <a:srgbClr val="000000"/>
                          </a:solidFill>
                          <a:latin typeface="Arial"/>
                          <a:ea typeface="Times New Roman"/>
                          <a:cs typeface="Arial"/>
                        </a:rPr>
                        <a:t>months</a:t>
                      </a:r>
                      <a:endParaRPr lang="en-GB" sz="1400" dirty="0">
                        <a:solidFill>
                          <a:srgbClr val="000000"/>
                        </a:solidFill>
                        <a:latin typeface="Arial"/>
                        <a:ea typeface="Times New Roman"/>
                        <a:cs typeface="Arial"/>
                      </a:endParaRPr>
                    </a:p>
                  </a:txBody>
                  <a:tcPr marL="54610" marR="54610" marT="0" marB="9144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69</a:t>
            </a:fld>
            <a:endParaRPr lang="en-US"/>
          </a:p>
        </p:txBody>
      </p:sp>
    </p:spTree>
  </p:cSld>
  <p:clrMapOvr>
    <a:masterClrMapping/>
  </p:clrMapOvr>
  <p:transition xmlns:p14="http://schemas.microsoft.com/office/powerpoint/2010/mai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planning</a:t>
            </a:r>
            <a:endParaRPr lang="en-US" dirty="0"/>
          </a:p>
        </p:txBody>
      </p:sp>
      <p:sp>
        <p:nvSpPr>
          <p:cNvPr id="3" name="Content Placeholder 2"/>
          <p:cNvSpPr>
            <a:spLocks noGrp="1"/>
          </p:cNvSpPr>
          <p:nvPr>
            <p:ph idx="1"/>
          </p:nvPr>
        </p:nvSpPr>
        <p:spPr/>
        <p:txBody>
          <a:bodyPr/>
          <a:lstStyle/>
          <a:p>
            <a:r>
              <a:rPr lang="en-US" dirty="0" smtClean="0"/>
              <a:t>The project plan should be regularly amended as the project progresses and you know more about the software and its development</a:t>
            </a:r>
          </a:p>
          <a:p>
            <a:r>
              <a:rPr lang="en-US" dirty="0" smtClean="0"/>
              <a:t>The project schedule, cost-estimate and risks have to be regularly revised</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7</a:t>
            </a:fld>
            <a:endParaRPr lang="en-US"/>
          </a:p>
        </p:txBody>
      </p:sp>
    </p:spTree>
    <p:extLst>
      <p:ext uri="{BB962C8B-B14F-4D97-AF65-F5344CB8AC3E}">
        <p14:creationId xmlns:p14="http://schemas.microsoft.com/office/powerpoint/2010/main" val="1552477079"/>
      </p:ext>
    </p:extLst>
  </p:cSld>
  <p:clrMapOvr>
    <a:masterClrMapping/>
  </p:clrMapOvr>
  <p:transition xmlns:p14="http://schemas.microsoft.com/office/powerpoint/2010/mai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a:t>Project duration and staffing</a:t>
            </a:r>
          </a:p>
        </p:txBody>
      </p:sp>
      <p:sp>
        <p:nvSpPr>
          <p:cNvPr id="111619" name="Rectangle 3"/>
          <p:cNvSpPr>
            <a:spLocks noGrp="1" noChangeArrowheads="1"/>
          </p:cNvSpPr>
          <p:nvPr>
            <p:ph idx="1"/>
          </p:nvPr>
        </p:nvSpPr>
        <p:spPr/>
        <p:txBody>
          <a:bodyPr/>
          <a:lstStyle/>
          <a:p>
            <a:pPr>
              <a:lnSpc>
                <a:spcPct val="90000"/>
              </a:lnSpc>
            </a:pPr>
            <a:r>
              <a:rPr lang="en-GB" sz="2400"/>
              <a:t>As well as effort estimation, managers must estimate the calendar time required to complete a project and when staff will be required.</a:t>
            </a:r>
          </a:p>
          <a:p>
            <a:pPr>
              <a:lnSpc>
                <a:spcPct val="90000"/>
              </a:lnSpc>
            </a:pPr>
            <a:r>
              <a:rPr lang="en-GB" sz="2400"/>
              <a:t>Calendar time can be estimated using a COCOMO 2 formula</a:t>
            </a:r>
          </a:p>
          <a:p>
            <a:pPr lvl="1" algn="just">
              <a:lnSpc>
                <a:spcPct val="90000"/>
              </a:lnSpc>
              <a:spcBef>
                <a:spcPts val="600"/>
              </a:spcBef>
              <a:spcAft>
                <a:spcPts val="600"/>
              </a:spcAft>
            </a:pPr>
            <a:r>
              <a:rPr lang="en-GB" sz="2000"/>
              <a:t>TDEV = 3 </a:t>
            </a:r>
            <a:r>
              <a:rPr lang="en-GB" sz="2000">
                <a:latin typeface="Symbol" charset="2"/>
              </a:rPr>
              <a:t>´</a:t>
            </a:r>
            <a:r>
              <a:rPr lang="en-GB" sz="2000"/>
              <a:t> (PM)</a:t>
            </a:r>
            <a:r>
              <a:rPr lang="en-GB" sz="2000" baseline="30000"/>
              <a:t>(0.33+0.2*(B-1.01))</a:t>
            </a:r>
          </a:p>
          <a:p>
            <a:pPr lvl="1">
              <a:lnSpc>
                <a:spcPct val="90000"/>
              </a:lnSpc>
            </a:pPr>
            <a:r>
              <a:rPr lang="en-GB" sz="2000"/>
              <a:t>PM is the effort computation and B is the exponent computed as discussed above (B is 1 for the early prototyping model). This computation predicts the nominal schedule for the project.</a:t>
            </a:r>
          </a:p>
          <a:p>
            <a:pPr>
              <a:lnSpc>
                <a:spcPct val="90000"/>
              </a:lnSpc>
            </a:pPr>
            <a:r>
              <a:rPr lang="en-GB" sz="2400"/>
              <a:t>The time required is independent of the number of people working on the project.</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70</a:t>
            </a:fld>
            <a:endParaRPr lang="en-US"/>
          </a:p>
        </p:txBody>
      </p:sp>
    </p:spTree>
  </p:cSld>
  <p:clrMapOvr>
    <a:masterClrMapping/>
  </p:clrMapOvr>
  <p:transition xmlns:p14="http://schemas.microsoft.com/office/powerpoint/2010/mai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lIns="90840" tIns="44623" rIns="90840" bIns="44623"/>
          <a:lstStyle/>
          <a:p>
            <a:r>
              <a:rPr lang="en-GB"/>
              <a:t>Staffing requirements</a:t>
            </a:r>
          </a:p>
        </p:txBody>
      </p:sp>
      <p:sp>
        <p:nvSpPr>
          <p:cNvPr id="88067" name="Rectangle 3"/>
          <p:cNvSpPr>
            <a:spLocks noGrp="1" noChangeArrowheads="1"/>
          </p:cNvSpPr>
          <p:nvPr>
            <p:ph idx="1"/>
          </p:nvPr>
        </p:nvSpPr>
        <p:spPr>
          <a:noFill/>
          <a:ln/>
        </p:spPr>
        <p:txBody>
          <a:bodyPr lIns="90840" tIns="44623" rIns="90840" bIns="44623"/>
          <a:lstStyle/>
          <a:p>
            <a:pPr>
              <a:lnSpc>
                <a:spcPct val="90000"/>
              </a:lnSpc>
            </a:pPr>
            <a:r>
              <a:rPr lang="en-GB"/>
              <a:t>Staff required can’t be computed by diving the development time by the required schedule.</a:t>
            </a:r>
          </a:p>
          <a:p>
            <a:pPr>
              <a:lnSpc>
                <a:spcPct val="90000"/>
              </a:lnSpc>
            </a:pPr>
            <a:r>
              <a:rPr lang="en-GB"/>
              <a:t>The number of people working on a project varies depending on the phase of the project.</a:t>
            </a:r>
          </a:p>
          <a:p>
            <a:pPr>
              <a:lnSpc>
                <a:spcPct val="90000"/>
              </a:lnSpc>
            </a:pPr>
            <a:r>
              <a:rPr lang="en-GB"/>
              <a:t>The more people who work on the project, the more total effort is usually required.</a:t>
            </a:r>
          </a:p>
          <a:p>
            <a:pPr>
              <a:lnSpc>
                <a:spcPct val="90000"/>
              </a:lnSpc>
            </a:pPr>
            <a:r>
              <a:rPr lang="en-GB"/>
              <a:t>A very rapid build-up of people often correlates with schedule slippage.</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71</a:t>
            </a:fld>
            <a:endParaRPr lang="en-US"/>
          </a:p>
        </p:txBody>
      </p:sp>
    </p:spTree>
  </p:cSld>
  <p:clrMapOvr>
    <a:masterClrMapping/>
  </p:clrMapOvr>
  <p:transition xmlns:p14="http://schemas.microsoft.com/office/powerpoint/2010/mai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a:t>The price charged for a system does not just depend on its estimated development costs and the profit required by the development company. Organizational factors may mean that the price is increased to compensate for increased risk or decreased to gain competitive advantage. </a:t>
            </a:r>
            <a:endParaRPr lang="en-GB" sz="2000" dirty="0"/>
          </a:p>
          <a:p>
            <a:r>
              <a:rPr lang="en-US" sz="2000" dirty="0"/>
              <a:t>Software is often priced to gain a contract and the functionality of the system is then adjusted to meet the estimated price.</a:t>
            </a:r>
            <a:endParaRPr lang="en-GB" sz="2000" dirty="0"/>
          </a:p>
          <a:p>
            <a:r>
              <a:rPr lang="en-US" sz="2000" dirty="0"/>
              <a:t>Plan-driven development is organized around a complete project plan that defines the project activities, the planned effort, the activity schedule and who is responsible for each activity.</a:t>
            </a:r>
            <a:endParaRPr lang="en-GB" sz="2000" dirty="0"/>
          </a:p>
          <a:p>
            <a:endParaRPr lang="en-GB" sz="2000"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72</a:t>
            </a:fld>
            <a:endParaRPr lang="en-US"/>
          </a:p>
        </p:txBody>
      </p:sp>
    </p:spTree>
    <p:extLst>
      <p:ext uri="{BB962C8B-B14F-4D97-AF65-F5344CB8AC3E}">
        <p14:creationId xmlns:p14="http://schemas.microsoft.com/office/powerpoint/2010/main" val="3246827656"/>
      </p:ext>
    </p:extLst>
  </p:cSld>
  <p:clrMapOvr>
    <a:masterClrMapping/>
  </p:clrMapOvr>
  <p:transition xmlns:p14="http://schemas.microsoft.com/office/powerpoint/2010/mai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a:t>Project scheduling involves the creation of various graphical representations of part of the project plan. Bar charts, which show the activity duration and staffing timelines, are the most commonly used schedule representations.</a:t>
            </a:r>
            <a:endParaRPr lang="en-GB" sz="2000" dirty="0"/>
          </a:p>
          <a:p>
            <a:r>
              <a:rPr lang="en-US" sz="2000" dirty="0"/>
              <a:t>A project milestone is a predictable outcome of an activity or set of activities. At each milestone, a formal report of progress should be presented to management. A deliverable is a work product that is delivered to the project customer.</a:t>
            </a:r>
            <a:endParaRPr lang="en-GB" sz="2000" dirty="0"/>
          </a:p>
          <a:p>
            <a:r>
              <a:rPr lang="en-US" sz="2000" dirty="0"/>
              <a:t>The agile planning game involves the whole team in project planning. The plan is developed incrementally and, if problems arise, it is adjusted so that software functionality is reduced instead of delaying the delivery of an increment.</a:t>
            </a:r>
            <a:endParaRPr lang="en-GB" sz="2000"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73</a:t>
            </a:fld>
            <a:endParaRPr lang="en-US"/>
          </a:p>
        </p:txBody>
      </p:sp>
    </p:spTree>
  </p:cSld>
  <p:clrMapOvr>
    <a:masterClrMapping/>
  </p:clrMapOvr>
  <p:transition xmlns:p14="http://schemas.microsoft.com/office/powerpoint/2010/mai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a:t>Estimation techniques for software may be experience-based, where managers judge the effort required, or algorithmic, where the effort required is computed from other estimated project parameters.</a:t>
            </a:r>
            <a:endParaRPr lang="en-GB" sz="2000" dirty="0"/>
          </a:p>
          <a:p>
            <a:r>
              <a:rPr lang="en-US" sz="2000" dirty="0"/>
              <a:t>The COCOMO II costing model is a mature algorithmic cost model that takes project, product, hardware and personnel attributes into account when formulating a cost estimate.  </a:t>
            </a:r>
            <a:endParaRPr lang="en-GB" sz="2000" dirty="0"/>
          </a:p>
          <a:p>
            <a:endParaRPr lang="en-US" sz="2000"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74</a:t>
            </a:fld>
            <a:endParaRPr lang="en-US"/>
          </a:p>
        </p:txBody>
      </p:sp>
    </p:spTree>
    <p:extLst>
      <p:ext uri="{BB962C8B-B14F-4D97-AF65-F5344CB8AC3E}">
        <p14:creationId xmlns:p14="http://schemas.microsoft.com/office/powerpoint/2010/main" val="216078169"/>
      </p:ext>
    </p:extLst>
  </p:cSld>
  <p:clrMapOvr>
    <a:masterClrMapping/>
  </p:clrMapOvr>
  <p:transition xmlns:p14="http://schemas.microsoft.com/office/powerpoint/2010/mai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smtClean="0"/>
              <a:t>Software pricing</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8</a:t>
            </a:fld>
            <a:endParaRPr lang="en-US"/>
          </a:p>
        </p:txBody>
      </p:sp>
    </p:spTree>
    <p:extLst>
      <p:ext uri="{BB962C8B-B14F-4D97-AF65-F5344CB8AC3E}">
        <p14:creationId xmlns:p14="http://schemas.microsoft.com/office/powerpoint/2010/main" val="672042068"/>
      </p:ext>
    </p:extLst>
  </p:cSld>
  <p:clrMapOvr>
    <a:masterClrMapping/>
  </p:clrMapOvr>
  <p:transition xmlns:p14="http://schemas.microsoft.com/office/powerpoint/2010/mai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smtClean="0"/>
              <a:t>Software pricing</a:t>
            </a:r>
            <a:endParaRPr lang="en-GB" dirty="0"/>
          </a:p>
        </p:txBody>
      </p:sp>
      <p:sp>
        <p:nvSpPr>
          <p:cNvPr id="12291" name="Rectangle 3"/>
          <p:cNvSpPr>
            <a:spLocks noGrp="1" noChangeArrowheads="1"/>
          </p:cNvSpPr>
          <p:nvPr>
            <p:ph idx="1"/>
          </p:nvPr>
        </p:nvSpPr>
        <p:spPr>
          <a:noFill/>
          <a:ln/>
        </p:spPr>
        <p:txBody>
          <a:bodyPr lIns="90840" tIns="44623" rIns="90840" bIns="44623"/>
          <a:lstStyle/>
          <a:p>
            <a:r>
              <a:rPr lang="en-GB" dirty="0"/>
              <a:t>Estimates are made to discover the cost, to the developer, of producing a software system</a:t>
            </a:r>
            <a:r>
              <a:rPr lang="en-GB" dirty="0" smtClean="0"/>
              <a:t>.</a:t>
            </a:r>
          </a:p>
          <a:p>
            <a:pPr lvl="1"/>
            <a:r>
              <a:rPr lang="en-GB" dirty="0" smtClean="0"/>
              <a:t>You take into account, hardware, software, travel, training and effort costs.</a:t>
            </a:r>
          </a:p>
          <a:p>
            <a:r>
              <a:rPr lang="en-GB" dirty="0"/>
              <a:t>There is not a simple relationship between the development cost and the price charged to the customer.</a:t>
            </a:r>
          </a:p>
          <a:p>
            <a:r>
              <a:rPr lang="en-GB" dirty="0"/>
              <a:t>Broader organisational, economic, political and business considerations influence the price charged.</a:t>
            </a:r>
          </a:p>
        </p:txBody>
      </p:sp>
      <p:sp>
        <p:nvSpPr>
          <p:cNvPr id="2" name="Date Placeholder 1"/>
          <p:cNvSpPr>
            <a:spLocks noGrp="1"/>
          </p:cNvSpPr>
          <p:nvPr>
            <p:ph type="dt" sz="half" idx="10"/>
          </p:nvPr>
        </p:nvSpPr>
        <p:spPr/>
        <p:txBody>
          <a:bodyPr/>
          <a:lstStyle/>
          <a:p>
            <a:r>
              <a:rPr lang="en-GB" smtClean="0"/>
              <a:t>10/12/2014</a:t>
            </a:r>
            <a:endParaRPr lang="en-US"/>
          </a:p>
        </p:txBody>
      </p:sp>
      <p:sp>
        <p:nvSpPr>
          <p:cNvPr id="3" name="Footer Placeholder 2"/>
          <p:cNvSpPr>
            <a:spLocks noGrp="1"/>
          </p:cNvSpPr>
          <p:nvPr>
            <p:ph type="ftr" sz="quarter" idx="11"/>
          </p:nvPr>
        </p:nvSpPr>
        <p:spPr/>
        <p:txBody>
          <a:bodyPr/>
          <a:lstStyle/>
          <a:p>
            <a:r>
              <a:rPr lang="en-US" smtClean="0"/>
              <a:t>Chapter 23 Project Planning</a:t>
            </a:r>
            <a:endParaRPr lang="en-US"/>
          </a:p>
        </p:txBody>
      </p:sp>
      <p:sp>
        <p:nvSpPr>
          <p:cNvPr id="4" name="Slide Number Placeholder 3"/>
          <p:cNvSpPr>
            <a:spLocks noGrp="1"/>
          </p:cNvSpPr>
          <p:nvPr>
            <p:ph type="sldNum" sz="quarter" idx="12"/>
          </p:nvPr>
        </p:nvSpPr>
        <p:spPr/>
        <p:txBody>
          <a:bodyPr/>
          <a:lstStyle/>
          <a:p>
            <a:fld id="{0D150273-F455-7D4F-8782-207C52466607}" type="slidenum">
              <a:rPr lang="en-US" smtClean="0"/>
              <a:pPr/>
              <a:t>9</a:t>
            </a:fld>
            <a:endParaRPr lang="en-US"/>
          </a:p>
        </p:txBody>
      </p:sp>
    </p:spTree>
  </p:cSld>
  <p:clrMapOvr>
    <a:masterClrMapping/>
  </p:clrMapOvr>
  <p:transition xmlns:p14="http://schemas.microsoft.com/office/powerpoint/2010/mai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404</TotalTime>
  <Words>5392</Words>
  <Application>Microsoft Macintosh PowerPoint</Application>
  <PresentationFormat>On-screen Show (4:3)</PresentationFormat>
  <Paragraphs>658</Paragraphs>
  <Slides>74</Slides>
  <Notes>8</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SE10 slides</vt:lpstr>
      <vt:lpstr>Chapter 23 – Project planning</vt:lpstr>
      <vt:lpstr>Topics covered</vt:lpstr>
      <vt:lpstr>Project planning</vt:lpstr>
      <vt:lpstr>Planning stages</vt:lpstr>
      <vt:lpstr>Proposal planning</vt:lpstr>
      <vt:lpstr>Project startup planning</vt:lpstr>
      <vt:lpstr>Development planning</vt:lpstr>
      <vt:lpstr>Software pricing</vt:lpstr>
      <vt:lpstr>Software pricing</vt:lpstr>
      <vt:lpstr>Factors affecting software pricing </vt:lpstr>
      <vt:lpstr>Factors affecting software pricing </vt:lpstr>
      <vt:lpstr>Pricing strategies</vt:lpstr>
      <vt:lpstr>Pricing to win</vt:lpstr>
      <vt:lpstr>Plan-driven development</vt:lpstr>
      <vt:lpstr>Plan-driven development</vt:lpstr>
      <vt:lpstr>Plan-driven development – pros and cons</vt:lpstr>
      <vt:lpstr>Project plans</vt:lpstr>
      <vt:lpstr>Project plan supplements </vt:lpstr>
      <vt:lpstr>The planning process</vt:lpstr>
      <vt:lpstr>The project planning process </vt:lpstr>
      <vt:lpstr>Planning assumptions</vt:lpstr>
      <vt:lpstr>Risk mitigation</vt:lpstr>
      <vt:lpstr>Project scheduling</vt:lpstr>
      <vt:lpstr>Project scheduling</vt:lpstr>
      <vt:lpstr>Project scheduling activities</vt:lpstr>
      <vt:lpstr>The project scheduling process </vt:lpstr>
      <vt:lpstr>Scheduling problems</vt:lpstr>
      <vt:lpstr>Schedule presentation</vt:lpstr>
      <vt:lpstr>Project activites</vt:lpstr>
      <vt:lpstr>Milestones and deliverables</vt:lpstr>
      <vt:lpstr>Tasks, durations, and dependencies </vt:lpstr>
      <vt:lpstr>Activity bar chart </vt:lpstr>
      <vt:lpstr>Staff allocation chart </vt:lpstr>
      <vt:lpstr>Agile planning</vt:lpstr>
      <vt:lpstr>Agile planning</vt:lpstr>
      <vt:lpstr>Agile planning stages</vt:lpstr>
      <vt:lpstr>Approaches to agile planning</vt:lpstr>
      <vt:lpstr>Story-based planning</vt:lpstr>
      <vt:lpstr>The planning game</vt:lpstr>
      <vt:lpstr>Release and iteration planning</vt:lpstr>
      <vt:lpstr>Task allocation</vt:lpstr>
      <vt:lpstr>Software delivery</vt:lpstr>
      <vt:lpstr>Agile planning difficulties</vt:lpstr>
      <vt:lpstr>Agile planning applicability</vt:lpstr>
      <vt:lpstr>Estimation techniques</vt:lpstr>
      <vt:lpstr>Estimation techniques</vt:lpstr>
      <vt:lpstr>Estimate uncertainty </vt:lpstr>
      <vt:lpstr>Experience-based approaches</vt:lpstr>
      <vt:lpstr>Problem with experience-based approaches</vt:lpstr>
      <vt:lpstr>Algorithmic cost modelling</vt:lpstr>
      <vt:lpstr>Estimation accuracy</vt:lpstr>
      <vt:lpstr>Effectiveness of algorithmic models</vt:lpstr>
      <vt:lpstr>COCOMO cost modeling</vt:lpstr>
      <vt:lpstr>COCOMO cost modeling</vt:lpstr>
      <vt:lpstr>COCOMO 2 models</vt:lpstr>
      <vt:lpstr>COCOMO estimation models </vt:lpstr>
      <vt:lpstr>Application composition model</vt:lpstr>
      <vt:lpstr>Application-point productivity</vt:lpstr>
      <vt:lpstr>Early design model</vt:lpstr>
      <vt:lpstr>Multipliers</vt:lpstr>
      <vt:lpstr>The reuse model</vt:lpstr>
      <vt:lpstr>Reuse model estimates 1</vt:lpstr>
      <vt:lpstr>Reuse model estimates 2</vt:lpstr>
      <vt:lpstr>Post-architecture level</vt:lpstr>
      <vt:lpstr>The exponent term</vt:lpstr>
      <vt:lpstr>Scale factors used in the exponent computation in the post-architecture model </vt:lpstr>
      <vt:lpstr>Multipliers</vt:lpstr>
      <vt:lpstr>The effect of cost drivers on effort estimates </vt:lpstr>
      <vt:lpstr>The effect of cost drivers on effort estimates </vt:lpstr>
      <vt:lpstr>Project duration and staffing</vt:lpstr>
      <vt:lpstr>Staffing requirements</vt:lpstr>
      <vt:lpstr>Key points</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23</dc:title>
  <dc:creator>Ian Sommerville</dc:creator>
  <cp:lastModifiedBy>Ian Sommerville</cp:lastModifiedBy>
  <cp:revision>17</cp:revision>
  <dcterms:created xsi:type="dcterms:W3CDTF">2010-02-15T19:53:37Z</dcterms:created>
  <dcterms:modified xsi:type="dcterms:W3CDTF">2014-12-10T14:54:36Z</dcterms:modified>
</cp:coreProperties>
</file>