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0" r:id="rId3"/>
    <p:sldId id="271" r:id="rId4"/>
    <p:sldId id="272" r:id="rId5"/>
    <p:sldId id="257" r:id="rId6"/>
    <p:sldId id="322" r:id="rId7"/>
    <p:sldId id="323" r:id="rId8"/>
    <p:sldId id="324" r:id="rId9"/>
    <p:sldId id="315" r:id="rId10"/>
    <p:sldId id="273" r:id="rId11"/>
    <p:sldId id="258" r:id="rId12"/>
    <p:sldId id="303" r:id="rId13"/>
    <p:sldId id="276" r:id="rId14"/>
    <p:sldId id="283" r:id="rId15"/>
    <p:sldId id="284" r:id="rId16"/>
    <p:sldId id="262" r:id="rId17"/>
    <p:sldId id="325" r:id="rId18"/>
    <p:sldId id="326" r:id="rId19"/>
    <p:sldId id="327" r:id="rId20"/>
    <p:sldId id="328" r:id="rId21"/>
    <p:sldId id="316" r:id="rId22"/>
    <p:sldId id="329" r:id="rId23"/>
    <p:sldId id="317" r:id="rId24"/>
    <p:sldId id="330" r:id="rId25"/>
    <p:sldId id="331" r:id="rId26"/>
    <p:sldId id="318" r:id="rId27"/>
    <p:sldId id="285" r:id="rId28"/>
    <p:sldId id="319" r:id="rId29"/>
    <p:sldId id="332" r:id="rId30"/>
    <p:sldId id="320" r:id="rId31"/>
    <p:sldId id="333" r:id="rId32"/>
    <p:sldId id="313" r:id="rId33"/>
    <p:sldId id="279" r:id="rId34"/>
    <p:sldId id="286" r:id="rId35"/>
    <p:sldId id="267" r:id="rId36"/>
    <p:sldId id="287" r:id="rId37"/>
    <p:sldId id="334" r:id="rId38"/>
    <p:sldId id="266" r:id="rId39"/>
    <p:sldId id="296" r:id="rId40"/>
    <p:sldId id="297" r:id="rId41"/>
    <p:sldId id="268" r:id="rId42"/>
    <p:sldId id="339" r:id="rId43"/>
    <p:sldId id="288" r:id="rId44"/>
    <p:sldId id="335" r:id="rId45"/>
    <p:sldId id="336" r:id="rId46"/>
    <p:sldId id="337" r:id="rId47"/>
    <p:sldId id="338" r:id="rId48"/>
    <p:sldId id="311" r:id="rId49"/>
    <p:sldId id="304" r:id="rId50"/>
    <p:sldId id="305" r:id="rId51"/>
    <p:sldId id="306" r:id="rId52"/>
    <p:sldId id="307" r:id="rId53"/>
    <p:sldId id="308" r:id="rId54"/>
    <p:sldId id="310" r:id="rId55"/>
    <p:sldId id="309" r:id="rId56"/>
    <p:sldId id="312" r:id="rId57"/>
    <p:sldId id="280" r:id="rId58"/>
    <p:sldId id="340" r:id="rId59"/>
    <p:sldId id="289" r:id="rId60"/>
    <p:sldId id="341" r:id="rId61"/>
    <p:sldId id="298" r:id="rId62"/>
    <p:sldId id="299" r:id="rId63"/>
    <p:sldId id="300" r:id="rId64"/>
    <p:sldId id="342" r:id="rId65"/>
    <p:sldId id="314" r:id="rId66"/>
    <p:sldId id="29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12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11/12/2014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extLst>
      <p:ext uri="{BB962C8B-B14F-4D97-AF65-F5344CB8AC3E}">
        <p14:creationId xmlns:p14="http://schemas.microsoft.com/office/powerpoint/2010/main" val="4070993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11/12/2014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extLst>
      <p:ext uri="{BB962C8B-B14F-4D97-AF65-F5344CB8AC3E}">
        <p14:creationId xmlns:p14="http://schemas.microsoft.com/office/powerpoint/2010/main" val="7196992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11/12/2014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11/12/2014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11/12/2014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11/12/2014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25 Configuration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0236374"/>
              </p:ext>
            </p:extLst>
          </p:nvPr>
        </p:nvGraphicFramePr>
        <p:xfrm>
          <a:off x="457200" y="1610360"/>
          <a:ext cx="8421757" cy="4399280"/>
        </p:xfrm>
        <a:graphic>
          <a:graphicData uri="http://schemas.openxmlformats.org/drawingml/2006/table">
            <a:tbl>
              <a:tblPr firstRow="1" bandRow="1">
                <a:tableStyleId>{5C22544A-7EE6-4342-B048-85BDC9FD1C3A}</a:tableStyleId>
              </a:tblPr>
              <a:tblGrid>
                <a:gridCol w="2068251"/>
                <a:gridCol w="6353506"/>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a:solidFill>
                            <a:srgbClr val="000000"/>
                          </a:solidFill>
                          <a:latin typeface="Arial"/>
                          <a:ea typeface="Times New Roman"/>
                          <a:cs typeface="Arial"/>
                        </a:rPr>
                        <a:t>Explanation</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Baseline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a:t>
                      </a:r>
                      <a:r>
                        <a:rPr lang="en-GB" sz="1500" dirty="0" smtClean="0">
                          <a:solidFill>
                            <a:srgbClr val="000000"/>
                          </a:solidFill>
                          <a:latin typeface="Arial"/>
                          <a:ea typeface="Times New Roman"/>
                          <a:cs typeface="Arial"/>
                        </a:rPr>
                        <a:t>is always possible </a:t>
                      </a:r>
                      <a:r>
                        <a:rPr lang="en-GB" sz="1500" dirty="0">
                          <a:solidFill>
                            <a:srgbClr val="000000"/>
                          </a:solidFill>
                          <a:latin typeface="Arial"/>
                          <a:ea typeface="Times New Roman"/>
                          <a:cs typeface="Arial"/>
                        </a:rPr>
                        <a:t>to recreate a baseline from its constituent components. </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Branching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from a version in an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The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and the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may then develop independently. </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Codeline </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Configuration </a:t>
                      </a:r>
                      <a:r>
                        <a:rPr lang="en-GB" sz="1500" dirty="0" smtClean="0">
                          <a:solidFill>
                            <a:srgbClr val="000000"/>
                          </a:solidFill>
                          <a:latin typeface="Arial"/>
                          <a:ea typeface="Times New Roman"/>
                          <a:cs typeface="Arial"/>
                        </a:rPr>
                        <a:t>(version) control</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Configuration item or software configuration item (SCI)</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tr>
              <a:tr h="370840">
                <a:tc>
                  <a:txBody>
                    <a:bodyPr/>
                    <a:lstStyle/>
                    <a:p>
                      <a:pPr algn="just">
                        <a:spcAft>
                          <a:spcPts val="200"/>
                        </a:spcAft>
                      </a:pPr>
                      <a:r>
                        <a:rPr lang="en-GB" sz="1500" dirty="0">
                          <a:solidFill>
                            <a:srgbClr val="000000"/>
                          </a:solidFill>
                          <a:latin typeface="Arial"/>
                          <a:ea typeface="Times New Roman"/>
                          <a:cs typeface="Arial"/>
                        </a:rPr>
                        <a:t>Mainline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sequence of baselines representing different versions of a system.</a:t>
                      </a: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dirty="0" smtClean="0"/>
              <a:t>Chapter 25 Configuration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10</a:t>
            </a:fld>
            <a:endParaRPr lang="en-US"/>
          </a:p>
        </p:txBody>
      </p:sp>
      <p:sp>
        <p:nvSpPr>
          <p:cNvPr id="3" name="Date Placeholder 2"/>
          <p:cNvSpPr>
            <a:spLocks noGrp="1"/>
          </p:cNvSpPr>
          <p:nvPr>
            <p:ph type="dt" sz="half" idx="10"/>
          </p:nvPr>
        </p:nvSpPr>
        <p:spPr/>
        <p:txBody>
          <a:bodyPr/>
          <a:lstStyle/>
          <a:p>
            <a:r>
              <a:rPr lang="en-GB" dirty="0" smtClean="0"/>
              <a:t>11/12/2014</a:t>
            </a:r>
            <a:endParaRPr lang="en-US" dirty="0"/>
          </a:p>
        </p:txBody>
      </p:sp>
    </p:spTree>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5228123"/>
              </p:ext>
            </p:extLst>
          </p:nvPr>
        </p:nvGraphicFramePr>
        <p:xfrm>
          <a:off x="457200" y="1670415"/>
          <a:ext cx="8001084" cy="3571240"/>
        </p:xfrm>
        <a:graphic>
          <a:graphicData uri="http://schemas.openxmlformats.org/drawingml/2006/table">
            <a:tbl>
              <a:tblPr firstRow="1" bandRow="1">
                <a:tableStyleId>{5C22544A-7EE6-4342-B048-85BDC9FD1C3A}</a:tableStyleId>
              </a:tblPr>
              <a:tblGrid>
                <a:gridCol w="1814964"/>
                <a:gridCol w="6186120"/>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dirty="0">
                          <a:solidFill>
                            <a:srgbClr val="000000"/>
                          </a:solidFill>
                          <a:latin typeface="Arial"/>
                          <a:ea typeface="Times New Roman"/>
                          <a:cs typeface="Arial"/>
                        </a:rPr>
                        <a:t>Explanation</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Merging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version of a software component by merging separate versions in different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These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may have been created by a previous branch of one of the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involved.</a:t>
                      </a:r>
                    </a:p>
                  </a:txBody>
                  <a:tcPr marL="68580" marR="68580" marT="0" marB="0"/>
                </a:tc>
              </a:tr>
              <a:tr h="370840">
                <a:tc>
                  <a:txBody>
                    <a:bodyPr/>
                    <a:lstStyle/>
                    <a:p>
                      <a:pPr algn="l">
                        <a:spcAft>
                          <a:spcPts val="200"/>
                        </a:spcAft>
                      </a:pPr>
                      <a:r>
                        <a:rPr lang="en-GB" sz="1500">
                          <a:solidFill>
                            <a:srgbClr val="000000"/>
                          </a:solidFill>
                          <a:latin typeface="Arial"/>
                          <a:ea typeface="Times New Roman"/>
                          <a:cs typeface="Arial"/>
                        </a:rPr>
                        <a:t>Release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tr>
              <a:tr h="370840">
                <a:tc>
                  <a:txBody>
                    <a:bodyPr/>
                    <a:lstStyle/>
                    <a:p>
                      <a:pPr algn="l">
                        <a:spcAft>
                          <a:spcPts val="200"/>
                        </a:spcAft>
                      </a:pPr>
                      <a:r>
                        <a:rPr lang="en-GB" sz="1500" dirty="0" smtClean="0">
                          <a:solidFill>
                            <a:srgbClr val="000000"/>
                          </a:solidFill>
                          <a:latin typeface="Arial"/>
                          <a:ea typeface="Times New Roman"/>
                          <a:cs typeface="Arial"/>
                        </a:rPr>
                        <a:t>Repository</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smtClean="0">
                          <a:solidFill>
                            <a:srgbClr val="000000"/>
                          </a:solidFill>
                          <a:latin typeface="Arial"/>
                          <a:ea typeface="Times New Roman"/>
                          <a:cs typeface="Arial"/>
                        </a:rPr>
                        <a:t>A shared database of versions of software components and meta-information about changes to these components.</a:t>
                      </a:r>
                      <a:endParaRPr lang="en-GB" sz="1500" dirty="0">
                        <a:solidFill>
                          <a:srgbClr val="000000"/>
                        </a:solidFill>
                        <a:latin typeface="Arial"/>
                        <a:ea typeface="Times New Roman"/>
                        <a:cs typeface="Arial"/>
                      </a:endParaRP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System building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Version</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 instance of a configuration item that differs, in some way, from other instances of that item. Versions always have a unique </a:t>
                      </a:r>
                      <a:r>
                        <a:rPr lang="en-GB" sz="1500" dirty="0" smtClean="0">
                          <a:solidFill>
                            <a:srgbClr val="000000"/>
                          </a:solidFill>
                          <a:latin typeface="Arial"/>
                          <a:ea typeface="Times New Roman"/>
                          <a:cs typeface="Arial"/>
                        </a:rPr>
                        <a:t>identifier.</a:t>
                      </a:r>
                      <a:endParaRPr lang="en-GB" sz="1500" dirty="0">
                        <a:solidFill>
                          <a:srgbClr val="000000"/>
                        </a:solidFill>
                        <a:latin typeface="Arial"/>
                        <a:ea typeface="Times New Roman"/>
                        <a:cs typeface="Arial"/>
                      </a:endParaRPr>
                    </a:p>
                  </a:txBody>
                  <a:tcPr marL="68580" marR="68580" marT="0" marB="0"/>
                </a:tc>
              </a:tr>
              <a:tr h="370840">
                <a:tc>
                  <a:txBody>
                    <a:bodyPr/>
                    <a:lstStyle/>
                    <a:p>
                      <a:pPr algn="l">
                        <a:spcAft>
                          <a:spcPts val="200"/>
                        </a:spcAft>
                      </a:pPr>
                      <a:r>
                        <a:rPr lang="en-GB" sz="1500" dirty="0">
                          <a:solidFill>
                            <a:srgbClr val="000000"/>
                          </a:solidFill>
                          <a:latin typeface="Arial"/>
                          <a:ea typeface="Times New Roman"/>
                          <a:cs typeface="Arial"/>
                        </a:rPr>
                        <a:t>Workspace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11</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Version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794894369"/>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t>Version management (VM) is the process of keeping track of different versions of software components or configuration items and the systems in which these components are used. </a:t>
            </a:r>
          </a:p>
          <a:p>
            <a:r>
              <a:rPr lang="en-US" dirty="0" smtClean="0"/>
              <a:t>It also involves ensuring that changes made by different developers to these versions do not interfere with each other. </a:t>
            </a:r>
          </a:p>
          <a:p>
            <a:r>
              <a:rPr lang="en-US" dirty="0" smtClean="0"/>
              <a:t>Therefore version management can be thought of as the process of managing </a:t>
            </a:r>
            <a:r>
              <a:rPr lang="en-US" dirty="0" err="1" smtClean="0"/>
              <a:t>codelines</a:t>
            </a:r>
            <a:r>
              <a:rPr lang="en-US" dirty="0" smtClean="0"/>
              <a:t> and baselines.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codeline</a:t>
            </a:r>
            <a:r>
              <a:rPr lang="en-US" dirty="0" smtClean="0"/>
              <a:t> is a sequence of versions of  source code with later versions in the sequence derived from earlier versions. </a:t>
            </a:r>
          </a:p>
          <a:p>
            <a:r>
              <a:rPr lang="en-US" dirty="0" err="1" smtClean="0"/>
              <a:t>Codelines</a:t>
            </a:r>
            <a:r>
              <a:rPr lang="en-US" dirty="0" smtClean="0"/>
              <a:t> normally apply to components of systems so that there are different versions of each component.</a:t>
            </a:r>
          </a:p>
          <a:p>
            <a:r>
              <a:rPr lang="en-US" dirty="0" smtClean="0"/>
              <a:t> A baseline is a definition of a specific system. </a:t>
            </a:r>
          </a:p>
          <a:p>
            <a:r>
              <a:rPr lang="en-US" dirty="0" smtClean="0"/>
              <a:t>The baseline therefore specifies the component versions that are included in the system plus a specification of the libraries used, configuration files, etc.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t>Baselines may be specified using a configuration language, which allows you to define what components are included in a version of a particular system. </a:t>
            </a:r>
            <a:endParaRPr lang="en-GB" dirty="0" smtClean="0"/>
          </a:p>
          <a:p>
            <a:r>
              <a:rPr lang="en-US" dirty="0" smtClean="0"/>
              <a:t>Baselines are important because you often have to recreate a specific version of a complete system. </a:t>
            </a:r>
          </a:p>
          <a:p>
            <a:pPr lvl="1"/>
            <a:r>
              <a:rPr lang="en-US" dirty="0" smtClean="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t>
            </a:r>
            <a:r>
              <a:rPr lang="en-US" dirty="0"/>
              <a:t>and baselines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92" y="1979543"/>
            <a:ext cx="7058438" cy="3754488"/>
          </a:xfrm>
          <a:prstGeom prst="rect">
            <a:avLst/>
          </a:prstGeom>
        </p:spPr>
      </p:pic>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lstStyle/>
          <a:p>
            <a:r>
              <a:rPr lang="en-US" dirty="0"/>
              <a:t>Version control (VC) systems identify, store and control access to the different versions of components. There are two types of modern version control system</a:t>
            </a:r>
            <a:r>
              <a:rPr lang="en-GB" dirty="0"/>
              <a:t> </a:t>
            </a:r>
            <a:endParaRPr lang="en-GB" dirty="0" smtClean="0"/>
          </a:p>
          <a:p>
            <a:pPr lvl="1"/>
            <a:r>
              <a:rPr lang="en-US" dirty="0"/>
              <a:t>Centralized systems, where there is a single master repository that maintains all versions of the software components that are being developed. </a:t>
            </a:r>
            <a:r>
              <a:rPr lang="en-US" dirty="0" smtClean="0"/>
              <a:t>Subversion is </a:t>
            </a:r>
            <a:r>
              <a:rPr lang="en-US" dirty="0"/>
              <a:t>a widely used example of a centralized VC system</a:t>
            </a:r>
            <a:r>
              <a:rPr lang="en-US" dirty="0" smtClean="0"/>
              <a:t>.</a:t>
            </a:r>
          </a:p>
          <a:p>
            <a:pPr lvl="1"/>
            <a:r>
              <a:rPr lang="en-US" dirty="0"/>
              <a:t>Distributed systems, where multiple versions of the component repository exist at the same time. Git </a:t>
            </a:r>
            <a:r>
              <a:rPr lang="en-US" dirty="0" smtClean="0"/>
              <a:t>is </a:t>
            </a:r>
            <a:r>
              <a:rPr lang="en-US" dirty="0"/>
              <a:t>a widely-used example of a distributed VC </a:t>
            </a:r>
            <a:r>
              <a:rPr lang="en-US" dirty="0" smtClean="0"/>
              <a:t>system</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17</a:t>
            </a:fld>
            <a:endParaRPr lang="en-US"/>
          </a:p>
        </p:txBody>
      </p:sp>
    </p:spTree>
    <p:extLst>
      <p:ext uri="{BB962C8B-B14F-4D97-AF65-F5344CB8AC3E}">
        <p14:creationId xmlns:p14="http://schemas.microsoft.com/office/powerpoint/2010/main" val="3914232539"/>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version control systems</a:t>
            </a:r>
            <a:endParaRPr lang="en-US" dirty="0"/>
          </a:p>
        </p:txBody>
      </p:sp>
      <p:sp>
        <p:nvSpPr>
          <p:cNvPr id="3" name="Content Placeholder 2"/>
          <p:cNvSpPr>
            <a:spLocks noGrp="1"/>
          </p:cNvSpPr>
          <p:nvPr>
            <p:ph idx="1"/>
          </p:nvPr>
        </p:nvSpPr>
        <p:spPr/>
        <p:txBody>
          <a:bodyPr/>
          <a:lstStyle/>
          <a:p>
            <a:r>
              <a:rPr lang="en-US" dirty="0"/>
              <a:t>Version and release identification</a:t>
            </a:r>
            <a:r>
              <a:rPr lang="en-GB" dirty="0"/>
              <a:t> </a:t>
            </a:r>
            <a:endParaRPr lang="en-GB" dirty="0" smtClean="0"/>
          </a:p>
          <a:p>
            <a:r>
              <a:rPr lang="en-US" dirty="0"/>
              <a:t>Change history recording </a:t>
            </a:r>
            <a:endParaRPr lang="en-US" dirty="0" smtClean="0"/>
          </a:p>
          <a:p>
            <a:r>
              <a:rPr lang="en-US" dirty="0" smtClean="0"/>
              <a:t>Support for independent </a:t>
            </a:r>
            <a:r>
              <a:rPr lang="en-US" dirty="0"/>
              <a:t>development </a:t>
            </a:r>
            <a:endParaRPr lang="en-US" dirty="0" smtClean="0"/>
          </a:p>
          <a:p>
            <a:r>
              <a:rPr lang="en-US" dirty="0" smtClean="0"/>
              <a:t>Project support</a:t>
            </a:r>
          </a:p>
          <a:p>
            <a:r>
              <a:rPr lang="en-US" dirty="0" smtClean="0"/>
              <a:t>Storage management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18</a:t>
            </a:fld>
            <a:endParaRPr lang="en-US"/>
          </a:p>
        </p:txBody>
      </p:sp>
    </p:spTree>
    <p:extLst>
      <p:ext uri="{BB962C8B-B14F-4D97-AF65-F5344CB8AC3E}">
        <p14:creationId xmlns:p14="http://schemas.microsoft.com/office/powerpoint/2010/main" val="3808171165"/>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repository and private workspaces</a:t>
            </a:r>
            <a:endParaRPr lang="en-US" dirty="0"/>
          </a:p>
        </p:txBody>
      </p:sp>
      <p:sp>
        <p:nvSpPr>
          <p:cNvPr id="3" name="Content Placeholder 2"/>
          <p:cNvSpPr>
            <a:spLocks noGrp="1"/>
          </p:cNvSpPr>
          <p:nvPr>
            <p:ph idx="1"/>
          </p:nvPr>
        </p:nvSpPr>
        <p:spPr/>
        <p:txBody>
          <a:bodyPr/>
          <a:lstStyle/>
          <a:p>
            <a:r>
              <a:rPr lang="en-US" dirty="0"/>
              <a:t>To support independent development without interference, </a:t>
            </a:r>
            <a:r>
              <a:rPr lang="en-US" dirty="0" smtClean="0"/>
              <a:t>version </a:t>
            </a:r>
            <a:r>
              <a:rPr lang="en-US" dirty="0"/>
              <a:t>control systems use the concept of a project repository and a private workspace. </a:t>
            </a:r>
            <a:endParaRPr lang="en-US" dirty="0" smtClean="0"/>
          </a:p>
          <a:p>
            <a:r>
              <a:rPr lang="en-US" dirty="0" smtClean="0"/>
              <a:t>The </a:t>
            </a:r>
            <a:r>
              <a:rPr lang="en-US" dirty="0"/>
              <a:t>project repository maintains the ‘master’ version of </a:t>
            </a:r>
            <a:r>
              <a:rPr lang="en-US" dirty="0" smtClean="0"/>
              <a:t>all components. It is </a:t>
            </a:r>
            <a:r>
              <a:rPr lang="en-US" dirty="0"/>
              <a:t>used to create baselines for system building. </a:t>
            </a:r>
            <a:endParaRPr lang="en-US" dirty="0" smtClean="0"/>
          </a:p>
          <a:p>
            <a:r>
              <a:rPr lang="en-US" dirty="0" smtClean="0"/>
              <a:t>When </a:t>
            </a:r>
            <a:r>
              <a:rPr lang="en-US" dirty="0"/>
              <a:t>modifying components, developers copy (check-out) these from the repository into their workspace and work on these copies. </a:t>
            </a:r>
            <a:endParaRPr lang="en-US" dirty="0" smtClean="0"/>
          </a:p>
          <a:p>
            <a:r>
              <a:rPr lang="en-US" dirty="0" smtClean="0"/>
              <a:t>When </a:t>
            </a:r>
            <a:r>
              <a:rPr lang="en-US" dirty="0"/>
              <a:t>they have finished their changes, the changed components are returned (checked-in) to the repository.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val="1563155981"/>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Version </a:t>
            </a:r>
            <a:r>
              <a:rPr lang="en-US" dirty="0" smtClean="0"/>
              <a:t>management</a:t>
            </a:r>
            <a:endParaRPr lang="en-GB" dirty="0" smtClean="0"/>
          </a:p>
          <a:p>
            <a:r>
              <a:rPr lang="en-GB" dirty="0" smtClean="0"/>
              <a:t>System building</a:t>
            </a:r>
            <a:endParaRPr lang="en-GB" dirty="0" smtClean="0"/>
          </a:p>
          <a:p>
            <a:r>
              <a:rPr lang="en-GB" dirty="0" smtClean="0"/>
              <a:t>Change management</a:t>
            </a:r>
            <a:endParaRPr lang="en-GB" dirty="0" smtClean="0"/>
          </a:p>
          <a:p>
            <a:r>
              <a:rPr lang="en-US" dirty="0" smtClean="0"/>
              <a:t>Release management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a:t>
            </a:r>
            <a:endParaRPr lang="en-US" dirty="0"/>
          </a:p>
        </p:txBody>
      </p:sp>
      <p:sp>
        <p:nvSpPr>
          <p:cNvPr id="3" name="Content Placeholder 2"/>
          <p:cNvSpPr>
            <a:spLocks noGrp="1"/>
          </p:cNvSpPr>
          <p:nvPr>
            <p:ph idx="1"/>
          </p:nvPr>
        </p:nvSpPr>
        <p:spPr/>
        <p:txBody>
          <a:bodyPr/>
          <a:lstStyle/>
          <a:p>
            <a:r>
              <a:rPr lang="en-US" dirty="0" smtClean="0"/>
              <a:t>Developers </a:t>
            </a:r>
            <a:r>
              <a:rPr lang="en-US" dirty="0"/>
              <a:t>check out components or directories of components from the project repository into their private workspace and work on these copies in their private workspace. </a:t>
            </a:r>
            <a:endParaRPr lang="en-US" dirty="0" smtClean="0"/>
          </a:p>
          <a:p>
            <a:r>
              <a:rPr lang="en-US" dirty="0" smtClean="0"/>
              <a:t>When </a:t>
            </a:r>
            <a:r>
              <a:rPr lang="en-US" dirty="0"/>
              <a:t>their changes are complete, they check-in the components back to the repository. </a:t>
            </a:r>
            <a:endParaRPr lang="en-US" dirty="0" smtClean="0"/>
          </a:p>
          <a:p>
            <a:r>
              <a:rPr lang="en-US" dirty="0"/>
              <a:t>If </a:t>
            </a:r>
            <a:r>
              <a:rPr lang="en-US" dirty="0" smtClean="0"/>
              <a:t>several people </a:t>
            </a:r>
            <a:r>
              <a:rPr lang="en-US" dirty="0"/>
              <a:t>are working on a component at the same time, each </a:t>
            </a:r>
            <a:r>
              <a:rPr lang="en-US" dirty="0" smtClean="0"/>
              <a:t>check it out from </a:t>
            </a:r>
            <a:r>
              <a:rPr lang="en-US" dirty="0"/>
              <a:t>the repository. If a component has been checked out, the </a:t>
            </a:r>
            <a:r>
              <a:rPr lang="en-US" dirty="0" smtClean="0"/>
              <a:t>VC system </a:t>
            </a:r>
            <a:r>
              <a:rPr lang="en-US" dirty="0"/>
              <a:t>warns other users wanting to check out that component that it has been checked out by someone else.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20</a:t>
            </a:fld>
            <a:endParaRPr lang="en-US"/>
          </a:p>
        </p:txBody>
      </p:sp>
    </p:spTree>
    <p:extLst>
      <p:ext uri="{BB962C8B-B14F-4D97-AF65-F5344CB8AC3E}">
        <p14:creationId xmlns:p14="http://schemas.microsoft.com/office/powerpoint/2010/main" val="1203596744"/>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Check-in/Check-out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21</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52" y="1808921"/>
            <a:ext cx="6335091" cy="4471829"/>
          </a:xfrm>
          <a:prstGeom prst="rect">
            <a:avLst/>
          </a:prstGeom>
        </p:spPr>
      </p:pic>
    </p:spTree>
    <p:extLst>
      <p:ext uri="{BB962C8B-B14F-4D97-AF65-F5344CB8AC3E}">
        <p14:creationId xmlns:p14="http://schemas.microsoft.com/office/powerpoint/2010/main" val="1369036056"/>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lstStyle/>
          <a:p>
            <a:r>
              <a:rPr lang="en-US" dirty="0"/>
              <a:t>A ‘master’ repository is created on a server that maintains the code produced by the development </a:t>
            </a:r>
            <a:r>
              <a:rPr lang="en-US" dirty="0" smtClean="0"/>
              <a:t>team.</a:t>
            </a:r>
          </a:p>
          <a:p>
            <a:r>
              <a:rPr lang="en-US" dirty="0" smtClean="0"/>
              <a:t>Instead </a:t>
            </a:r>
            <a:r>
              <a:rPr lang="en-US" dirty="0"/>
              <a:t>of </a:t>
            </a:r>
            <a:r>
              <a:rPr lang="en-US" dirty="0" smtClean="0"/>
              <a:t>checking </a:t>
            </a:r>
            <a:r>
              <a:rPr lang="en-US" dirty="0"/>
              <a:t>out the files that they need, a developer creates a clone of the project repository that is downloaded and installed on their computer. </a:t>
            </a:r>
            <a:endParaRPr lang="en-GB" dirty="0"/>
          </a:p>
          <a:p>
            <a:r>
              <a:rPr lang="en-US" dirty="0"/>
              <a:t>Developers work on the files required and maintain the new versions on their private repository on their own computer. </a:t>
            </a:r>
            <a:endParaRPr lang="en-US" dirty="0" smtClean="0"/>
          </a:p>
          <a:p>
            <a:r>
              <a:rPr lang="en-US" dirty="0" smtClean="0"/>
              <a:t>When changes are done, </a:t>
            </a:r>
            <a:r>
              <a:rPr lang="en-US" dirty="0"/>
              <a:t>they ‘commit’ these changes and update their private server repository.  They may then ‘push’ these changes to the project </a:t>
            </a:r>
            <a:r>
              <a:rPr lang="en-US" dirty="0" smtClean="0"/>
              <a:t>repository.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22</a:t>
            </a:fld>
            <a:endParaRPr lang="en-US"/>
          </a:p>
        </p:txBody>
      </p:sp>
    </p:spTree>
    <p:extLst>
      <p:ext uri="{BB962C8B-B14F-4D97-AF65-F5344CB8AC3E}">
        <p14:creationId xmlns:p14="http://schemas.microsoft.com/office/powerpoint/2010/main" val="560597952"/>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0156" y="5111682"/>
            <a:ext cx="3165061" cy="1143000"/>
          </a:xfrm>
        </p:spPr>
        <p:txBody>
          <a:bodyPr/>
          <a:lstStyle/>
          <a:p>
            <a:r>
              <a:rPr lang="en-US" dirty="0" smtClean="0"/>
              <a:t>Repository cloning</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8" name="Rectangle 7"/>
          <p:cNvSpPr/>
          <p:nvPr/>
        </p:nvSpPr>
        <p:spPr>
          <a:xfrm>
            <a:off x="457200" y="1325217"/>
            <a:ext cx="7273235" cy="20982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025" y="156713"/>
            <a:ext cx="4424017" cy="6097969"/>
          </a:xfrm>
          <a:prstGeom prst="rect">
            <a:avLst/>
          </a:prstGeom>
        </p:spPr>
      </p:pic>
    </p:spTree>
    <p:extLst>
      <p:ext uri="{BB962C8B-B14F-4D97-AF65-F5344CB8AC3E}">
        <p14:creationId xmlns:p14="http://schemas.microsoft.com/office/powerpoint/2010/main" val="2789718015"/>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distributed version control</a:t>
            </a:r>
            <a:endParaRPr lang="en-US" dirty="0"/>
          </a:p>
        </p:txBody>
      </p:sp>
      <p:sp>
        <p:nvSpPr>
          <p:cNvPr id="3" name="Content Placeholder 2"/>
          <p:cNvSpPr>
            <a:spLocks noGrp="1"/>
          </p:cNvSpPr>
          <p:nvPr>
            <p:ph idx="1"/>
          </p:nvPr>
        </p:nvSpPr>
        <p:spPr/>
        <p:txBody>
          <a:bodyPr/>
          <a:lstStyle/>
          <a:p>
            <a:r>
              <a:rPr lang="en-US" dirty="0"/>
              <a:t>It provides a backup mechanism for the repository.</a:t>
            </a:r>
            <a:r>
              <a:rPr lang="en-GB" dirty="0"/>
              <a:t> </a:t>
            </a:r>
            <a:endParaRPr lang="en-GB" dirty="0" smtClean="0"/>
          </a:p>
          <a:p>
            <a:pPr lvl="1"/>
            <a:r>
              <a:rPr lang="en-US" dirty="0"/>
              <a:t>If the repository is corrupted, work can continue and the project repository can be restored from local copies.</a:t>
            </a:r>
            <a:r>
              <a:rPr lang="en-GB" dirty="0"/>
              <a:t> </a:t>
            </a:r>
            <a:endParaRPr lang="en-GB" dirty="0" smtClean="0"/>
          </a:p>
          <a:p>
            <a:r>
              <a:rPr lang="en-GB" dirty="0"/>
              <a:t>It allows for off-line working so that developers can commit changes if they do not have a network connection.</a:t>
            </a:r>
            <a:r>
              <a:rPr lang="en-GB" dirty="0"/>
              <a:t> </a:t>
            </a:r>
            <a:endParaRPr lang="en-GB" dirty="0" smtClean="0"/>
          </a:p>
          <a:p>
            <a:r>
              <a:rPr lang="en-GB" dirty="0"/>
              <a:t>Project support is the default way of working. </a:t>
            </a:r>
            <a:endParaRPr lang="en-GB" dirty="0" smtClean="0"/>
          </a:p>
          <a:p>
            <a:pPr lvl="1"/>
            <a:r>
              <a:rPr lang="en-GB" dirty="0" smtClean="0"/>
              <a:t>Developers </a:t>
            </a:r>
            <a:r>
              <a:rPr lang="en-GB" dirty="0"/>
              <a:t>can compile and test the entire system on their local machines and test the changes that they have made.</a:t>
            </a:r>
            <a:r>
              <a:rPr lang="en-GB" dirty="0"/>
              <a:t>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24</a:t>
            </a:fld>
            <a:endParaRPr lang="en-US"/>
          </a:p>
        </p:txBody>
      </p:sp>
    </p:spTree>
    <p:extLst>
      <p:ext uri="{BB962C8B-B14F-4D97-AF65-F5344CB8AC3E}">
        <p14:creationId xmlns:p14="http://schemas.microsoft.com/office/powerpoint/2010/main" val="3528919095"/>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a:t>Distributed version control is essential for open source </a:t>
            </a:r>
            <a:r>
              <a:rPr lang="en-US" dirty="0" smtClean="0"/>
              <a:t>development.</a:t>
            </a:r>
          </a:p>
          <a:p>
            <a:pPr lvl="1"/>
            <a:r>
              <a:rPr lang="en-US" dirty="0" smtClean="0"/>
              <a:t> Several people </a:t>
            </a:r>
            <a:r>
              <a:rPr lang="en-US" dirty="0"/>
              <a:t>may be working simultaneously on the same system without any central coordination. </a:t>
            </a:r>
            <a:endParaRPr lang="en-US" dirty="0" smtClean="0"/>
          </a:p>
          <a:p>
            <a:r>
              <a:rPr lang="en-US" dirty="0" smtClean="0"/>
              <a:t>As well </a:t>
            </a:r>
            <a:r>
              <a:rPr lang="en-US" dirty="0"/>
              <a:t>as a private repository on their own computer, developers also maintain a public server repository to which they push new versions of components that they have changed. </a:t>
            </a:r>
            <a:endParaRPr lang="en-US" dirty="0" smtClean="0"/>
          </a:p>
          <a:p>
            <a:pPr lvl="1"/>
            <a:r>
              <a:rPr lang="en-US" dirty="0" smtClean="0"/>
              <a:t>It </a:t>
            </a:r>
            <a:r>
              <a:rPr lang="en-US" dirty="0"/>
              <a:t>is then up to the open-source system ‘manager’ to decide when to pull these changes into the definitive system.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25</a:t>
            </a:fld>
            <a:endParaRPr lang="en-US"/>
          </a:p>
        </p:txBody>
      </p:sp>
    </p:spTree>
    <p:extLst>
      <p:ext uri="{BB962C8B-B14F-4D97-AF65-F5344CB8AC3E}">
        <p14:creationId xmlns:p14="http://schemas.microsoft.com/office/powerpoint/2010/main" val="3516158349"/>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development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26</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04" y="1909416"/>
            <a:ext cx="6686828" cy="3908283"/>
          </a:xfrm>
          <a:prstGeom prst="rect">
            <a:avLst/>
          </a:prstGeom>
        </p:spPr>
      </p:pic>
    </p:spTree>
    <p:extLst>
      <p:ext uri="{BB962C8B-B14F-4D97-AF65-F5344CB8AC3E}">
        <p14:creationId xmlns:p14="http://schemas.microsoft.com/office/powerpoint/2010/main" val="1414913733"/>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lstStyle/>
          <a:p>
            <a:r>
              <a:rPr lang="en-US" dirty="0" smtClean="0"/>
              <a:t>Rather than a linear sequence of versions that reflect changes to the component over time, there may be several independent sequences. </a:t>
            </a:r>
          </a:p>
          <a:p>
            <a:pPr lvl="1"/>
            <a:r>
              <a:rPr lang="en-US" dirty="0" smtClean="0"/>
              <a:t>This is normal in system development, where different developers work independently on different versions of the source code and so change it in different ways. </a:t>
            </a:r>
          </a:p>
          <a:p>
            <a:r>
              <a:rPr lang="en-US" dirty="0" smtClean="0"/>
              <a:t>At some stage, it may be necessary to merge </a:t>
            </a:r>
            <a:r>
              <a:rPr lang="en-US" dirty="0" err="1" smtClean="0"/>
              <a:t>codeline</a:t>
            </a:r>
            <a:r>
              <a:rPr lang="en-US" dirty="0" smtClean="0"/>
              <a:t> branches to create a new version of a component that includes all changes that have been made. </a:t>
            </a:r>
          </a:p>
          <a:p>
            <a:pPr lvl="1"/>
            <a:r>
              <a:rPr lang="en-US" dirty="0" smtClean="0"/>
              <a:t>If the changes made involve different parts of the code, the component versions may be merged automatically by combining the deltas that apply to the code. </a:t>
            </a:r>
            <a:endParaRPr lang="en-US" dirty="0"/>
          </a:p>
        </p:txBody>
      </p:sp>
      <p:sp>
        <p:nvSpPr>
          <p:cNvPr id="7" name="Footer Placeholder 6"/>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27</a:t>
            </a:fld>
            <a:endParaRPr lang="en-US"/>
          </a:p>
        </p:txBody>
      </p:sp>
      <p:sp>
        <p:nvSpPr>
          <p:cNvPr id="4" name="Date Placeholder 3"/>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28</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77" y="1962425"/>
            <a:ext cx="7739935" cy="3570357"/>
          </a:xfrm>
          <a:prstGeom prst="rect">
            <a:avLst/>
          </a:prstGeom>
        </p:spPr>
      </p:pic>
    </p:spTree>
    <p:extLst>
      <p:ext uri="{BB962C8B-B14F-4D97-AF65-F5344CB8AC3E}">
        <p14:creationId xmlns:p14="http://schemas.microsoft.com/office/powerpoint/2010/main" val="136968187"/>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r>
              <a:rPr lang="en-US" dirty="0"/>
              <a:t>When version control systems were first developed, storage management was one of their most important functions.  </a:t>
            </a:r>
            <a:endParaRPr lang="en-US" dirty="0" smtClean="0"/>
          </a:p>
          <a:p>
            <a:r>
              <a:rPr lang="en-US" dirty="0" smtClean="0"/>
              <a:t>Disk </a:t>
            </a:r>
            <a:r>
              <a:rPr lang="en-US" dirty="0"/>
              <a:t>space was expensive and it was important to minimize the disk space used by the different copies of components. </a:t>
            </a:r>
            <a:endParaRPr lang="en-US" dirty="0" smtClean="0"/>
          </a:p>
          <a:p>
            <a:r>
              <a:rPr lang="en-US" dirty="0" smtClean="0"/>
              <a:t>Instead </a:t>
            </a:r>
            <a:r>
              <a:rPr lang="en-US" dirty="0"/>
              <a:t>of keeping a complete copy of each version, the system stores a list of differences (deltas) between one version and another. </a:t>
            </a:r>
            <a:endParaRPr lang="en-US" dirty="0" smtClean="0"/>
          </a:p>
          <a:p>
            <a:pPr lvl="1"/>
            <a:r>
              <a:rPr lang="en-US" dirty="0" smtClean="0"/>
              <a:t>By </a:t>
            </a:r>
            <a:r>
              <a:rPr lang="en-US" dirty="0"/>
              <a:t>applying these to a master version (usually the most recent version), a target version can be recreated.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29</a:t>
            </a:fld>
            <a:endParaRPr lang="en-US"/>
          </a:p>
        </p:txBody>
      </p:sp>
    </p:spTree>
    <p:extLst>
      <p:ext uri="{BB962C8B-B14F-4D97-AF65-F5344CB8AC3E}">
        <p14:creationId xmlns:p14="http://schemas.microsoft.com/office/powerpoint/2010/main" val="4283973378"/>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Software systems are constantly changing during development and use.</a:t>
            </a:r>
          </a:p>
          <a:p>
            <a:r>
              <a:rPr lang="en-US" dirty="0" smtClean="0"/>
              <a:t>Configuration </a:t>
            </a:r>
            <a:r>
              <a:rPr lang="en-US" dirty="0" smtClean="0"/>
              <a:t>management (CM) is concerned with the policies, processes and tools for managing changing software systems. </a:t>
            </a:r>
            <a:endParaRPr lang="en-US" dirty="0" smtClean="0"/>
          </a:p>
          <a:p>
            <a:r>
              <a:rPr lang="en-US" dirty="0" smtClean="0"/>
              <a:t>You </a:t>
            </a:r>
            <a:r>
              <a:rPr lang="en-US" dirty="0" smtClean="0"/>
              <a:t>need CM because it is easy to lose track of what changes and component versions have been incorporated into each system version. </a:t>
            </a:r>
            <a:endParaRPr lang="en-US" dirty="0" smtClean="0"/>
          </a:p>
          <a:p>
            <a:r>
              <a:rPr lang="en-US" dirty="0" smtClean="0"/>
              <a:t>CM is essential for team projects to control changes made by different developers</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r>
              <a:rPr lang="en-GB" dirty="0" smtClean="0"/>
              <a:t> </a:t>
            </a:r>
            <a:endParaRPr lang="en-US" dirty="0"/>
          </a:p>
        </p:txBody>
      </p:sp>
      <p:pic>
        <p:nvPicPr>
          <p:cNvPr id="4" name="Content Placeholder 3" descr="25.7 CodelineDeltas.eps"/>
          <p:cNvPicPr>
            <a:picLocks noGrp="1" noChangeAspect="1"/>
          </p:cNvPicPr>
          <p:nvPr>
            <p:ph idx="1"/>
          </p:nvPr>
        </p:nvPicPr>
        <p:blipFill>
          <a:blip r:embed="rId2"/>
          <a:srcRect t="-26411" b="-26411"/>
          <a:stretch>
            <a:fillRect/>
          </a:stretch>
        </p:blipFill>
        <p:spPr>
          <a:xfrm>
            <a:off x="1186828" y="1600201"/>
            <a:ext cx="6555339" cy="3605184"/>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678550362"/>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in Git</a:t>
            </a:r>
            <a:endParaRPr lang="en-US" dirty="0"/>
          </a:p>
        </p:txBody>
      </p:sp>
      <p:sp>
        <p:nvSpPr>
          <p:cNvPr id="3" name="Content Placeholder 2"/>
          <p:cNvSpPr>
            <a:spLocks noGrp="1"/>
          </p:cNvSpPr>
          <p:nvPr>
            <p:ph idx="1"/>
          </p:nvPr>
        </p:nvSpPr>
        <p:spPr/>
        <p:txBody>
          <a:bodyPr/>
          <a:lstStyle/>
          <a:p>
            <a:r>
              <a:rPr lang="en-US" dirty="0"/>
              <a:t>As disk storage is now relatively cheap, Git uses an alternative, faster approach. </a:t>
            </a:r>
            <a:endParaRPr lang="en-US" dirty="0" smtClean="0"/>
          </a:p>
          <a:p>
            <a:r>
              <a:rPr lang="en-US" dirty="0" smtClean="0"/>
              <a:t>Git </a:t>
            </a:r>
            <a:r>
              <a:rPr lang="en-US" dirty="0"/>
              <a:t>does not use deltas but applies a standard compression algorithm to stored files and their associated meta-information. </a:t>
            </a:r>
            <a:endParaRPr lang="en-US" dirty="0" smtClean="0"/>
          </a:p>
          <a:p>
            <a:r>
              <a:rPr lang="en-US" dirty="0" smtClean="0"/>
              <a:t>It </a:t>
            </a:r>
            <a:r>
              <a:rPr lang="en-US" dirty="0"/>
              <a:t>does not store duplicate copies of files.  Retrieving a file simply involves decompressing it, with no need to apply a chain of operations. </a:t>
            </a:r>
            <a:endParaRPr lang="en-US" dirty="0" smtClean="0"/>
          </a:p>
          <a:p>
            <a:r>
              <a:rPr lang="en-US" dirty="0" smtClean="0"/>
              <a:t>Git </a:t>
            </a:r>
            <a:r>
              <a:rPr lang="en-US" dirty="0"/>
              <a:t>also uses the notion of </a:t>
            </a:r>
            <a:r>
              <a:rPr lang="en-US" dirty="0" err="1"/>
              <a:t>packfiles</a:t>
            </a:r>
            <a:r>
              <a:rPr lang="en-US" dirty="0"/>
              <a:t> where several smaller files are combined into an indexed single file.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31</a:t>
            </a:fld>
            <a:endParaRPr lang="en-US"/>
          </a:p>
        </p:txBody>
      </p:sp>
    </p:spTree>
    <p:extLst>
      <p:ext uri="{BB962C8B-B14F-4D97-AF65-F5344CB8AC3E}">
        <p14:creationId xmlns:p14="http://schemas.microsoft.com/office/powerpoint/2010/main" val="1817690896"/>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System building</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3859138832"/>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System building is the process of creating a complete, executable system by compiling and linking the system components, external libraries, configuration files, etc.</a:t>
            </a:r>
          </a:p>
          <a:p>
            <a:r>
              <a:rPr lang="en-US" dirty="0" smtClean="0"/>
              <a:t>System building tools and version management tools must communicate as the build process involves checking out component versions from the repository managed by the version management system. </a:t>
            </a:r>
          </a:p>
          <a:p>
            <a:r>
              <a:rPr lang="en-US" dirty="0" smtClean="0"/>
              <a:t>The configuration description used to identify a baseline is also used by the system building tool.</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dirty="0" smtClean="0"/>
              <a:t>The development system, which includes development tools such as compilers, source code editors, etc.</a:t>
            </a:r>
          </a:p>
          <a:p>
            <a:pPr lvl="1"/>
            <a:r>
              <a:rPr lang="en-US" dirty="0" smtClean="0"/>
              <a:t>Developers check out code from the version management system into a private workspace before making changes to the system. </a:t>
            </a:r>
            <a:endParaRPr lang="en-GB" dirty="0" smtClean="0"/>
          </a:p>
          <a:p>
            <a:r>
              <a:rPr lang="en-US" dirty="0" smtClean="0"/>
              <a:t>The build server, which is used to build definitive, executable versions of the system. </a:t>
            </a:r>
          </a:p>
          <a:p>
            <a:pPr lvl="1"/>
            <a:r>
              <a:rPr lang="en-US" dirty="0" smtClean="0"/>
              <a:t>Developers check-in code to the version management system before it is built. The system build may rely on external libraries that are not included in the version management system.</a:t>
            </a:r>
            <a:r>
              <a:rPr lang="en-GB" dirty="0" smtClean="0"/>
              <a:t> </a:t>
            </a:r>
          </a:p>
          <a:p>
            <a:r>
              <a:rPr lang="en-US" dirty="0" smtClean="0"/>
              <a:t>The target environment, which is the platform on which the system executes.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1213852" y="1600200"/>
            <a:ext cx="6447246" cy="3545737"/>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platforms</a:t>
            </a:r>
            <a:endParaRPr lang="en-US" dirty="0"/>
          </a:p>
        </p:txBody>
      </p:sp>
      <p:sp>
        <p:nvSpPr>
          <p:cNvPr id="3" name="Content Placeholder 2"/>
          <p:cNvSpPr>
            <a:spLocks noGrp="1"/>
          </p:cNvSpPr>
          <p:nvPr>
            <p:ph idx="1"/>
          </p:nvPr>
        </p:nvSpPr>
        <p:spPr/>
        <p:txBody>
          <a:bodyPr/>
          <a:lstStyle/>
          <a:p>
            <a:r>
              <a:rPr lang="en-US" dirty="0"/>
              <a:t>The development system, which includes development tools such as compilers, source code editors, etc. </a:t>
            </a:r>
            <a:endParaRPr lang="en-US" dirty="0" smtClean="0"/>
          </a:p>
          <a:p>
            <a:r>
              <a:rPr lang="en-US" dirty="0"/>
              <a:t>The build server, which is used to build definitive, executable versions of the system. This server maintains the definitive versions of a system.</a:t>
            </a:r>
            <a:r>
              <a:rPr lang="en-GB" dirty="0"/>
              <a:t> </a:t>
            </a:r>
            <a:endParaRPr lang="en-GB" dirty="0" smtClean="0"/>
          </a:p>
          <a:p>
            <a:r>
              <a:rPr lang="en-US" dirty="0"/>
              <a:t>The target environment, which is the platform on which the system executes. </a:t>
            </a:r>
            <a:endParaRPr lang="en-US" dirty="0" smtClean="0"/>
          </a:p>
          <a:p>
            <a:pPr lvl="1"/>
            <a:r>
              <a:rPr lang="en-US" dirty="0" smtClean="0"/>
              <a:t>For </a:t>
            </a:r>
            <a:r>
              <a:rPr lang="en-US" dirty="0"/>
              <a:t>real-time and embedded systems, the target environment is often smaller and simpler than the development environment (e.g. a cell phone)</a:t>
            </a:r>
            <a:r>
              <a:rPr lang="en-GB" dirty="0"/>
              <a:t>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37</a:t>
            </a:fld>
            <a:endParaRPr lang="en-US"/>
          </a:p>
        </p:txBody>
      </p:sp>
    </p:spTree>
    <p:extLst>
      <p:ext uri="{BB962C8B-B14F-4D97-AF65-F5344CB8AC3E}">
        <p14:creationId xmlns:p14="http://schemas.microsoft.com/office/powerpoint/2010/main" val="141245545"/>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1200340" y="1600200"/>
            <a:ext cx="6690456" cy="3679493"/>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Check out the mainline system from the version management system into the developer’s private workspace.</a:t>
            </a:r>
            <a:endParaRPr lang="en-GB" dirty="0" smtClean="0"/>
          </a:p>
          <a:p>
            <a:r>
              <a:rPr lang="en-US" dirty="0" smtClean="0"/>
              <a:t>Build 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the changes to the system components.</a:t>
            </a:r>
            <a:endParaRPr lang="en-GB" dirty="0" smtClean="0"/>
          </a:p>
          <a:p>
            <a:r>
              <a:rPr lang="en-US" dirty="0" smtClean="0"/>
              <a:t>Build the system in the private workspace and rerun system tests. If the tests fail, continue editing.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Version management</a:t>
            </a:r>
            <a:endParaRPr lang="en-US" sz="2000" dirty="0" smtClean="0"/>
          </a:p>
          <a:p>
            <a:pPr lvl="1"/>
            <a:r>
              <a:rPr lang="en-US" sz="1800" dirty="0" smtClean="0"/>
              <a:t>Keeping track of the multiple versions of system components and ensuring that changes made to components by different developers do not interfere with each other. </a:t>
            </a:r>
            <a:endParaRPr lang="en-GB" sz="1800" dirty="0" smtClean="0"/>
          </a:p>
          <a:p>
            <a:r>
              <a:rPr lang="en-US" sz="2000" dirty="0" smtClean="0"/>
              <a:t>System building </a:t>
            </a:r>
          </a:p>
          <a:p>
            <a:pPr lvl="1"/>
            <a:r>
              <a:rPr lang="en-US" sz="1800" dirty="0" smtClean="0"/>
              <a:t>The process of assembling program components, data and libraries, then compiling these to create an executable system</a:t>
            </a:r>
            <a:r>
              <a:rPr lang="en-US" sz="1800" dirty="0" smtClean="0"/>
              <a:t>.</a:t>
            </a:r>
          </a:p>
          <a:p>
            <a:r>
              <a:rPr lang="en-US" sz="2000" dirty="0"/>
              <a:t>Change management </a:t>
            </a:r>
          </a:p>
          <a:p>
            <a:pPr lvl="1"/>
            <a:r>
              <a:rPr lang="en-US" sz="1800" dirty="0"/>
              <a:t>Keeping track of requests for changes to the software from customers and developers, working out the costs and impact of changes, and deciding the changes should be implemented</a:t>
            </a:r>
            <a:r>
              <a:rPr lang="en-US" sz="1800" dirty="0" smtClean="0"/>
              <a:t>.</a:t>
            </a:r>
            <a:endParaRPr lang="en-GB" sz="1800" dirty="0" smtClean="0"/>
          </a:p>
          <a:p>
            <a:r>
              <a:rPr lang="en-US" sz="2000" dirty="0" smtClean="0"/>
              <a:t>Release management </a:t>
            </a:r>
          </a:p>
          <a:p>
            <a:pPr lvl="1"/>
            <a:r>
              <a:rPr lang="en-US" sz="1800" dirty="0" smtClean="0"/>
              <a:t>Preparing software for external release and keeping track of the system versions that have been released for customer use.</a:t>
            </a:r>
            <a:endParaRPr lang="en-GB" sz="1800"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Once the system has passed its tests, check it into the build system but do not commit it as a new system baseline.</a:t>
            </a:r>
            <a:endParaRPr lang="en-GB" dirty="0" smtClean="0"/>
          </a:p>
          <a:p>
            <a:r>
              <a:rPr lang="en-US"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the system passes its tests on the build system, then commit the changes you have made as a new baseline in the system mainline.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767967" y="1600201"/>
            <a:ext cx="7203898" cy="3961866"/>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continuous integration</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a:t>The advantage of continuous integration is that it allows problems caused by the interactions between different developers to be discovered and repaired as soon as </a:t>
            </a:r>
            <a:r>
              <a:rPr lang="en-US" dirty="0" smtClean="0"/>
              <a:t>possible.</a:t>
            </a:r>
          </a:p>
          <a:p>
            <a:pPr lvl="1"/>
            <a:r>
              <a:rPr lang="en-US" dirty="0" smtClean="0"/>
              <a:t>The </a:t>
            </a:r>
            <a:r>
              <a:rPr lang="en-US" dirty="0"/>
              <a:t>most recent system in the mainline is the definitive working system. </a:t>
            </a:r>
            <a:endParaRPr lang="en-US" dirty="0" smtClean="0"/>
          </a:p>
          <a:p>
            <a:r>
              <a:rPr lang="en-US" dirty="0" smtClean="0"/>
              <a:t>Cons</a:t>
            </a:r>
          </a:p>
          <a:p>
            <a:pPr lvl="1"/>
            <a:r>
              <a:rPr lang="en-US" dirty="0"/>
              <a:t>If the system is very large, it may take a long time to build and test, especially if integration with other application systems is involved. </a:t>
            </a:r>
            <a:endParaRPr lang="en-US" dirty="0" smtClean="0"/>
          </a:p>
          <a:p>
            <a:pPr lvl="1"/>
            <a:r>
              <a:rPr lang="en-US" dirty="0"/>
              <a:t>If the development platform is different from the target platform, it may not be possible to run system tests in the developer’s private workspace.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42</a:t>
            </a:fld>
            <a:endParaRPr lang="en-US"/>
          </a:p>
        </p:txBody>
      </p:sp>
    </p:spTree>
    <p:extLst>
      <p:ext uri="{BB962C8B-B14F-4D97-AF65-F5344CB8AC3E}">
        <p14:creationId xmlns:p14="http://schemas.microsoft.com/office/powerpoint/2010/main" val="2593080868"/>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 </a:t>
            </a:r>
          </a:p>
          <a:p>
            <a:pPr lvl="1"/>
            <a:r>
              <a:rPr lang="en-US" dirty="0" smtClean="0"/>
              <a:t>If developers have new versions of the components that they are writing, they must deliver them by that time. </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testing team, which carries out a set of predefined system tests</a:t>
            </a:r>
            <a:endParaRPr lang="en-GB" dirty="0" smtClean="0"/>
          </a:p>
          <a:p>
            <a:pPr lvl="1"/>
            <a:r>
              <a:rPr lang="en-US" dirty="0" smtClean="0"/>
              <a:t>Faults that are discovered during system testing are documented and returned to the system developers. They repair these faults in a subsequent version of the component.</a:t>
            </a:r>
            <a:endParaRPr lang="en-GB" dirty="0" smtClean="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support system building are usually designed to minimize the amount of compilation that is required.</a:t>
            </a:r>
          </a:p>
          <a:p>
            <a:r>
              <a:rPr lang="en-US" dirty="0" smtClean="0"/>
              <a:t>They do this by checking if a compiled version of a component is available. If so, there is no need to recompile that component. </a:t>
            </a:r>
            <a:endParaRPr lang="en-GB" dirty="0" smtClean="0"/>
          </a:p>
          <a:p>
            <a:r>
              <a:rPr lang="en-US" dirty="0" smtClean="0"/>
              <a:t>A unique signature identifies each source and object code version and is changed when the source code is edited. </a:t>
            </a:r>
          </a:p>
          <a:p>
            <a:r>
              <a:rPr lang="en-US" dirty="0" smtClean="0"/>
              <a:t>By comparing the signatures on the source and object code files, it is possible to decide if the source code was used to generate the object code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53414700"/>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t>Modification timestamps </a:t>
            </a:r>
          </a:p>
          <a:p>
            <a:pPr lvl="1"/>
            <a:r>
              <a:rPr lang="en-US" dirty="0" smtClean="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smtClean="0"/>
              <a:t>Source code checksums </a:t>
            </a:r>
          </a:p>
          <a:p>
            <a:pPr lvl="1"/>
            <a:r>
              <a:rPr lang="en-US" dirty="0" smtClean="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smtClean="0"/>
              <a:t> </a:t>
            </a:r>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054149234"/>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smtClean="0"/>
              <a:t>Checksums</a:t>
            </a:r>
          </a:p>
          <a:p>
            <a:pPr lvl="1"/>
            <a:r>
              <a:rPr lang="en-US" dirty="0" smtClean="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585029164"/>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source and object code</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47</a:t>
            </a:fld>
            <a:endParaRPr lang="en-US"/>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65" y="1858064"/>
            <a:ext cx="8075824" cy="3133588"/>
          </a:xfrm>
          <a:prstGeom prst="rect">
            <a:avLst/>
          </a:prstGeom>
        </p:spPr>
      </p:pic>
    </p:spTree>
    <p:extLst>
      <p:ext uri="{BB962C8B-B14F-4D97-AF65-F5344CB8AC3E}">
        <p14:creationId xmlns:p14="http://schemas.microsoft.com/office/powerpoint/2010/main" val="2106383213"/>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1"/>
            <a:ext cx="8229600" cy="1143000"/>
          </a:xfrm>
        </p:spPr>
        <p:txBody>
          <a:bodyPr/>
          <a:lstStyle/>
          <a:p>
            <a:pPr algn="ctr"/>
            <a:r>
              <a:rPr lang="en-US" dirty="0" smtClean="0"/>
              <a:t>Change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48</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4244764371"/>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r>
              <a:rPr lang="en-GB" dirty="0" smtClean="0"/>
              <a:t> </a:t>
            </a:r>
          </a:p>
          <a:p>
            <a:r>
              <a:rPr lang="en-US" dirty="0" smtClean="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49</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570174695"/>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r>
              <a:rPr lang="en-GB" dirty="0" smtClean="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1235170" y="1600201"/>
            <a:ext cx="6533083" cy="3592944"/>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591" y="4802103"/>
            <a:ext cx="1803822" cy="1143000"/>
          </a:xfrm>
        </p:spPr>
        <p:txBody>
          <a:bodyPr/>
          <a:lstStyle/>
          <a:p>
            <a:r>
              <a:rPr lang="en-US" sz="1800" dirty="0" smtClean="0"/>
              <a:t>The </a:t>
            </a:r>
            <a:r>
              <a:rPr lang="en-US" sz="1800" dirty="0"/>
              <a:t>change management process</a:t>
            </a:r>
            <a:r>
              <a:rPr lang="en-GB" sz="1800" dirty="0" smtClean="0"/>
              <a:t> </a:t>
            </a:r>
            <a:r>
              <a:rPr lang="en-US" sz="1800" dirty="0" smtClean="0"/>
              <a:t>  </a:t>
            </a:r>
            <a:endParaRPr lang="en-US" sz="1800" dirty="0"/>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7" name="Rectangle 6"/>
          <p:cNvSpPr/>
          <p:nvPr/>
        </p:nvSpPr>
        <p:spPr>
          <a:xfrm>
            <a:off x="351529"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50</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348915" y="230910"/>
            <a:ext cx="8093887" cy="6125440"/>
          </a:xfrm>
        </p:spPr>
      </p:pic>
    </p:spTree>
    <p:extLst>
      <p:ext uri="{BB962C8B-B14F-4D97-AF65-F5344CB8AC3E}">
        <p14:creationId xmlns:p14="http://schemas.microsoft.com/office/powerpoint/2010/main" val="3894452455"/>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51</a:t>
            </a:fld>
            <a:endParaRPr lang="en-US"/>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smtClean="0">
                <a:ln>
                  <a:noFill/>
                </a:ln>
                <a:solidFill>
                  <a:schemeClr val="tx1"/>
                </a:solidFill>
                <a:effectLst/>
                <a:latin typeface="Arial"/>
                <a:ea typeface="ＭＳ Ｐゴシック" charset="-128"/>
                <a:cs typeface="Arial"/>
              </a:rPr>
              <a:t>Sommerville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450664404"/>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dirty="0" err="1" smtClean="0"/>
              <a:t>b</a:t>
            </a:r>
            <a:r>
              <a:rPr lang="en-US" dirty="0" smtClean="0"/>
              <a: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52</a:t>
            </a:fld>
            <a:endParaRPr lang="en-US"/>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655445655"/>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 </a:t>
            </a:r>
            <a:endParaRPr lang="en-GB" dirty="0" smtClean="0"/>
          </a:p>
          <a:p>
            <a:r>
              <a:rPr lang="en-US" dirty="0" smtClean="0"/>
              <a:t>The benefits of the change </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399622716"/>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54</a:t>
            </a:fld>
            <a:endParaRPr lang="en-US"/>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/2012</a:t>
            </a:r>
            <a:r>
              <a:rPr kumimoji="0" lang="en-US" sz="1600" b="0" i="0" u="none" strike="noStrike" cap="none" normalizeH="0" baseline="0" dirty="0" smtClean="0">
                <a:ln>
                  <a:noFill/>
                </a:ln>
                <a:solidFill>
                  <a:schemeClr val="tx1"/>
                </a:solidFill>
                <a:effectLst/>
                <a:latin typeface="Arial"/>
                <a:ea typeface="Times New Roman" charset="0"/>
                <a:cs typeface="Arial"/>
              </a:rPr>
              <a:t>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3327752102"/>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830090324"/>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Release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624149858"/>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lstStyle/>
          <a:p>
            <a:r>
              <a:rPr lang="en-US" dirty="0" smtClean="0"/>
              <a:t>A system release is a version of a software system that is distributed to customers.</a:t>
            </a:r>
          </a:p>
          <a:p>
            <a:r>
              <a:rPr lang="en-US" dirty="0" smtClean="0"/>
              <a:t>For mass market software, it is usually possible to identify two types of release: major releases which deliver significant new functionality, and minor releases, which repair bugs and fix customer problems that have been reported. </a:t>
            </a:r>
          </a:p>
          <a:p>
            <a:r>
              <a:rPr lang="en-US" dirty="0" smtClean="0"/>
              <a:t>For custom software or software product lines, releases of the system may have to be produced for each customer and individual customers may be running several different releases of the system at the same time.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executable code of the system, a release 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a:t>
            </a:r>
            <a:r>
              <a:rPr lang="en-US" i="1" dirty="0" smtClean="0"/>
              <a:t> </a:t>
            </a:r>
            <a:r>
              <a:rPr lang="en-US" dirty="0" smtClean="0"/>
              <a:t>that have been designed for that release.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58</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695819742"/>
      </p:ext>
    </p:extLst>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4940251"/>
              </p:ext>
            </p:extLst>
          </p:nvPr>
        </p:nvGraphicFramePr>
        <p:xfrm>
          <a:off x="457200" y="1702257"/>
          <a:ext cx="7957172" cy="4419600"/>
        </p:xfrm>
        <a:graphic>
          <a:graphicData uri="http://schemas.openxmlformats.org/drawingml/2006/table">
            <a:tbl>
              <a:tblPr firstRow="1" bandRow="1">
                <a:tableStyleId>{5C22544A-7EE6-4342-B048-85BDC9FD1C3A}</a:tableStyleId>
              </a:tblPr>
              <a:tblGrid>
                <a:gridCol w="2157742"/>
                <a:gridCol w="5799430"/>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59</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and CM</a:t>
            </a:r>
            <a:endParaRPr lang="en-US" dirty="0"/>
          </a:p>
        </p:txBody>
      </p:sp>
      <p:sp>
        <p:nvSpPr>
          <p:cNvPr id="3" name="Content Placeholder 2"/>
          <p:cNvSpPr>
            <a:spLocks noGrp="1"/>
          </p:cNvSpPr>
          <p:nvPr>
            <p:ph idx="1"/>
          </p:nvPr>
        </p:nvSpPr>
        <p:spPr/>
        <p:txBody>
          <a:bodyPr/>
          <a:lstStyle/>
          <a:p>
            <a:r>
              <a:rPr lang="en-US" dirty="0"/>
              <a:t>Agile development, where components and systems are changed several times per day, is impossible without using CM tools. </a:t>
            </a:r>
            <a:endParaRPr lang="en-US" dirty="0" smtClean="0"/>
          </a:p>
          <a:p>
            <a:r>
              <a:rPr lang="en-US" dirty="0" smtClean="0"/>
              <a:t>The </a:t>
            </a:r>
            <a:r>
              <a:rPr lang="en-US" dirty="0"/>
              <a:t>definitive versions of components are held in a shared project repository and developers copy these into their own workspace. </a:t>
            </a:r>
            <a:endParaRPr lang="en-US" dirty="0" smtClean="0"/>
          </a:p>
          <a:p>
            <a:r>
              <a:rPr lang="en-US" dirty="0" smtClean="0"/>
              <a:t>They </a:t>
            </a:r>
            <a:r>
              <a:rPr lang="en-US" dirty="0"/>
              <a:t>make changes to the code then use system building tools to create a new system on their own computer for testing. </a:t>
            </a:r>
            <a:r>
              <a:rPr lang="en-US" dirty="0" smtClean="0"/>
              <a:t>Once they are happy with the changes made, they return the modified </a:t>
            </a:r>
            <a:r>
              <a:rPr lang="en-US" dirty="0"/>
              <a:t>components to the project repository.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a:t>
            </a:fld>
            <a:endParaRPr lang="en-US"/>
          </a:p>
        </p:txBody>
      </p:sp>
    </p:spTree>
    <p:extLst>
      <p:ext uri="{BB962C8B-B14F-4D97-AF65-F5344CB8AC3E}">
        <p14:creationId xmlns:p14="http://schemas.microsoft.com/office/powerpoint/2010/main" val="3458573772"/>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creation</a:t>
            </a:r>
            <a:endParaRPr lang="en-US" dirty="0"/>
          </a:p>
        </p:txBody>
      </p:sp>
      <p:sp>
        <p:nvSpPr>
          <p:cNvPr id="3" name="Content Placeholder 2"/>
          <p:cNvSpPr>
            <a:spLocks noGrp="1"/>
          </p:cNvSpPr>
          <p:nvPr>
            <p:ph idx="1"/>
          </p:nvPr>
        </p:nvSpPr>
        <p:spPr>
          <a:xfrm>
            <a:off x="457199" y="1600200"/>
            <a:ext cx="8399057" cy="4525963"/>
          </a:xfrm>
        </p:spPr>
        <p:txBody>
          <a:bodyPr/>
          <a:lstStyle/>
          <a:p>
            <a:r>
              <a:rPr lang="en-US" sz="2000" dirty="0" smtClean="0"/>
              <a:t>The </a:t>
            </a:r>
            <a:r>
              <a:rPr lang="en-US" sz="2000" dirty="0"/>
              <a:t>executable code of the programs and all associated data files must be identified in the version control </a:t>
            </a:r>
            <a:r>
              <a:rPr lang="en-US" sz="2000" dirty="0" smtClean="0"/>
              <a:t>system. </a:t>
            </a:r>
            <a:endParaRPr lang="en-GB" sz="2000" dirty="0"/>
          </a:p>
          <a:p>
            <a:r>
              <a:rPr lang="en-US" sz="2000" dirty="0" smtClean="0"/>
              <a:t>Configuration </a:t>
            </a:r>
            <a:r>
              <a:rPr lang="en-US" sz="2000" dirty="0"/>
              <a:t>descriptions may have to be written for different hardware and operating systems. </a:t>
            </a:r>
            <a:endParaRPr lang="en-GB" sz="2000" dirty="0"/>
          </a:p>
          <a:p>
            <a:r>
              <a:rPr lang="en-US" sz="2000" dirty="0" smtClean="0"/>
              <a:t>Update </a:t>
            </a:r>
            <a:r>
              <a:rPr lang="en-US" sz="2000" dirty="0"/>
              <a:t>instructions may have to be written for customers who need to configure their own systems. </a:t>
            </a:r>
            <a:endParaRPr lang="en-GB" sz="2000" dirty="0"/>
          </a:p>
          <a:p>
            <a:r>
              <a:rPr lang="en-US" sz="2000" dirty="0" smtClean="0"/>
              <a:t>Scripts </a:t>
            </a:r>
            <a:r>
              <a:rPr lang="en-US" sz="2000" dirty="0"/>
              <a:t>for the installation program may have to be written. </a:t>
            </a:r>
            <a:endParaRPr lang="en-GB" sz="2000" dirty="0"/>
          </a:p>
          <a:p>
            <a:r>
              <a:rPr lang="en-US" sz="2000" dirty="0" smtClean="0"/>
              <a:t>Web </a:t>
            </a:r>
            <a:r>
              <a:rPr lang="en-US" sz="2000" dirty="0"/>
              <a:t>pages have to be created describing the release, with links to system documentation. </a:t>
            </a:r>
            <a:endParaRPr lang="en-GB" sz="2000" dirty="0"/>
          </a:p>
          <a:p>
            <a:r>
              <a:rPr lang="en-US" sz="2000" dirty="0" smtClean="0"/>
              <a:t>When all </a:t>
            </a:r>
            <a:r>
              <a:rPr lang="en-US" sz="2000" dirty="0"/>
              <a:t>information is available, an executable master image of the software must be prepared and handed over for distribution to customers or sales outlets.</a:t>
            </a:r>
            <a:endParaRPr lang="en-GB" sz="2000" dirty="0"/>
          </a:p>
          <a:p>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60</a:t>
            </a:fld>
            <a:endParaRPr lang="en-US" dirty="0"/>
          </a:p>
        </p:txBody>
      </p:sp>
    </p:spTree>
    <p:extLst>
      <p:ext uri="{BB962C8B-B14F-4D97-AF65-F5344CB8AC3E}">
        <p14:creationId xmlns:p14="http://schemas.microsoft.com/office/powerpoint/2010/main" val="1564584727"/>
      </p:ext>
    </p:extLst>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system release is produced, it must be documented to ensure that it can be re-created exactly in the future. </a:t>
            </a:r>
          </a:p>
          <a:p>
            <a:r>
              <a:rPr lang="en-US" dirty="0" smtClean="0"/>
              <a:t>This is particularly important for customized, long-lifetime embedded systems, such as those that control complex machines.</a:t>
            </a:r>
          </a:p>
          <a:p>
            <a:pPr lvl="1"/>
            <a:r>
              <a:rPr lang="en-US" dirty="0" smtClean="0"/>
              <a:t> Customers may use a single release of these systems for many years and may require specific changes to a particular software system long after its original release date.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61</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lstStyle/>
          <a:p>
            <a:r>
              <a:rPr lang="en-US" dirty="0" smtClean="0"/>
              <a:t>To document a release, you have to record the specific versions of the source code components that were used to create the executable code. </a:t>
            </a:r>
          </a:p>
          <a:p>
            <a:r>
              <a:rPr lang="en-US" dirty="0" smtClean="0"/>
              <a:t>You must keep copies of the source code files, corresponding executables and all data and configuration files. </a:t>
            </a:r>
          </a:p>
          <a:p>
            <a:r>
              <a:rPr lang="en-US" dirty="0" smtClean="0"/>
              <a:t>You should also record the versions of the operating system, libraries, compilers and other tools used to build the software. </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As well as the technical work involved in creating a release distribution, advertising and publicity material have to be prepared and marketing strategies put in place to convince customers to buy the new release of the system. </a:t>
            </a:r>
          </a:p>
          <a:p>
            <a:r>
              <a:rPr lang="en-US" dirty="0" smtClean="0"/>
              <a:t>Release timing</a:t>
            </a:r>
          </a:p>
          <a:p>
            <a:pPr lvl="1"/>
            <a:r>
              <a:rPr lang="en-US" dirty="0" smtClean="0"/>
              <a:t>If releases are too frequent or require hardware upgrades, customers may not move to the new release, especially if they have to pay for it. </a:t>
            </a:r>
          </a:p>
          <a:p>
            <a:pPr lvl="1"/>
            <a:r>
              <a:rPr lang="en-US" dirty="0" smtClean="0"/>
              <a:t>If system releases are  too infrequent, market share may be lost as customers move to alternative systems.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US" dirty="0" smtClean="0"/>
              <a:t>Delivering </a:t>
            </a:r>
            <a:r>
              <a:rPr lang="en-US" dirty="0"/>
              <a:t>software as a service (</a:t>
            </a:r>
            <a:r>
              <a:rPr lang="en-US" dirty="0" err="1"/>
              <a:t>SaaS</a:t>
            </a:r>
            <a:r>
              <a:rPr lang="en-US" dirty="0"/>
              <a:t>) </a:t>
            </a:r>
            <a:r>
              <a:rPr lang="en-US" dirty="0" smtClean="0"/>
              <a:t>reduces the problems of release management. </a:t>
            </a:r>
          </a:p>
          <a:p>
            <a:r>
              <a:rPr lang="en-US" dirty="0" smtClean="0"/>
              <a:t>It </a:t>
            </a:r>
            <a:r>
              <a:rPr lang="en-US" dirty="0"/>
              <a:t>simplifies both release management and system installation for customers. </a:t>
            </a:r>
            <a:endParaRPr lang="en-US" dirty="0" smtClean="0"/>
          </a:p>
          <a:p>
            <a:r>
              <a:rPr lang="en-US" dirty="0" smtClean="0"/>
              <a:t>The </a:t>
            </a:r>
            <a:r>
              <a:rPr lang="en-US" dirty="0"/>
              <a:t>software developer is responsible for replacing the existing release of a system with a new release and this is made available to all customers at the same time.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64</a:t>
            </a:fld>
            <a:endParaRPr lang="en-US"/>
          </a:p>
        </p:txBody>
      </p:sp>
    </p:spTree>
    <p:extLst>
      <p:ext uri="{BB962C8B-B14F-4D97-AF65-F5344CB8AC3E}">
        <p14:creationId xmlns:p14="http://schemas.microsoft.com/office/powerpoint/2010/main" val="3365776087"/>
      </p:ext>
    </p:extLst>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a:t>
            </a:r>
            <a:r>
              <a:rPr lang="en-US" sz="2000" dirty="0" smtClean="0"/>
              <a:t>concerned </a:t>
            </a:r>
            <a:r>
              <a:rPr lang="en-US" sz="2000" dirty="0" smtClean="0"/>
              <a:t>with </a:t>
            </a:r>
            <a:r>
              <a:rPr lang="en-US" sz="2000" dirty="0" smtClean="0"/>
              <a:t>version </a:t>
            </a:r>
            <a:r>
              <a:rPr lang="en-US" sz="2000" dirty="0" smtClean="0"/>
              <a:t>management, system </a:t>
            </a:r>
            <a:r>
              <a:rPr lang="en-US" sz="2000" dirty="0"/>
              <a:t>building, change management,  </a:t>
            </a:r>
            <a:r>
              <a:rPr lang="en-US" sz="2000" dirty="0" smtClean="0"/>
              <a:t>and release management. </a:t>
            </a:r>
            <a:endParaRPr lang="en-GB" sz="2000" dirty="0" smtClean="0"/>
          </a:p>
          <a:p>
            <a:r>
              <a:rPr lang="en-US" sz="2000" dirty="0" smtClean="0"/>
              <a:t>Version </a:t>
            </a:r>
            <a:r>
              <a:rPr lang="en-US" sz="2000" dirty="0" smtClean="0"/>
              <a:t>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806731809"/>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r>
              <a:rPr lang="en-US" sz="2000" dirty="0" smtClean="0"/>
              <a:t>.</a:t>
            </a:r>
          </a:p>
          <a:p>
            <a:r>
              <a:rPr lang="en-US" sz="2000" dirty="0"/>
              <a:t>Change management involves assessing proposals for changes from system customers and other stakeholders and deciding if it is cost-effective to implement these in a new version of a system</a:t>
            </a:r>
            <a:r>
              <a:rPr lang="en-US" sz="2000" dirty="0" smtClean="0"/>
              <a:t>.</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phases</a:t>
            </a:r>
            <a:endParaRPr lang="en-US" dirty="0"/>
          </a:p>
        </p:txBody>
      </p:sp>
      <p:sp>
        <p:nvSpPr>
          <p:cNvPr id="3" name="Content Placeholder 2"/>
          <p:cNvSpPr>
            <a:spLocks noGrp="1"/>
          </p:cNvSpPr>
          <p:nvPr>
            <p:ph idx="1"/>
          </p:nvPr>
        </p:nvSpPr>
        <p:spPr>
          <a:xfrm>
            <a:off x="457200" y="1679715"/>
            <a:ext cx="8229600" cy="4525963"/>
          </a:xfrm>
        </p:spPr>
        <p:txBody>
          <a:bodyPr/>
          <a:lstStyle/>
          <a:p>
            <a:r>
              <a:rPr lang="en-US" dirty="0"/>
              <a:t>A development phase where the development team is responsible for managing the software configuration and new functionality is being added to the software. </a:t>
            </a:r>
            <a:endParaRPr lang="en-US" dirty="0" smtClean="0"/>
          </a:p>
          <a:p>
            <a:r>
              <a:rPr lang="en-GB" dirty="0"/>
              <a:t>A system testing phase where a version of the system is released internally for testing. </a:t>
            </a:r>
            <a:endParaRPr lang="en-GB" dirty="0" smtClean="0"/>
          </a:p>
          <a:p>
            <a:pPr lvl="1"/>
            <a:r>
              <a:rPr lang="en-GB" dirty="0" smtClean="0"/>
              <a:t>No </a:t>
            </a:r>
            <a:r>
              <a:rPr lang="en-GB" dirty="0"/>
              <a:t>new </a:t>
            </a:r>
            <a:r>
              <a:rPr lang="en-GB" dirty="0" smtClean="0"/>
              <a:t>system functionality </a:t>
            </a:r>
            <a:r>
              <a:rPr lang="en-GB" dirty="0"/>
              <a:t>is </a:t>
            </a:r>
            <a:r>
              <a:rPr lang="en-GB" dirty="0" smtClean="0"/>
              <a:t>added. Changes </a:t>
            </a:r>
            <a:r>
              <a:rPr lang="en-GB" dirty="0"/>
              <a:t>made </a:t>
            </a:r>
            <a:r>
              <a:rPr lang="en-GB" dirty="0" smtClean="0"/>
              <a:t>are </a:t>
            </a:r>
            <a:r>
              <a:rPr lang="en-GB" dirty="0"/>
              <a:t>bug fixes, performance improvements and security vulnerability repairs.</a:t>
            </a:r>
            <a:r>
              <a:rPr lang="en-GB" dirty="0"/>
              <a:t> </a:t>
            </a:r>
            <a:endParaRPr lang="en-GB" dirty="0" smtClean="0"/>
          </a:p>
          <a:p>
            <a:r>
              <a:rPr lang="en-GB" dirty="0"/>
              <a:t>A release phase where the software is released to customers for use. </a:t>
            </a:r>
            <a:endParaRPr lang="en-GB" dirty="0" smtClean="0"/>
          </a:p>
          <a:p>
            <a:pPr lvl="1"/>
            <a:r>
              <a:rPr lang="en-GB" dirty="0"/>
              <a:t>New versions of the released system </a:t>
            </a:r>
            <a:r>
              <a:rPr lang="en-GB" dirty="0" smtClean="0"/>
              <a:t>are developed </a:t>
            </a:r>
            <a:r>
              <a:rPr lang="en-GB" dirty="0"/>
              <a:t>to repair bugs and vulnerabilities and to include new </a:t>
            </a:r>
            <a:r>
              <a:rPr lang="en-GB" dirty="0" smtClean="0"/>
              <a:t>features. </a:t>
            </a:r>
          </a:p>
          <a:p>
            <a:pPr lvl="1"/>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Tree>
    <p:extLst>
      <p:ext uri="{BB962C8B-B14F-4D97-AF65-F5344CB8AC3E}">
        <p14:creationId xmlns:p14="http://schemas.microsoft.com/office/powerpoint/2010/main" val="3635442078"/>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systems</a:t>
            </a:r>
            <a:endParaRPr lang="en-US" dirty="0"/>
          </a:p>
        </p:txBody>
      </p:sp>
      <p:sp>
        <p:nvSpPr>
          <p:cNvPr id="3" name="Content Placeholder 2"/>
          <p:cNvSpPr>
            <a:spLocks noGrp="1"/>
          </p:cNvSpPr>
          <p:nvPr>
            <p:ph idx="1"/>
          </p:nvPr>
        </p:nvSpPr>
        <p:spPr/>
        <p:txBody>
          <a:bodyPr/>
          <a:lstStyle/>
          <a:p>
            <a:r>
              <a:rPr lang="en-US" dirty="0" smtClean="0"/>
              <a:t>For </a:t>
            </a:r>
            <a:r>
              <a:rPr lang="en-US" dirty="0"/>
              <a:t>large systems, there is never just one ‘working’ version of a system. </a:t>
            </a:r>
            <a:endParaRPr lang="en-US" dirty="0" smtClean="0"/>
          </a:p>
          <a:p>
            <a:r>
              <a:rPr lang="en-US" dirty="0" smtClean="0"/>
              <a:t>There </a:t>
            </a:r>
            <a:r>
              <a:rPr lang="en-US" dirty="0"/>
              <a:t>are always several versions of the system at different stages of development. </a:t>
            </a:r>
            <a:endParaRPr lang="en-US" dirty="0" smtClean="0"/>
          </a:p>
          <a:p>
            <a:r>
              <a:rPr lang="en-US" dirty="0" smtClean="0"/>
              <a:t>There </a:t>
            </a:r>
            <a:r>
              <a:rPr lang="en-US" dirty="0"/>
              <a:t>may be several teams involved in the development of different system versions.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8</a:t>
            </a:fld>
            <a:endParaRPr lang="en-US"/>
          </a:p>
        </p:txBody>
      </p:sp>
    </p:spTree>
    <p:extLst>
      <p:ext uri="{BB962C8B-B14F-4D97-AF65-F5344CB8AC3E}">
        <p14:creationId xmlns:p14="http://schemas.microsoft.com/office/powerpoint/2010/main" val="3878132580"/>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 development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11" y="1911074"/>
            <a:ext cx="7710402" cy="3676926"/>
          </a:xfrm>
          <a:prstGeom prst="rect">
            <a:avLst/>
          </a:prstGeom>
        </p:spPr>
      </p:pic>
      <p:sp>
        <p:nvSpPr>
          <p:cNvPr id="7" name="Date Placeholder 6"/>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855267565"/>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1915</TotalTime>
  <Words>5012</Words>
  <Application>Microsoft Macintosh PowerPoint</Application>
  <PresentationFormat>On-screen Show (4:3)</PresentationFormat>
  <Paragraphs>518</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25 – Configuration Management</vt:lpstr>
      <vt:lpstr>Topics covered</vt:lpstr>
      <vt:lpstr>Configuration management</vt:lpstr>
      <vt:lpstr>CM activities</vt:lpstr>
      <vt:lpstr>Configuration management activities </vt:lpstr>
      <vt:lpstr>Agile development and CM</vt:lpstr>
      <vt:lpstr>Development phases</vt:lpstr>
      <vt:lpstr>Multi-version systems</vt:lpstr>
      <vt:lpstr>Multi-version system development</vt:lpstr>
      <vt:lpstr>CM terminology </vt:lpstr>
      <vt:lpstr>CM terminology </vt:lpstr>
      <vt:lpstr>Version management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vt:lpstr>
      <vt:lpstr>Distributed version control</vt:lpstr>
      <vt:lpstr>Repository cloning</vt:lpstr>
      <vt:lpstr>Benefits of distributed version control</vt:lpstr>
      <vt:lpstr>Open source development</vt:lpstr>
      <vt:lpstr>Open-source development</vt:lpstr>
      <vt:lpstr>Branching and merging</vt:lpstr>
      <vt:lpstr>Branching and merging</vt:lpstr>
      <vt:lpstr>Storage management</vt:lpstr>
      <vt:lpstr>Storage management using deltas </vt:lpstr>
      <vt:lpstr>Storage management in Git</vt:lpstr>
      <vt:lpstr>System building</vt:lpstr>
      <vt:lpstr>System building</vt:lpstr>
      <vt:lpstr>Build platforms</vt:lpstr>
      <vt:lpstr>System building </vt:lpstr>
      <vt:lpstr>Build system functionality</vt:lpstr>
      <vt:lpstr>System platforms</vt:lpstr>
      <vt:lpstr>Development, build, and target platforms </vt:lpstr>
      <vt:lpstr>Agile building</vt:lpstr>
      <vt:lpstr>Agile building</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vt:lpstr>
      <vt:lpstr>The change management process   </vt:lpstr>
      <vt:lpstr>A partially completed change request form (a) </vt:lpstr>
      <vt:lpstr>A partially completed change request form (b) </vt:lpstr>
      <vt:lpstr>Factors in change analysis</vt:lpstr>
      <vt:lpstr>Derivation history </vt:lpstr>
      <vt:lpstr>Change management and agile methods</vt:lpstr>
      <vt:lpstr>Release management</vt:lpstr>
      <vt:lpstr>Release management</vt:lpstr>
      <vt:lpstr>Release components</vt:lpstr>
      <vt:lpstr>Factors influencing system release planning </vt:lpstr>
      <vt:lpstr>Release creation</vt:lpstr>
      <vt:lpstr>Release tracking</vt:lpstr>
      <vt:lpstr>Release reproduction</vt:lpstr>
      <vt:lpstr>Release planning</vt:lpstr>
      <vt:lpstr>Software as a service</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Ian Sommerville</cp:lastModifiedBy>
  <cp:revision>22</cp:revision>
  <dcterms:created xsi:type="dcterms:W3CDTF">2010-02-15T20:58:39Z</dcterms:created>
  <dcterms:modified xsi:type="dcterms:W3CDTF">2014-12-11T16:58:48Z</dcterms:modified>
</cp:coreProperties>
</file>