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sldIdLst>
    <p:sldId id="256" r:id="rId2"/>
    <p:sldId id="325" r:id="rId3"/>
    <p:sldId id="257" r:id="rId4"/>
    <p:sldId id="327" r:id="rId5"/>
    <p:sldId id="271" r:id="rId6"/>
    <p:sldId id="332" r:id="rId7"/>
    <p:sldId id="333" r:id="rId8"/>
    <p:sldId id="334" r:id="rId9"/>
    <p:sldId id="335" r:id="rId10"/>
    <p:sldId id="336" r:id="rId11"/>
    <p:sldId id="328" r:id="rId12"/>
    <p:sldId id="273" r:id="rId13"/>
    <p:sldId id="294" r:id="rId14"/>
    <p:sldId id="293" r:id="rId15"/>
    <p:sldId id="296" r:id="rId16"/>
    <p:sldId id="299" r:id="rId17"/>
    <p:sldId id="301" r:id="rId18"/>
    <p:sldId id="300" r:id="rId19"/>
    <p:sldId id="302" r:id="rId20"/>
    <p:sldId id="303" r:id="rId21"/>
    <p:sldId id="304" r:id="rId22"/>
    <p:sldId id="307" r:id="rId23"/>
    <p:sldId id="310" r:id="rId24"/>
    <p:sldId id="280" r:id="rId25"/>
    <p:sldId id="309" r:id="rId26"/>
    <p:sldId id="311" r:id="rId27"/>
    <p:sldId id="329" r:id="rId28"/>
    <p:sldId id="286" r:id="rId29"/>
    <p:sldId id="287" r:id="rId30"/>
    <p:sldId id="288" r:id="rId31"/>
    <p:sldId id="289" r:id="rId32"/>
    <p:sldId id="290" r:id="rId33"/>
    <p:sldId id="324" r:id="rId34"/>
    <p:sldId id="312" r:id="rId35"/>
    <p:sldId id="330" r:id="rId36"/>
    <p:sldId id="33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7" autoAdjust="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1AF08-6FB8-44BD-BAB1-B1CE4460A2D0}" type="datetimeFigureOut">
              <a:rPr lang="el-GR" smtClean="0"/>
              <a:pPr/>
              <a:t>18/11/2011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27FC7-BD9D-4625-95B7-78EBD5218033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</a:defRPr>
            </a:lvl1pPr>
          </a:lstStyle>
          <a:p>
            <a:r>
              <a:rPr lang="el-GR" smtClean="0">
                <a:solidFill>
                  <a:schemeClr val="tx2"/>
                </a:solidFill>
              </a:rPr>
              <a:t>ΦΡΟΝΤΙΣΤΗΡΙΟ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l-GR" dirty="0" smtClean="0"/>
              <a:t>ΗΥ-454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045F-C661-4A3F-9564-347233D8F4A7}" type="datetime1">
              <a:rPr lang="en-US" smtClean="0"/>
              <a:pPr/>
              <a:t>11/18/2011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smtClean="0"/>
              <a:t>ΗΥ-454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CC6B8B5-46D5-49D9-B573-CDDA04E7F067}" type="datetime1">
              <a:rPr lang="en-US" smtClean="0"/>
              <a:pPr/>
              <a:t>11/18/2011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l-GR" smtClean="0"/>
              <a:t>ΗΥ-454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E6FC-BEC1-4B4C-AE13-3391B1D74CF4}" type="datetime1">
              <a:rPr lang="en-US" smtClean="0"/>
              <a:pPr/>
              <a:t>11/18/2011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1066800" cy="365125"/>
          </a:xfrm>
        </p:spPr>
        <p:txBody>
          <a:bodyPr/>
          <a:lstStyle/>
          <a:p>
            <a:r>
              <a:rPr lang="el-GR" dirty="0" smtClean="0"/>
              <a:t>ΗΥ-454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657600" y="6264275"/>
            <a:ext cx="1371600" cy="365125"/>
          </a:xfrm>
          <a:prstGeom prst="rect">
            <a:avLst/>
          </a:prstGeom>
        </p:spPr>
        <p:txBody>
          <a:bodyPr vert="horz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ΦΡΟΝΤΙΣΤΗΡΙΟ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2F2B-908E-4684-A4F7-0A6B79A47EDD}" type="datetime1">
              <a:rPr lang="en-US" smtClean="0"/>
              <a:pPr/>
              <a:t>11/18/2011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l-GR" dirty="0" smtClean="0"/>
              <a:t>ΗΥ-454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/>
          <a:p>
            <a:fld id="{6430EC7C-B577-4EE0-908A-D1D2454FE586}" type="datetime1">
              <a:rPr lang="en-US" smtClean="0"/>
              <a:pPr/>
              <a:t>11/18/2011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1066800" cy="365125"/>
          </a:xfrm>
        </p:spPr>
        <p:txBody>
          <a:bodyPr/>
          <a:lstStyle/>
          <a:p>
            <a:r>
              <a:rPr lang="el-GR" dirty="0" smtClean="0"/>
              <a:t>ΗΥ-454</a:t>
            </a:r>
            <a:endParaRPr lang="en-US" dirty="0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3657600" y="6264275"/>
            <a:ext cx="1371600" cy="365125"/>
          </a:xfrm>
          <a:prstGeom prst="rect">
            <a:avLst/>
          </a:prstGeom>
        </p:spPr>
        <p:txBody>
          <a:bodyPr vert="horz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ΦΡΟΝΤΙΣΤΗΡΙΟ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C90D98D-0155-45F3-9836-B3A9717CEA68}" type="datetime1">
              <a:rPr lang="en-US" smtClean="0"/>
              <a:pPr/>
              <a:t>11/18/2011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l-GR" dirty="0" smtClean="0"/>
              <a:t>ΗΥ-454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A38E-9FF0-4006-B3F4-6F4CF199A140}" type="datetime1">
              <a:rPr lang="en-US" smtClean="0"/>
              <a:pPr/>
              <a:t>11/18/2011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smtClean="0"/>
              <a:t>ΗΥ-454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5795-A86E-4E16-98A2-3639C657FCC1}" type="datetime1">
              <a:rPr lang="en-US" smtClean="0"/>
              <a:pPr/>
              <a:t>11/18/2011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smtClean="0"/>
              <a:t>ΗΥ-454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C820-7EA9-4128-B102-AFF82D0594E4}" type="datetime1">
              <a:rPr lang="en-US" smtClean="0"/>
              <a:pPr/>
              <a:t>11/18/2011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smtClean="0"/>
              <a:t>ΗΥ-454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1625B57-52DA-4975-B9A2-132600C4C8B0}" type="datetime1">
              <a:rPr lang="en-US" smtClean="0"/>
              <a:pPr/>
              <a:t>11/18/2011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l-GR" dirty="0" smtClean="0"/>
              <a:t>ΗΥ-454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A07101-0BE6-4112-9EA2-61584F3DD4C9}" type="datetime1">
              <a:rPr lang="en-US" smtClean="0"/>
              <a:pPr/>
              <a:t>11/18/2011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l-GR" dirty="0" smtClean="0"/>
              <a:t>ΗΥ-454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legro.cc/files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077200" cy="2209800"/>
          </a:xfrm>
        </p:spPr>
        <p:txBody>
          <a:bodyPr>
            <a:normAutofit/>
          </a:bodyPr>
          <a:lstStyle/>
          <a:p>
            <a:pPr algn="ctr"/>
            <a:r>
              <a:rPr lang="el-GR" sz="3000" dirty="0" smtClean="0"/>
              <a:t>ΠΑΝΕΠΙΣΤΙΜΙΟ ΚΡΗΤΗΣ</a:t>
            </a:r>
            <a:br>
              <a:rPr lang="el-GR" sz="3000" dirty="0" smtClean="0"/>
            </a:br>
            <a:r>
              <a:rPr lang="el-GR" sz="3000" dirty="0" smtClean="0"/>
              <a:t>ΣΧΟΛΗ ΘΕΤΙΚΩΝ ΕΠΙΣΤΙΜΩΝ,</a:t>
            </a:r>
            <a:br>
              <a:rPr lang="el-GR" sz="3000" dirty="0" smtClean="0"/>
            </a:br>
            <a:r>
              <a:rPr lang="el-GR" sz="3000" b="1" dirty="0" smtClean="0"/>
              <a:t>ΤΜΗΜΑ ΕΠΙΣΤΗΜΗΣ ΥΠΟΛΟΓΗΣΤΩΝ</a:t>
            </a:r>
            <a:endParaRPr lang="el-GR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kumimoji="1" lang="el-GR" sz="3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ΔΙΔΑΣΚΩΝ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kumimoji="1" lang="el-GR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Αντώνιος Σαββίδης</a:t>
            </a:r>
            <a:endParaRPr kumimoji="1" lang="el-GR" sz="3200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2600" y="1524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cap="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HY</a:t>
            </a:r>
            <a:r>
              <a:rPr lang="en-US" cap="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454</a:t>
            </a:r>
            <a:r>
              <a:rPr lang="el-GR" cap="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: ΑΝΑΠΤΥΞΗ ΕΞΥΠΝΩΝ ΔΙΕΠΑΦΩΝ ΚΑΙ ΠΑΙΧΝΙΔΙΩΝ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807" y="624840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cap="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ΦΡΟΝΤΙΣΤΗΡΙΟ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Εγκατάσταση της </a:t>
            </a:r>
            <a:r>
              <a:rPr lang="en-US" dirty="0" smtClean="0"/>
              <a:t>Allegro </a:t>
            </a:r>
            <a:r>
              <a:rPr lang="en-US" dirty="0" smtClean="0"/>
              <a:t>(6/6)</a:t>
            </a:r>
            <a:endParaRPr lang="el-G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ΗΥ-454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l-GR" dirty="0" smtClean="0"/>
              <a:t>Δημιουργία καινούριου </a:t>
            </a:r>
            <a:r>
              <a:rPr lang="en-US" i="1" dirty="0" smtClean="0"/>
              <a:t>environment variable</a:t>
            </a:r>
            <a:r>
              <a:rPr lang="el-GR" b="1" dirty="0" smtClean="0"/>
              <a:t> </a:t>
            </a:r>
            <a:r>
              <a:rPr lang="el-GR" dirty="0" smtClean="0"/>
              <a:t>(</a:t>
            </a:r>
            <a:r>
              <a:rPr lang="en-US" dirty="0" smtClean="0"/>
              <a:t>5</a:t>
            </a:r>
            <a:r>
              <a:rPr lang="el-GR" dirty="0" smtClean="0"/>
              <a:t>/5</a:t>
            </a:r>
            <a:r>
              <a:rPr lang="el-GR" dirty="0" smtClean="0"/>
              <a:t>)</a:t>
            </a:r>
          </a:p>
          <a:p>
            <a:r>
              <a:rPr lang="el-GR" dirty="0" smtClean="0"/>
              <a:t>Κάνουμε </a:t>
            </a:r>
            <a:r>
              <a:rPr lang="en-US" dirty="0" smtClean="0"/>
              <a:t>reboot</a:t>
            </a:r>
          </a:p>
          <a:p>
            <a:r>
              <a:rPr lang="el-GR" dirty="0" smtClean="0"/>
              <a:t>Ή Κάνουμε</a:t>
            </a:r>
            <a:r>
              <a:rPr lang="en-US" dirty="0" smtClean="0"/>
              <a:t> kill </a:t>
            </a:r>
            <a:r>
              <a:rPr lang="el-GR" dirty="0" smtClean="0"/>
              <a:t>τον </a:t>
            </a:r>
            <a:r>
              <a:rPr lang="en-US" dirty="0" smtClean="0"/>
              <a:t>explorer </a:t>
            </a:r>
            <a:r>
              <a:rPr lang="el-GR" dirty="0" smtClean="0"/>
              <a:t>από τον </a:t>
            </a:r>
            <a:r>
              <a:rPr lang="en-US" dirty="0" smtClean="0"/>
              <a:t>Windows Task Manager</a:t>
            </a:r>
            <a:endParaRPr lang="el-G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Περιεχόμενα</a:t>
            </a:r>
            <a:endParaRPr lang="el-G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smtClean="0"/>
              <a:t>ΗΥ-454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 smtClean="0"/>
              <a:t>Απαραίτητα αρχεία</a:t>
            </a:r>
            <a:endParaRPr lang="en-US" dirty="0" smtClean="0"/>
          </a:p>
          <a:p>
            <a:r>
              <a:rPr lang="el-GR" dirty="0" smtClean="0"/>
              <a:t>Εγκατάσταση της </a:t>
            </a:r>
            <a:r>
              <a:rPr lang="en-US" dirty="0" smtClean="0"/>
              <a:t>Allegro</a:t>
            </a:r>
            <a:endParaRPr lang="el-GR" dirty="0" smtClean="0"/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Visual Studio 2010</a:t>
            </a:r>
            <a:endParaRPr lang="el-GR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/>
              <a:t>Visual Studio 2005, 2008</a:t>
            </a:r>
            <a:r>
              <a:rPr lang="el-GR" dirty="0" smtClean="0"/>
              <a:t> </a:t>
            </a:r>
          </a:p>
          <a:p>
            <a:r>
              <a:rPr lang="el-GR" dirty="0" smtClean="0"/>
              <a:t>Παράδειγμα</a:t>
            </a:r>
            <a:endParaRPr lang="el-G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2010 (1/15)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l-GR" b="1" dirty="0" smtClean="0"/>
              <a:t>Δημιουργία νέου </a:t>
            </a:r>
            <a:r>
              <a:rPr lang="en-US" b="1" dirty="0" smtClean="0"/>
              <a:t>project</a:t>
            </a:r>
          </a:p>
          <a:p>
            <a:r>
              <a:rPr lang="el-GR" dirty="0" smtClean="0"/>
              <a:t>Διαλέγουμε </a:t>
            </a:r>
            <a:r>
              <a:rPr lang="en-US" dirty="0" smtClean="0"/>
              <a:t>File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New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Project</a:t>
            </a:r>
            <a:endParaRPr lang="en-GB" dirty="0" smtClean="0"/>
          </a:p>
          <a:p>
            <a:endParaRPr lang="el-GR" dirty="0"/>
          </a:p>
        </p:txBody>
      </p:sp>
      <p:pic>
        <p:nvPicPr>
          <p:cNvPr id="10" name="Picture 9" descr="new_proj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78" y="2743201"/>
            <a:ext cx="4159622" cy="2438399"/>
          </a:xfrm>
          <a:prstGeom prst="rect">
            <a:avLst/>
          </a:prstGeom>
        </p:spPr>
      </p:pic>
      <p:pic>
        <p:nvPicPr>
          <p:cNvPr id="11" name="Picture 10" descr="new_proj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31976" y="2743200"/>
            <a:ext cx="4159624" cy="24384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819400" y="4267200"/>
            <a:ext cx="1219200" cy="4572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smtClean="0"/>
              <a:t>ΗΥ-454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28600" y="2971800"/>
            <a:ext cx="1905000" cy="228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Rounded Rectangle 19"/>
          <p:cNvSpPr/>
          <p:nvPr/>
        </p:nvSpPr>
        <p:spPr>
          <a:xfrm>
            <a:off x="6858000" y="2971800"/>
            <a:ext cx="2057400" cy="228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2010 (2/15)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l-GR" sz="2800" dirty="0" smtClean="0"/>
              <a:t>Επιλέγουμε</a:t>
            </a:r>
            <a:r>
              <a:rPr lang="en-US" sz="2800" dirty="0" smtClean="0"/>
              <a:t>: </a:t>
            </a:r>
            <a:r>
              <a:rPr lang="el-GR" sz="2800" dirty="0" smtClean="0"/>
              <a:t>από το αριστερό </a:t>
            </a:r>
            <a:r>
              <a:rPr lang="en-US" sz="2800" dirty="0" smtClean="0"/>
              <a:t>menu </a:t>
            </a:r>
            <a:r>
              <a:rPr lang="el-GR" sz="2800" dirty="0" smtClean="0"/>
              <a:t>το </a:t>
            </a:r>
            <a:r>
              <a:rPr lang="en-US" sz="2800" b="1" dirty="0" smtClean="0"/>
              <a:t>Visual C++ </a:t>
            </a:r>
            <a:r>
              <a:rPr lang="el-GR" sz="2800" dirty="0" smtClean="0"/>
              <a:t>και </a:t>
            </a:r>
            <a:r>
              <a:rPr lang="en-US" sz="2800" b="1" dirty="0" smtClean="0"/>
              <a:t>Empty Project</a:t>
            </a:r>
            <a:endParaRPr lang="el-GR" sz="2800" dirty="0"/>
          </a:p>
        </p:txBody>
      </p:sp>
      <p:pic>
        <p:nvPicPr>
          <p:cNvPr id="5" name="Picture 4" descr="Create_Empty_MSVC2010_Proj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2494279"/>
            <a:ext cx="5983395" cy="375412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819400" y="3505200"/>
            <a:ext cx="30480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smtClean="0"/>
              <a:t>ΗΥ-454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600200" y="2971800"/>
            <a:ext cx="533400" cy="152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2010 (3/15)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sz="2800" dirty="0" smtClean="0"/>
              <a:t>Διαλέγουμε ένα όνομα για το </a:t>
            </a:r>
            <a:r>
              <a:rPr lang="en-US" sz="2800" dirty="0" smtClean="0"/>
              <a:t>project </a:t>
            </a:r>
            <a:r>
              <a:rPr lang="el-GR" sz="2800" dirty="0" smtClean="0"/>
              <a:t>μας και επιλέγουμε που θα το αποθηκεύσουμε.</a:t>
            </a:r>
            <a:endParaRPr lang="en-GB" sz="2800" dirty="0" smtClean="0"/>
          </a:p>
          <a:p>
            <a:endParaRPr lang="el-GR" dirty="0"/>
          </a:p>
        </p:txBody>
      </p:sp>
      <p:pic>
        <p:nvPicPr>
          <p:cNvPr id="5" name="Picture 4" descr="Create_Empty_MSVC2010_Proj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2514601"/>
            <a:ext cx="5983395" cy="3733800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smtClean="0"/>
              <a:t>ΗΥ-454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0" y="5562600"/>
            <a:ext cx="609600" cy="152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Rounded Rectangle 11"/>
          <p:cNvSpPr/>
          <p:nvPr/>
        </p:nvSpPr>
        <p:spPr>
          <a:xfrm>
            <a:off x="1524000" y="5715000"/>
            <a:ext cx="533400" cy="152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2010 (4/15)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l-GR" b="1" dirty="0" smtClean="0"/>
              <a:t>Προσθήκη</a:t>
            </a:r>
            <a:r>
              <a:rPr lang="en-US" b="1" dirty="0" smtClean="0"/>
              <a:t> source code</a:t>
            </a:r>
            <a:r>
              <a:rPr lang="el-GR" b="1" dirty="0" smtClean="0"/>
              <a:t> σε ένα </a:t>
            </a:r>
            <a:r>
              <a:rPr lang="en-US" b="1" dirty="0" smtClean="0"/>
              <a:t>project</a:t>
            </a:r>
          </a:p>
          <a:p>
            <a:r>
              <a:rPr lang="el-GR" dirty="0" smtClean="0"/>
              <a:t>Δεξή </a:t>
            </a:r>
            <a:r>
              <a:rPr lang="en-US" dirty="0" smtClean="0"/>
              <a:t>click </a:t>
            </a:r>
            <a:r>
              <a:rPr lang="el-GR" dirty="0" smtClean="0"/>
              <a:t>πάνω στο</a:t>
            </a:r>
            <a:r>
              <a:rPr lang="en-US" dirty="0" smtClean="0"/>
              <a:t> </a:t>
            </a:r>
            <a:r>
              <a:rPr lang="en-US" b="1" dirty="0" smtClean="0"/>
              <a:t>project, Add </a:t>
            </a:r>
            <a:r>
              <a:rPr lang="en-US" b="1" dirty="0" smtClean="0">
                <a:sym typeface="Wingdings" pitchFamily="2" charset="2"/>
              </a:rPr>
              <a:t> </a:t>
            </a:r>
            <a:r>
              <a:rPr lang="en-US" b="1" dirty="0" smtClean="0"/>
              <a:t>New Item</a:t>
            </a:r>
          </a:p>
        </p:txBody>
      </p:sp>
      <p:pic>
        <p:nvPicPr>
          <p:cNvPr id="7" name="Content Placeholder 19" descr="right_click(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689341"/>
            <a:ext cx="2531207" cy="3548414"/>
          </a:xfrm>
          <a:prstGeom prst="rect">
            <a:avLst/>
          </a:prstGeom>
        </p:spPr>
      </p:pic>
      <p:pic>
        <p:nvPicPr>
          <p:cNvPr id="8" name="Content Placeholder 20" descr="MSVC2010_Add_New_Item(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41688" y="2699657"/>
            <a:ext cx="3886200" cy="3548743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429000" y="4267200"/>
            <a:ext cx="1066800" cy="4572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smtClean="0"/>
              <a:t>ΗΥ-454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029200" y="3733800"/>
            <a:ext cx="914400" cy="228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Rounded Rectangle 17"/>
          <p:cNvSpPr/>
          <p:nvPr/>
        </p:nvSpPr>
        <p:spPr>
          <a:xfrm>
            <a:off x="7010400" y="3733800"/>
            <a:ext cx="1371600" cy="228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Rounded Rectangle 18"/>
          <p:cNvSpPr/>
          <p:nvPr/>
        </p:nvSpPr>
        <p:spPr>
          <a:xfrm>
            <a:off x="838200" y="2743200"/>
            <a:ext cx="533400" cy="228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2010 (5/15)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l-GR" sz="2800" dirty="0" smtClean="0"/>
              <a:t>Από το αριστερό </a:t>
            </a:r>
            <a:r>
              <a:rPr lang="en-US" sz="2800" dirty="0" smtClean="0"/>
              <a:t>menu </a:t>
            </a:r>
            <a:r>
              <a:rPr lang="el-GR" sz="2800" dirty="0" smtClean="0"/>
              <a:t>επιλέγουμε </a:t>
            </a:r>
            <a:r>
              <a:rPr lang="en-US" sz="2800" b="1" dirty="0" smtClean="0"/>
              <a:t>Visual C++ </a:t>
            </a:r>
            <a:r>
              <a:rPr lang="en-US" sz="2800" b="1" dirty="0" smtClean="0">
                <a:sym typeface="Wingdings" pitchFamily="2" charset="2"/>
              </a:rPr>
              <a:t> Code</a:t>
            </a:r>
            <a:r>
              <a:rPr lang="el-GR" sz="2800" b="1" dirty="0" smtClean="0">
                <a:sym typeface="Wingdings" pitchFamily="2" charset="2"/>
              </a:rPr>
              <a:t> </a:t>
            </a:r>
            <a:r>
              <a:rPr lang="el-GR" sz="2800" dirty="0" smtClean="0">
                <a:sym typeface="Wingdings" pitchFamily="2" charset="2"/>
              </a:rPr>
              <a:t>και από το μεσαίο </a:t>
            </a:r>
            <a:r>
              <a:rPr lang="en-US" sz="2800" b="1" dirty="0" smtClean="0"/>
              <a:t>C++ File (.</a:t>
            </a:r>
            <a:r>
              <a:rPr lang="en-US" sz="2800" b="1" dirty="0" err="1" smtClean="0"/>
              <a:t>cpp</a:t>
            </a:r>
            <a:r>
              <a:rPr lang="en-US" sz="2800" b="1" dirty="0" smtClean="0"/>
              <a:t>)</a:t>
            </a:r>
            <a:r>
              <a:rPr lang="el-GR" sz="2800" b="1" dirty="0" smtClean="0"/>
              <a:t> </a:t>
            </a:r>
            <a:r>
              <a:rPr lang="el-GR" sz="2800" dirty="0" smtClean="0"/>
              <a:t>και το ονομάζουμε</a:t>
            </a:r>
            <a:r>
              <a:rPr lang="en-US" sz="2800" dirty="0" smtClean="0"/>
              <a:t> main.cpp</a:t>
            </a:r>
            <a:endParaRPr lang="el-GR" sz="2800" dirty="0"/>
          </a:p>
        </p:txBody>
      </p:sp>
      <p:pic>
        <p:nvPicPr>
          <p:cNvPr id="5" name="Content Placeholder 5" descr="new_fi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3233928"/>
            <a:ext cx="3886200" cy="2176272"/>
          </a:xfrm>
          <a:prstGeom prst="rect">
            <a:avLst/>
          </a:prstGeom>
        </p:spPr>
      </p:pic>
      <p:pic>
        <p:nvPicPr>
          <p:cNvPr id="6" name="Content Placeholder 6" descr="new_fi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200" y="3233928"/>
            <a:ext cx="3886200" cy="21762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343400" y="4028376"/>
            <a:ext cx="609600" cy="4572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Rounded Rectangle 11"/>
          <p:cNvSpPr/>
          <p:nvPr/>
        </p:nvSpPr>
        <p:spPr>
          <a:xfrm>
            <a:off x="6096000" y="3505200"/>
            <a:ext cx="1600200" cy="228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smtClean="0"/>
              <a:t>ΗΥ-454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81000" y="3505200"/>
            <a:ext cx="457200" cy="152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Rounded Rectangle 18"/>
          <p:cNvSpPr/>
          <p:nvPr/>
        </p:nvSpPr>
        <p:spPr>
          <a:xfrm>
            <a:off x="484908" y="3676072"/>
            <a:ext cx="304800" cy="152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Rounded Rectangle 20"/>
          <p:cNvSpPr/>
          <p:nvPr/>
        </p:nvSpPr>
        <p:spPr>
          <a:xfrm>
            <a:off x="5668820" y="4943764"/>
            <a:ext cx="533400" cy="152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2010 (6/15)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l-GR" b="1" dirty="0" smtClean="0"/>
              <a:t>Εγκαθιστώντας την</a:t>
            </a:r>
            <a:r>
              <a:rPr lang="en-US" b="1" dirty="0" smtClean="0"/>
              <a:t> allegro</a:t>
            </a:r>
          </a:p>
          <a:p>
            <a:pPr>
              <a:buNone/>
            </a:pPr>
            <a:endParaRPr lang="en-US" b="1" dirty="0" smtClean="0"/>
          </a:p>
          <a:p>
            <a:r>
              <a:rPr lang="el-GR" dirty="0" smtClean="0"/>
              <a:t>Για κάθε ένα</a:t>
            </a:r>
            <a:r>
              <a:rPr lang="en-US" dirty="0" smtClean="0"/>
              <a:t> project</a:t>
            </a:r>
            <a:r>
              <a:rPr lang="el-GR" dirty="0" smtClean="0"/>
              <a:t> που υπάρχει μέσα στο </a:t>
            </a:r>
            <a:r>
              <a:rPr lang="en-US" dirty="0" smtClean="0"/>
              <a:t>Solution</a:t>
            </a:r>
            <a:endParaRPr lang="el-GR" dirty="0" smtClean="0"/>
          </a:p>
          <a:p>
            <a:pPr lvl="1"/>
            <a:endParaRPr lang="en-US" b="1" dirty="0" smtClean="0"/>
          </a:p>
          <a:p>
            <a:endParaRPr lang="el-GR" b="1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smtClean="0"/>
              <a:t>ΗΥ-454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2010 (7/15)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 smtClean="0"/>
              <a:t>Δεξή </a:t>
            </a:r>
            <a:r>
              <a:rPr lang="en-US" dirty="0" smtClean="0"/>
              <a:t>click </a:t>
            </a:r>
            <a:r>
              <a:rPr lang="el-GR" dirty="0" smtClean="0"/>
              <a:t>πάνω στο</a:t>
            </a:r>
            <a:r>
              <a:rPr lang="en-US" dirty="0" smtClean="0"/>
              <a:t> </a:t>
            </a:r>
            <a:r>
              <a:rPr lang="en-US" b="1" dirty="0" smtClean="0"/>
              <a:t>project </a:t>
            </a:r>
            <a:r>
              <a:rPr lang="el-GR" dirty="0" smtClean="0"/>
              <a:t>και επιλέγουμε</a:t>
            </a:r>
            <a:r>
              <a:rPr lang="en-US" dirty="0" smtClean="0"/>
              <a:t> </a:t>
            </a:r>
            <a:r>
              <a:rPr lang="en-US" b="1" dirty="0" smtClean="0"/>
              <a:t>Properties</a:t>
            </a:r>
          </a:p>
          <a:p>
            <a:endParaRPr lang="el-GR" b="1" dirty="0" smtClean="0"/>
          </a:p>
        </p:txBody>
      </p:sp>
      <p:pic>
        <p:nvPicPr>
          <p:cNvPr id="5" name="Content Placeholder 8" descr="Properties(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3950" y="2579688"/>
            <a:ext cx="3143250" cy="3744912"/>
          </a:xfrm>
          <a:prstGeom prst="rect">
            <a:avLst/>
          </a:prstGeom>
        </p:spPr>
      </p:pic>
      <p:pic>
        <p:nvPicPr>
          <p:cNvPr id="6" name="Content Placeholder 7" descr="right_click(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6587" y="2579688"/>
            <a:ext cx="3127075" cy="3744912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410200" y="6135256"/>
            <a:ext cx="2743200" cy="228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Right Arrow 9"/>
          <p:cNvSpPr/>
          <p:nvPr/>
        </p:nvSpPr>
        <p:spPr>
          <a:xfrm>
            <a:off x="3962400" y="4267200"/>
            <a:ext cx="914400" cy="4572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smtClean="0"/>
              <a:t>ΗΥ-454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14400" y="2590800"/>
            <a:ext cx="609600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2010 (8/15)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Content Placeholder 4" descr="All_Configuration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1" y="2590800"/>
            <a:ext cx="5582786" cy="3733800"/>
          </a:xfrm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l-G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Από το πάνω αριστερά </a:t>
            </a: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Drop-Down Box</a:t>
            </a:r>
            <a:r>
              <a:rPr kumimoji="0" lang="el-G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επιλέγουμε </a:t>
            </a:r>
            <a:r>
              <a:rPr kumimoji="0" lang="en-US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Configurations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l-GR" sz="29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172856" y="2800928"/>
            <a:ext cx="1219200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Rounded Rectangle 8"/>
          <p:cNvSpPr/>
          <p:nvPr/>
        </p:nvSpPr>
        <p:spPr>
          <a:xfrm>
            <a:off x="2170544" y="3228108"/>
            <a:ext cx="1219200" cy="20089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smtClean="0"/>
              <a:t>ΗΥ-454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Περιεχόμενα</a:t>
            </a:r>
            <a:endParaRPr lang="el-G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smtClean="0"/>
              <a:t>ΗΥ-454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 smtClean="0">
                <a:solidFill>
                  <a:schemeClr val="accent2">
                    <a:lumMod val="75000"/>
                  </a:schemeClr>
                </a:solidFill>
              </a:rPr>
              <a:t>Απαραίτητα αρχεία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l-GR" dirty="0" smtClean="0"/>
              <a:t>Εγκατάσταση της </a:t>
            </a:r>
            <a:r>
              <a:rPr lang="en-US" dirty="0" smtClean="0"/>
              <a:t>Allegro</a:t>
            </a:r>
            <a:endParaRPr lang="el-GR" dirty="0" smtClean="0"/>
          </a:p>
          <a:p>
            <a:r>
              <a:rPr lang="en-US" dirty="0" smtClean="0"/>
              <a:t>Visual Studio 2010</a:t>
            </a:r>
            <a:endParaRPr lang="el-GR" dirty="0" smtClean="0"/>
          </a:p>
          <a:p>
            <a:r>
              <a:rPr lang="en-US" dirty="0" smtClean="0"/>
              <a:t>Visual Studio 2005, 2008</a:t>
            </a:r>
            <a:r>
              <a:rPr lang="el-GR" dirty="0" smtClean="0"/>
              <a:t> </a:t>
            </a:r>
          </a:p>
          <a:p>
            <a:r>
              <a:rPr lang="el-GR" dirty="0" smtClean="0"/>
              <a:t>Παράδειγμα</a:t>
            </a:r>
            <a:endParaRPr lang="el-G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2010 (9/15)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dirty="0" smtClean="0"/>
              <a:t>Configuration Properties-&gt;Debugging</a:t>
            </a:r>
          </a:p>
          <a:p>
            <a:pPr lvl="1"/>
            <a:r>
              <a:rPr lang="el-GR" sz="2500" dirty="0" smtClean="0"/>
              <a:t>Στο </a:t>
            </a:r>
            <a:r>
              <a:rPr lang="en-US" sz="2500" b="1" dirty="0" smtClean="0"/>
              <a:t>Environment</a:t>
            </a:r>
            <a:r>
              <a:rPr lang="el-GR" sz="2500" b="1" dirty="0" smtClean="0"/>
              <a:t> </a:t>
            </a:r>
            <a:r>
              <a:rPr lang="el-GR" sz="2500" dirty="0" smtClean="0"/>
              <a:t>βάζουμε τον </a:t>
            </a:r>
            <a:r>
              <a:rPr lang="en-US" sz="2500" dirty="0" smtClean="0"/>
              <a:t>bin folder </a:t>
            </a:r>
            <a:r>
              <a:rPr lang="el-GR" sz="2500" dirty="0" smtClean="0"/>
              <a:t>της </a:t>
            </a:r>
            <a:r>
              <a:rPr lang="en-US" sz="2500" dirty="0" smtClean="0"/>
              <a:t>Allegro</a:t>
            </a:r>
            <a:r>
              <a:rPr lang="el-GR" sz="2500" dirty="0" smtClean="0"/>
              <a:t> (πχ. </a:t>
            </a:r>
            <a:r>
              <a:rPr lang="en-US" sz="2500" dirty="0" smtClean="0"/>
              <a:t>PATH=$(ALLEGRO5)\bin;%PATH%</a:t>
            </a:r>
            <a:r>
              <a:rPr lang="el-GR" sz="2500" dirty="0" smtClean="0"/>
              <a:t>)</a:t>
            </a:r>
            <a:endParaRPr lang="en-US" sz="2500" b="1" dirty="0" smtClean="0"/>
          </a:p>
          <a:p>
            <a:endParaRPr lang="el-GR" dirty="0"/>
          </a:p>
        </p:txBody>
      </p:sp>
      <p:pic>
        <p:nvPicPr>
          <p:cNvPr id="5" name="Content Placeholder 4" descr="Debugging_environm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9393" y="2875038"/>
            <a:ext cx="5184807" cy="344956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020456" y="3590636"/>
            <a:ext cx="646544" cy="16163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Rounded Rectangle 6"/>
          <p:cNvSpPr/>
          <p:nvPr/>
        </p:nvSpPr>
        <p:spPr>
          <a:xfrm>
            <a:off x="3124200" y="4163292"/>
            <a:ext cx="3505200" cy="18010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smtClean="0"/>
              <a:t>ΗΥ-454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2010 (10/15)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dirty="0" smtClean="0"/>
              <a:t>Configuration Properties-&gt;C/C++-&gt;General </a:t>
            </a:r>
            <a:endParaRPr lang="el-GR" sz="2800" b="1" dirty="0" smtClean="0"/>
          </a:p>
          <a:p>
            <a:pPr lvl="1"/>
            <a:r>
              <a:rPr lang="el-GR" sz="2500" dirty="0" smtClean="0"/>
              <a:t>Στο </a:t>
            </a:r>
            <a:r>
              <a:rPr lang="en-US" sz="2500" b="1" dirty="0" smtClean="0"/>
              <a:t>Additional Include Directories</a:t>
            </a:r>
            <a:r>
              <a:rPr lang="el-GR" sz="2500" dirty="0" smtClean="0"/>
              <a:t> βάζουμε τον </a:t>
            </a:r>
            <a:r>
              <a:rPr lang="en-US" sz="2500" dirty="0" smtClean="0"/>
              <a:t>include folder </a:t>
            </a:r>
            <a:r>
              <a:rPr lang="el-GR" sz="2500" dirty="0" smtClean="0"/>
              <a:t>της </a:t>
            </a:r>
            <a:r>
              <a:rPr lang="en-US" sz="2500" dirty="0" smtClean="0"/>
              <a:t>Allegro</a:t>
            </a:r>
            <a:r>
              <a:rPr lang="el-GR" sz="2500" dirty="0" smtClean="0"/>
              <a:t> (πχ. </a:t>
            </a:r>
            <a:r>
              <a:rPr lang="en-US" sz="2500" dirty="0" smtClean="0"/>
              <a:t>$(ALLEGRO5)\include</a:t>
            </a:r>
            <a:r>
              <a:rPr lang="el-GR" sz="2500" dirty="0" smtClean="0"/>
              <a:t>)</a:t>
            </a:r>
            <a:endParaRPr lang="en-US" sz="2500" dirty="0" smtClean="0"/>
          </a:p>
          <a:p>
            <a:endParaRPr lang="el-GR" dirty="0"/>
          </a:p>
        </p:txBody>
      </p:sp>
      <p:pic>
        <p:nvPicPr>
          <p:cNvPr id="8" name="Content Placeholder 4" descr="C++ Additional Include Directori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093" y="2895600"/>
            <a:ext cx="5207107" cy="34290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133600" y="3913908"/>
            <a:ext cx="457200" cy="152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Rounded Rectangle 9"/>
          <p:cNvSpPr/>
          <p:nvPr/>
        </p:nvSpPr>
        <p:spPr>
          <a:xfrm>
            <a:off x="3124200" y="3304308"/>
            <a:ext cx="2743200" cy="152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smtClean="0"/>
              <a:t>ΗΥ-454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4" descr="Linker_Gener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3117" y="2950200"/>
            <a:ext cx="5194883" cy="337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2010 (11/15)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dirty="0" smtClean="0"/>
              <a:t>Configuration Properties-&gt;Linker-&gt;General</a:t>
            </a:r>
          </a:p>
          <a:p>
            <a:pPr lvl="1"/>
            <a:r>
              <a:rPr lang="el-GR" sz="2500" dirty="0" smtClean="0"/>
              <a:t>Στο </a:t>
            </a:r>
            <a:r>
              <a:rPr lang="en-US" sz="2500" b="1" dirty="0" smtClean="0"/>
              <a:t>Additional Library Directories</a:t>
            </a:r>
            <a:r>
              <a:rPr lang="el-GR" sz="2500" b="1" dirty="0" smtClean="0"/>
              <a:t> </a:t>
            </a:r>
            <a:r>
              <a:rPr lang="el-GR" sz="2500" dirty="0" smtClean="0"/>
              <a:t>βάζουμε τον </a:t>
            </a:r>
            <a:r>
              <a:rPr lang="en-US" sz="2500" dirty="0" smtClean="0"/>
              <a:t>lib folder </a:t>
            </a:r>
            <a:r>
              <a:rPr lang="el-GR" sz="2500" dirty="0" smtClean="0"/>
              <a:t>της </a:t>
            </a:r>
            <a:r>
              <a:rPr lang="en-US" sz="2500" dirty="0" smtClean="0"/>
              <a:t>Allegro</a:t>
            </a:r>
            <a:r>
              <a:rPr lang="el-GR" sz="2500" dirty="0" smtClean="0"/>
              <a:t> (πχ. </a:t>
            </a:r>
            <a:r>
              <a:rPr lang="en-US" sz="2500" dirty="0" smtClean="0"/>
              <a:t>$(ALLEGRO5)\lib</a:t>
            </a:r>
            <a:r>
              <a:rPr lang="el-GR" sz="2500" dirty="0" smtClean="0"/>
              <a:t>)</a:t>
            </a:r>
            <a:endParaRPr lang="en-US" sz="2500" dirty="0" smtClean="0"/>
          </a:p>
          <a:p>
            <a:endParaRPr lang="el-GR" dirty="0"/>
          </a:p>
        </p:txBody>
      </p:sp>
      <p:sp>
        <p:nvSpPr>
          <p:cNvPr id="9" name="Rounded Rectangle 8"/>
          <p:cNvSpPr/>
          <p:nvPr/>
        </p:nvSpPr>
        <p:spPr>
          <a:xfrm>
            <a:off x="2066636" y="4059384"/>
            <a:ext cx="457200" cy="152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Rounded Rectangle 9"/>
          <p:cNvSpPr/>
          <p:nvPr/>
        </p:nvSpPr>
        <p:spPr>
          <a:xfrm>
            <a:off x="3124200" y="4209472"/>
            <a:ext cx="2743200" cy="152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smtClean="0"/>
              <a:t>ΗΥ-454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2010 (12/15)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 smtClean="0"/>
              <a:t>Από το πάνω αριστερά </a:t>
            </a:r>
            <a:r>
              <a:rPr lang="en-US" dirty="0" smtClean="0"/>
              <a:t>Drop-Down Box</a:t>
            </a:r>
            <a:r>
              <a:rPr lang="el-GR" dirty="0" smtClean="0"/>
              <a:t> επιλέγουμε</a:t>
            </a:r>
            <a:r>
              <a:rPr lang="en-US" dirty="0" smtClean="0"/>
              <a:t> </a:t>
            </a:r>
            <a:r>
              <a:rPr lang="en-US" b="1" dirty="0" smtClean="0"/>
              <a:t>Debug</a:t>
            </a:r>
          </a:p>
          <a:p>
            <a:pPr lvl="2">
              <a:buNone/>
            </a:pPr>
            <a:endParaRPr lang="el-GR" b="1" dirty="0"/>
          </a:p>
        </p:txBody>
      </p:sp>
      <p:pic>
        <p:nvPicPr>
          <p:cNvPr id="5" name="Content Placeholder 6" descr="Debu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7930" y="2569200"/>
            <a:ext cx="5186270" cy="36792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362200" y="2819400"/>
            <a:ext cx="1143000" cy="152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Rounded Rectangle 6"/>
          <p:cNvSpPr/>
          <p:nvPr/>
        </p:nvSpPr>
        <p:spPr>
          <a:xfrm>
            <a:off x="2362200" y="3029528"/>
            <a:ext cx="1143000" cy="152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smtClean="0"/>
              <a:t>ΗΥ-454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2010 (13/15)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dirty="0" smtClean="0"/>
              <a:t>Configuration Properties-&gt;Linker-&gt;Input </a:t>
            </a:r>
          </a:p>
          <a:p>
            <a:pPr lvl="1"/>
            <a:r>
              <a:rPr lang="el-GR" sz="2500" dirty="0" smtClean="0"/>
              <a:t>Στο </a:t>
            </a:r>
            <a:r>
              <a:rPr lang="en-US" sz="2500" b="1" dirty="0" smtClean="0"/>
              <a:t>Additional Dependencies</a:t>
            </a:r>
            <a:r>
              <a:rPr lang="el-GR" sz="2500" b="1" dirty="0" smtClean="0"/>
              <a:t> </a:t>
            </a:r>
            <a:r>
              <a:rPr lang="el-GR" sz="2500" dirty="0" smtClean="0"/>
              <a:t> προσθέτουμε το: </a:t>
            </a:r>
            <a:r>
              <a:rPr lang="en-US" sz="2500" dirty="0" smtClean="0"/>
              <a:t>allegro-5.0.4-monolith-md-debug.lib</a:t>
            </a:r>
          </a:p>
        </p:txBody>
      </p:sp>
      <p:pic>
        <p:nvPicPr>
          <p:cNvPr id="5" name="Content Placeholder 8" descr="Linker_Input_Debu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6794" y="2874000"/>
            <a:ext cx="5197406" cy="34506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133600" y="4114800"/>
            <a:ext cx="381000" cy="152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Rounded Rectangle 6"/>
          <p:cNvSpPr/>
          <p:nvPr/>
        </p:nvSpPr>
        <p:spPr>
          <a:xfrm>
            <a:off x="3142672" y="3276600"/>
            <a:ext cx="3733800" cy="152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smtClean="0"/>
              <a:t>ΗΥ-454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2010 (14/15)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 smtClean="0"/>
              <a:t>Από το πάνω αριστερά </a:t>
            </a:r>
            <a:r>
              <a:rPr lang="en-US" dirty="0" smtClean="0"/>
              <a:t>Drop-Down Box</a:t>
            </a:r>
            <a:r>
              <a:rPr lang="el-GR" dirty="0" smtClean="0"/>
              <a:t> επιλέγουμε</a:t>
            </a:r>
            <a:r>
              <a:rPr lang="en-US" dirty="0" smtClean="0"/>
              <a:t> </a:t>
            </a:r>
            <a:r>
              <a:rPr lang="en-US" b="1" dirty="0" smtClean="0"/>
              <a:t>Release</a:t>
            </a:r>
          </a:p>
        </p:txBody>
      </p:sp>
      <p:pic>
        <p:nvPicPr>
          <p:cNvPr id="5" name="Content Placeholder 10" descr="Relea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6409" y="2514600"/>
            <a:ext cx="5171591" cy="36792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286000" y="2761672"/>
            <a:ext cx="1143000" cy="152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Rounded Rectangle 6"/>
          <p:cNvSpPr/>
          <p:nvPr/>
        </p:nvSpPr>
        <p:spPr>
          <a:xfrm>
            <a:off x="2286000" y="3048000"/>
            <a:ext cx="1143000" cy="152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smtClean="0"/>
              <a:t>ΗΥ-454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2010 (15/15) 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dirty="0" smtClean="0"/>
              <a:t>Configuration Properties-&gt;Linker-&gt;Input</a:t>
            </a:r>
          </a:p>
          <a:p>
            <a:pPr lvl="1"/>
            <a:r>
              <a:rPr lang="el-GR" sz="2500" dirty="0" smtClean="0"/>
              <a:t>Στο </a:t>
            </a:r>
            <a:r>
              <a:rPr lang="en-US" sz="2500" b="1" dirty="0" smtClean="0"/>
              <a:t>Additional Dependencies</a:t>
            </a:r>
            <a:r>
              <a:rPr lang="el-GR" sz="2500" b="1" dirty="0" smtClean="0"/>
              <a:t> </a:t>
            </a:r>
            <a:r>
              <a:rPr lang="el-GR" sz="2500" dirty="0" smtClean="0"/>
              <a:t> προσθέτουμε το: </a:t>
            </a:r>
            <a:r>
              <a:rPr lang="en-US" sz="2500" dirty="0" smtClean="0"/>
              <a:t>allegro-5.0.4-monolith-md.lib</a:t>
            </a:r>
          </a:p>
          <a:p>
            <a:pPr lvl="2"/>
            <a:endParaRPr lang="el-GR" b="1" dirty="0"/>
          </a:p>
        </p:txBody>
      </p:sp>
      <p:pic>
        <p:nvPicPr>
          <p:cNvPr id="5" name="Content Placeholder 12" descr="Linker_Input_Relea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2874001"/>
            <a:ext cx="4813883" cy="340936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124200" y="3276600"/>
            <a:ext cx="3657600" cy="228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Rounded Rectangle 6"/>
          <p:cNvSpPr/>
          <p:nvPr/>
        </p:nvSpPr>
        <p:spPr>
          <a:xfrm>
            <a:off x="2209800" y="4191000"/>
            <a:ext cx="228600" cy="152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smtClean="0"/>
              <a:t>ΗΥ-454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Περιεχόμενα</a:t>
            </a:r>
            <a:endParaRPr lang="el-G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smtClean="0"/>
              <a:t>ΗΥ-454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 smtClean="0"/>
              <a:t>Απαραίτητα αρχεία</a:t>
            </a:r>
            <a:endParaRPr lang="en-US" dirty="0" smtClean="0"/>
          </a:p>
          <a:p>
            <a:r>
              <a:rPr lang="el-GR" dirty="0" smtClean="0"/>
              <a:t>Εγκατάσταση της </a:t>
            </a:r>
            <a:r>
              <a:rPr lang="en-US" dirty="0" smtClean="0"/>
              <a:t>Allegro</a:t>
            </a:r>
            <a:endParaRPr lang="el-GR" dirty="0" smtClean="0"/>
          </a:p>
          <a:p>
            <a:r>
              <a:rPr lang="en-US" dirty="0" smtClean="0"/>
              <a:t>Visual Studio 2010</a:t>
            </a:r>
            <a:endParaRPr lang="el-GR" dirty="0" smtClean="0"/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Visual Studio 2005, 2008</a:t>
            </a:r>
            <a:r>
              <a:rPr lang="el-G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r>
              <a:rPr lang="el-GR" dirty="0" smtClean="0"/>
              <a:t>Παράδειγμα</a:t>
            </a:r>
            <a:endParaRPr lang="el-G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2005, 2008</a:t>
            </a:r>
            <a:r>
              <a:rPr lang="el-GR" dirty="0" smtClean="0"/>
              <a:t> (1/7)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l-GR" b="1" dirty="0" smtClean="0"/>
              <a:t>Δημιουργία νέου </a:t>
            </a:r>
            <a:r>
              <a:rPr lang="en-US" b="1" dirty="0" smtClean="0"/>
              <a:t>project</a:t>
            </a:r>
          </a:p>
          <a:p>
            <a:r>
              <a:rPr lang="el-GR" sz="3200" dirty="0" smtClean="0"/>
              <a:t>Διαλέγουμε </a:t>
            </a:r>
            <a:r>
              <a:rPr lang="en-US" sz="3200" dirty="0" smtClean="0"/>
              <a:t>File -&gt; New -&gt; Project</a:t>
            </a:r>
            <a:endParaRPr lang="en-GB" sz="3200" dirty="0" smtClean="0"/>
          </a:p>
          <a:p>
            <a:endParaRPr lang="en-US" b="1" dirty="0" smtClean="0"/>
          </a:p>
          <a:p>
            <a:endParaRPr lang="el-GR" dirty="0"/>
          </a:p>
        </p:txBody>
      </p:sp>
      <p:pic>
        <p:nvPicPr>
          <p:cNvPr id="5" name="6 - Εικόνα" descr="New Project copy New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550" y="2894012"/>
            <a:ext cx="2981325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7 - Εικόνα" descr="New Project Project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5850" y="2882900"/>
            <a:ext cx="2981325" cy="266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8 - Δεξιό βέλος"/>
          <p:cNvSpPr/>
          <p:nvPr/>
        </p:nvSpPr>
        <p:spPr bwMode="auto">
          <a:xfrm>
            <a:off x="3733800" y="3884612"/>
            <a:ext cx="1038225" cy="447675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smtClean="0"/>
              <a:t>ΗΥ-454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2005, 2008</a:t>
            </a:r>
            <a:r>
              <a:rPr lang="el-GR" dirty="0" smtClean="0"/>
              <a:t> (2/7)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sz="3200" dirty="0" smtClean="0"/>
              <a:t>Το </a:t>
            </a:r>
            <a:r>
              <a:rPr lang="en-GB" sz="3200" b="1" dirty="0" smtClean="0"/>
              <a:t>project</a:t>
            </a:r>
            <a:r>
              <a:rPr lang="en-US" sz="3200" dirty="0" smtClean="0"/>
              <a:t> </a:t>
            </a:r>
            <a:r>
              <a:rPr lang="el-GR" sz="3200" dirty="0" smtClean="0"/>
              <a:t>το βάζουμε να είναι </a:t>
            </a:r>
            <a:r>
              <a:rPr lang="en-US" sz="3200" b="1" dirty="0" smtClean="0"/>
              <a:t>Win32</a:t>
            </a:r>
            <a:r>
              <a:rPr lang="en-US" sz="3200" dirty="0" smtClean="0"/>
              <a:t> </a:t>
            </a:r>
            <a:r>
              <a:rPr lang="el-GR" sz="3200" dirty="0" smtClean="0"/>
              <a:t>και έπειτα </a:t>
            </a:r>
            <a:r>
              <a:rPr lang="en-US" sz="3200" b="1" dirty="0" smtClean="0"/>
              <a:t>Win32 Console Application</a:t>
            </a:r>
            <a:endParaRPr lang="en-GB" sz="3200" b="1" dirty="0" smtClean="0"/>
          </a:p>
          <a:p>
            <a:endParaRPr lang="el-GR" dirty="0"/>
          </a:p>
        </p:txBody>
      </p:sp>
      <p:pic>
        <p:nvPicPr>
          <p:cNvPr id="5" name="6 - Εικόνα" descr="New Project Win3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563" y="2809875"/>
            <a:ext cx="338296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7 - Εικόνα" descr="New Project Consol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2850" y="2809875"/>
            <a:ext cx="3759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8 - Δεξιό βέλος"/>
          <p:cNvSpPr/>
          <p:nvPr/>
        </p:nvSpPr>
        <p:spPr bwMode="auto">
          <a:xfrm>
            <a:off x="3895725" y="3905250"/>
            <a:ext cx="1000125" cy="438150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smtClean="0"/>
              <a:t>ΗΥ-454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Απαραίτητα αρχεία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 studio (</a:t>
            </a:r>
            <a:r>
              <a:rPr lang="el-GR" dirty="0" smtClean="0"/>
              <a:t>2005, 2008, 2010</a:t>
            </a:r>
            <a:r>
              <a:rPr lang="en-US" dirty="0" smtClean="0"/>
              <a:t>)</a:t>
            </a:r>
          </a:p>
          <a:p>
            <a:pPr lvl="1"/>
            <a:r>
              <a:rPr lang="el-GR" dirty="0" smtClean="0"/>
              <a:t>Με</a:t>
            </a:r>
            <a:r>
              <a:rPr lang="en-US" dirty="0" smtClean="0"/>
              <a:t> service pack 1 </a:t>
            </a:r>
            <a:r>
              <a:rPr lang="el-GR" dirty="0" smtClean="0"/>
              <a:t>για 2005 και 2008</a:t>
            </a:r>
          </a:p>
          <a:p>
            <a:pPr lvl="1"/>
            <a:r>
              <a:rPr lang="el-GR" dirty="0" smtClean="0"/>
              <a:t>Συνιστάτε </a:t>
            </a:r>
            <a:r>
              <a:rPr lang="en-US" dirty="0" smtClean="0"/>
              <a:t>service pack 1</a:t>
            </a:r>
            <a:r>
              <a:rPr lang="el-GR" dirty="0" smtClean="0"/>
              <a:t> για 2010</a:t>
            </a:r>
          </a:p>
          <a:p>
            <a:r>
              <a:rPr lang="en-US" dirty="0" smtClean="0"/>
              <a:t>Allegro</a:t>
            </a:r>
          </a:p>
          <a:p>
            <a:pPr lvl="1"/>
            <a:r>
              <a:rPr lang="en-US" dirty="0" smtClean="0">
                <a:hlinkClick r:id="rId2"/>
              </a:rPr>
              <a:t>http://www.allegro.cc/files/</a:t>
            </a:r>
            <a:endParaRPr lang="en-US" dirty="0" smtClean="0"/>
          </a:p>
          <a:p>
            <a:pPr lvl="1">
              <a:buClr>
                <a:srgbClr val="FF0000"/>
              </a:buClr>
              <a:buFont typeface="Vrinda" pitchFamily="34" charset="0"/>
              <a:buChar char="!"/>
            </a:pPr>
            <a:r>
              <a:rPr lang="el-GR" b="1" i="1" u="sng" dirty="0" smtClean="0">
                <a:solidFill>
                  <a:srgbClr val="FF0000"/>
                </a:solidFill>
              </a:rPr>
              <a:t>Προσοχή</a:t>
            </a:r>
          </a:p>
          <a:p>
            <a:pPr lvl="2"/>
            <a:r>
              <a:rPr lang="el-GR" dirty="0" smtClean="0"/>
              <a:t>Επιλεγούμε τα </a:t>
            </a:r>
            <a:r>
              <a:rPr lang="en-US" dirty="0" smtClean="0"/>
              <a:t>binaries </a:t>
            </a:r>
            <a:r>
              <a:rPr lang="el-GR" dirty="0" smtClean="0"/>
              <a:t>της </a:t>
            </a:r>
            <a:r>
              <a:rPr lang="en-US" dirty="0" smtClean="0"/>
              <a:t>allegro</a:t>
            </a:r>
            <a:r>
              <a:rPr lang="el-GR" dirty="0" smtClean="0"/>
              <a:t> σύμφωνα με την έκδοση του </a:t>
            </a:r>
            <a:r>
              <a:rPr lang="en-US" dirty="0" smtClean="0"/>
              <a:t>Visual studio </a:t>
            </a:r>
            <a:r>
              <a:rPr lang="el-GR" dirty="0" smtClean="0"/>
              <a:t>που διαθέτουμε</a:t>
            </a:r>
            <a:endParaRPr lang="en-US" dirty="0" smtClean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smtClean="0"/>
              <a:t>ΗΥ-454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2005, 2008</a:t>
            </a:r>
            <a:r>
              <a:rPr lang="el-GR" dirty="0" smtClean="0"/>
              <a:t> (3/7)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sz="3200" dirty="0" smtClean="0"/>
              <a:t>Διαλέγουμε ένα όνομα για το </a:t>
            </a:r>
            <a:r>
              <a:rPr lang="en-US" sz="3200" dirty="0" smtClean="0"/>
              <a:t>project </a:t>
            </a:r>
            <a:r>
              <a:rPr lang="el-GR" sz="3200" dirty="0" smtClean="0"/>
              <a:t>μας και επιλέγουμε που θα το αποθηκεύσουμε.</a:t>
            </a:r>
            <a:endParaRPr lang="en-GB" sz="3200" dirty="0" smtClean="0"/>
          </a:p>
          <a:p>
            <a:endParaRPr lang="el-GR" dirty="0"/>
          </a:p>
        </p:txBody>
      </p:sp>
      <p:pic>
        <p:nvPicPr>
          <p:cNvPr id="5" name="6 - Εικόνα" descr="New Project nam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650" y="2686050"/>
            <a:ext cx="374015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7 - Εικόνα" descr="New Project Location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9700" y="2714625"/>
            <a:ext cx="371475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8 - Δεξιό βέλος"/>
          <p:cNvSpPr/>
          <p:nvPr/>
        </p:nvSpPr>
        <p:spPr bwMode="auto">
          <a:xfrm>
            <a:off x="4305300" y="3990975"/>
            <a:ext cx="752475" cy="352425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smtClean="0"/>
              <a:t>ΗΥ-454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2005, 2008</a:t>
            </a:r>
            <a:r>
              <a:rPr lang="el-GR" dirty="0" smtClean="0"/>
              <a:t> (4/7)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 smtClean="0"/>
              <a:t>Στο παράθυρο που ανοίγει πατάμε </a:t>
            </a:r>
            <a:r>
              <a:rPr lang="en-US" dirty="0" smtClean="0"/>
              <a:t>Next</a:t>
            </a:r>
            <a:endParaRPr lang="en-GB" dirty="0" smtClean="0"/>
          </a:p>
          <a:p>
            <a:endParaRPr lang="el-GR" dirty="0"/>
          </a:p>
        </p:txBody>
      </p:sp>
      <p:pic>
        <p:nvPicPr>
          <p:cNvPr id="5" name="Picture 2" descr="C:\Documents and Settings\Elias\Desktop\New Project Overvie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4525" y="2228850"/>
            <a:ext cx="555625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smtClean="0"/>
              <a:t>ΗΥ-454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2005, 2008</a:t>
            </a:r>
            <a:r>
              <a:rPr lang="el-GR" dirty="0" smtClean="0"/>
              <a:t> (5/7)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sz="3200" dirty="0" smtClean="0"/>
              <a:t>Διαλέγουμε </a:t>
            </a:r>
            <a:r>
              <a:rPr lang="en-US" sz="3200" dirty="0" smtClean="0"/>
              <a:t>Console Application, </a:t>
            </a:r>
            <a:r>
              <a:rPr lang="el-GR" sz="3200" smtClean="0"/>
              <a:t>επιλέγουμε </a:t>
            </a:r>
            <a:r>
              <a:rPr lang="en-US" sz="3200" dirty="0" smtClean="0"/>
              <a:t>Empty Project </a:t>
            </a:r>
            <a:r>
              <a:rPr lang="el-GR" sz="3200" dirty="0" smtClean="0"/>
              <a:t>και πατάμε </a:t>
            </a:r>
            <a:r>
              <a:rPr lang="en-US" sz="3200" dirty="0" smtClean="0"/>
              <a:t>Finish</a:t>
            </a:r>
            <a:endParaRPr lang="en-GB" sz="3200" dirty="0" smtClean="0"/>
          </a:p>
          <a:p>
            <a:endParaRPr lang="el-GR" dirty="0"/>
          </a:p>
        </p:txBody>
      </p:sp>
      <p:pic>
        <p:nvPicPr>
          <p:cNvPr id="5" name="Picture 2" descr="C:\Documents and Settings\Elias\Desktop\New Project Setting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3050" y="2767013"/>
            <a:ext cx="5848350" cy="355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smtClean="0"/>
              <a:t>ΗΥ-454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2005, 2008</a:t>
            </a:r>
            <a:r>
              <a:rPr lang="el-GR" dirty="0" smtClean="0"/>
              <a:t> (6/7)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l-GR" b="1" dirty="0" smtClean="0"/>
              <a:t>Προσθήκη</a:t>
            </a:r>
            <a:r>
              <a:rPr lang="en-US" b="1" dirty="0" smtClean="0"/>
              <a:t> source code</a:t>
            </a:r>
            <a:r>
              <a:rPr lang="el-GR" b="1" dirty="0" smtClean="0"/>
              <a:t> σε ένα </a:t>
            </a:r>
            <a:r>
              <a:rPr lang="en-US" b="1" dirty="0" smtClean="0"/>
              <a:t>project</a:t>
            </a:r>
          </a:p>
          <a:p>
            <a:r>
              <a:rPr lang="el-GR" dirty="0" smtClean="0"/>
              <a:t>Κάνουμε τις ίδιες ενέργειες όπως και για το </a:t>
            </a:r>
            <a:r>
              <a:rPr lang="en-US" dirty="0" smtClean="0"/>
              <a:t>Visual Studio 2010</a:t>
            </a:r>
            <a:endParaRPr lang="el-GR" dirty="0" smtClean="0"/>
          </a:p>
          <a:p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smtClean="0"/>
              <a:t>ΗΥ-454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2005, 2008</a:t>
            </a:r>
            <a:r>
              <a:rPr lang="el-GR" dirty="0" smtClean="0"/>
              <a:t> (7/7)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l-GR" b="1" dirty="0" smtClean="0"/>
              <a:t>Εγκαθιστώντας την</a:t>
            </a:r>
            <a:r>
              <a:rPr lang="en-US" b="1" dirty="0" smtClean="0"/>
              <a:t> allegro</a:t>
            </a:r>
          </a:p>
          <a:p>
            <a:pPr>
              <a:buNone/>
            </a:pPr>
            <a:endParaRPr lang="en-US" b="1" dirty="0" smtClean="0"/>
          </a:p>
          <a:p>
            <a:r>
              <a:rPr lang="el-GR" dirty="0" smtClean="0"/>
              <a:t>Για κάθε ένα</a:t>
            </a:r>
            <a:r>
              <a:rPr lang="en-US" dirty="0" smtClean="0"/>
              <a:t> project</a:t>
            </a:r>
            <a:r>
              <a:rPr lang="el-GR" dirty="0" smtClean="0"/>
              <a:t> που υπάρχει μέσα στο </a:t>
            </a:r>
            <a:r>
              <a:rPr lang="en-US" dirty="0" smtClean="0"/>
              <a:t>Solution</a:t>
            </a:r>
            <a:endParaRPr lang="el-GR" dirty="0" smtClean="0"/>
          </a:p>
          <a:p>
            <a:pPr lvl="1"/>
            <a:r>
              <a:rPr lang="el-GR" dirty="0" smtClean="0"/>
              <a:t>Κάνουμε τις ίδιες ενέργειες όπως και για το </a:t>
            </a:r>
            <a:r>
              <a:rPr lang="en-US" dirty="0" smtClean="0"/>
              <a:t>Visual Studio 2010</a:t>
            </a:r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smtClean="0"/>
              <a:t>ΗΥ-454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Περιεχόμενα</a:t>
            </a:r>
            <a:endParaRPr lang="el-G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smtClean="0"/>
              <a:t>ΗΥ-454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 smtClean="0"/>
              <a:t>Απαραίτητα αρχεία</a:t>
            </a:r>
            <a:endParaRPr lang="en-US" dirty="0" smtClean="0"/>
          </a:p>
          <a:p>
            <a:r>
              <a:rPr lang="el-GR" dirty="0" smtClean="0"/>
              <a:t>Ρύθμιση του </a:t>
            </a:r>
            <a:r>
              <a:rPr lang="en-US" dirty="0" smtClean="0"/>
              <a:t>DirectX SDK</a:t>
            </a:r>
            <a:r>
              <a:rPr lang="el-GR" dirty="0" smtClean="0"/>
              <a:t> στο </a:t>
            </a:r>
            <a:r>
              <a:rPr lang="en-US" dirty="0" smtClean="0"/>
              <a:t>VS</a:t>
            </a:r>
            <a:endParaRPr lang="el-GR" dirty="0" smtClean="0"/>
          </a:p>
          <a:p>
            <a:r>
              <a:rPr lang="el-GR" dirty="0" smtClean="0"/>
              <a:t>Εγκατάσταση της </a:t>
            </a:r>
            <a:r>
              <a:rPr lang="en-US" dirty="0" smtClean="0"/>
              <a:t>Allegro</a:t>
            </a:r>
            <a:endParaRPr lang="el-GR" dirty="0" smtClean="0"/>
          </a:p>
          <a:p>
            <a:r>
              <a:rPr lang="en-US" dirty="0" smtClean="0"/>
              <a:t>Visual Studio 2010</a:t>
            </a:r>
            <a:endParaRPr lang="el-GR" dirty="0" smtClean="0"/>
          </a:p>
          <a:p>
            <a:r>
              <a:rPr lang="en-US" dirty="0" smtClean="0"/>
              <a:t>Visual Studio 2005, 2008</a:t>
            </a:r>
            <a:r>
              <a:rPr lang="el-GR" dirty="0" smtClean="0"/>
              <a:t> </a:t>
            </a:r>
          </a:p>
          <a:p>
            <a:r>
              <a:rPr lang="el-GR" dirty="0" smtClean="0">
                <a:solidFill>
                  <a:schemeClr val="accent2">
                    <a:lumMod val="75000"/>
                  </a:schemeClr>
                </a:solidFill>
              </a:rPr>
              <a:t>Παράδειγμα</a:t>
            </a:r>
            <a:endParaRPr lang="el-GR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</a:t>
            </a:r>
            <a:endParaRPr lang="el-G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smtClean="0"/>
              <a:t>ΗΥ-454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 smtClean="0"/>
              <a:t>Το παρακάτω κομμάτι κώδικα εμφανίζει ένα μαύρο παράθυρο το ποιο εξαφανίζεται μετά από 10 </a:t>
            </a:r>
            <a:r>
              <a:rPr lang="en-US" dirty="0" smtClean="0"/>
              <a:t>sec</a:t>
            </a:r>
            <a:endParaRPr lang="el-GR" dirty="0"/>
          </a:p>
        </p:txBody>
      </p:sp>
      <p:pic>
        <p:nvPicPr>
          <p:cNvPr id="6" name="Content Placeholder 4" descr="source_co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84093" y="2560162"/>
            <a:ext cx="4397707" cy="37644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Περιεχόμενα</a:t>
            </a:r>
            <a:endParaRPr lang="el-G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smtClean="0"/>
              <a:t>ΗΥ-454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 smtClean="0"/>
              <a:t>Απαραίτητα αρχεία</a:t>
            </a:r>
            <a:endParaRPr lang="en-US" dirty="0" smtClean="0"/>
          </a:p>
          <a:p>
            <a:r>
              <a:rPr lang="el-GR" dirty="0" smtClean="0">
                <a:solidFill>
                  <a:schemeClr val="accent2">
                    <a:lumMod val="75000"/>
                  </a:schemeClr>
                </a:solidFill>
              </a:rPr>
              <a:t>Εγκατάσταση της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Allegro</a:t>
            </a:r>
            <a:endParaRPr lang="el-GR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/>
              <a:t>Visual Studio 2010</a:t>
            </a:r>
            <a:endParaRPr lang="el-GR" dirty="0" smtClean="0"/>
          </a:p>
          <a:p>
            <a:r>
              <a:rPr lang="en-US" dirty="0" smtClean="0"/>
              <a:t>Visual Studio 2005, 2008</a:t>
            </a:r>
            <a:r>
              <a:rPr lang="el-GR" dirty="0" smtClean="0"/>
              <a:t> </a:t>
            </a:r>
          </a:p>
          <a:p>
            <a:r>
              <a:rPr lang="el-GR" dirty="0" smtClean="0"/>
              <a:t>Παράδειγμα</a:t>
            </a:r>
            <a:endParaRPr lang="el-G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Εγκατάσταση της </a:t>
            </a:r>
            <a:r>
              <a:rPr lang="en-US" dirty="0" smtClean="0"/>
              <a:t>Allegro (</a:t>
            </a:r>
            <a:r>
              <a:rPr lang="en-US" dirty="0" smtClean="0"/>
              <a:t>1/6)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153400" cy="4495800"/>
          </a:xfrm>
        </p:spPr>
        <p:txBody>
          <a:bodyPr/>
          <a:lstStyle/>
          <a:p>
            <a:r>
              <a:rPr lang="el-GR" dirty="0" smtClean="0"/>
              <a:t>Κάνουμε</a:t>
            </a:r>
            <a:r>
              <a:rPr lang="en-US" dirty="0" smtClean="0"/>
              <a:t> extract </a:t>
            </a:r>
            <a:r>
              <a:rPr lang="el-GR" dirty="0" smtClean="0"/>
              <a:t>τα περιεχόμενα σε ένα φάκελο (πχ. </a:t>
            </a:r>
            <a:r>
              <a:rPr lang="en-US" dirty="0" smtClean="0"/>
              <a:t>C:\Allegro</a:t>
            </a:r>
            <a:r>
              <a:rPr lang="el-GR" dirty="0" smtClean="0"/>
              <a:t>)</a:t>
            </a:r>
            <a:endParaRPr lang="en-US" dirty="0" smtClean="0"/>
          </a:p>
          <a:p>
            <a:pPr lvl="1">
              <a:buClr>
                <a:srgbClr val="008000"/>
              </a:buClr>
              <a:buFont typeface="Wingdings 2" pitchFamily="18" charset="2"/>
              <a:buChar char="C"/>
            </a:pPr>
            <a:r>
              <a:rPr lang="el-GR" dirty="0" smtClean="0"/>
              <a:t>Καλό είναι να δημιουργήσουμε ένα </a:t>
            </a:r>
            <a:r>
              <a:rPr lang="en-US" b="1" dirty="0" smtClean="0"/>
              <a:t>environment variable</a:t>
            </a:r>
            <a:r>
              <a:rPr lang="en-US" dirty="0" smtClean="0"/>
              <a:t> </a:t>
            </a:r>
            <a:r>
              <a:rPr lang="el-GR" dirty="0" smtClean="0"/>
              <a:t>με το οποίο θα έχουμε άμεση πρόσβαση σε αυτό το φάκελο</a:t>
            </a:r>
            <a:endParaRPr lang="el-GR" dirty="0"/>
          </a:p>
        </p:txBody>
      </p:sp>
      <p:pic>
        <p:nvPicPr>
          <p:cNvPr id="5" name="Picture 4" descr="environment_variab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71550" y="4086019"/>
            <a:ext cx="3400900" cy="1476581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smtClean="0"/>
              <a:t>ΗΥ-454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Εγκατάσταση της </a:t>
            </a:r>
            <a:r>
              <a:rPr lang="en-US" dirty="0" smtClean="0"/>
              <a:t>Allegro (</a:t>
            </a:r>
            <a:r>
              <a:rPr lang="en-US" dirty="0" smtClean="0"/>
              <a:t>2/6)</a:t>
            </a:r>
            <a:endParaRPr lang="el-G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ΗΥ-454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l-GR" dirty="0" smtClean="0"/>
              <a:t>Δημιουργία καινούριου </a:t>
            </a:r>
            <a:r>
              <a:rPr lang="en-US" b="1" dirty="0" smtClean="0"/>
              <a:t>environment variable</a:t>
            </a:r>
            <a:r>
              <a:rPr lang="el-GR" b="1" dirty="0" smtClean="0"/>
              <a:t> </a:t>
            </a:r>
            <a:r>
              <a:rPr lang="el-GR" dirty="0" smtClean="0"/>
              <a:t>(</a:t>
            </a:r>
            <a:r>
              <a:rPr lang="el-GR" dirty="0" smtClean="0"/>
              <a:t>1/5)</a:t>
            </a:r>
            <a:endParaRPr lang="el-GR" dirty="0" smtClean="0"/>
          </a:p>
          <a:p>
            <a:r>
              <a:rPr lang="el-GR" dirty="0" smtClean="0"/>
              <a:t>Διαλέγουμε </a:t>
            </a:r>
            <a:r>
              <a:rPr lang="en-US" dirty="0" smtClean="0"/>
              <a:t>Start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Computer </a:t>
            </a:r>
            <a:r>
              <a:rPr lang="el-GR" dirty="0" smtClean="0"/>
              <a:t>δεξί κλικ </a:t>
            </a:r>
            <a:r>
              <a:rPr lang="en-US" dirty="0" smtClean="0"/>
              <a:t>properties</a:t>
            </a:r>
            <a:endParaRPr lang="en-GB" dirty="0" smtClean="0"/>
          </a:p>
          <a:p>
            <a:pPr>
              <a:buNone/>
            </a:pPr>
            <a:endParaRPr lang="el-GR" dirty="0"/>
          </a:p>
        </p:txBody>
      </p:sp>
      <p:pic>
        <p:nvPicPr>
          <p:cNvPr id="6" name="Picture 5" descr="comp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2743200"/>
            <a:ext cx="2362200" cy="338452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810000" y="4894556"/>
            <a:ext cx="762000" cy="152400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Rounded Rectangle 7"/>
          <p:cNvSpPr/>
          <p:nvPr/>
        </p:nvSpPr>
        <p:spPr>
          <a:xfrm>
            <a:off x="3048000" y="3505200"/>
            <a:ext cx="1219200" cy="304800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Εγκατάσταση της </a:t>
            </a:r>
            <a:r>
              <a:rPr lang="en-US" dirty="0" smtClean="0"/>
              <a:t>Allegro (</a:t>
            </a:r>
            <a:r>
              <a:rPr lang="en-US" dirty="0" smtClean="0"/>
              <a:t>3/6)</a:t>
            </a:r>
            <a:endParaRPr lang="el-G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ΗΥ-454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l-GR" dirty="0" smtClean="0"/>
              <a:t>Δημιουργία καινούριου </a:t>
            </a:r>
            <a:r>
              <a:rPr lang="en-US" i="1" dirty="0" smtClean="0"/>
              <a:t>environment variable</a:t>
            </a:r>
            <a:r>
              <a:rPr lang="el-GR" b="1" dirty="0" smtClean="0"/>
              <a:t> </a:t>
            </a:r>
            <a:r>
              <a:rPr lang="el-GR" dirty="0" smtClean="0"/>
              <a:t>(</a:t>
            </a:r>
            <a:r>
              <a:rPr lang="en-US" dirty="0" smtClean="0"/>
              <a:t>2</a:t>
            </a:r>
            <a:r>
              <a:rPr lang="el-GR" dirty="0" smtClean="0"/>
              <a:t>/5)</a:t>
            </a:r>
            <a:endParaRPr lang="el-GR" dirty="0" smtClean="0"/>
          </a:p>
          <a:p>
            <a:r>
              <a:rPr lang="el-GR" dirty="0" smtClean="0"/>
              <a:t>Από το καινούριο παράθυρο </a:t>
            </a:r>
            <a:r>
              <a:rPr lang="en-US" b="1" i="1" dirty="0" smtClean="0"/>
              <a:t>Advanced system settings</a:t>
            </a:r>
          </a:p>
        </p:txBody>
      </p:sp>
      <p:pic>
        <p:nvPicPr>
          <p:cNvPr id="7" name="Picture 6" descr="AdvancesSystemSetting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3429000"/>
            <a:ext cx="5469561" cy="220116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632010" y="5061010"/>
            <a:ext cx="1600200" cy="304800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Εγκατάσταση της </a:t>
            </a:r>
            <a:r>
              <a:rPr lang="en-US" dirty="0" smtClean="0"/>
              <a:t>Allegro (</a:t>
            </a:r>
            <a:r>
              <a:rPr lang="en-US" dirty="0" smtClean="0"/>
              <a:t>4/6)</a:t>
            </a:r>
            <a:endParaRPr lang="el-G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ΗΥ-454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l-GR" dirty="0" smtClean="0"/>
              <a:t>Δημιουργία καινούριου </a:t>
            </a:r>
            <a:r>
              <a:rPr lang="en-US" i="1" dirty="0" smtClean="0"/>
              <a:t>environment variable</a:t>
            </a:r>
            <a:r>
              <a:rPr lang="el-GR" b="1" dirty="0" smtClean="0"/>
              <a:t> </a:t>
            </a:r>
            <a:r>
              <a:rPr lang="el-GR" dirty="0" smtClean="0"/>
              <a:t>(</a:t>
            </a:r>
            <a:r>
              <a:rPr lang="en-US" dirty="0" smtClean="0"/>
              <a:t>3</a:t>
            </a:r>
            <a:r>
              <a:rPr lang="el-GR" dirty="0" smtClean="0"/>
              <a:t>/5)</a:t>
            </a:r>
            <a:endParaRPr lang="el-GR" dirty="0" smtClean="0"/>
          </a:p>
          <a:p>
            <a:r>
              <a:rPr lang="el-GR" dirty="0" smtClean="0"/>
              <a:t>Από το καινούριο παράθυρο επιλέγουμε </a:t>
            </a:r>
            <a:r>
              <a:rPr lang="en-US" b="1" i="1" dirty="0" smtClean="0"/>
              <a:t>Environment Variables</a:t>
            </a:r>
            <a:endParaRPr lang="en-GB" b="1" i="1" dirty="0" smtClean="0"/>
          </a:p>
          <a:p>
            <a:endParaRPr lang="el-GR" dirty="0"/>
          </a:p>
        </p:txBody>
      </p:sp>
      <p:pic>
        <p:nvPicPr>
          <p:cNvPr id="6" name="Picture 5" descr="EnvironmentVariabl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3048000"/>
            <a:ext cx="2895600" cy="323102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648200" y="5562600"/>
            <a:ext cx="990600" cy="304800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Εγκατάσταση της </a:t>
            </a:r>
            <a:r>
              <a:rPr lang="en-US" dirty="0" smtClean="0"/>
              <a:t>Allegro (</a:t>
            </a:r>
            <a:r>
              <a:rPr lang="en-US" dirty="0" smtClean="0"/>
              <a:t>5/6)</a:t>
            </a:r>
            <a:endParaRPr lang="el-G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ΗΥ-454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l-GR" dirty="0" smtClean="0"/>
              <a:t>Δημιουργία καινούριου </a:t>
            </a:r>
            <a:r>
              <a:rPr lang="en-US" i="1" dirty="0" smtClean="0"/>
              <a:t>environment variable</a:t>
            </a:r>
            <a:r>
              <a:rPr lang="el-GR" b="1" dirty="0" smtClean="0"/>
              <a:t> </a:t>
            </a:r>
            <a:r>
              <a:rPr lang="el-GR" dirty="0" smtClean="0"/>
              <a:t>(</a:t>
            </a:r>
            <a:r>
              <a:rPr lang="en-US" dirty="0" smtClean="0"/>
              <a:t>4</a:t>
            </a:r>
            <a:r>
              <a:rPr lang="el-GR" dirty="0" smtClean="0"/>
              <a:t>/5)</a:t>
            </a:r>
            <a:endParaRPr lang="el-GR" dirty="0" smtClean="0"/>
          </a:p>
          <a:p>
            <a:r>
              <a:rPr lang="el-GR" sz="1800" dirty="0" smtClean="0"/>
              <a:t>Από το καινούριο παράθυρο επιλέγουμε </a:t>
            </a:r>
            <a:r>
              <a:rPr lang="en-US" sz="1800" b="1" i="1" dirty="0" smtClean="0"/>
              <a:t>New…</a:t>
            </a:r>
          </a:p>
          <a:p>
            <a:r>
              <a:rPr lang="el-GR" sz="1800" dirty="0" smtClean="0"/>
              <a:t>Στο </a:t>
            </a:r>
            <a:r>
              <a:rPr lang="en-US" sz="1800" b="1" i="1" dirty="0" smtClean="0"/>
              <a:t>Variable name:</a:t>
            </a:r>
            <a:r>
              <a:rPr lang="el-GR" sz="1800" dirty="0" smtClean="0"/>
              <a:t> δίνουμε το όνομα που θέλουμε π.χ. </a:t>
            </a:r>
            <a:r>
              <a:rPr lang="en-US" sz="1800" dirty="0" smtClean="0"/>
              <a:t>ALLEGRO5</a:t>
            </a:r>
          </a:p>
          <a:p>
            <a:r>
              <a:rPr lang="el-GR" sz="1800" dirty="0" smtClean="0"/>
              <a:t>Στο</a:t>
            </a:r>
            <a:r>
              <a:rPr lang="en-US" sz="1800" dirty="0" smtClean="0"/>
              <a:t> </a:t>
            </a:r>
            <a:r>
              <a:rPr lang="en-US" sz="1800" b="1" i="1" dirty="0" smtClean="0"/>
              <a:t>Variable value</a:t>
            </a:r>
            <a:r>
              <a:rPr lang="en-US" sz="1800" dirty="0" smtClean="0"/>
              <a:t>: </a:t>
            </a:r>
            <a:r>
              <a:rPr lang="el-GR" sz="1800" dirty="0" smtClean="0"/>
              <a:t>βάζουμε το</a:t>
            </a:r>
            <a:r>
              <a:rPr lang="en-US" sz="1800" dirty="0" smtClean="0"/>
              <a:t> path </a:t>
            </a:r>
            <a:r>
              <a:rPr lang="el-GR" sz="1800" dirty="0" smtClean="0"/>
              <a:t>στο οποίο είναι ο φάκελος της</a:t>
            </a:r>
            <a:r>
              <a:rPr lang="en-US" sz="1800" dirty="0" smtClean="0"/>
              <a:t> allegro </a:t>
            </a:r>
            <a:r>
              <a:rPr lang="el-GR" sz="1800" dirty="0" smtClean="0"/>
              <a:t>π.χ. </a:t>
            </a:r>
            <a:r>
              <a:rPr lang="en-US" sz="1800" dirty="0" smtClean="0"/>
              <a:t>C:\libs\allegro-5.0.4-msvc-10.0</a:t>
            </a:r>
            <a:endParaRPr lang="en-GB" sz="1800" dirty="0" smtClean="0"/>
          </a:p>
          <a:p>
            <a:endParaRPr lang="el-GR" dirty="0"/>
          </a:p>
        </p:txBody>
      </p:sp>
      <p:pic>
        <p:nvPicPr>
          <p:cNvPr id="6" name="Picture 5" descr="EnvironmentVariables_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446756"/>
            <a:ext cx="2601931" cy="2880000"/>
          </a:xfrm>
          <a:prstGeom prst="rect">
            <a:avLst/>
          </a:prstGeom>
        </p:spPr>
      </p:pic>
      <p:pic>
        <p:nvPicPr>
          <p:cNvPr id="7" name="Picture 6" descr="NewSystemVariab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94269" y="3462356"/>
            <a:ext cx="2601931" cy="28800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626834" y="5679488"/>
            <a:ext cx="609600" cy="255234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Rounded Rectangle 8"/>
          <p:cNvSpPr/>
          <p:nvPr/>
        </p:nvSpPr>
        <p:spPr>
          <a:xfrm>
            <a:off x="5284434" y="4114800"/>
            <a:ext cx="609600" cy="152400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Rounded Rectangle 9"/>
          <p:cNvSpPr/>
          <p:nvPr/>
        </p:nvSpPr>
        <p:spPr>
          <a:xfrm>
            <a:off x="5284434" y="4325644"/>
            <a:ext cx="609600" cy="152400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Right Arrow 10"/>
          <p:cNvSpPr/>
          <p:nvPr/>
        </p:nvSpPr>
        <p:spPr>
          <a:xfrm>
            <a:off x="3657600" y="4800600"/>
            <a:ext cx="1219200" cy="4572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471</TotalTime>
  <Words>860</Words>
  <Application>Microsoft Office PowerPoint</Application>
  <PresentationFormat>On-screen Show (4:3)</PresentationFormat>
  <Paragraphs>195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Median</vt:lpstr>
      <vt:lpstr>ΠΑΝΕΠΙΣΤΙΜΙΟ ΚΡΗΤΗΣ ΣΧΟΛΗ ΘΕΤΙΚΩΝ ΕΠΙΣΤΙΜΩΝ, ΤΜΗΜΑ ΕΠΙΣΤΗΜΗΣ ΥΠΟΛΟΓΗΣΤΩΝ</vt:lpstr>
      <vt:lpstr>Περιεχόμενα</vt:lpstr>
      <vt:lpstr>Απαραίτητα αρχεία </vt:lpstr>
      <vt:lpstr>Περιεχόμενα</vt:lpstr>
      <vt:lpstr>Εγκατάσταση της Allegro (1/6)</vt:lpstr>
      <vt:lpstr>Εγκατάσταση της Allegro (2/6)</vt:lpstr>
      <vt:lpstr>Εγκατάσταση της Allegro (3/6)</vt:lpstr>
      <vt:lpstr>Εγκατάσταση της Allegro (4/6)</vt:lpstr>
      <vt:lpstr>Εγκατάσταση της Allegro (5/6)</vt:lpstr>
      <vt:lpstr>Εγκατάσταση της Allegro (6/6)</vt:lpstr>
      <vt:lpstr>Περιεχόμενα</vt:lpstr>
      <vt:lpstr>Visual Studio 2010 (1/15)</vt:lpstr>
      <vt:lpstr>Visual Studio 2010 (2/15)</vt:lpstr>
      <vt:lpstr>Visual Studio 2010 (3/15)</vt:lpstr>
      <vt:lpstr>Visual Studio 2010 (4/15)</vt:lpstr>
      <vt:lpstr>Visual Studio 2010 (5/15)</vt:lpstr>
      <vt:lpstr>Visual Studio 2010 (6/15)</vt:lpstr>
      <vt:lpstr>Visual Studio 2010 (7/15)</vt:lpstr>
      <vt:lpstr>Visual Studio 2010 (8/15)</vt:lpstr>
      <vt:lpstr>Visual Studio 2010 (9/15)</vt:lpstr>
      <vt:lpstr>Visual Studio 2010 (10/15)</vt:lpstr>
      <vt:lpstr>Visual Studio 2010 (11/15)</vt:lpstr>
      <vt:lpstr>Visual Studio 2010 (12/15)</vt:lpstr>
      <vt:lpstr>Visual Studio 2010 (13/15)</vt:lpstr>
      <vt:lpstr>Visual Studio 2010 (14/15)</vt:lpstr>
      <vt:lpstr>Visual Studio 2010 (15/15) </vt:lpstr>
      <vt:lpstr>Περιεχόμενα</vt:lpstr>
      <vt:lpstr>Visual Studio 2005, 2008 (1/7)</vt:lpstr>
      <vt:lpstr>Visual Studio 2005, 2008 (2/7)</vt:lpstr>
      <vt:lpstr>Visual Studio 2005, 2008 (3/7)</vt:lpstr>
      <vt:lpstr>Visual Studio 2005, 2008 (4/7)</vt:lpstr>
      <vt:lpstr>Visual Studio 2005, 2008 (5/7)</vt:lpstr>
      <vt:lpstr>Visual Studio 2005, 2008 (6/7)</vt:lpstr>
      <vt:lpstr>Visual Studio 2005, 2008 (7/7)</vt:lpstr>
      <vt:lpstr>Περιεχόμενα</vt:lpstr>
      <vt:lpstr>Παράδειγμα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koutsop</dc:creator>
  <cp:lastModifiedBy>a</cp:lastModifiedBy>
  <cp:revision>523</cp:revision>
  <dcterms:created xsi:type="dcterms:W3CDTF">2006-08-16T00:00:00Z</dcterms:created>
  <dcterms:modified xsi:type="dcterms:W3CDTF">2011-11-18T11:11:01Z</dcterms:modified>
</cp:coreProperties>
</file>