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17" r:id="rId2"/>
    <p:sldId id="339" r:id="rId3"/>
    <p:sldId id="340" r:id="rId4"/>
    <p:sldId id="341" r:id="rId5"/>
    <p:sldId id="342" r:id="rId6"/>
    <p:sldId id="343" r:id="rId7"/>
    <p:sldId id="345" r:id="rId8"/>
    <p:sldId id="346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89" r:id="rId23"/>
    <p:sldId id="390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FA4"/>
    <a:srgbClr val="C85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54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ADDA0-EA66-42AE-8FB0-5AC7571D27AA}" type="datetimeFigureOut">
              <a:rPr lang="en-GB" smtClean="0"/>
              <a:t>18/02/2022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1213-CC89-4CE6-A3C1-B1AC67198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77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Ejemplo:</a:t>
            </a:r>
          </a:p>
          <a:p>
            <a:pPr algn="l" fontAlgn="base">
              <a:buFont typeface="+mj-lt"/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autobús linea1 puede llevar 40 pasajeros y su conductor se llama José su licencia es la 1234.</a:t>
            </a:r>
          </a:p>
          <a:p>
            <a:pPr algn="l" fontAlgn="base">
              <a:buFont typeface="+mj-lt"/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Si se pide subir(25) , el atributo pasajeros valdrá 25.</a:t>
            </a:r>
          </a:p>
          <a:p>
            <a:pPr algn="l" fontAlgn="base">
              <a:buFont typeface="+mj-lt"/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Si a continuación se pide subir(35) solo subirán 15, (2 + 15 son los 40 de máximo)</a:t>
            </a:r>
          </a:p>
          <a:p>
            <a:pPr algn="l" fontAlgn="base">
              <a:buFont typeface="+mj-lt"/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Si pedimos bajar 45, el autobús se queda vacío.</a:t>
            </a:r>
          </a:p>
          <a:p>
            <a:pPr algn="l" fontAlgn="base">
              <a:buFont typeface="+mj-lt"/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Si teniendo 35 pasajeros se pide que bajen 40 el autobús se queda vacío.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31213-CC89-4CE6-A3C1-B1AC6719809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6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Ejemplo:</a:t>
            </a:r>
          </a:p>
          <a:p>
            <a:pPr algn="l" fontAlgn="base">
              <a:buFont typeface="+mj-lt"/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Por ejemplo podríamos tener un artículo monitor que vale 200€ y el proveedor es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TecnoShop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con email: tcn@tecno.com y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telefono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b="0" i="0">
                <a:solidFill>
                  <a:srgbClr val="000000"/>
                </a:solidFill>
                <a:effectLst/>
                <a:latin typeface="inherit"/>
              </a:rPr>
              <a:t>1234567.</a:t>
            </a:r>
          </a:p>
          <a:p>
            <a:pPr algn="l" fontAlgn="base">
              <a:buFont typeface="+mj-lt"/>
              <a:buNone/>
            </a:pPr>
            <a:r>
              <a:rPr lang="es-ES" b="0" i="0">
                <a:solidFill>
                  <a:srgbClr val="000000"/>
                </a:solidFill>
                <a:effectLst/>
                <a:latin typeface="inherit"/>
              </a:rPr>
              <a:t>Si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hacemos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articulo.telefono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() nos dará  nombre y teléfono del proveedor: Teléfono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TenoShop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es 1234567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31213-CC89-4CE6-A3C1-B1AC6719809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8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08E-A8AE-4CB9-8991-6C627DB3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rototype" panose="02000400000000000000" pitchFamily="2" charset="0"/>
                <a:cs typeface="Prototype" panose="02000400000000000000" pitchFamily="2" charset="0"/>
              </a:defRPr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5D545-07B1-4C71-92F2-7EA96020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ototype" panose="02000400000000000000" pitchFamily="2" charset="0"/>
                <a:cs typeface="Prototype" panose="02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subtitle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4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70A2-2189-4332-920D-0702CE1A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1107E-794A-46AF-9F7B-CC0EBF09F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09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20D20-D4DC-4BB9-94DA-D414F14A8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8FD3-866C-46BF-8FC8-67EF86CF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30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347-F562-489E-A647-58FB854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637E-F5D3-4948-92DD-340EEFE0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917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21AA-A9BD-4088-8A37-76204686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500-7EC4-4F60-928D-7C9DED02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BA50-0078-406C-88B0-88F40052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ED3A-D031-44C7-94D7-AB8FD764D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A6C10-9C71-42F2-924D-1574CB2A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13C0-11C0-49EA-A649-1D620AFE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83E5-573C-4A14-9C98-8B32E582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8732-2A2B-46B4-98A5-893CF22F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D63B6-536C-4DBE-B255-8239F71B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03EF6-ED6A-45A9-BD8C-3B5454912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257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B108-F271-4961-BB66-1D84C939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02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6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016-D314-4FC4-8F02-D19A63C4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82D7-DAD1-4AEA-AB54-EAE69E48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C46C6-BB65-40BB-8BC8-7AD85687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98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2803-9E53-4F62-8869-C01C00C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5F20D-6ACF-48F0-A284-D7F333C7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310F-B736-4250-A15D-4B4E6A45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57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D66DB-7285-401B-BA47-46E46FD2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71B03-3835-47E0-BD92-33E31C4F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leve</a:t>
            </a:r>
            <a:r>
              <a:rPr lang="en-US" dirty="0"/>
              <a:t>l</a:t>
            </a:r>
            <a:endParaRPr lang="en-GB" dirty="0"/>
          </a:p>
        </p:txBody>
      </p:sp>
      <p:pic>
        <p:nvPicPr>
          <p:cNvPr id="7" name="Picture 6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4ACE7807-2B63-47BE-AC77-B36A598E43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39" y="-79704"/>
            <a:ext cx="3482686" cy="8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totype" panose="02000400000000000000" pitchFamily="2" charset="0"/>
          <a:ea typeface="+mj-ea"/>
          <a:cs typeface="Prototype" panose="02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producto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ummyapi.io/doc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ssignmentshark.com/blog/what-is-ecmascript-6-a-full-guide/" TargetMode="External"/><Relationship Id="rId2" Type="http://schemas.openxmlformats.org/officeDocument/2006/relationships/hyperlink" Target="http://www-lia.deis.unibo.it/materiale/JS/developer.mozilla.org/en-US/docs/Web/JavaScript/New_in_JavaScript/ECMAScript_7_support_in_Mozilla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412-AA21-45D7-AE1D-4B69FF612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66114-B7AF-4629-8240-2D6A2910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Programación &amp; Algorítmica &amp; Proyectos Software</a:t>
            </a:r>
          </a:p>
          <a:p>
            <a:r>
              <a:rPr lang="es-ES" dirty="0"/>
              <a:t> Introducción a BBDD </a:t>
            </a:r>
          </a:p>
          <a:p>
            <a:r>
              <a:rPr lang="es-ES" dirty="0"/>
              <a:t>Bases de Datos avanzadas </a:t>
            </a:r>
          </a:p>
          <a:p>
            <a:r>
              <a:rPr lang="es-ES" b="1" dirty="0" err="1"/>
              <a:t>Javascript</a:t>
            </a:r>
            <a:r>
              <a:rPr lang="es-ES" b="1" dirty="0"/>
              <a:t> avanzado &amp; </a:t>
            </a:r>
            <a:r>
              <a:rPr lang="es-ES" b="1" dirty="0" err="1"/>
              <a:t>EcmaScript</a:t>
            </a:r>
            <a:r>
              <a:rPr lang="es-ES" b="1" dirty="0"/>
              <a:t> 6</a:t>
            </a:r>
          </a:p>
          <a:p>
            <a:r>
              <a:rPr lang="es-ES" dirty="0"/>
              <a:t> MongoDB </a:t>
            </a:r>
          </a:p>
        </p:txBody>
      </p:sp>
    </p:spTree>
    <p:extLst>
      <p:ext uri="{BB962C8B-B14F-4D97-AF65-F5344CB8AC3E}">
        <p14:creationId xmlns:p14="http://schemas.microsoft.com/office/powerpoint/2010/main" val="19500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NodeJS</a:t>
            </a:r>
            <a:r>
              <a:rPr lang="es-ES" dirty="0"/>
              <a:t> – MySQL (IV)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Ejercicios</a:t>
            </a:r>
          </a:p>
          <a:p>
            <a:pPr marL="0" indent="0">
              <a:buNone/>
            </a:pPr>
            <a:endParaRPr lang="es-ES" i="1" dirty="0"/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Sacar por consola el pago mas usado por los usuarios y cuantos usuarios usan dicho método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Sacar por consola lista de productos con la cantidad total vendida. 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Sacar por consola la lista de productos ordenados de mas caro a mas barato y otra lista de mas barato a mas caro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Sacar por consola Lista de productos con el </a:t>
            </a:r>
            <a:r>
              <a:rPr lang="es-ES" i="1" dirty="0" err="1"/>
              <a:t>average</a:t>
            </a:r>
            <a:r>
              <a:rPr lang="es-ES" i="1" dirty="0"/>
              <a:t> del rating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Sacar por consola cual es el producto mas vendido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Sacar por consola el producto que mayor ganancia ha generado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Sacar por consola el usuario que mas artículos ha comprado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Sacar por consola el usuario que se ha gastado mas dinero. Incluir el símbolo €.</a:t>
            </a:r>
          </a:p>
          <a:p>
            <a:pPr marL="514350" indent="-514350">
              <a:buFont typeface="+mj-lt"/>
              <a:buAutoNum type="arabicPeriod"/>
            </a:pPr>
            <a:endParaRPr lang="es-ES" i="1" dirty="0"/>
          </a:p>
          <a:p>
            <a:pPr marL="0" indent="0">
              <a:buNone/>
            </a:pPr>
            <a:r>
              <a:rPr lang="es-ES" dirty="0"/>
              <a:t>Notas: 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Usar funciones para cada punto</a:t>
            </a:r>
          </a:p>
          <a:p>
            <a:pPr>
              <a:buFontTx/>
              <a:buChar char="-"/>
            </a:pPr>
            <a:r>
              <a:rPr lang="es-ES" dirty="0"/>
              <a:t>Usar bucles para iterar sobre la lista de los resultados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66964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Alcance, </a:t>
            </a:r>
            <a:r>
              <a:rPr lang="es-ES" dirty="0" err="1"/>
              <a:t>Scope</a:t>
            </a:r>
            <a:r>
              <a:rPr lang="es-ES" dirty="0"/>
              <a:t> y </a:t>
            </a:r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Alcance global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mysql</a:t>
            </a:r>
            <a:r>
              <a:rPr lang="es-ES" i="1" dirty="0"/>
              <a:t> = </a:t>
            </a:r>
            <a:r>
              <a:rPr lang="es-ES" i="1" dirty="0" err="1"/>
              <a:t>require</a:t>
            </a:r>
            <a:r>
              <a:rPr lang="es-ES" i="1" dirty="0"/>
              <a:t>(‘</a:t>
            </a:r>
            <a:r>
              <a:rPr lang="es-ES" i="1" dirty="0" err="1"/>
              <a:t>mysql</a:t>
            </a:r>
            <a:r>
              <a:rPr lang="es-ES" i="1" dirty="0"/>
              <a:t>’);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Alcance local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function</a:t>
            </a:r>
            <a:r>
              <a:rPr lang="es-ES" i="1" dirty="0"/>
              <a:t> conecta() {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var</a:t>
            </a:r>
            <a:r>
              <a:rPr lang="es-ES" i="1" dirty="0"/>
              <a:t> con = </a:t>
            </a:r>
            <a:r>
              <a:rPr lang="es-ES" i="1" dirty="0" err="1"/>
              <a:t>mysql.connect</a:t>
            </a:r>
            <a:r>
              <a:rPr lang="es-ES" i="1" dirty="0"/>
              <a:t>(…);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return</a:t>
            </a:r>
            <a:r>
              <a:rPr lang="es-ES" i="1" dirty="0"/>
              <a:t> con;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803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Alcance, </a:t>
            </a:r>
            <a:r>
              <a:rPr lang="es-ES" dirty="0" err="1"/>
              <a:t>Scope</a:t>
            </a:r>
            <a:r>
              <a:rPr lang="es-ES" dirty="0"/>
              <a:t> y </a:t>
            </a:r>
            <a:r>
              <a:rPr lang="es-ES" dirty="0" err="1"/>
              <a:t>Closure</a:t>
            </a:r>
            <a:r>
              <a:rPr lang="es-ES" dirty="0"/>
              <a:t> (II)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 err="1"/>
              <a:t>Closure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i="1" dirty="0" err="1"/>
              <a:t>miFun</a:t>
            </a:r>
            <a:r>
              <a:rPr lang="es-ES" i="1" dirty="0"/>
              <a:t>() {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var</a:t>
            </a:r>
            <a:r>
              <a:rPr lang="es-ES" i="1" dirty="0"/>
              <a:t> nombre = “</a:t>
            </a:r>
            <a:r>
              <a:rPr lang="es-ES" i="1" dirty="0" err="1"/>
              <a:t>minombre</a:t>
            </a:r>
            <a:r>
              <a:rPr lang="es-ES" i="1" dirty="0"/>
              <a:t>”;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function</a:t>
            </a:r>
            <a:r>
              <a:rPr lang="es-ES" i="1" dirty="0"/>
              <a:t> mostrar() {</a:t>
            </a:r>
          </a:p>
          <a:p>
            <a:pPr marL="0" indent="0">
              <a:buNone/>
            </a:pPr>
            <a:r>
              <a:rPr lang="es-ES" i="1" dirty="0"/>
              <a:t>		console.log(nombre);</a:t>
            </a:r>
          </a:p>
          <a:p>
            <a:pPr marL="0" indent="0">
              <a:buNone/>
            </a:pPr>
            <a:r>
              <a:rPr lang="es-ES" i="1" dirty="0"/>
              <a:t>	}</a:t>
            </a:r>
          </a:p>
          <a:p>
            <a:pPr marL="0" indent="0">
              <a:buNone/>
            </a:pPr>
            <a:r>
              <a:rPr lang="es-ES" i="1" dirty="0"/>
              <a:t>	mostrar();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  <a:p>
            <a:pPr marL="0" indent="0">
              <a:buNone/>
            </a:pPr>
            <a:r>
              <a:rPr lang="es-ES" i="1" dirty="0" err="1"/>
              <a:t>miFun</a:t>
            </a:r>
            <a:r>
              <a:rPr lang="es-ES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367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Alcance, </a:t>
            </a:r>
            <a:r>
              <a:rPr lang="es-ES" dirty="0" err="1"/>
              <a:t>Scope</a:t>
            </a:r>
            <a:r>
              <a:rPr lang="es-ES" dirty="0"/>
              <a:t> y </a:t>
            </a:r>
            <a:r>
              <a:rPr lang="es-ES" dirty="0" err="1"/>
              <a:t>Closure</a:t>
            </a:r>
            <a:r>
              <a:rPr lang="es-ES" dirty="0"/>
              <a:t> (II)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556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Ejercicios: Analiza que sale por consola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var</a:t>
            </a:r>
            <a:r>
              <a:rPr lang="es-ES" dirty="0"/>
              <a:t> a = 12;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console.log(a);</a:t>
            </a:r>
          </a:p>
          <a:p>
            <a:pPr marL="0" indent="0">
              <a:buNone/>
            </a:pPr>
            <a:r>
              <a:rPr lang="es-ES" dirty="0"/>
              <a:t>})();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var</a:t>
            </a:r>
            <a:r>
              <a:rPr lang="es-ES" dirty="0"/>
              <a:t> a = 5;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var</a:t>
            </a:r>
            <a:r>
              <a:rPr lang="es-ES" dirty="0"/>
              <a:t> a = 12;</a:t>
            </a:r>
          </a:p>
          <a:p>
            <a:pPr marL="0" indent="0">
              <a:buNone/>
            </a:pPr>
            <a:r>
              <a:rPr lang="es-ES" dirty="0"/>
              <a:t>  console.log(a);</a:t>
            </a:r>
          </a:p>
          <a:p>
            <a:pPr marL="0" indent="0">
              <a:buNone/>
            </a:pPr>
            <a:r>
              <a:rPr lang="es-ES" dirty="0"/>
              <a:t>})();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8D1AD9-6E01-4C6D-857C-7C595DC72B8B}"/>
              </a:ext>
            </a:extLst>
          </p:cNvPr>
          <p:cNvSpPr txBox="1">
            <a:spLocks/>
          </p:cNvSpPr>
          <p:nvPr/>
        </p:nvSpPr>
        <p:spPr>
          <a:xfrm>
            <a:off x="7392101" y="1825625"/>
            <a:ext cx="3556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/>
              <a:t>var a = 10;</a:t>
            </a:r>
          </a:p>
          <a:p>
            <a:pPr marL="0" indent="0">
              <a:buNone/>
            </a:pPr>
            <a:r>
              <a:rPr lang="en-GB" dirty="0"/>
              <a:t>var x = (function() {</a:t>
            </a:r>
          </a:p>
          <a:p>
            <a:pPr marL="0" indent="0">
              <a:buNone/>
            </a:pPr>
            <a:r>
              <a:rPr lang="en-GB" dirty="0"/>
              <a:t>  var a = 12;</a:t>
            </a:r>
          </a:p>
          <a:p>
            <a:pPr marL="0" indent="0">
              <a:buNone/>
            </a:pPr>
            <a:r>
              <a:rPr lang="en-GB" dirty="0"/>
              <a:t>  return (function() {</a:t>
            </a:r>
          </a:p>
          <a:p>
            <a:pPr marL="0" indent="0">
              <a:buNone/>
            </a:pPr>
            <a:r>
              <a:rPr lang="en-GB" dirty="0"/>
              <a:t>    console.log(a);</a:t>
            </a:r>
          </a:p>
          <a:p>
            <a:pPr marL="0" indent="0">
              <a:buNone/>
            </a:pPr>
            <a:r>
              <a:rPr lang="en-GB" dirty="0"/>
              <a:t>  });</a:t>
            </a:r>
          </a:p>
          <a:p>
            <a:pPr marL="0" indent="0">
              <a:buNone/>
            </a:pPr>
            <a:r>
              <a:rPr lang="en-GB" dirty="0"/>
              <a:t>})();</a:t>
            </a:r>
          </a:p>
          <a:p>
            <a:pPr marL="0" indent="0">
              <a:buNone/>
            </a:pPr>
            <a:r>
              <a:rPr lang="en-GB" dirty="0"/>
              <a:t>x();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64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Alcance, </a:t>
            </a:r>
            <a:r>
              <a:rPr lang="es-ES" dirty="0" err="1"/>
              <a:t>Scope</a:t>
            </a:r>
            <a:r>
              <a:rPr lang="es-ES" dirty="0"/>
              <a:t> y </a:t>
            </a:r>
            <a:r>
              <a:rPr lang="es-ES" dirty="0" err="1"/>
              <a:t>Closure</a:t>
            </a:r>
            <a:r>
              <a:rPr lang="es-ES" dirty="0"/>
              <a:t> (IV)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556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Ejercicios: Analiza que sale por consola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var</a:t>
            </a:r>
            <a:r>
              <a:rPr lang="es-ES" dirty="0"/>
              <a:t> a = 10;</a:t>
            </a:r>
          </a:p>
          <a:p>
            <a:pPr marL="0" indent="0">
              <a:buNone/>
            </a:pPr>
            <a:r>
              <a:rPr lang="es-ES" dirty="0" err="1"/>
              <a:t>var</a:t>
            </a:r>
            <a:r>
              <a:rPr lang="es-ES" dirty="0"/>
              <a:t> x = (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var</a:t>
            </a:r>
            <a:r>
              <a:rPr lang="es-ES" dirty="0"/>
              <a:t> y = 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var</a:t>
            </a:r>
            <a:r>
              <a:rPr lang="es-ES" dirty="0"/>
              <a:t> a = 12;</a:t>
            </a:r>
          </a:p>
          <a:p>
            <a:pPr marL="0" indent="0">
              <a:buNone/>
            </a:pPr>
            <a:r>
              <a:rPr lang="es-ES" dirty="0"/>
              <a:t>  };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console.log(a);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})();</a:t>
            </a:r>
          </a:p>
          <a:p>
            <a:pPr marL="0" indent="0">
              <a:buNone/>
            </a:pPr>
            <a:r>
              <a:rPr lang="es-ES" dirty="0"/>
              <a:t>x();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8D1AD9-6E01-4C6D-857C-7C595DC72B8B}"/>
              </a:ext>
            </a:extLst>
          </p:cNvPr>
          <p:cNvSpPr txBox="1">
            <a:spLocks/>
          </p:cNvSpPr>
          <p:nvPr/>
        </p:nvSpPr>
        <p:spPr>
          <a:xfrm>
            <a:off x="7392101" y="1825625"/>
            <a:ext cx="3556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/>
              <a:t>var a = 10;</a:t>
            </a:r>
          </a:p>
          <a:p>
            <a:pPr marL="0" indent="0">
              <a:buNone/>
            </a:pPr>
            <a:r>
              <a:rPr lang="en-GB" dirty="0"/>
              <a:t>var x = (function() {</a:t>
            </a:r>
          </a:p>
          <a:p>
            <a:pPr marL="0" indent="0">
              <a:buNone/>
            </a:pPr>
            <a:r>
              <a:rPr lang="en-GB" dirty="0"/>
              <a:t>  (function() {</a:t>
            </a:r>
          </a:p>
          <a:p>
            <a:pPr marL="0" indent="0">
              <a:buNone/>
            </a:pPr>
            <a:r>
              <a:rPr lang="en-GB" dirty="0"/>
              <a:t>    a = 12;</a:t>
            </a:r>
          </a:p>
          <a:p>
            <a:pPr marL="0" indent="0">
              <a:buNone/>
            </a:pPr>
            <a:r>
              <a:rPr lang="en-GB" dirty="0"/>
              <a:t>  })();</a:t>
            </a:r>
          </a:p>
          <a:p>
            <a:pPr marL="0" indent="0">
              <a:buNone/>
            </a:pPr>
            <a:r>
              <a:rPr lang="en-GB" dirty="0"/>
              <a:t>  return (function() {</a:t>
            </a:r>
          </a:p>
          <a:p>
            <a:pPr marL="0" indent="0">
              <a:buNone/>
            </a:pPr>
            <a:r>
              <a:rPr lang="en-GB" dirty="0"/>
              <a:t>    console.log(a);</a:t>
            </a:r>
          </a:p>
          <a:p>
            <a:pPr marL="0" indent="0">
              <a:buNone/>
            </a:pPr>
            <a:r>
              <a:rPr lang="en-GB" dirty="0"/>
              <a:t>  });</a:t>
            </a:r>
          </a:p>
          <a:p>
            <a:pPr marL="0" indent="0">
              <a:buNone/>
            </a:pPr>
            <a:r>
              <a:rPr lang="en-GB" dirty="0"/>
              <a:t>})();</a:t>
            </a:r>
          </a:p>
          <a:p>
            <a:pPr marL="0" indent="0">
              <a:buNone/>
            </a:pPr>
            <a:r>
              <a:rPr lang="en-GB" dirty="0"/>
              <a:t>x();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12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Alcance, </a:t>
            </a:r>
            <a:r>
              <a:rPr lang="es-ES" dirty="0" err="1"/>
              <a:t>Scope</a:t>
            </a:r>
            <a:r>
              <a:rPr lang="es-ES" dirty="0"/>
              <a:t> y </a:t>
            </a:r>
            <a:r>
              <a:rPr lang="es-ES" dirty="0" err="1"/>
              <a:t>Closure</a:t>
            </a:r>
            <a:r>
              <a:rPr lang="es-ES" dirty="0"/>
              <a:t> (V)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76416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Ejercicios: Analiza que sale por consola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var</a:t>
            </a:r>
            <a:r>
              <a:rPr lang="es-ES" dirty="0"/>
              <a:t> a = 10;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var</a:t>
            </a:r>
            <a:r>
              <a:rPr lang="es-ES" dirty="0"/>
              <a:t> a = 15;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window.x</a:t>
            </a:r>
            <a:r>
              <a:rPr lang="es-ES" dirty="0"/>
              <a:t> = 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console.log(a);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})();</a:t>
            </a:r>
          </a:p>
          <a:p>
            <a:pPr marL="0" indent="0">
              <a:buNone/>
            </a:pPr>
            <a:r>
              <a:rPr lang="es-ES" dirty="0"/>
              <a:t>x();</a:t>
            </a:r>
          </a:p>
        </p:txBody>
      </p:sp>
    </p:spTree>
    <p:extLst>
      <p:ext uri="{BB962C8B-B14F-4D97-AF65-F5344CB8AC3E}">
        <p14:creationId xmlns:p14="http://schemas.microsoft.com/office/powerpoint/2010/main" val="53578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AJAX – </a:t>
            </a:r>
            <a:r>
              <a:rPr lang="es-ES" dirty="0" err="1"/>
              <a:t>Asynchronous</a:t>
            </a:r>
            <a:r>
              <a:rPr lang="es-ES" dirty="0"/>
              <a:t> </a:t>
            </a:r>
            <a:r>
              <a:rPr lang="es-ES" dirty="0" err="1"/>
              <a:t>Javascript</a:t>
            </a:r>
            <a:r>
              <a:rPr lang="es-ES" dirty="0"/>
              <a:t> and XML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76416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Permite desde JavaScript poder hacer llamadas asíncronas</a:t>
            </a:r>
          </a:p>
          <a:p>
            <a:pPr marL="0" indent="0" algn="ctr">
              <a:buNone/>
            </a:pPr>
            <a:r>
              <a:rPr lang="es-ES" dirty="0"/>
              <a:t>Por ejemplo, </a:t>
            </a:r>
            <a:r>
              <a:rPr lang="es-ES" dirty="0">
                <a:hlinkClick r:id="rId2"/>
              </a:rPr>
              <a:t>http://localhost:8080/productos</a:t>
            </a: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Lee los datos de la URL y hace que los datos estén disponibles en JavaScript</a:t>
            </a:r>
          </a:p>
          <a:p>
            <a:pPr>
              <a:buFontTx/>
              <a:buChar char="-"/>
            </a:pPr>
            <a:r>
              <a:rPr lang="es-ES" dirty="0"/>
              <a:t>También permite enviar datos a una URL</a:t>
            </a:r>
          </a:p>
        </p:txBody>
      </p:sp>
    </p:spTree>
    <p:extLst>
      <p:ext uri="{BB962C8B-B14F-4D97-AF65-F5344CB8AC3E}">
        <p14:creationId xmlns:p14="http://schemas.microsoft.com/office/powerpoint/2010/main" val="228028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AJAX – Como se usa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104603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xhttp</a:t>
            </a:r>
            <a:r>
              <a:rPr lang="es-ES" dirty="0"/>
              <a:t> = new </a:t>
            </a:r>
            <a:r>
              <a:rPr lang="es-ES" dirty="0" err="1"/>
              <a:t>XMLHttpRequest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xhttp.onreadystatechange</a:t>
            </a:r>
            <a:r>
              <a:rPr lang="es-ES" dirty="0"/>
              <a:t> = 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this.readyState</a:t>
            </a:r>
            <a:r>
              <a:rPr lang="es-ES" dirty="0"/>
              <a:t> == 4 &amp;&amp; </a:t>
            </a:r>
            <a:r>
              <a:rPr lang="es-ES" dirty="0" err="1"/>
              <a:t>this.status</a:t>
            </a:r>
            <a:r>
              <a:rPr lang="es-ES" dirty="0"/>
              <a:t> == 200) {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document.getElementById</a:t>
            </a:r>
            <a:r>
              <a:rPr lang="es-ES" dirty="0"/>
              <a:t>("demo").</a:t>
            </a:r>
            <a:r>
              <a:rPr lang="es-ES" dirty="0" err="1"/>
              <a:t>innerHTML</a:t>
            </a:r>
            <a:r>
              <a:rPr lang="es-ES" dirty="0"/>
              <a:t> = </a:t>
            </a:r>
            <a:r>
              <a:rPr lang="es-ES" dirty="0" err="1"/>
              <a:t>this.responseText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xhttp.open</a:t>
            </a:r>
            <a:r>
              <a:rPr lang="es-ES" dirty="0"/>
              <a:t>("GET", "ajax_info.txt", true);</a:t>
            </a:r>
          </a:p>
          <a:p>
            <a:pPr marL="0" indent="0">
              <a:buNone/>
            </a:pPr>
            <a:r>
              <a:rPr lang="es-ES" dirty="0" err="1"/>
              <a:t>xhttp.send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incluir AJAX a nuestra solución de </a:t>
            </a:r>
            <a:r>
              <a:rPr lang="es-ES" i="1" dirty="0" err="1"/>
              <a:t>Ecommerce</a:t>
            </a:r>
            <a:r>
              <a:rPr lang="es-E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12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Objetos y clases en JavaScript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58128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Recordemos el paradigma programación orientada a objetos</a:t>
            </a:r>
          </a:p>
          <a:p>
            <a:pPr>
              <a:buFontTx/>
              <a:buChar char="-"/>
            </a:pPr>
            <a:r>
              <a:rPr lang="es-ES" dirty="0"/>
              <a:t>Clase motor en JavaScript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function</a:t>
            </a:r>
            <a:r>
              <a:rPr lang="es-ES" dirty="0"/>
              <a:t> motor(potencia, </a:t>
            </a:r>
            <a:r>
              <a:rPr lang="es-ES" dirty="0" err="1"/>
              <a:t>valvulas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this.potencia</a:t>
            </a:r>
            <a:r>
              <a:rPr lang="es-ES" dirty="0"/>
              <a:t> = potencia;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this.valvulas</a:t>
            </a:r>
            <a:r>
              <a:rPr lang="es-ES" dirty="0"/>
              <a:t> = </a:t>
            </a:r>
            <a:r>
              <a:rPr lang="es-ES" dirty="0" err="1"/>
              <a:t>valvulas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this.encendido</a:t>
            </a:r>
            <a:r>
              <a:rPr lang="es-ES" dirty="0"/>
              <a:t> = false;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this.encender</a:t>
            </a:r>
            <a:r>
              <a:rPr lang="es-ES" dirty="0"/>
              <a:t> = 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this.encendido</a:t>
            </a:r>
            <a:r>
              <a:rPr lang="es-ES" dirty="0"/>
              <a:t> = true;</a:t>
            </a:r>
          </a:p>
          <a:p>
            <a:pPr marL="0" indent="0">
              <a:buNone/>
            </a:pPr>
            <a:r>
              <a:rPr lang="es-ES" dirty="0"/>
              <a:t>	}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this.apagar</a:t>
            </a:r>
            <a:r>
              <a:rPr lang="es-ES" dirty="0"/>
              <a:t> = </a:t>
            </a:r>
            <a:r>
              <a:rPr lang="es-ES" dirty="0" err="1"/>
              <a:t>function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this.encendido</a:t>
            </a:r>
            <a:r>
              <a:rPr lang="es-ES" dirty="0"/>
              <a:t> = false;</a:t>
            </a:r>
          </a:p>
          <a:p>
            <a:pPr marL="0" indent="0">
              <a:buNone/>
            </a:pPr>
            <a:r>
              <a:rPr lang="es-ES" dirty="0"/>
              <a:t>	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78D7E4-38E2-48A9-AD3B-FC742F2F1DE0}"/>
              </a:ext>
            </a:extLst>
          </p:cNvPr>
          <p:cNvSpPr txBox="1">
            <a:spLocks/>
          </p:cNvSpPr>
          <p:nvPr/>
        </p:nvSpPr>
        <p:spPr>
          <a:xfrm>
            <a:off x="6434357" y="1901825"/>
            <a:ext cx="51256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motorCuatroV</a:t>
            </a:r>
            <a:r>
              <a:rPr lang="es-ES" dirty="0"/>
              <a:t> = new 	motor(1500, 4);</a:t>
            </a:r>
          </a:p>
          <a:p>
            <a:pPr marL="0" indent="0">
              <a:buNone/>
            </a:pP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motorSeisV</a:t>
            </a:r>
            <a:r>
              <a:rPr lang="es-ES" dirty="0"/>
              <a:t> = new 	motor(3000, 6);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motorCuatroV.encender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 err="1"/>
              <a:t>motroSeisV.apagar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092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Objetos y clases -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En JavaScript </a:t>
            </a:r>
            <a:r>
              <a:rPr lang="es-ES" i="1" dirty="0" err="1"/>
              <a:t>This</a:t>
            </a:r>
            <a:r>
              <a:rPr lang="es-ES" dirty="0"/>
              <a:t> se refiere al objeto al que pertenece</a:t>
            </a:r>
          </a:p>
          <a:p>
            <a:pPr lvl="1">
              <a:buFontTx/>
              <a:buChar char="-"/>
            </a:pPr>
            <a:r>
              <a:rPr lang="en-GB" dirty="0"/>
              <a:t>En un </a:t>
            </a:r>
            <a:r>
              <a:rPr lang="en-GB" dirty="0" err="1"/>
              <a:t>metodo</a:t>
            </a:r>
            <a:r>
              <a:rPr lang="en-GB" dirty="0"/>
              <a:t>, this ser </a:t>
            </a:r>
            <a:r>
              <a:rPr lang="en-GB" dirty="0" err="1"/>
              <a:t>refiere</a:t>
            </a:r>
            <a:r>
              <a:rPr lang="en-GB" dirty="0"/>
              <a:t> al </a:t>
            </a:r>
            <a:r>
              <a:rPr lang="en-GB" dirty="0" err="1"/>
              <a:t>objeto</a:t>
            </a:r>
            <a:r>
              <a:rPr lang="en-GB" dirty="0"/>
              <a:t> que lo </a:t>
            </a:r>
            <a:r>
              <a:rPr lang="en-GB" dirty="0" err="1"/>
              <a:t>contiene</a:t>
            </a:r>
            <a:endParaRPr lang="en-GB" dirty="0"/>
          </a:p>
          <a:p>
            <a:pPr marL="457200" lvl="1" indent="0">
              <a:buNone/>
            </a:pPr>
            <a:r>
              <a:rPr lang="en-GB" i="1" dirty="0"/>
              <a:t>let </a:t>
            </a:r>
            <a:r>
              <a:rPr lang="en-GB" i="1" dirty="0" err="1"/>
              <a:t>obj</a:t>
            </a:r>
            <a:r>
              <a:rPr lang="en-GB" i="1" dirty="0"/>
              <a:t> = { </a:t>
            </a:r>
          </a:p>
          <a:p>
            <a:pPr marL="457200" lvl="1" indent="0">
              <a:buNone/>
            </a:pPr>
            <a:r>
              <a:rPr lang="en-GB" i="1" dirty="0"/>
              <a:t>	param: “</a:t>
            </a:r>
            <a:r>
              <a:rPr lang="en-GB" i="1" dirty="0" err="1"/>
              <a:t>estoesunavariable</a:t>
            </a:r>
            <a:r>
              <a:rPr lang="en-GB" i="1" dirty="0"/>
              <a:t>”,</a:t>
            </a:r>
          </a:p>
          <a:p>
            <a:pPr marL="457200" lvl="1" indent="0">
              <a:buNone/>
            </a:pPr>
            <a:r>
              <a:rPr lang="en-GB" i="1" dirty="0"/>
              <a:t>	</a:t>
            </a:r>
            <a:r>
              <a:rPr lang="en-GB" i="1" dirty="0" err="1"/>
              <a:t>doSomething</a:t>
            </a:r>
            <a:r>
              <a:rPr lang="en-GB" i="1" dirty="0"/>
              <a:t>: function() { </a:t>
            </a:r>
          </a:p>
          <a:p>
            <a:pPr marL="457200" lvl="1" indent="0">
              <a:buNone/>
            </a:pPr>
            <a:r>
              <a:rPr lang="en-GB" i="1" dirty="0"/>
              <a:t>		</a:t>
            </a:r>
            <a:r>
              <a:rPr lang="en-GB" i="1" dirty="0" err="1"/>
              <a:t>this.param</a:t>
            </a:r>
            <a:r>
              <a:rPr lang="en-GB" i="1" dirty="0"/>
              <a:t> = “</a:t>
            </a:r>
            <a:r>
              <a:rPr lang="en-GB" i="1" dirty="0" err="1"/>
              <a:t>otro</a:t>
            </a:r>
            <a:r>
              <a:rPr lang="en-GB" i="1" dirty="0"/>
              <a:t> </a:t>
            </a:r>
            <a:r>
              <a:rPr lang="en-GB" i="1" dirty="0" err="1"/>
              <a:t>valor</a:t>
            </a:r>
            <a:r>
              <a:rPr lang="en-GB" i="1" dirty="0"/>
              <a:t>”;</a:t>
            </a:r>
          </a:p>
          <a:p>
            <a:pPr marL="457200" lvl="1" indent="0">
              <a:buNone/>
            </a:pPr>
            <a:r>
              <a:rPr lang="en-GB" i="1" dirty="0"/>
              <a:t>	}</a:t>
            </a:r>
          </a:p>
          <a:p>
            <a:pPr marL="457200" lvl="1" indent="0">
              <a:buNone/>
            </a:pPr>
            <a:r>
              <a:rPr lang="en-GB" i="1" dirty="0"/>
              <a:t>}</a:t>
            </a:r>
          </a:p>
          <a:p>
            <a:pPr lvl="1">
              <a:buFontTx/>
              <a:buChar char="-"/>
            </a:pPr>
            <a:r>
              <a:rPr lang="en-GB" dirty="0"/>
              <a:t>Solo, this se </a:t>
            </a:r>
            <a:r>
              <a:rPr lang="en-GB" dirty="0" err="1"/>
              <a:t>refiere</a:t>
            </a:r>
            <a:r>
              <a:rPr lang="en-GB" dirty="0"/>
              <a:t> al </a:t>
            </a:r>
            <a:r>
              <a:rPr lang="en-GB" dirty="0" err="1"/>
              <a:t>objeto</a:t>
            </a:r>
            <a:r>
              <a:rPr lang="en-GB" dirty="0"/>
              <a:t> global (</a:t>
            </a:r>
            <a:r>
              <a:rPr lang="en-GB" dirty="0" err="1"/>
              <a:t>objeto</a:t>
            </a:r>
            <a:r>
              <a:rPr lang="en-GB" dirty="0"/>
              <a:t> window en web)</a:t>
            </a:r>
          </a:p>
          <a:p>
            <a:pPr lvl="1">
              <a:buFontTx/>
              <a:buChar char="-"/>
            </a:pPr>
            <a:r>
              <a:rPr lang="en-GB" dirty="0"/>
              <a:t>En una function this se </a:t>
            </a:r>
            <a:r>
              <a:rPr lang="en-GB" dirty="0" err="1"/>
              <a:t>refiere</a:t>
            </a:r>
            <a:r>
              <a:rPr lang="en-GB" dirty="0"/>
              <a:t> al </a:t>
            </a:r>
            <a:r>
              <a:rPr lang="en-GB" dirty="0" err="1"/>
              <a:t>objeto</a:t>
            </a:r>
            <a:r>
              <a:rPr lang="en-GB" dirty="0"/>
              <a:t> global</a:t>
            </a:r>
          </a:p>
          <a:p>
            <a:pPr lvl="1">
              <a:buFontTx/>
              <a:buChar char="-"/>
            </a:pPr>
            <a:r>
              <a:rPr lang="en-GB" dirty="0"/>
              <a:t>En una function en ‘strict mode’ this es undefined</a:t>
            </a:r>
          </a:p>
          <a:p>
            <a:pPr lvl="1">
              <a:buFontTx/>
              <a:buChar char="-"/>
            </a:pPr>
            <a:r>
              <a:rPr lang="en-GB" dirty="0"/>
              <a:t>En un </a:t>
            </a:r>
            <a:r>
              <a:rPr lang="en-GB" dirty="0" err="1"/>
              <a:t>evento</a:t>
            </a:r>
            <a:r>
              <a:rPr lang="en-GB" dirty="0"/>
              <a:t> this se </a:t>
            </a:r>
            <a:r>
              <a:rPr lang="en-GB" dirty="0" err="1"/>
              <a:t>refiere</a:t>
            </a:r>
            <a:r>
              <a:rPr lang="en-GB" dirty="0"/>
              <a:t> al element que </a:t>
            </a:r>
            <a:r>
              <a:rPr lang="en-GB" dirty="0" err="1"/>
              <a:t>recibe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evento</a:t>
            </a:r>
            <a:endParaRPr lang="en-GB" dirty="0"/>
          </a:p>
          <a:p>
            <a:pPr marL="457200" lvl="1" indent="0">
              <a:buNone/>
            </a:pPr>
            <a:r>
              <a:rPr lang="en-GB" i="1" dirty="0"/>
              <a:t>&lt;button </a:t>
            </a:r>
            <a:r>
              <a:rPr lang="en-GB" i="1" dirty="0" err="1"/>
              <a:t>onClick</a:t>
            </a:r>
            <a:r>
              <a:rPr lang="en-GB" i="1" dirty="0"/>
              <a:t>=“function(e) {</a:t>
            </a:r>
          </a:p>
          <a:p>
            <a:pPr marL="457200" lvl="1" indent="0">
              <a:buNone/>
            </a:pPr>
            <a:r>
              <a:rPr lang="en-GB" i="1" dirty="0"/>
              <a:t>		</a:t>
            </a:r>
            <a:r>
              <a:rPr lang="en-GB" i="1" dirty="0" err="1"/>
              <a:t>this.innerText</a:t>
            </a:r>
            <a:r>
              <a:rPr lang="en-GB" i="1" dirty="0"/>
              <a:t> = “</a:t>
            </a:r>
            <a:r>
              <a:rPr lang="en-GB" i="1" dirty="0" err="1"/>
              <a:t>pulsado</a:t>
            </a:r>
            <a:r>
              <a:rPr lang="en-GB" i="1" dirty="0"/>
              <a:t>”;</a:t>
            </a:r>
          </a:p>
          <a:p>
            <a:pPr marL="457200" lvl="1" indent="0">
              <a:buNone/>
            </a:pPr>
            <a:r>
              <a:rPr lang="en-GB" i="1" dirty="0"/>
              <a:t>		</a:t>
            </a:r>
            <a:r>
              <a:rPr lang="en-GB" i="1" dirty="0" err="1"/>
              <a:t>this.state</a:t>
            </a:r>
            <a:r>
              <a:rPr lang="en-GB" i="1" dirty="0"/>
              <a:t> = false;</a:t>
            </a:r>
          </a:p>
          <a:p>
            <a:pPr marL="457200" lvl="1" indent="0">
              <a:buNone/>
            </a:pPr>
            <a:r>
              <a:rPr lang="en-GB" i="1" dirty="0"/>
              <a:t>	}</a:t>
            </a:r>
          </a:p>
          <a:p>
            <a:pPr marL="457200" lvl="1" indent="0">
              <a:buNone/>
            </a:pPr>
            <a:r>
              <a:rPr lang="en-GB" i="1" dirty="0"/>
              <a:t>&lt;/button&gt;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21156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Un DOM para dominarlos a todos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Abreviatura de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&lt;!DOCTYPE 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	&lt;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		&lt;p&gt;Esto es una </a:t>
            </a:r>
            <a:r>
              <a:rPr lang="es-ES" i="1" dirty="0" err="1"/>
              <a:t>p&amp;aacute;gina</a:t>
            </a:r>
            <a:r>
              <a:rPr lang="es-ES" i="1" dirty="0"/>
              <a:t> web&lt;/p&gt;</a:t>
            </a:r>
          </a:p>
          <a:p>
            <a:pPr marL="0" indent="0">
              <a:buNone/>
            </a:pPr>
            <a:r>
              <a:rPr lang="es-ES" i="1" dirty="0"/>
              <a:t>	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endParaRPr lang="es-ES" i="1" dirty="0"/>
          </a:p>
          <a:p>
            <a:pPr>
              <a:buFontTx/>
              <a:buChar char="-"/>
            </a:pPr>
            <a:r>
              <a:rPr lang="es-ES" dirty="0"/>
              <a:t>La importancia de validar el HTML (DOCTYPE)</a:t>
            </a:r>
          </a:p>
          <a:p>
            <a:pPr>
              <a:buFontTx/>
              <a:buChar char="-"/>
            </a:pPr>
            <a:r>
              <a:rPr lang="es-ES" dirty="0"/>
              <a:t>Representación del árbol de etiquetas</a:t>
            </a:r>
          </a:p>
          <a:p>
            <a:pPr>
              <a:buFontTx/>
              <a:buChar char="-"/>
            </a:pPr>
            <a:r>
              <a:rPr lang="es-ES" dirty="0"/>
              <a:t>Podemos manipular el DOM desde JavaScript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/>
              <a:t>Ejercicio: Sacar el DOM de una URL que nos guste</a:t>
            </a:r>
          </a:p>
        </p:txBody>
      </p:sp>
    </p:spTree>
    <p:extLst>
      <p:ext uri="{BB962C8B-B14F-4D97-AF65-F5344CB8AC3E}">
        <p14:creationId xmlns:p14="http://schemas.microsoft.com/office/powerpoint/2010/main" val="1279114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Objetos y clases - Ejercicio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Crear un script que defina un objeto llamado </a:t>
            </a:r>
            <a:r>
              <a:rPr lang="es-ES" dirty="0" err="1"/>
              <a:t>Producto_alimenticio</a:t>
            </a:r>
            <a:r>
              <a:rPr lang="es-ES" dirty="0"/>
              <a:t>.</a:t>
            </a:r>
          </a:p>
          <a:p>
            <a:pPr>
              <a:buFontTx/>
              <a:buChar char="-"/>
            </a:pPr>
            <a:r>
              <a:rPr lang="es-ES" dirty="0"/>
              <a:t>Este objeto debe presentar las propiedades código, nombre y precio, además del método </a:t>
            </a:r>
            <a:r>
              <a:rPr lang="es-ES" dirty="0" err="1"/>
              <a:t>imprimeDatos</a:t>
            </a:r>
            <a:r>
              <a:rPr lang="es-ES" dirty="0"/>
              <a:t>, el cual escribe por pantalla los valores de sus propiedades.</a:t>
            </a:r>
          </a:p>
          <a:p>
            <a:pPr>
              <a:buFontTx/>
              <a:buChar char="-"/>
            </a:pPr>
            <a:r>
              <a:rPr lang="es-ES" dirty="0"/>
              <a:t>Posteriormente, cree tres instancias de este objeto y guárdelas en un array.</a:t>
            </a:r>
          </a:p>
          <a:p>
            <a:pPr>
              <a:buFontTx/>
              <a:buChar char="-"/>
            </a:pPr>
            <a:r>
              <a:rPr lang="es-ES" dirty="0"/>
              <a:t>Posteriormente, utilice el método </a:t>
            </a:r>
            <a:r>
              <a:rPr lang="es-ES" dirty="0" err="1"/>
              <a:t>imprimeDatos</a:t>
            </a:r>
            <a:r>
              <a:rPr lang="es-ES" dirty="0"/>
              <a:t> para mostrar por pantalla los valores de los tres objetos instanciados.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90506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Objetos y clases – Ejercicio (II)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589103"/>
            <a:ext cx="9738920" cy="4740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Crear una </a:t>
            </a:r>
            <a:r>
              <a:rPr lang="es-ES" dirty="0" err="1"/>
              <a:t>clasepp</a:t>
            </a:r>
            <a:r>
              <a:rPr lang="es-ES" dirty="0"/>
              <a:t> llamada Factura que permita instanciar objetos de ese tipo de la siguiente forma:</a:t>
            </a:r>
          </a:p>
          <a:p>
            <a:pPr>
              <a:buFontTx/>
              <a:buChar char="-"/>
            </a:pPr>
            <a:r>
              <a:rPr lang="es-ES" dirty="0"/>
              <a:t>Factura(</a:t>
            </a:r>
            <a:r>
              <a:rPr lang="es-ES" dirty="0" err="1"/>
              <a:t>cliente,elementos</a:t>
            </a:r>
            <a:r>
              <a:rPr lang="es-ES" dirty="0"/>
              <a:t>). Cliente es un objeto que guarda los datos del cliente ( nombre, dirección, teléfono y </a:t>
            </a:r>
            <a:r>
              <a:rPr lang="es-ES" dirty="0" err="1"/>
              <a:t>nif</a:t>
            </a:r>
            <a:r>
              <a:rPr lang="es-ES" dirty="0"/>
              <a:t> ) y elementos es un array que contiene la siguiente información por cada uno de los ítems que puede tener la factura: descripción, cantidad y precio.</a:t>
            </a:r>
          </a:p>
          <a:p>
            <a:pPr>
              <a:buFontTx/>
              <a:buChar char="-"/>
            </a:pPr>
            <a:r>
              <a:rPr lang="es-ES" dirty="0"/>
              <a:t>Además sobre cada factura se desea guardar los siguientes datos: base </a:t>
            </a:r>
            <a:r>
              <a:rPr lang="es-ES" dirty="0" err="1"/>
              <a:t>imponible,iva</a:t>
            </a:r>
            <a:r>
              <a:rPr lang="es-ES" dirty="0"/>
              <a:t>, total y forma de pago. Por defecto, tendrán como valores 0,21,0,"contado" respectivamente.</a:t>
            </a:r>
          </a:p>
          <a:p>
            <a:pPr>
              <a:buFontTx/>
              <a:buChar char="-"/>
            </a:pPr>
            <a:r>
              <a:rPr lang="es-ES" dirty="0"/>
              <a:t>Añade con posterioridad a la </a:t>
            </a:r>
            <a:r>
              <a:rPr lang="es-ES" dirty="0" err="1"/>
              <a:t>pseudoclase</a:t>
            </a:r>
            <a:r>
              <a:rPr lang="es-ES" dirty="0"/>
              <a:t> Factura:</a:t>
            </a:r>
          </a:p>
          <a:p>
            <a:pPr lvl="1">
              <a:buFontTx/>
              <a:buChar char="-"/>
            </a:pPr>
            <a:r>
              <a:rPr lang="es-ES" dirty="0"/>
              <a:t>Propiedad empresa que guardará información sobre la empresa que emite la factura ( nombre, dirección, teléfono y </a:t>
            </a:r>
            <a:r>
              <a:rPr lang="es-ES" dirty="0" err="1"/>
              <a:t>cif</a:t>
            </a:r>
            <a:r>
              <a:rPr lang="es-ES" dirty="0"/>
              <a:t> ).</a:t>
            </a:r>
          </a:p>
          <a:p>
            <a:pPr lvl="1">
              <a:buFontTx/>
              <a:buChar char="-"/>
            </a:pPr>
            <a:r>
              <a:rPr lang="es-ES" dirty="0"/>
              <a:t>Método que calcule el total de la factura (con el IVA aplicado);</a:t>
            </a:r>
          </a:p>
          <a:p>
            <a:pPr lvl="1">
              <a:buFontTx/>
              <a:buChar char="-"/>
            </a:pPr>
            <a:r>
              <a:rPr lang="es-ES" dirty="0"/>
              <a:t>Método que muestre el total.</a:t>
            </a:r>
          </a:p>
          <a:p>
            <a:pPr>
              <a:buFontTx/>
              <a:buChar char="-"/>
            </a:pPr>
            <a:r>
              <a:rPr lang="es-ES" dirty="0"/>
              <a:t>Realiza varias instanciaciones de Factura y muestra el total usando un for.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39169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Objetos y clases – Ejercicio (III)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589103"/>
            <a:ext cx="9738920" cy="4740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Crea una clase que llamaremos Bus. Sus atributos serán:</a:t>
            </a:r>
          </a:p>
          <a:p>
            <a:pPr lvl="1">
              <a:buFontTx/>
              <a:buChar char="-"/>
            </a:pPr>
            <a:r>
              <a:rPr lang="es-ES" dirty="0"/>
              <a:t>capacidad: número máximo de pasajeros</a:t>
            </a:r>
          </a:p>
          <a:p>
            <a:pPr lvl="1">
              <a:buFontTx/>
              <a:buChar char="-"/>
            </a:pPr>
            <a:r>
              <a:rPr lang="es-ES" dirty="0"/>
              <a:t>pasajeros: número de pasajeros (inicialmente 0)</a:t>
            </a:r>
          </a:p>
          <a:p>
            <a:pPr lvl="1">
              <a:buFontTx/>
              <a:buChar char="-"/>
            </a:pPr>
            <a:r>
              <a:rPr lang="es-ES" dirty="0"/>
              <a:t>conductor: objeto conductor.</a:t>
            </a:r>
          </a:p>
          <a:p>
            <a:pPr>
              <a:buFontTx/>
              <a:buChar char="-"/>
            </a:pPr>
            <a:r>
              <a:rPr lang="es-ES" dirty="0"/>
              <a:t>Sus métodos</a:t>
            </a:r>
          </a:p>
          <a:p>
            <a:pPr lvl="1">
              <a:buFontTx/>
              <a:buChar char="-"/>
            </a:pPr>
            <a:r>
              <a:rPr lang="es-ES" dirty="0"/>
              <a:t>subir(pasajeros): aumenta el numero de pasajeros</a:t>
            </a:r>
          </a:p>
          <a:p>
            <a:pPr lvl="1">
              <a:buFontTx/>
              <a:buChar char="-"/>
            </a:pPr>
            <a:r>
              <a:rPr lang="es-ES" dirty="0"/>
              <a:t>bajar(</a:t>
            </a:r>
            <a:r>
              <a:rPr lang="es-ES" dirty="0" err="1"/>
              <a:t>pasajaeros</a:t>
            </a:r>
            <a:r>
              <a:rPr lang="es-ES" dirty="0"/>
              <a:t>): disminuye el número de pasajeros</a:t>
            </a:r>
          </a:p>
          <a:p>
            <a:pPr lvl="1">
              <a:buFontTx/>
              <a:buChar char="-"/>
            </a:pPr>
            <a:r>
              <a:rPr lang="es-ES" dirty="0"/>
              <a:t>conductor: asigna un objeto conductor.</a:t>
            </a:r>
          </a:p>
          <a:p>
            <a:pPr>
              <a:buFontTx/>
              <a:buChar char="-"/>
            </a:pPr>
            <a:r>
              <a:rPr lang="es-ES" dirty="0"/>
              <a:t>El </a:t>
            </a:r>
            <a:r>
              <a:rPr lang="es-ES" dirty="0" err="1"/>
              <a:t>ojeto</a:t>
            </a:r>
            <a:r>
              <a:rPr lang="es-ES" dirty="0"/>
              <a:t> conductor es de una clase (Conductor) cuyos atributos son:</a:t>
            </a:r>
          </a:p>
          <a:p>
            <a:pPr lvl="1">
              <a:buFontTx/>
              <a:buChar char="-"/>
            </a:pPr>
            <a:r>
              <a:rPr lang="es-ES" dirty="0"/>
              <a:t>nombre: nombre del conductor</a:t>
            </a:r>
          </a:p>
          <a:p>
            <a:pPr lvl="1">
              <a:buFontTx/>
              <a:buChar char="-"/>
            </a:pPr>
            <a:r>
              <a:rPr lang="es-ES" dirty="0"/>
              <a:t>licencia: un número que identifica al </a:t>
            </a:r>
            <a:r>
              <a:rPr lang="es-ES" dirty="0" err="1"/>
              <a:t>condcutor</a:t>
            </a:r>
            <a:r>
              <a:rPr lang="es-ES" dirty="0"/>
              <a:t>.</a:t>
            </a:r>
          </a:p>
          <a:p>
            <a:pPr>
              <a:buFontTx/>
              <a:buChar char="-"/>
            </a:pPr>
            <a:r>
              <a:rPr lang="es-ES" dirty="0"/>
              <a:t>Al crear el objeto se asigna también el conductor</a:t>
            </a:r>
          </a:p>
          <a:p>
            <a:pPr>
              <a:buFontTx/>
              <a:buChar char="-"/>
            </a:pPr>
            <a:r>
              <a:rPr lang="es-ES" dirty="0"/>
              <a:t>No pueden subir más pasajeros que los máximos admitidos y no pueden bajar más de los que hay.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33279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Objetos y clases – Ejercicio (IV)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589103"/>
            <a:ext cx="9738920" cy="4740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Un artículo tiene un nombre, un proveedor y un precio.</a:t>
            </a:r>
          </a:p>
          <a:p>
            <a:pPr>
              <a:buFontTx/>
              <a:buChar char="-"/>
            </a:pPr>
            <a:r>
              <a:rPr lang="es-ES" dirty="0"/>
              <a:t>Y un proveedor tiene un nombre, email y teléfono.</a:t>
            </a:r>
          </a:p>
          <a:p>
            <a:pPr>
              <a:buFontTx/>
              <a:buChar char="-"/>
            </a:pPr>
            <a:r>
              <a:rPr lang="es-ES" dirty="0"/>
              <a:t>Se pide definir una clase (Proveedor) para implementar el objeto proveedor y otra (Articulo) para el objeto artículo.</a:t>
            </a:r>
          </a:p>
          <a:p>
            <a:pPr>
              <a:buFontTx/>
              <a:buChar char="-"/>
            </a:pPr>
            <a:r>
              <a:rPr lang="es-ES" dirty="0"/>
              <a:t>El objeto Articulo tiene los siguientes atributos o propiedades:</a:t>
            </a:r>
          </a:p>
          <a:p>
            <a:pPr lvl="1">
              <a:buFontTx/>
              <a:buChar char="-"/>
            </a:pPr>
            <a:r>
              <a:rPr lang="es-ES" dirty="0"/>
              <a:t>proveedor: un objeto proveedor</a:t>
            </a:r>
          </a:p>
          <a:p>
            <a:pPr lvl="1">
              <a:buFontTx/>
              <a:buChar char="-"/>
            </a:pPr>
            <a:r>
              <a:rPr lang="es-ES" dirty="0"/>
              <a:t>nombre: una cadena</a:t>
            </a:r>
          </a:p>
          <a:p>
            <a:pPr lvl="1">
              <a:buFontTx/>
              <a:buChar char="-"/>
            </a:pPr>
            <a:r>
              <a:rPr lang="es-ES" dirty="0"/>
              <a:t>precio: un número</a:t>
            </a:r>
          </a:p>
          <a:p>
            <a:pPr>
              <a:buFontTx/>
              <a:buChar char="-"/>
            </a:pPr>
            <a:r>
              <a:rPr lang="es-ES" dirty="0"/>
              <a:t>Y métodos:</a:t>
            </a:r>
          </a:p>
          <a:p>
            <a:pPr lvl="1">
              <a:buFontTx/>
              <a:buChar char="-"/>
            </a:pPr>
            <a:r>
              <a:rPr lang="es-ES" dirty="0" err="1"/>
              <a:t>telefono</a:t>
            </a:r>
            <a:r>
              <a:rPr lang="es-ES" dirty="0"/>
              <a:t>(): muestra por consola el nombre y </a:t>
            </a:r>
            <a:r>
              <a:rPr lang="es-ES" dirty="0" err="1"/>
              <a:t>telefono</a:t>
            </a:r>
            <a:r>
              <a:rPr lang="es-ES" dirty="0"/>
              <a:t> del proveedor</a:t>
            </a:r>
          </a:p>
          <a:p>
            <a:pPr>
              <a:buFontTx/>
              <a:buChar char="-"/>
            </a:pPr>
            <a:r>
              <a:rPr lang="es-ES" dirty="0"/>
              <a:t>Por su parte el objeto proveedor tiene como propiedades</a:t>
            </a:r>
          </a:p>
          <a:p>
            <a:pPr lvl="1">
              <a:buFontTx/>
              <a:buChar char="-"/>
            </a:pPr>
            <a:r>
              <a:rPr lang="es-ES" dirty="0"/>
              <a:t>nombre: cadena de texto</a:t>
            </a:r>
          </a:p>
          <a:p>
            <a:pPr lvl="1">
              <a:buFontTx/>
              <a:buChar char="-"/>
            </a:pPr>
            <a:r>
              <a:rPr lang="es-ES" dirty="0"/>
              <a:t>email: un email</a:t>
            </a:r>
          </a:p>
          <a:p>
            <a:pPr lvl="1">
              <a:buFontTx/>
              <a:buChar char="-"/>
            </a:pPr>
            <a:r>
              <a:rPr lang="es-ES" dirty="0"/>
              <a:t>teléfono: una cadena de dígitos </a:t>
            </a:r>
          </a:p>
        </p:txBody>
      </p:sp>
    </p:spTree>
    <p:extLst>
      <p:ext uri="{BB962C8B-B14F-4D97-AF65-F5344CB8AC3E}">
        <p14:creationId xmlns:p14="http://schemas.microsoft.com/office/powerpoint/2010/main" val="57178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Prototype</a:t>
            </a:r>
            <a:r>
              <a:rPr lang="es-ES" dirty="0"/>
              <a:t> en JavaScript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589103"/>
            <a:ext cx="9738920" cy="4740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Todos los objetos en JavaScript heredan propiedades y métodos de un prototipo (clase)</a:t>
            </a:r>
          </a:p>
          <a:p>
            <a:pPr>
              <a:buFontTx/>
              <a:buChar char="-"/>
            </a:pPr>
            <a:r>
              <a:rPr lang="es-ES" dirty="0" err="1"/>
              <a:t>Prototype</a:t>
            </a:r>
            <a:r>
              <a:rPr lang="es-ES" dirty="0"/>
              <a:t> entonces define la clase y no el objeto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function Person(first, last, age, eye) {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this.firstName</a:t>
            </a:r>
            <a:r>
              <a:rPr lang="en-GB" i="1" dirty="0"/>
              <a:t> = first;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this.lastName</a:t>
            </a:r>
            <a:r>
              <a:rPr lang="en-GB" i="1" dirty="0"/>
              <a:t> = last;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this.age</a:t>
            </a:r>
            <a:r>
              <a:rPr lang="en-GB" i="1" dirty="0"/>
              <a:t> = age;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this.eyeColor</a:t>
            </a:r>
            <a:r>
              <a:rPr lang="en-GB" i="1" dirty="0"/>
              <a:t> = eye;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>
              <a:buFontTx/>
              <a:buChar char="-"/>
            </a:pPr>
            <a:endParaRPr lang="en-GB" i="1" dirty="0"/>
          </a:p>
          <a:p>
            <a:pPr marL="0" indent="0">
              <a:buNone/>
            </a:pPr>
            <a:r>
              <a:rPr lang="en-GB" i="1" dirty="0" err="1"/>
              <a:t>Person.nationality</a:t>
            </a:r>
            <a:r>
              <a:rPr lang="en-GB" i="1" dirty="0"/>
              <a:t> = "English";</a:t>
            </a:r>
          </a:p>
          <a:p>
            <a:pPr marL="0" indent="0">
              <a:buNone/>
            </a:pPr>
            <a:r>
              <a:rPr lang="en-GB" i="1" dirty="0" err="1"/>
              <a:t>Person.prototype.nationality</a:t>
            </a:r>
            <a:r>
              <a:rPr lang="en-GB" i="1" dirty="0"/>
              <a:t> = "English";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705588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Prototype</a:t>
            </a:r>
            <a:r>
              <a:rPr lang="es-ES" dirty="0"/>
              <a:t> y </a:t>
            </a:r>
            <a:r>
              <a:rPr lang="es-ES" dirty="0" err="1"/>
              <a:t>Call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589103"/>
            <a:ext cx="9738920" cy="4740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 err="1"/>
              <a:t>Call</a:t>
            </a:r>
            <a:r>
              <a:rPr lang="es-ES" dirty="0"/>
              <a:t> nos permite llamar a una función del </a:t>
            </a:r>
            <a:r>
              <a:rPr lang="es-ES" dirty="0" err="1"/>
              <a:t>Prototype</a:t>
            </a:r>
            <a:r>
              <a:rPr lang="es-ES" dirty="0"/>
              <a:t> de una clase</a:t>
            </a:r>
          </a:p>
          <a:p>
            <a:pPr>
              <a:buFontTx/>
              <a:buChar char="-"/>
            </a:pPr>
            <a:r>
              <a:rPr lang="es-ES" dirty="0"/>
              <a:t>Ayudan a definir el concepto de constructor en JavaScript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function Product(name, price) {</a:t>
            </a:r>
          </a:p>
          <a:p>
            <a:pPr marL="0" indent="0">
              <a:buNone/>
            </a:pPr>
            <a:r>
              <a:rPr lang="en-GB" i="1" dirty="0"/>
              <a:t>	this.name = name;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this.price</a:t>
            </a:r>
            <a:r>
              <a:rPr lang="en-GB" i="1" dirty="0"/>
              <a:t> = price;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function Food(name, price) { 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Product.call</a:t>
            </a:r>
            <a:r>
              <a:rPr lang="en-GB" i="1" dirty="0"/>
              <a:t>(this, name, price); 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this.category</a:t>
            </a:r>
            <a:r>
              <a:rPr lang="en-GB" i="1" dirty="0"/>
              <a:t> = 'food’;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console.log(new Food('cheese', 5).name); // </a:t>
            </a:r>
            <a:r>
              <a:rPr lang="en-GB" i="1" dirty="0" err="1"/>
              <a:t>muestra</a:t>
            </a:r>
            <a:r>
              <a:rPr lang="en-GB" i="1" dirty="0"/>
              <a:t> cheese</a:t>
            </a:r>
            <a:endParaRPr lang="es-ES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96368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Prototype</a:t>
            </a:r>
            <a:r>
              <a:rPr lang="es-ES" dirty="0"/>
              <a:t> y </a:t>
            </a:r>
            <a:r>
              <a:rPr lang="es-ES" dirty="0" err="1"/>
              <a:t>Call</a:t>
            </a:r>
            <a:r>
              <a:rPr lang="es-ES" dirty="0"/>
              <a:t> - Ejercicio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Queremos implementar la siguiente estructura:</a:t>
            </a:r>
          </a:p>
          <a:p>
            <a:pPr lvl="1">
              <a:buFontTx/>
              <a:buChar char="-"/>
            </a:pPr>
            <a:r>
              <a:rPr lang="es-ES" dirty="0"/>
              <a:t>Un Empleado se define con las propiedades nombre (cuyo valor por defecto es una cadena vacía), y un departamento (cuyo valor por defecto es "General").</a:t>
            </a:r>
          </a:p>
          <a:p>
            <a:pPr lvl="1">
              <a:buFontTx/>
              <a:buChar char="-"/>
            </a:pPr>
            <a:r>
              <a:rPr lang="es-ES" dirty="0"/>
              <a:t>Un Director está basado en Empleado. Añade la propiedad informes (cuyo valor por defecto es un array vacío).</a:t>
            </a:r>
          </a:p>
          <a:p>
            <a:pPr lvl="1">
              <a:buFontTx/>
              <a:buChar char="-"/>
            </a:pPr>
            <a:r>
              <a:rPr lang="es-ES" dirty="0"/>
              <a:t>Un Trabajador está basado también en Empleado. Añade la propiedad proyectos (cuyo valor por defecto es un array vacío).</a:t>
            </a:r>
          </a:p>
          <a:p>
            <a:pPr lvl="1">
              <a:buFontTx/>
              <a:buChar char="-"/>
            </a:pPr>
            <a:r>
              <a:rPr lang="es-ES" dirty="0"/>
              <a:t>Un Ingeniero está basado en Trabajador. Añade la propiedad máquina (cuyo valor por defecto es una cadena vacía) y </a:t>
            </a:r>
            <a:r>
              <a:rPr lang="es-ES" dirty="0" err="1"/>
              <a:t>sobreescribe</a:t>
            </a:r>
            <a:r>
              <a:rPr lang="es-ES" dirty="0"/>
              <a:t> la propiedad departamento con el valor "Ingeniería".</a:t>
            </a:r>
          </a:p>
          <a:p>
            <a:pPr>
              <a:buFontTx/>
              <a:buChar char="-"/>
            </a:pPr>
            <a:r>
              <a:rPr lang="es-ES" dirty="0"/>
              <a:t>Crear los objetos y casos de prueba necesarios para comprobar el correcto funcionamiento de la jerarquía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5021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Prototype</a:t>
            </a:r>
            <a:r>
              <a:rPr lang="es-ES" dirty="0"/>
              <a:t> y </a:t>
            </a:r>
            <a:r>
              <a:rPr lang="es-ES" dirty="0" err="1"/>
              <a:t>Call</a:t>
            </a:r>
            <a:r>
              <a:rPr lang="es-ES" dirty="0"/>
              <a:t> – Ejercicio (II)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i="1" dirty="0"/>
              <a:t>Define la siguiente jerarquía de objetos:</a:t>
            </a:r>
          </a:p>
          <a:p>
            <a:pPr lvl="1">
              <a:buFontTx/>
              <a:buChar char="-"/>
            </a:pPr>
            <a:r>
              <a:rPr lang="es-ES" i="1" dirty="0"/>
              <a:t>Objeto Persona con las propiedades nombre, edad y género. Además incorpora el método </a:t>
            </a:r>
            <a:r>
              <a:rPr lang="es-ES" i="1" dirty="0" err="1"/>
              <a:t>obtDetalles</a:t>
            </a:r>
            <a:r>
              <a:rPr lang="es-ES" i="1" dirty="0"/>
              <a:t>(), el cual mostrará las propiedades de la persona.</a:t>
            </a:r>
          </a:p>
          <a:p>
            <a:pPr lvl="1">
              <a:buFontTx/>
              <a:buChar char="-"/>
            </a:pPr>
            <a:r>
              <a:rPr lang="es-ES" i="1" dirty="0"/>
              <a:t>Objeto Estudiante, que hereda de Persona, e incluye las propiedades curso y grupo. Además incorpora el método registrar().</a:t>
            </a:r>
          </a:p>
          <a:p>
            <a:pPr lvl="1">
              <a:buFontTx/>
              <a:buChar char="-"/>
            </a:pPr>
            <a:r>
              <a:rPr lang="es-ES" i="1" dirty="0"/>
              <a:t>Objeto Profesor, que hereda de Persona, e incluye las propiedades asignatura y nivel. Además incorpora el método asignar().</a:t>
            </a:r>
          </a:p>
          <a:p>
            <a:pPr>
              <a:buFontTx/>
              <a:buChar char="-"/>
            </a:pPr>
            <a:r>
              <a:rPr lang="es-ES" i="1" dirty="0"/>
              <a:t>Crear los objetos y casos de prueba necesarios para comprobar el correcto funcionamiento de la jerarquía.</a:t>
            </a:r>
          </a:p>
        </p:txBody>
      </p:sp>
    </p:spTree>
    <p:extLst>
      <p:ext uri="{BB962C8B-B14F-4D97-AF65-F5344CB8AC3E}">
        <p14:creationId xmlns:p14="http://schemas.microsoft.com/office/powerpoint/2010/main" val="2654876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Tipo de datos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Nos sirve para almacenar datos en pares clave-valor (Key-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const</a:t>
            </a:r>
            <a:r>
              <a:rPr lang="es-ES" i="1" dirty="0"/>
              <a:t> map1 = new </a:t>
            </a:r>
            <a:r>
              <a:rPr lang="es-ES" i="1" dirty="0" err="1"/>
              <a:t>Map</a:t>
            </a:r>
            <a:r>
              <a:rPr lang="es-ES" i="1" dirty="0"/>
              <a:t>();</a:t>
            </a:r>
          </a:p>
          <a:p>
            <a:pPr marL="0" indent="0">
              <a:buNone/>
            </a:pPr>
            <a:r>
              <a:rPr lang="es-ES" i="1" dirty="0"/>
              <a:t>map1.set('a', 1);   // clave ‘a’, valor 1</a:t>
            </a:r>
          </a:p>
          <a:p>
            <a:pPr marL="0" indent="0">
              <a:buNone/>
            </a:pPr>
            <a:r>
              <a:rPr lang="es-ES" i="1" dirty="0"/>
              <a:t>map1.set('b', 2);  // clave ‘b’, valor 2</a:t>
            </a:r>
          </a:p>
          <a:p>
            <a:pPr marL="0" indent="0">
              <a:buNone/>
            </a:pPr>
            <a:r>
              <a:rPr lang="es-ES" i="1" dirty="0"/>
              <a:t>map1.set('c', 3);  // clave ‘c’, valor 3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map1.keys();     // devuelve array [‘a’, ‘b’, ‘c’]</a:t>
            </a:r>
          </a:p>
          <a:p>
            <a:pPr marL="0" indent="0">
              <a:buNone/>
            </a:pPr>
            <a:r>
              <a:rPr lang="es-ES" i="1" dirty="0"/>
              <a:t>map1.values();  // devuelve array [1, 2, 3]</a:t>
            </a:r>
          </a:p>
          <a:p>
            <a:pPr marL="0" indent="0">
              <a:buNone/>
            </a:pPr>
            <a:r>
              <a:rPr lang="es-ES" i="1" dirty="0"/>
              <a:t>map1.get(‘a’);   // devuelve 1</a:t>
            </a:r>
          </a:p>
        </p:txBody>
      </p:sp>
    </p:spTree>
    <p:extLst>
      <p:ext uri="{BB962C8B-B14F-4D97-AF65-F5344CB8AC3E}">
        <p14:creationId xmlns:p14="http://schemas.microsoft.com/office/powerpoint/2010/main" val="3974945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Tipo de datos </a:t>
            </a:r>
            <a:r>
              <a:rPr lang="es-ES" dirty="0" err="1"/>
              <a:t>Map</a:t>
            </a:r>
            <a:r>
              <a:rPr lang="es-ES" dirty="0"/>
              <a:t> - Ejercicio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i="1" dirty="0"/>
              <a:t>Utiliza un </a:t>
            </a:r>
            <a:r>
              <a:rPr lang="es-ES" i="1" dirty="0" err="1"/>
              <a:t>map</a:t>
            </a:r>
            <a:r>
              <a:rPr lang="es-ES" i="1" dirty="0"/>
              <a:t> almacenar información sobre módulos impartidos en este </a:t>
            </a:r>
            <a:r>
              <a:rPr lang="es-ES" i="1" dirty="0" err="1"/>
              <a:t>Bootcamp</a:t>
            </a:r>
            <a:endParaRPr lang="es-ES" i="1" dirty="0"/>
          </a:p>
          <a:p>
            <a:pPr>
              <a:buFontTx/>
              <a:buChar char="-"/>
            </a:pPr>
            <a:r>
              <a:rPr lang="es-ES" i="1" dirty="0"/>
              <a:t>Añade la información con posterioridad a la creación de la estructura :</a:t>
            </a:r>
          </a:p>
          <a:p>
            <a:pPr lvl="1">
              <a:buFontTx/>
              <a:buChar char="-"/>
            </a:pPr>
            <a:r>
              <a:rPr lang="es-ES" i="1" dirty="0"/>
              <a:t>Muestra cuántos módulos hay almacenados</a:t>
            </a:r>
          </a:p>
          <a:p>
            <a:pPr lvl="1">
              <a:buFontTx/>
              <a:buChar char="-"/>
            </a:pPr>
            <a:r>
              <a:rPr lang="es-ES" i="1" dirty="0"/>
              <a:t>Muestra el contenido de la estructura</a:t>
            </a:r>
          </a:p>
          <a:p>
            <a:pPr lvl="1">
              <a:buFontTx/>
              <a:buChar char="-"/>
            </a:pPr>
            <a:r>
              <a:rPr lang="es-ES" i="1" dirty="0"/>
              <a:t>Devuelve las abreviaturas de todos los módulos guardados</a:t>
            </a:r>
          </a:p>
          <a:p>
            <a:pPr lvl="1">
              <a:buFontTx/>
              <a:buChar char="-"/>
            </a:pPr>
            <a:r>
              <a:rPr lang="es-ES" i="1" dirty="0"/>
              <a:t>Devuelve el nombre completo de todos los módulos</a:t>
            </a:r>
          </a:p>
          <a:p>
            <a:pPr lvl="1">
              <a:buFontTx/>
              <a:buChar char="-"/>
            </a:pPr>
            <a:r>
              <a:rPr lang="es-ES" i="1" dirty="0"/>
              <a:t>Consulta si está el módulo “JavaScript Avanzado“</a:t>
            </a:r>
          </a:p>
          <a:p>
            <a:pPr lvl="1">
              <a:buFontTx/>
              <a:buChar char="-"/>
            </a:pPr>
            <a:r>
              <a:rPr lang="es-ES" i="1" dirty="0"/>
              <a:t>Si está, elimínalo.</a:t>
            </a:r>
          </a:p>
        </p:txBody>
      </p:sp>
    </p:spTree>
    <p:extLst>
      <p:ext uri="{BB962C8B-B14F-4D97-AF65-F5344CB8AC3E}">
        <p14:creationId xmlns:p14="http://schemas.microsoft.com/office/powerpoint/2010/main" val="169589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Library - Eventos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 err="1"/>
              <a:t>Occuren</a:t>
            </a:r>
            <a:r>
              <a:rPr lang="es-ES" dirty="0"/>
              <a:t> muchos eventos en el DOM , por ejemplo </a:t>
            </a:r>
            <a:r>
              <a:rPr lang="es-ES" dirty="0" err="1"/>
              <a:t>onClick</a:t>
            </a:r>
            <a:r>
              <a:rPr lang="es-ES" dirty="0"/>
              <a:t> u </a:t>
            </a:r>
            <a:r>
              <a:rPr lang="es-ES" dirty="0" err="1"/>
              <a:t>onLoad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onClick</a:t>
            </a:r>
            <a:r>
              <a:rPr lang="es-ES" dirty="0"/>
              <a:t> sucede cuando el usuario hace “</a:t>
            </a:r>
            <a:r>
              <a:rPr lang="es-ES" dirty="0" err="1"/>
              <a:t>click</a:t>
            </a:r>
            <a:r>
              <a:rPr lang="es-ES" dirty="0"/>
              <a:t>” en un objeto del DOM</a:t>
            </a:r>
          </a:p>
          <a:p>
            <a:pPr lvl="1">
              <a:buFontTx/>
              <a:buChar char="-"/>
            </a:pPr>
            <a:r>
              <a:rPr lang="es-ES" dirty="0" err="1"/>
              <a:t>onLoad</a:t>
            </a:r>
            <a:r>
              <a:rPr lang="es-ES" dirty="0"/>
              <a:t> sucede cuando se carga el DOM al completo</a:t>
            </a:r>
          </a:p>
          <a:p>
            <a:pPr>
              <a:buFontTx/>
              <a:buChar char="-"/>
            </a:pPr>
            <a:r>
              <a:rPr lang="es-ES" dirty="0"/>
              <a:t>Se definen dentro del HTML del DOM</a:t>
            </a:r>
          </a:p>
          <a:p>
            <a:pPr>
              <a:buFontTx/>
              <a:buChar char="-"/>
            </a:pPr>
            <a:r>
              <a:rPr lang="es-ES" dirty="0"/>
              <a:t>Cuando ocurre un evento puedo ejecutar código JavaScript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&lt;!DOCTYPE 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	&lt;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i="1" dirty="0" err="1"/>
              <a:t>onLoad</a:t>
            </a:r>
            <a:r>
              <a:rPr lang="es-ES" i="1" dirty="0"/>
              <a:t>=“</a:t>
            </a:r>
            <a:r>
              <a:rPr lang="es-ES" i="1" dirty="0" err="1"/>
              <a:t>miFuncion</a:t>
            </a:r>
            <a:r>
              <a:rPr lang="es-ES" i="1" dirty="0"/>
              <a:t>()”&gt;</a:t>
            </a:r>
          </a:p>
          <a:p>
            <a:pPr marL="0" indent="0">
              <a:buNone/>
            </a:pPr>
            <a:r>
              <a:rPr lang="es-ES" i="1" dirty="0"/>
              <a:t>		&lt;p&gt;Esto es una </a:t>
            </a:r>
            <a:r>
              <a:rPr lang="es-ES" i="1" dirty="0" err="1"/>
              <a:t>p&amp;aacute;gina</a:t>
            </a:r>
            <a:r>
              <a:rPr lang="es-ES" i="1" dirty="0"/>
              <a:t> web&lt;/p&gt;</a:t>
            </a:r>
          </a:p>
          <a:p>
            <a:pPr marL="0" indent="0">
              <a:buNone/>
            </a:pPr>
            <a:r>
              <a:rPr lang="es-ES" i="1" dirty="0"/>
              <a:t>	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dirty="0"/>
              <a:t>Ejercicio: Incluir evento </a:t>
            </a:r>
            <a:r>
              <a:rPr lang="es-ES" dirty="0" err="1"/>
              <a:t>onLoad</a:t>
            </a:r>
            <a:r>
              <a:rPr lang="es-ES" dirty="0"/>
              <a:t> a vuestro HTML y que llame a una función que muestre un mensaje por consola</a:t>
            </a:r>
          </a:p>
        </p:txBody>
      </p:sp>
    </p:spTree>
    <p:extLst>
      <p:ext uri="{BB962C8B-B14F-4D97-AF65-F5344CB8AC3E}">
        <p14:creationId xmlns:p14="http://schemas.microsoft.com/office/powerpoint/2010/main" val="1729922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Tipo de datos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99477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Nos sirve para almacenar una colección de valores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 err="1"/>
              <a:t>const</a:t>
            </a:r>
            <a:r>
              <a:rPr lang="en-GB" i="1" dirty="0"/>
              <a:t> mySet1 = new Set()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mySet1.add(1)                  // Set [ 1 ]</a:t>
            </a:r>
          </a:p>
          <a:p>
            <a:pPr marL="0" indent="0">
              <a:buNone/>
            </a:pPr>
            <a:r>
              <a:rPr lang="en-GB" i="1" dirty="0"/>
              <a:t>mySet1.add(5)                 // Set [ 1, 5 ]</a:t>
            </a:r>
          </a:p>
          <a:p>
            <a:pPr marL="0" indent="0">
              <a:buNone/>
            </a:pPr>
            <a:r>
              <a:rPr lang="en-GB" i="1" dirty="0"/>
              <a:t>mySet1.add(5)                 // Set [ 1, 5 ]</a:t>
            </a:r>
          </a:p>
          <a:p>
            <a:pPr marL="0" indent="0">
              <a:buNone/>
            </a:pPr>
            <a:r>
              <a:rPr lang="en-GB" i="1" dirty="0"/>
              <a:t>mySet1.add('some text') // Set [ 1, 5, 'some text’ ]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 err="1"/>
              <a:t>const</a:t>
            </a:r>
            <a:r>
              <a:rPr lang="en-GB" i="1" dirty="0"/>
              <a:t> o = {a: 1, b: 2}</a:t>
            </a:r>
          </a:p>
          <a:p>
            <a:pPr marL="0" indent="0">
              <a:buNone/>
            </a:pPr>
            <a:r>
              <a:rPr lang="en-GB" i="1" dirty="0"/>
              <a:t>mySet1.add(o)                // Set [1, 5, ‘some text’, {a: 1, b: 2}]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56457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Tipo de datos Set - Ejercicio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A partir del ejercicio de </a:t>
            </a:r>
            <a:r>
              <a:rPr lang="es-ES" dirty="0" err="1"/>
              <a:t>Map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Ahora de cada módulo se desea guardar su nombre, duración y alumnos matriculados (módulo, </a:t>
            </a:r>
            <a:r>
              <a:rPr lang="es-ES" dirty="0" err="1"/>
              <a:t>numAlumnos</a:t>
            </a:r>
            <a:r>
              <a:rPr lang="es-ES" dirty="0"/>
              <a:t>).</a:t>
            </a:r>
          </a:p>
          <a:p>
            <a:pPr>
              <a:buFontTx/>
              <a:buChar char="-"/>
            </a:pPr>
            <a:r>
              <a:rPr lang="es-ES" dirty="0"/>
              <a:t>Utiliza la estructura Set</a:t>
            </a:r>
          </a:p>
        </p:txBody>
      </p:sp>
    </p:spTree>
    <p:extLst>
      <p:ext uri="{BB962C8B-B14F-4D97-AF65-F5344CB8AC3E}">
        <p14:creationId xmlns:p14="http://schemas.microsoft.com/office/powerpoint/2010/main" val="57373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Ejercicio Extra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Haciendo uso de la API </a:t>
            </a:r>
            <a:r>
              <a:rPr lang="es-ES" dirty="0">
                <a:hlinkClick r:id="rId2"/>
              </a:rPr>
              <a:t>https://dummyapi.io/docs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Hacer paginas web que muestren:</a:t>
            </a:r>
          </a:p>
          <a:p>
            <a:pPr lvl="1">
              <a:buFontTx/>
              <a:buChar char="-"/>
            </a:pPr>
            <a:r>
              <a:rPr lang="es-ES" dirty="0"/>
              <a:t>Listado de usuarios</a:t>
            </a:r>
          </a:p>
          <a:p>
            <a:pPr lvl="1">
              <a:buFontTx/>
              <a:buChar char="-"/>
            </a:pPr>
            <a:r>
              <a:rPr lang="es-ES" dirty="0"/>
              <a:t>Incluir paginado al listado</a:t>
            </a:r>
          </a:p>
          <a:p>
            <a:pPr lvl="1">
              <a:buFontTx/>
              <a:buChar char="-"/>
            </a:pPr>
            <a:r>
              <a:rPr lang="es-ES" dirty="0"/>
              <a:t>Incluir nuevos usuarios</a:t>
            </a:r>
          </a:p>
          <a:p>
            <a:pPr lvl="1">
              <a:buFontTx/>
              <a:buChar char="-"/>
            </a:pPr>
            <a:r>
              <a:rPr lang="es-ES" dirty="0"/>
              <a:t>Actualizar usuario existente</a:t>
            </a:r>
          </a:p>
          <a:p>
            <a:pPr lvl="1">
              <a:buFontTx/>
              <a:buChar char="-"/>
            </a:pPr>
            <a:r>
              <a:rPr lang="es-ES" dirty="0"/>
              <a:t>Visualizar todos los datos de un usuario</a:t>
            </a:r>
          </a:p>
        </p:txBody>
      </p:sp>
    </p:spTree>
    <p:extLst>
      <p:ext uri="{BB962C8B-B14F-4D97-AF65-F5344CB8AC3E}">
        <p14:creationId xmlns:p14="http://schemas.microsoft.com/office/powerpoint/2010/main" val="159715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JavaScript - Iterables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Los </a:t>
            </a:r>
            <a:r>
              <a:rPr lang="es-ES" i="1" dirty="0"/>
              <a:t>Iterables </a:t>
            </a:r>
            <a:r>
              <a:rPr lang="es-ES" dirty="0"/>
              <a:t>son objetos que se pueden iterar</a:t>
            </a:r>
          </a:p>
          <a:p>
            <a:pPr>
              <a:buFontTx/>
              <a:buChar char="-"/>
            </a:pPr>
            <a:r>
              <a:rPr lang="es-ES" dirty="0"/>
              <a:t>Los objetos Iterables pueden iterarse usando for … </a:t>
            </a:r>
            <a:r>
              <a:rPr lang="es-ES" dirty="0" err="1"/>
              <a:t>of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Un ejemplo: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letras = [‘a’, ‘b’, ‘c’];</a:t>
            </a:r>
          </a:p>
          <a:p>
            <a:pPr marL="0" indent="0">
              <a:buNone/>
            </a:pPr>
            <a:r>
              <a:rPr lang="es-ES" i="1" dirty="0"/>
              <a:t>for (</a:t>
            </a:r>
            <a:r>
              <a:rPr lang="es-ES" i="1" dirty="0" err="1"/>
              <a:t>const</a:t>
            </a:r>
            <a:r>
              <a:rPr lang="es-ES" i="1" dirty="0"/>
              <a:t> letra </a:t>
            </a:r>
            <a:r>
              <a:rPr lang="es-ES" i="1" dirty="0" err="1"/>
              <a:t>of</a:t>
            </a:r>
            <a:r>
              <a:rPr lang="es-ES" i="1" dirty="0"/>
              <a:t> letras) {</a:t>
            </a:r>
          </a:p>
          <a:p>
            <a:pPr marL="0" indent="0">
              <a:buNone/>
            </a:pPr>
            <a:r>
              <a:rPr lang="es-ES" i="1" dirty="0"/>
              <a:t>	console.log(letra);		//’a’, ‘b’, ‘c’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numeros</a:t>
            </a:r>
            <a:r>
              <a:rPr lang="es-ES" i="1" dirty="0"/>
              <a:t> = [1, 2, 3, 4, 5];</a:t>
            </a:r>
          </a:p>
          <a:p>
            <a:pPr marL="0" indent="0">
              <a:buNone/>
            </a:pPr>
            <a:r>
              <a:rPr lang="es-ES" i="1" dirty="0"/>
              <a:t>for (</a:t>
            </a:r>
            <a:r>
              <a:rPr lang="es-ES" i="1" dirty="0" err="1"/>
              <a:t>const</a:t>
            </a:r>
            <a:r>
              <a:rPr lang="es-ES" i="1" dirty="0"/>
              <a:t> n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numeros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	console.log(n);		// n = 1, n = 2, n = 3, n = 4, n = 5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68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Iterables - Ejercicios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Implementar el HTML y JavaScript para incluir dentro de un elemento &lt;</a:t>
            </a:r>
            <a:r>
              <a:rPr lang="es-ES" dirty="0" err="1"/>
              <a:t>ol</a:t>
            </a:r>
            <a:r>
              <a:rPr lang="es-ES" dirty="0"/>
              <a:t>&gt; las letras “hola”, el resultado debería ser: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ol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	&lt;</a:t>
            </a:r>
            <a:r>
              <a:rPr lang="es-ES" dirty="0" err="1"/>
              <a:t>li</a:t>
            </a:r>
            <a:r>
              <a:rPr lang="es-ES" dirty="0"/>
              <a:t>&gt;h&lt;/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	&lt;</a:t>
            </a:r>
            <a:r>
              <a:rPr lang="es-ES" dirty="0" err="1"/>
              <a:t>li</a:t>
            </a:r>
            <a:r>
              <a:rPr lang="es-ES" dirty="0"/>
              <a:t>&gt;o&lt;/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	&lt;</a:t>
            </a:r>
            <a:r>
              <a:rPr lang="es-ES" dirty="0" err="1"/>
              <a:t>li</a:t>
            </a:r>
            <a:r>
              <a:rPr lang="es-ES" dirty="0"/>
              <a:t>&gt;l&lt;/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	&lt;</a:t>
            </a:r>
            <a:r>
              <a:rPr lang="es-ES" dirty="0" err="1"/>
              <a:t>li</a:t>
            </a:r>
            <a:r>
              <a:rPr lang="es-ES" dirty="0"/>
              <a:t>&gt;a&lt;/</a:t>
            </a:r>
            <a:r>
              <a:rPr lang="es-ES" dirty="0" err="1"/>
              <a:t>li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ol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Inicialmente el elemento &lt;</a:t>
            </a:r>
            <a:r>
              <a:rPr lang="es-ES" dirty="0" err="1"/>
              <a:t>ol</a:t>
            </a:r>
            <a:r>
              <a:rPr lang="es-ES" dirty="0"/>
              <a:t>&gt; debe estar vacío.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Implementar el HTML y JavaScript para incluir en un elemento &lt;p&gt; las palabras en el array </a:t>
            </a:r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palabras = [‘Hola’, ‘soy’, ‘un’, ‘párrafo’]</a:t>
            </a:r>
            <a:r>
              <a:rPr lang="es-ES" dirty="0"/>
              <a:t>. Inicialmente el elemento &lt;p&gt; debe estar vacío.</a:t>
            </a:r>
          </a:p>
        </p:txBody>
      </p:sp>
    </p:spTree>
    <p:extLst>
      <p:ext uri="{BB962C8B-B14F-4D97-AF65-F5344CB8AC3E}">
        <p14:creationId xmlns:p14="http://schemas.microsoft.com/office/powerpoint/2010/main" val="1556129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Iterables – </a:t>
            </a:r>
            <a:r>
              <a:rPr lang="es-ES" dirty="0" err="1"/>
              <a:t>Symbol.iterator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Es un objeto de Iterable y define de que forma se itera el iterable</a:t>
            </a:r>
          </a:p>
          <a:p>
            <a:pPr>
              <a:buFontTx/>
              <a:buChar char="-"/>
            </a:pPr>
            <a:r>
              <a:rPr lang="es-ES" dirty="0"/>
              <a:t>Debe implementar un método </a:t>
            </a:r>
            <a:r>
              <a:rPr lang="es-ES" dirty="0" err="1"/>
              <a:t>next</a:t>
            </a:r>
            <a:r>
              <a:rPr lang="es-ES" dirty="0"/>
              <a:t>() que devuelve un objeto con las propiedades siguientes:</a:t>
            </a:r>
          </a:p>
          <a:p>
            <a:pPr lvl="1">
              <a:buFontTx/>
              <a:buChar char="-"/>
            </a:pPr>
            <a:r>
              <a:rPr lang="es-ES" dirty="0"/>
              <a:t>done: </a:t>
            </a:r>
            <a:r>
              <a:rPr lang="es-ES" dirty="0" err="1"/>
              <a:t>boolean</a:t>
            </a:r>
            <a:r>
              <a:rPr lang="es-ES" dirty="0"/>
              <a:t> // indica si ya se ha terminado de iterar la lista</a:t>
            </a:r>
          </a:p>
          <a:p>
            <a:pPr lvl="1">
              <a:buFontTx/>
              <a:buChar char="-"/>
            </a:pPr>
            <a:r>
              <a:rPr lang="es-ES" dirty="0" err="1"/>
              <a:t>value</a:t>
            </a:r>
            <a:r>
              <a:rPr lang="es-ES" dirty="0"/>
              <a:t>: </a:t>
            </a:r>
            <a:r>
              <a:rPr lang="es-ES" dirty="0" err="1"/>
              <a:t>any</a:t>
            </a:r>
            <a:r>
              <a:rPr lang="es-ES" dirty="0"/>
              <a:t> // contiene el siguiente valor si </a:t>
            </a:r>
            <a:r>
              <a:rPr lang="es-ES" i="1" dirty="0"/>
              <a:t>done</a:t>
            </a:r>
            <a:r>
              <a:rPr lang="es-ES" dirty="0"/>
              <a:t> es </a:t>
            </a:r>
            <a:r>
              <a:rPr lang="es-ES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6358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Symbol.iterator</a:t>
            </a:r>
            <a:r>
              <a:rPr lang="es-ES" dirty="0"/>
              <a:t> - Ejemplo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3794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let range = {</a:t>
            </a:r>
          </a:p>
          <a:p>
            <a:pPr marL="0" indent="0">
              <a:buNone/>
            </a:pPr>
            <a:r>
              <a:rPr lang="en-GB" i="1" dirty="0"/>
              <a:t>  from: 1,</a:t>
            </a:r>
          </a:p>
          <a:p>
            <a:pPr marL="0" indent="0">
              <a:buNone/>
            </a:pPr>
            <a:r>
              <a:rPr lang="en-GB" i="1" dirty="0"/>
              <a:t>  to: 5</a:t>
            </a:r>
          </a:p>
          <a:p>
            <a:pPr marL="0" indent="0">
              <a:buNone/>
            </a:pPr>
            <a:r>
              <a:rPr lang="en-GB" i="1" dirty="0"/>
              <a:t>};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range[</a:t>
            </a:r>
            <a:r>
              <a:rPr lang="en-GB" i="1" dirty="0" err="1"/>
              <a:t>Symbol.iterator</a:t>
            </a:r>
            <a:r>
              <a:rPr lang="en-GB" i="1" dirty="0"/>
              <a:t>] = function() {</a:t>
            </a:r>
          </a:p>
          <a:p>
            <a:pPr marL="0" indent="0">
              <a:buNone/>
            </a:pPr>
            <a:r>
              <a:rPr lang="en-GB" i="1" dirty="0"/>
              <a:t>return {</a:t>
            </a:r>
          </a:p>
          <a:p>
            <a:pPr marL="0" indent="0">
              <a:buNone/>
            </a:pPr>
            <a:r>
              <a:rPr lang="en-GB" i="1" dirty="0"/>
              <a:t>    current: </a:t>
            </a:r>
            <a:r>
              <a:rPr lang="en-GB" i="1" dirty="0" err="1"/>
              <a:t>this.from</a:t>
            </a:r>
            <a:r>
              <a:rPr lang="en-GB" i="1" dirty="0"/>
              <a:t>,</a:t>
            </a:r>
          </a:p>
          <a:p>
            <a:pPr marL="0" indent="0">
              <a:buNone/>
            </a:pPr>
            <a:r>
              <a:rPr lang="en-GB" i="1" dirty="0"/>
              <a:t>    last: this.to,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CACC42-A6A6-4246-8544-B16C890C127D}"/>
              </a:ext>
            </a:extLst>
          </p:cNvPr>
          <p:cNvSpPr txBox="1">
            <a:spLocks/>
          </p:cNvSpPr>
          <p:nvPr/>
        </p:nvSpPr>
        <p:spPr>
          <a:xfrm>
            <a:off x="5317724" y="1986979"/>
            <a:ext cx="5692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next() {</a:t>
            </a:r>
          </a:p>
          <a:p>
            <a:pPr marL="0" indent="0">
              <a:buNone/>
            </a:pPr>
            <a:r>
              <a:rPr lang="en-GB" i="1" dirty="0"/>
              <a:t>      if (</a:t>
            </a:r>
            <a:r>
              <a:rPr lang="en-GB" i="1" dirty="0" err="1"/>
              <a:t>this.current</a:t>
            </a:r>
            <a:r>
              <a:rPr lang="en-GB" i="1" dirty="0"/>
              <a:t> &lt;= </a:t>
            </a:r>
            <a:r>
              <a:rPr lang="en-GB" i="1" dirty="0" err="1"/>
              <a:t>this.last</a:t>
            </a:r>
            <a:r>
              <a:rPr lang="en-GB" i="1" dirty="0"/>
              <a:t>) {</a:t>
            </a:r>
          </a:p>
          <a:p>
            <a:pPr marL="0" indent="0">
              <a:buNone/>
            </a:pPr>
            <a:r>
              <a:rPr lang="en-GB" i="1" dirty="0"/>
              <a:t>        return { done: false, value: </a:t>
            </a:r>
            <a:r>
              <a:rPr lang="en-GB" i="1" dirty="0" err="1"/>
              <a:t>this.current</a:t>
            </a:r>
            <a:r>
              <a:rPr lang="en-GB" i="1" dirty="0"/>
              <a:t>++ };</a:t>
            </a:r>
          </a:p>
          <a:p>
            <a:pPr marL="0" indent="0">
              <a:buNone/>
            </a:pPr>
            <a:r>
              <a:rPr lang="en-GB" i="1" dirty="0"/>
              <a:t>      } else {</a:t>
            </a:r>
          </a:p>
          <a:p>
            <a:pPr marL="0" indent="0">
              <a:buNone/>
            </a:pPr>
            <a:r>
              <a:rPr lang="en-GB" i="1" dirty="0"/>
              <a:t>        return { done: true };</a:t>
            </a:r>
          </a:p>
          <a:p>
            <a:pPr marL="0" indent="0">
              <a:buNone/>
            </a:pPr>
            <a:r>
              <a:rPr lang="en-GB" i="1" dirty="0"/>
              <a:t>      }</a:t>
            </a:r>
          </a:p>
          <a:p>
            <a:pPr marL="0" indent="0">
              <a:buNone/>
            </a:pPr>
            <a:r>
              <a:rPr lang="en-GB" i="1" dirty="0"/>
              <a:t>    }</a:t>
            </a:r>
          </a:p>
          <a:p>
            <a:pPr marL="0" indent="0">
              <a:buNone/>
            </a:pPr>
            <a:r>
              <a:rPr lang="en-GB" i="1" dirty="0"/>
              <a:t>  };</a:t>
            </a:r>
          </a:p>
          <a:p>
            <a:pPr marL="0" indent="0">
              <a:buNone/>
            </a:pPr>
            <a:r>
              <a:rPr lang="en-GB" i="1" dirty="0"/>
              <a:t>};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for (let </a:t>
            </a:r>
            <a:r>
              <a:rPr lang="en-GB" i="1" dirty="0" err="1"/>
              <a:t>num</a:t>
            </a:r>
            <a:r>
              <a:rPr lang="en-GB" i="1" dirty="0"/>
              <a:t> of range) {</a:t>
            </a:r>
          </a:p>
          <a:p>
            <a:pPr marL="0" indent="0">
              <a:buNone/>
            </a:pPr>
            <a:r>
              <a:rPr lang="en-GB" i="1" dirty="0"/>
              <a:t>  alert(</a:t>
            </a:r>
            <a:r>
              <a:rPr lang="en-GB" i="1" dirty="0" err="1"/>
              <a:t>num</a:t>
            </a:r>
            <a:r>
              <a:rPr lang="en-GB" i="1" dirty="0"/>
              <a:t>); // 1, then 2, 3, 4, 5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883994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Symbol.iterator</a:t>
            </a:r>
            <a:r>
              <a:rPr lang="es-ES" dirty="0"/>
              <a:t> - Ejercicios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Implementar un </a:t>
            </a:r>
            <a:r>
              <a:rPr lang="es-ES" dirty="0" err="1"/>
              <a:t>Symbol.iterator</a:t>
            </a:r>
            <a:r>
              <a:rPr lang="es-ES" dirty="0"/>
              <a:t> que solo devuelva los elementos pares de la lista.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a = [1, 2, 3, 4, 5, 6] // debiera dejar iterar 2, 4, 6</a:t>
            </a:r>
          </a:p>
          <a:p>
            <a:pPr marL="0" indent="0">
              <a:buNone/>
            </a:pPr>
            <a:endParaRPr lang="es-ES" i="1" dirty="0"/>
          </a:p>
          <a:p>
            <a:pPr>
              <a:buFontTx/>
              <a:buChar char="-"/>
            </a:pPr>
            <a:r>
              <a:rPr lang="es-ES" dirty="0"/>
              <a:t>Implementar un </a:t>
            </a:r>
            <a:r>
              <a:rPr lang="es-ES" dirty="0" err="1"/>
              <a:t>Symbol.iterator</a:t>
            </a:r>
            <a:r>
              <a:rPr lang="es-ES" dirty="0"/>
              <a:t> que solo devuelva los elementos impares de la lista.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a = [1, 2, 3, 4, 5, 6] // debiera dejar iterar 1, 3, 5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069362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ECMAScript 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Es el estándar oficial del lenguaje JavaScript</a:t>
            </a:r>
          </a:p>
          <a:p>
            <a:pPr>
              <a:buFontTx/>
              <a:buChar char="-"/>
            </a:pPr>
            <a:r>
              <a:rPr lang="es-ES" dirty="0"/>
              <a:t>TC39 es el comité que define y desarrolla la especificaciones del estándar</a:t>
            </a:r>
          </a:p>
          <a:p>
            <a:pPr>
              <a:buFontTx/>
              <a:buChar char="-"/>
            </a:pPr>
            <a:r>
              <a:rPr lang="es-ES" dirty="0"/>
              <a:t>ECMAScript 3 se aprobó en 1999, época de la burbuja .</a:t>
            </a:r>
            <a:r>
              <a:rPr lang="es-ES" dirty="0" err="1"/>
              <a:t>com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ECMAScript 5 se aprobó en 2009, la versión anterior</a:t>
            </a:r>
          </a:p>
          <a:p>
            <a:pPr>
              <a:buFontTx/>
              <a:buChar char="-"/>
            </a:pPr>
            <a:r>
              <a:rPr lang="es-ES" dirty="0"/>
              <a:t>ECMAScript 6 se aprobó en 2014</a:t>
            </a:r>
          </a:p>
          <a:p>
            <a:pPr>
              <a:buFontTx/>
              <a:buChar char="-"/>
            </a:pPr>
            <a:r>
              <a:rPr lang="es-ES" dirty="0"/>
              <a:t>ECMAScript 7? </a:t>
            </a:r>
            <a:r>
              <a:rPr lang="es-ES" dirty="0">
                <a:hlinkClick r:id="rId2"/>
              </a:rPr>
              <a:t>Veamos este link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ECMAScript 6 </a:t>
            </a:r>
            <a:r>
              <a:rPr lang="es-ES" dirty="0" err="1">
                <a:hlinkClick r:id="rId3"/>
              </a:rPr>
              <a:t>specs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591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Constantes y tipos de datos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9738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Uso de </a:t>
            </a:r>
            <a:r>
              <a:rPr lang="es-ES" dirty="0" err="1"/>
              <a:t>let</a:t>
            </a:r>
            <a:r>
              <a:rPr lang="es-ES" dirty="0"/>
              <a:t> y </a:t>
            </a:r>
            <a:r>
              <a:rPr lang="es-ES" dirty="0" err="1"/>
              <a:t>const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Tipos primitivos</a:t>
            </a:r>
          </a:p>
          <a:p>
            <a:pPr lvl="1">
              <a:buFontTx/>
              <a:buChar char="-"/>
            </a:pPr>
            <a:r>
              <a:rPr lang="es-ES" dirty="0" err="1"/>
              <a:t>Undefined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Boolean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Number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String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BigInt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/>
              <a:t>Symbol</a:t>
            </a:r>
          </a:p>
          <a:p>
            <a:pPr lvl="1">
              <a:buFontTx/>
              <a:buChar char="-"/>
            </a:pPr>
            <a:r>
              <a:rPr lang="es-ES" dirty="0" err="1"/>
              <a:t>Null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Object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Function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452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Library - Eventos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 err="1"/>
              <a:t>Occuren</a:t>
            </a:r>
            <a:r>
              <a:rPr lang="es-ES" dirty="0"/>
              <a:t> muchos eventos en el DOM , por ejemplo </a:t>
            </a:r>
            <a:r>
              <a:rPr lang="es-ES" dirty="0" err="1"/>
              <a:t>onClick</a:t>
            </a:r>
            <a:r>
              <a:rPr lang="es-ES" dirty="0"/>
              <a:t> u </a:t>
            </a:r>
            <a:r>
              <a:rPr lang="es-ES" dirty="0" err="1"/>
              <a:t>onLoad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onClick</a:t>
            </a:r>
            <a:r>
              <a:rPr lang="es-ES" dirty="0"/>
              <a:t> sucede cuando el usuario hace “</a:t>
            </a:r>
            <a:r>
              <a:rPr lang="es-ES" dirty="0" err="1"/>
              <a:t>click</a:t>
            </a:r>
            <a:r>
              <a:rPr lang="es-ES" dirty="0"/>
              <a:t>” en un objeto del DOM</a:t>
            </a:r>
          </a:p>
          <a:p>
            <a:pPr lvl="1">
              <a:buFontTx/>
              <a:buChar char="-"/>
            </a:pPr>
            <a:r>
              <a:rPr lang="es-ES" dirty="0" err="1"/>
              <a:t>onLoad</a:t>
            </a:r>
            <a:r>
              <a:rPr lang="es-ES" dirty="0"/>
              <a:t> sucede cuando se carga el DOM al completo</a:t>
            </a:r>
          </a:p>
          <a:p>
            <a:pPr>
              <a:buFontTx/>
              <a:buChar char="-"/>
            </a:pPr>
            <a:r>
              <a:rPr lang="es-ES" dirty="0"/>
              <a:t>Se definen dentro del HTML del DOM</a:t>
            </a:r>
          </a:p>
          <a:p>
            <a:pPr>
              <a:buFontTx/>
              <a:buChar char="-"/>
            </a:pPr>
            <a:r>
              <a:rPr lang="es-ES" dirty="0"/>
              <a:t>Cuando ocurre un evento puedo ejecutar código JavaScript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&lt;!DOCTYPE 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	&lt;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i="1" dirty="0" err="1"/>
              <a:t>onLoad</a:t>
            </a:r>
            <a:r>
              <a:rPr lang="es-ES" i="1" dirty="0"/>
              <a:t>=“</a:t>
            </a:r>
            <a:r>
              <a:rPr lang="es-ES" i="1" dirty="0" err="1"/>
              <a:t>miFuncion</a:t>
            </a:r>
            <a:r>
              <a:rPr lang="es-ES" i="1" dirty="0"/>
              <a:t>()”&gt;</a:t>
            </a:r>
          </a:p>
          <a:p>
            <a:pPr marL="0" indent="0">
              <a:buNone/>
            </a:pPr>
            <a:r>
              <a:rPr lang="es-ES" i="1" dirty="0"/>
              <a:t>		&lt;p&gt;Esto es una </a:t>
            </a:r>
            <a:r>
              <a:rPr lang="es-ES" i="1" dirty="0" err="1"/>
              <a:t>p&amp;aacute;gina</a:t>
            </a:r>
            <a:r>
              <a:rPr lang="es-ES" i="1" dirty="0"/>
              <a:t> web&lt;/p&gt;</a:t>
            </a:r>
          </a:p>
          <a:p>
            <a:pPr marL="0" indent="0">
              <a:buNone/>
            </a:pPr>
            <a:r>
              <a:rPr lang="es-ES" i="1" dirty="0"/>
              <a:t>	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dirty="0"/>
              <a:t>Ejercicio: Incluir evento </a:t>
            </a:r>
            <a:r>
              <a:rPr lang="es-ES" dirty="0" err="1"/>
              <a:t>onLoad</a:t>
            </a:r>
            <a:r>
              <a:rPr lang="es-ES" dirty="0"/>
              <a:t> a vuestro HTML y que llame a una función que muestre un mensaje por consola</a:t>
            </a:r>
          </a:p>
        </p:txBody>
      </p:sp>
    </p:spTree>
    <p:extLst>
      <p:ext uri="{BB962C8B-B14F-4D97-AF65-F5344CB8AC3E}">
        <p14:creationId xmlns:p14="http://schemas.microsoft.com/office/powerpoint/2010/main" val="536860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</a:t>
            </a:r>
            <a:r>
              <a:rPr lang="es-ES" dirty="0" err="1"/>
              <a:t>Templates</a:t>
            </a:r>
            <a:r>
              <a:rPr lang="es-ES" dirty="0"/>
              <a:t> </a:t>
            </a:r>
            <a:r>
              <a:rPr lang="es-ES" dirty="0" err="1"/>
              <a:t>Literals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1" y="1978025"/>
            <a:ext cx="4318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El ejemplo que todos conocemos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const</a:t>
            </a:r>
            <a:r>
              <a:rPr lang="es-ES" i="1" dirty="0"/>
              <a:t> strB1 = "</a:t>
            </a:r>
            <a:r>
              <a:rPr lang="es-ES" i="1" dirty="0" err="1"/>
              <a:t>Template</a:t>
            </a:r>
            <a:r>
              <a:rPr lang="es-ES" i="1" dirty="0"/>
              <a:t> </a:t>
            </a:r>
            <a:r>
              <a:rPr lang="es-ES" i="1" dirty="0" err="1"/>
              <a:t>literals</a:t>
            </a:r>
            <a:r>
              <a:rPr lang="es-ES" i="1" dirty="0"/>
              <a:t>";</a:t>
            </a:r>
          </a:p>
          <a:p>
            <a:pPr marL="0" indent="0">
              <a:buNone/>
            </a:pPr>
            <a:r>
              <a:rPr lang="es-ES" i="1" dirty="0" err="1"/>
              <a:t>const</a:t>
            </a:r>
            <a:r>
              <a:rPr lang="es-ES" i="1" dirty="0"/>
              <a:t> strB2 =  "</a:t>
            </a:r>
            <a:r>
              <a:rPr lang="es-ES" i="1" dirty="0" err="1"/>
              <a:t>make</a:t>
            </a:r>
            <a:r>
              <a:rPr lang="es-ES" i="1" dirty="0"/>
              <a:t> </a:t>
            </a:r>
            <a:r>
              <a:rPr lang="es-ES" i="1" dirty="0" err="1"/>
              <a:t>them</a:t>
            </a:r>
            <a:r>
              <a:rPr lang="es-ES" i="1" dirty="0"/>
              <a:t> simple";</a:t>
            </a:r>
          </a:p>
          <a:p>
            <a:pPr marL="0" indent="0">
              <a:buNone/>
            </a:pPr>
            <a:r>
              <a:rPr lang="es-ES" i="1" dirty="0"/>
              <a:t>console.log(`${strB1} ${strB2}.`);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También podemos hacer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console.log(`There will be a tab space    after this end of string.`);</a:t>
            </a:r>
          </a:p>
          <a:p>
            <a:pPr marL="0" indent="0">
              <a:buNone/>
            </a:pPr>
            <a:r>
              <a:rPr lang="en-GB" i="1" dirty="0"/>
              <a:t>console.log(`First Line </a:t>
            </a:r>
          </a:p>
          <a:p>
            <a:pPr marL="0" indent="0">
              <a:buNone/>
            </a:pPr>
            <a:r>
              <a:rPr lang="en-GB" i="1" dirty="0"/>
              <a:t>Second Line`);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F5FDE0-6D8E-415D-A501-BF44F1ADC3E3}"/>
              </a:ext>
            </a:extLst>
          </p:cNvPr>
          <p:cNvSpPr txBox="1">
            <a:spLocks/>
          </p:cNvSpPr>
          <p:nvPr/>
        </p:nvSpPr>
        <p:spPr>
          <a:xfrm>
            <a:off x="5964222" y="1901825"/>
            <a:ext cx="5487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Pero </a:t>
            </a:r>
            <a:r>
              <a:rPr lang="en-GB" dirty="0" err="1"/>
              <a:t>tambien</a:t>
            </a:r>
            <a:r>
              <a:rPr lang="en-GB" dirty="0"/>
              <a:t> </a:t>
            </a:r>
            <a:r>
              <a:rPr lang="en-GB" dirty="0" err="1"/>
              <a:t>podemos</a:t>
            </a:r>
            <a:r>
              <a:rPr lang="en-GB" dirty="0"/>
              <a:t> </a:t>
            </a:r>
            <a:r>
              <a:rPr lang="en-GB" dirty="0" err="1"/>
              <a:t>hacer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console.log(</a:t>
            </a:r>
          </a:p>
          <a:p>
            <a:pPr marL="0" indent="0">
              <a:buNone/>
            </a:pPr>
            <a:r>
              <a:rPr lang="en-GB" dirty="0"/>
              <a:t>`The current background </a:t>
            </a:r>
            <a:r>
              <a:rPr lang="en-GB" dirty="0" err="1"/>
              <a:t>color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is ${</a:t>
            </a:r>
            <a:r>
              <a:rPr lang="en-GB" dirty="0" err="1"/>
              <a:t>darkMode</a:t>
            </a:r>
            <a:r>
              <a:rPr lang="en-GB" dirty="0"/>
              <a:t> ? "#000000" : "#FFFFFF" }`</a:t>
            </a:r>
          </a:p>
          <a:p>
            <a:pPr marL="0" indent="0">
              <a:buNone/>
            </a:pPr>
            <a:r>
              <a:rPr lang="en-GB" dirty="0"/>
              <a:t>);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Y </a:t>
            </a:r>
            <a:r>
              <a:rPr lang="en-GB" dirty="0" err="1"/>
              <a:t>esto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console.log(</a:t>
            </a:r>
          </a:p>
          <a:p>
            <a:pPr marL="0" indent="0">
              <a:buNone/>
            </a:pPr>
            <a:r>
              <a:rPr lang="en-GB" dirty="0"/>
              <a:t>`The price of product is ${price} and</a:t>
            </a:r>
          </a:p>
          <a:p>
            <a:pPr marL="0" indent="0">
              <a:buNone/>
            </a:pPr>
            <a:r>
              <a:rPr lang="en-GB" dirty="0"/>
              <a:t>after 16% discount it would cost ${price-price*16*0.01}`</a:t>
            </a:r>
          </a:p>
          <a:p>
            <a:pPr marL="0" indent="0">
              <a:buNone/>
            </a:pPr>
            <a:r>
              <a:rPr lang="en-GB" dirty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0918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</a:t>
            </a:r>
            <a:r>
              <a:rPr lang="es-ES" dirty="0" err="1"/>
              <a:t>Tagged</a:t>
            </a:r>
            <a:r>
              <a:rPr lang="es-ES" dirty="0"/>
              <a:t> </a:t>
            </a:r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Veámoslo con un ejemplo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i="1" dirty="0" err="1"/>
              <a:t>useless</a:t>
            </a:r>
            <a:r>
              <a:rPr lang="es-ES" i="1" dirty="0"/>
              <a:t>(</a:t>
            </a:r>
            <a:r>
              <a:rPr lang="es-ES" i="1" dirty="0" err="1"/>
              <a:t>strings</a:t>
            </a:r>
            <a:r>
              <a:rPr lang="es-ES" i="1" dirty="0"/>
              <a:t>, ...</a:t>
            </a:r>
            <a:r>
              <a:rPr lang="es-ES" i="1" dirty="0" err="1"/>
              <a:t>values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return</a:t>
            </a:r>
            <a:r>
              <a:rPr lang="es-ES" i="1" dirty="0"/>
              <a:t> 'I render </a:t>
            </a:r>
            <a:r>
              <a:rPr lang="es-ES" i="1" dirty="0" err="1"/>
              <a:t>everything</a:t>
            </a:r>
            <a:r>
              <a:rPr lang="es-ES" i="1" dirty="0"/>
              <a:t> </a:t>
            </a:r>
            <a:r>
              <a:rPr lang="es-ES" i="1" dirty="0" err="1"/>
              <a:t>useless</a:t>
            </a:r>
            <a:r>
              <a:rPr lang="es-ES" i="1" dirty="0"/>
              <a:t>.';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name</a:t>
            </a:r>
            <a:r>
              <a:rPr lang="es-ES" i="1" dirty="0"/>
              <a:t> = 'Benedict';</a:t>
            </a:r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occupation</a:t>
            </a:r>
            <a:r>
              <a:rPr lang="es-ES" i="1" dirty="0"/>
              <a:t> = '</a:t>
            </a:r>
            <a:r>
              <a:rPr lang="es-ES" i="1" dirty="0" err="1"/>
              <a:t>being</a:t>
            </a:r>
            <a:r>
              <a:rPr lang="es-ES" i="1" dirty="0"/>
              <a:t> </a:t>
            </a:r>
            <a:r>
              <a:rPr lang="es-ES" i="1" dirty="0" err="1"/>
              <a:t>awesome</a:t>
            </a:r>
            <a:r>
              <a:rPr lang="es-ES" i="1" dirty="0"/>
              <a:t>';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</a:t>
            </a:r>
            <a:r>
              <a:rPr lang="es-ES" i="1" dirty="0" err="1"/>
              <a:t>sentence</a:t>
            </a:r>
            <a:r>
              <a:rPr lang="es-ES" i="1" dirty="0"/>
              <a:t> = </a:t>
            </a:r>
            <a:r>
              <a:rPr lang="es-ES" i="1" dirty="0" err="1"/>
              <a:t>useless`Hi</a:t>
            </a:r>
            <a:r>
              <a:rPr lang="es-ES" i="1" dirty="0"/>
              <a:t>! </a:t>
            </a:r>
            <a:r>
              <a:rPr lang="es-ES" i="1" dirty="0" err="1"/>
              <a:t>I'm</a:t>
            </a:r>
            <a:r>
              <a:rPr lang="es-ES" i="1" dirty="0"/>
              <a:t> ${ </a:t>
            </a:r>
            <a:r>
              <a:rPr lang="es-ES" i="1" dirty="0" err="1"/>
              <a:t>name</a:t>
            </a:r>
            <a:r>
              <a:rPr lang="es-ES" i="1" dirty="0"/>
              <a:t> } and </a:t>
            </a:r>
            <a:r>
              <a:rPr lang="es-ES" i="1" dirty="0" err="1"/>
              <a:t>I'm</a:t>
            </a:r>
            <a:r>
              <a:rPr lang="es-ES" i="1" dirty="0"/>
              <a:t> </a:t>
            </a:r>
            <a:r>
              <a:rPr lang="es-ES" i="1" dirty="0" err="1"/>
              <a:t>busy</a:t>
            </a:r>
            <a:r>
              <a:rPr lang="es-ES" i="1" dirty="0"/>
              <a:t> at ${ </a:t>
            </a:r>
            <a:r>
              <a:rPr lang="es-ES" i="1" dirty="0" err="1"/>
              <a:t>occupation</a:t>
            </a:r>
            <a:r>
              <a:rPr lang="es-ES" i="1" dirty="0"/>
              <a:t> }.`;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console.log(</a:t>
            </a:r>
            <a:r>
              <a:rPr lang="es-ES" i="1" dirty="0" err="1"/>
              <a:t>sentence</a:t>
            </a:r>
            <a:r>
              <a:rPr lang="es-ES" i="1" dirty="0"/>
              <a:t>); // ‘I render </a:t>
            </a:r>
            <a:r>
              <a:rPr lang="es-ES" i="1" dirty="0" err="1"/>
              <a:t>everything</a:t>
            </a:r>
            <a:r>
              <a:rPr lang="es-ES" i="1" dirty="0"/>
              <a:t> </a:t>
            </a:r>
            <a:r>
              <a:rPr lang="es-ES" i="1" dirty="0" err="1"/>
              <a:t>useless</a:t>
            </a:r>
            <a:r>
              <a:rPr lang="es-ES" i="1" dirty="0"/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2499582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</a:t>
            </a:r>
            <a:r>
              <a:rPr lang="es-ES" dirty="0" err="1"/>
              <a:t>Tagged</a:t>
            </a:r>
            <a:r>
              <a:rPr lang="es-ES" dirty="0"/>
              <a:t> </a:t>
            </a:r>
            <a:r>
              <a:rPr lang="es-ES" dirty="0" err="1"/>
              <a:t>templates</a:t>
            </a:r>
            <a:r>
              <a:rPr lang="es-ES" dirty="0"/>
              <a:t> - Ejercicio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Implementar el HTML y el JavaScript que coja el valor de dos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, uno con el nombre y otro con la profesión</a:t>
            </a:r>
          </a:p>
          <a:p>
            <a:pPr>
              <a:buFontTx/>
              <a:buChar char="-"/>
            </a:pPr>
            <a:r>
              <a:rPr lang="es-ES" dirty="0"/>
              <a:t>Cuando un usuario indica su nombre y profesión en los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y pulsa el botón Obtener, se debe mostrar debajo del botón el texto ‘Hola! Soy [nombre] y me dedico a [profesión]’</a:t>
            </a:r>
          </a:p>
          <a:p>
            <a:pPr>
              <a:buFontTx/>
              <a:buChar char="-"/>
            </a:pPr>
            <a:r>
              <a:rPr lang="es-ES" dirty="0"/>
              <a:t>Haced uso de </a:t>
            </a:r>
            <a:r>
              <a:rPr lang="es-ES" dirty="0" err="1"/>
              <a:t>Tagged</a:t>
            </a:r>
            <a:r>
              <a:rPr lang="es-ES" dirty="0"/>
              <a:t> </a:t>
            </a:r>
            <a:r>
              <a:rPr lang="es-ES" dirty="0" err="1"/>
              <a:t>Literals</a:t>
            </a:r>
            <a:r>
              <a:rPr lang="es-ES" dirty="0"/>
              <a:t> para generar el texto final</a:t>
            </a:r>
          </a:p>
          <a:p>
            <a:pPr>
              <a:buFontTx/>
              <a:buChar char="-"/>
            </a:pPr>
            <a:r>
              <a:rPr lang="es-ES" dirty="0"/>
              <a:t>Opcional: Los datos de nombre y profesión deben mostrarse en </a:t>
            </a:r>
            <a:r>
              <a:rPr lang="es-ES" dirty="0" err="1"/>
              <a:t>mayusculas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887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Parámetros por defecto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Se puede especificar parámetros por defecto en funciones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i="1" dirty="0" err="1"/>
              <a:t>miFuncion</a:t>
            </a:r>
            <a:r>
              <a:rPr lang="es-ES" i="1" dirty="0"/>
              <a:t>(a, b = 10) {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return</a:t>
            </a:r>
            <a:r>
              <a:rPr lang="es-ES" i="1" dirty="0"/>
              <a:t> a + b;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err="1"/>
              <a:t>miFuncion</a:t>
            </a:r>
            <a:r>
              <a:rPr lang="es-ES" i="1" dirty="0"/>
              <a:t>(1);	// devuelve 11</a:t>
            </a:r>
          </a:p>
          <a:p>
            <a:pPr marL="0" indent="0">
              <a:buNone/>
            </a:pPr>
            <a:r>
              <a:rPr lang="es-ES" i="1" dirty="0" err="1"/>
              <a:t>miFuncion</a:t>
            </a:r>
            <a:r>
              <a:rPr lang="es-ES" i="1" dirty="0"/>
              <a:t>(1, 10);	// devuelve 11</a:t>
            </a:r>
          </a:p>
          <a:p>
            <a:pPr marL="0" indent="0">
              <a:buNone/>
            </a:pPr>
            <a:r>
              <a:rPr lang="es-ES" i="1" dirty="0" err="1"/>
              <a:t>miFuncion</a:t>
            </a:r>
            <a:r>
              <a:rPr lang="es-ES" i="1" dirty="0"/>
              <a:t>(1, 2);	// devuelve 3</a:t>
            </a:r>
          </a:p>
        </p:txBody>
      </p:sp>
    </p:spTree>
    <p:extLst>
      <p:ext uri="{BB962C8B-B14F-4D97-AF65-F5344CB8AC3E}">
        <p14:creationId xmlns:p14="http://schemas.microsoft.com/office/powerpoint/2010/main" val="2233249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Parámetros indefinidos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Se puede especificar un array indeterminado  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function</a:t>
            </a:r>
            <a:r>
              <a:rPr lang="es-ES" i="1" dirty="0"/>
              <a:t> </a:t>
            </a:r>
            <a:r>
              <a:rPr lang="es-ES" i="1" dirty="0" err="1"/>
              <a:t>miFuncion</a:t>
            </a:r>
            <a:r>
              <a:rPr lang="es-ES" i="1" dirty="0"/>
              <a:t>(a, …</a:t>
            </a:r>
            <a:r>
              <a:rPr lang="es-ES" i="1" dirty="0" err="1"/>
              <a:t>numeros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let</a:t>
            </a:r>
            <a:r>
              <a:rPr lang="es-ES" i="1" dirty="0"/>
              <a:t> sum = a;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numeros.forEach</a:t>
            </a:r>
            <a:r>
              <a:rPr lang="es-ES" i="1" dirty="0"/>
              <a:t>(</a:t>
            </a:r>
            <a:r>
              <a:rPr lang="es-ES" i="1" dirty="0" err="1"/>
              <a:t>function</a:t>
            </a:r>
            <a:r>
              <a:rPr lang="es-ES" i="1" dirty="0"/>
              <a:t>(n) {</a:t>
            </a:r>
          </a:p>
          <a:p>
            <a:pPr marL="0" indent="0">
              <a:buNone/>
            </a:pPr>
            <a:r>
              <a:rPr lang="es-ES" i="1" dirty="0"/>
              <a:t>		sum += n;</a:t>
            </a:r>
          </a:p>
          <a:p>
            <a:pPr marL="0" indent="0">
              <a:buNone/>
            </a:pPr>
            <a:r>
              <a:rPr lang="es-ES" i="1"/>
              <a:t>	});</a:t>
            </a: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return</a:t>
            </a:r>
            <a:r>
              <a:rPr lang="es-ES" i="1" dirty="0"/>
              <a:t> sum;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 err="1"/>
              <a:t>const</a:t>
            </a:r>
            <a:r>
              <a:rPr lang="es-ES" i="1" dirty="0"/>
              <a:t> a = [1, 2, 3, 4, 5];</a:t>
            </a:r>
          </a:p>
          <a:p>
            <a:pPr marL="0" indent="0">
              <a:buNone/>
            </a:pPr>
            <a:r>
              <a:rPr lang="es-ES" i="1" dirty="0" err="1"/>
              <a:t>miFuncion</a:t>
            </a:r>
            <a:r>
              <a:rPr lang="es-ES" i="1" dirty="0"/>
              <a:t>(10, …a);			// devuelve 25</a:t>
            </a:r>
          </a:p>
          <a:p>
            <a:pPr marL="0" indent="0">
              <a:buNone/>
            </a:pPr>
            <a:r>
              <a:rPr lang="es-ES" i="1" dirty="0" err="1"/>
              <a:t>miFuncion</a:t>
            </a:r>
            <a:r>
              <a:rPr lang="es-ES" i="1" dirty="0"/>
              <a:t>(10, …[1, 2, 3, 4, 5, 6]);	// devuelve 31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597333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Funciones flecha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Una forma de escribir funciones de una manera mas legible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// ES5</a:t>
            </a:r>
          </a:p>
          <a:p>
            <a:pPr marL="0" indent="0">
              <a:buNone/>
            </a:pPr>
            <a:r>
              <a:rPr lang="es-ES" i="1" dirty="0" err="1"/>
              <a:t>var</a:t>
            </a:r>
            <a:r>
              <a:rPr lang="es-ES" i="1" dirty="0"/>
              <a:t> x = </a:t>
            </a:r>
            <a:r>
              <a:rPr lang="es-ES" i="1" dirty="0" err="1"/>
              <a:t>function</a:t>
            </a:r>
            <a:r>
              <a:rPr lang="es-ES" i="1" dirty="0"/>
              <a:t>(x, y) {</a:t>
            </a:r>
          </a:p>
          <a:p>
            <a:pPr marL="0" indent="0">
              <a:buNone/>
            </a:pPr>
            <a:r>
              <a:rPr lang="es-ES" i="1" dirty="0"/>
              <a:t>   </a:t>
            </a:r>
            <a:r>
              <a:rPr lang="es-ES" i="1" dirty="0" err="1"/>
              <a:t>return</a:t>
            </a:r>
            <a:r>
              <a:rPr lang="es-ES" i="1" dirty="0"/>
              <a:t> x * y;</a:t>
            </a:r>
          </a:p>
          <a:p>
            <a:pPr marL="0" indent="0">
              <a:buNone/>
            </a:pPr>
            <a:r>
              <a:rPr lang="es-ES" i="1" dirty="0"/>
              <a:t>}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// ES6</a:t>
            </a:r>
          </a:p>
          <a:p>
            <a:pPr marL="0" indent="0">
              <a:buNone/>
            </a:pPr>
            <a:r>
              <a:rPr lang="es-ES" i="1" dirty="0" err="1"/>
              <a:t>const</a:t>
            </a:r>
            <a:r>
              <a:rPr lang="es-ES" i="1" dirty="0"/>
              <a:t> x = (x, y) =&gt; x * y;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716344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Desestructuración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Expresión de JavaScript que permite desempacar valores de arreglos o propiedades de objetos en distintas variables.</a:t>
            </a:r>
          </a:p>
          <a:p>
            <a:pPr>
              <a:buFontTx/>
              <a:buChar char="-"/>
            </a:pPr>
            <a:r>
              <a:rPr lang="es-ES" dirty="0"/>
              <a:t>Vamos a ver varios ejemplos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let a, b, rest;</a:t>
            </a:r>
          </a:p>
          <a:p>
            <a:pPr marL="0" indent="0">
              <a:buNone/>
            </a:pPr>
            <a:r>
              <a:rPr lang="en-GB" i="1" dirty="0"/>
              <a:t>[a, b] = [10, 20];</a:t>
            </a:r>
          </a:p>
          <a:p>
            <a:pPr marL="0" indent="0">
              <a:buNone/>
            </a:pPr>
            <a:r>
              <a:rPr lang="en-GB" i="1" dirty="0"/>
              <a:t>console.log(a);	// </a:t>
            </a:r>
            <a:r>
              <a:rPr lang="en-GB" i="1" dirty="0" err="1"/>
              <a:t>muestra</a:t>
            </a:r>
            <a:r>
              <a:rPr lang="en-GB" i="1" dirty="0"/>
              <a:t> 10</a:t>
            </a:r>
          </a:p>
          <a:p>
            <a:pPr marL="0" indent="0">
              <a:buNone/>
            </a:pPr>
            <a:r>
              <a:rPr lang="en-GB" i="1" dirty="0"/>
              <a:t>console.log(b);	// </a:t>
            </a:r>
            <a:r>
              <a:rPr lang="en-GB" i="1" dirty="0" err="1"/>
              <a:t>muestra</a:t>
            </a:r>
            <a:r>
              <a:rPr lang="en-GB" i="1" dirty="0"/>
              <a:t> 20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[a, b, ...rest] = [10, 20, 30, 40, 50];</a:t>
            </a:r>
          </a:p>
          <a:p>
            <a:pPr marL="0" indent="0">
              <a:buNone/>
            </a:pPr>
            <a:r>
              <a:rPr lang="en-GB" i="1" dirty="0"/>
              <a:t>console.log(rest);	// </a:t>
            </a:r>
            <a:r>
              <a:rPr lang="en-GB" i="1" dirty="0" err="1"/>
              <a:t>muestra</a:t>
            </a:r>
            <a:r>
              <a:rPr lang="en-GB" i="1" dirty="0"/>
              <a:t> [30, 40, 50]</a:t>
            </a:r>
            <a:endParaRPr lang="es-ES" i="1" dirty="0"/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747831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Desestructuración (II)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Hacer la prueba con ({ a, b }= { a: 10, b: 10 });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({ a, b } = { a: 10, b: 20 });</a:t>
            </a:r>
          </a:p>
          <a:p>
            <a:pPr marL="0" indent="0">
              <a:buNone/>
            </a:pPr>
            <a:r>
              <a:rPr lang="es-ES" i="1" dirty="0"/>
              <a:t>console.log(a); </a:t>
            </a:r>
          </a:p>
          <a:p>
            <a:pPr marL="0" indent="0">
              <a:buNone/>
            </a:pPr>
            <a:r>
              <a:rPr lang="es-ES" i="1" dirty="0"/>
              <a:t>console.log(b);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({a, b, ...</a:t>
            </a:r>
            <a:r>
              <a:rPr lang="es-ES" i="1" dirty="0" err="1"/>
              <a:t>rest</a:t>
            </a:r>
            <a:r>
              <a:rPr lang="es-ES" i="1" dirty="0"/>
              <a:t>} = {a: 10, b: 20, c: 30, d: 40});</a:t>
            </a:r>
          </a:p>
          <a:p>
            <a:pPr marL="0" indent="0">
              <a:buNone/>
            </a:pPr>
            <a:r>
              <a:rPr lang="es-ES" i="1" dirty="0"/>
              <a:t>console.log(a); </a:t>
            </a:r>
          </a:p>
          <a:p>
            <a:pPr marL="0" indent="0">
              <a:buNone/>
            </a:pPr>
            <a:r>
              <a:rPr lang="es-ES" i="1" dirty="0"/>
              <a:t>console.log(b);</a:t>
            </a:r>
          </a:p>
          <a:p>
            <a:pPr marL="0" indent="0">
              <a:buNone/>
            </a:pPr>
            <a:r>
              <a:rPr lang="es-ES" i="1" dirty="0"/>
              <a:t>console.log(</a:t>
            </a:r>
            <a:r>
              <a:rPr lang="es-ES" i="1" dirty="0" err="1"/>
              <a:t>rest</a:t>
            </a:r>
            <a:r>
              <a:rPr lang="es-ES" i="1" dirty="0"/>
              <a:t>);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3390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Desestructuración (III)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Otro ejemplo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const</a:t>
            </a:r>
            <a:r>
              <a:rPr lang="es-ES" i="1" dirty="0"/>
              <a:t> </a:t>
            </a:r>
            <a:r>
              <a:rPr lang="es-ES" i="1" dirty="0" err="1"/>
              <a:t>foo</a:t>
            </a:r>
            <a:r>
              <a:rPr lang="es-ES" i="1" dirty="0"/>
              <a:t> = ['</a:t>
            </a:r>
            <a:r>
              <a:rPr lang="es-ES" i="1" dirty="0" err="1"/>
              <a:t>one</a:t>
            </a:r>
            <a:r>
              <a:rPr lang="es-ES" i="1" dirty="0"/>
              <a:t>', '</a:t>
            </a:r>
            <a:r>
              <a:rPr lang="es-ES" i="1" dirty="0" err="1"/>
              <a:t>two</a:t>
            </a:r>
            <a:r>
              <a:rPr lang="es-ES" i="1" dirty="0"/>
              <a:t>', '</a:t>
            </a:r>
            <a:r>
              <a:rPr lang="es-ES" i="1" dirty="0" err="1"/>
              <a:t>three</a:t>
            </a:r>
            <a:r>
              <a:rPr lang="es-ES" i="1" dirty="0"/>
              <a:t>'];</a:t>
            </a:r>
          </a:p>
          <a:p>
            <a:pPr marL="0" indent="0">
              <a:buNone/>
            </a:pPr>
            <a:r>
              <a:rPr lang="es-ES" i="1" dirty="0" err="1"/>
              <a:t>const</a:t>
            </a:r>
            <a:r>
              <a:rPr lang="es-ES" i="1" dirty="0"/>
              <a:t> [red, </a:t>
            </a:r>
            <a:r>
              <a:rPr lang="es-ES" i="1" dirty="0" err="1"/>
              <a:t>yellow</a:t>
            </a:r>
            <a:r>
              <a:rPr lang="es-ES" i="1" dirty="0"/>
              <a:t>, </a:t>
            </a:r>
            <a:r>
              <a:rPr lang="es-ES" i="1" dirty="0" err="1"/>
              <a:t>green</a:t>
            </a:r>
            <a:r>
              <a:rPr lang="es-ES" i="1" dirty="0"/>
              <a:t>] = </a:t>
            </a:r>
            <a:r>
              <a:rPr lang="es-ES" i="1" dirty="0" err="1"/>
              <a:t>foo</a:t>
            </a:r>
            <a:r>
              <a:rPr lang="es-ES" i="1" dirty="0"/>
              <a:t>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console.log(red); </a:t>
            </a:r>
          </a:p>
          <a:p>
            <a:pPr marL="0" indent="0">
              <a:buNone/>
            </a:pPr>
            <a:r>
              <a:rPr lang="es-ES" i="1" dirty="0"/>
              <a:t>console.log(</a:t>
            </a:r>
            <a:r>
              <a:rPr lang="es-ES" i="1" dirty="0" err="1"/>
              <a:t>yellow</a:t>
            </a:r>
            <a:r>
              <a:rPr lang="es-ES" i="1" dirty="0"/>
              <a:t>); </a:t>
            </a:r>
          </a:p>
          <a:p>
            <a:pPr marL="0" indent="0">
              <a:buNone/>
            </a:pPr>
            <a:r>
              <a:rPr lang="es-ES" i="1" dirty="0"/>
              <a:t>console.log(</a:t>
            </a:r>
            <a:r>
              <a:rPr lang="es-ES" i="1" dirty="0" err="1"/>
              <a:t>green</a:t>
            </a:r>
            <a:r>
              <a:rPr lang="es-ES" i="1" dirty="0"/>
              <a:t>); 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178678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Desestructuración (IV)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A ver otro mas: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a, b;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[a, b] = [1, 2];</a:t>
            </a:r>
          </a:p>
          <a:p>
            <a:pPr marL="0" indent="0">
              <a:buNone/>
            </a:pPr>
            <a:r>
              <a:rPr lang="es-ES" i="1" dirty="0"/>
              <a:t>console.log(a); </a:t>
            </a:r>
          </a:p>
          <a:p>
            <a:pPr marL="0" indent="0">
              <a:buNone/>
            </a:pPr>
            <a:r>
              <a:rPr lang="es-ES" i="1" dirty="0"/>
              <a:t>console.log(b); 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0489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Library - Identificadores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Les da un nombre identificativo a cada objeto del DOM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&lt;!DOCTYPE 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	&lt;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i="1" dirty="0" err="1"/>
              <a:t>onLoad</a:t>
            </a:r>
            <a:r>
              <a:rPr lang="es-ES" i="1" dirty="0"/>
              <a:t>=“</a:t>
            </a:r>
            <a:r>
              <a:rPr lang="es-ES" i="1" dirty="0" err="1"/>
              <a:t>miFuncion</a:t>
            </a:r>
            <a:r>
              <a:rPr lang="es-ES" i="1" dirty="0"/>
              <a:t>()”&gt;</a:t>
            </a:r>
          </a:p>
          <a:p>
            <a:pPr marL="0" indent="0">
              <a:buNone/>
            </a:pPr>
            <a:r>
              <a:rPr lang="es-ES" i="1" dirty="0"/>
              <a:t>		&lt;</a:t>
            </a:r>
            <a:r>
              <a:rPr lang="es-ES" i="1" dirty="0" err="1"/>
              <a:t>div</a:t>
            </a:r>
            <a:r>
              <a:rPr lang="es-ES" i="1" dirty="0"/>
              <a:t> id=“container”&gt;</a:t>
            </a:r>
          </a:p>
          <a:p>
            <a:pPr marL="0" indent="0">
              <a:buNone/>
            </a:pPr>
            <a:r>
              <a:rPr lang="es-ES" i="1" dirty="0"/>
              <a:t>			&lt;p id=“</a:t>
            </a:r>
            <a:r>
              <a:rPr lang="es-ES" i="1" dirty="0" err="1"/>
              <a:t>text</a:t>
            </a:r>
            <a:r>
              <a:rPr lang="es-ES" i="1" dirty="0"/>
              <a:t>”&gt;Esto es una </a:t>
            </a:r>
            <a:r>
              <a:rPr lang="es-ES" i="1" dirty="0" err="1"/>
              <a:t>p&amp;aacute;gina</a:t>
            </a:r>
            <a:r>
              <a:rPr lang="es-ES" i="1" dirty="0"/>
              <a:t> web&lt;/p&gt;</a:t>
            </a:r>
          </a:p>
          <a:p>
            <a:pPr marL="0" indent="0">
              <a:buNone/>
            </a:pPr>
            <a:r>
              <a:rPr lang="es-ES" i="1" dirty="0"/>
              <a:t>		&lt;/</a:t>
            </a:r>
            <a:r>
              <a:rPr lang="es-ES" i="1" dirty="0" err="1"/>
              <a:t>div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	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694172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Desestructuración (V)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Espera que queda otro ejemplo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let</a:t>
            </a:r>
            <a:r>
              <a:rPr lang="es-ES" i="1" dirty="0"/>
              <a:t> a, b;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[a=5, b=7] = [1];</a:t>
            </a:r>
          </a:p>
          <a:p>
            <a:pPr marL="0" indent="0">
              <a:buNone/>
            </a:pPr>
            <a:r>
              <a:rPr lang="es-ES" i="1" dirty="0"/>
              <a:t>console.log(a); </a:t>
            </a:r>
          </a:p>
          <a:p>
            <a:pPr marL="0" indent="0">
              <a:buNone/>
            </a:pPr>
            <a:r>
              <a:rPr lang="es-ES" i="1" dirty="0"/>
              <a:t>console.log(b); 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093359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Desestructuración (VI)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Y también vamos a ver con otro ejemplo: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let a = 1;</a:t>
            </a:r>
          </a:p>
          <a:p>
            <a:pPr marL="0" indent="0">
              <a:buNone/>
            </a:pPr>
            <a:r>
              <a:rPr lang="en-GB" i="1" dirty="0"/>
              <a:t>let b = 3;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[a, b] = [b, a];</a:t>
            </a:r>
          </a:p>
          <a:p>
            <a:pPr marL="0" indent="0">
              <a:buNone/>
            </a:pPr>
            <a:r>
              <a:rPr lang="en-GB" i="1" dirty="0"/>
              <a:t>console.log(a);</a:t>
            </a:r>
          </a:p>
          <a:p>
            <a:pPr marL="0" indent="0">
              <a:buNone/>
            </a:pPr>
            <a:r>
              <a:rPr lang="en-GB" i="1" dirty="0"/>
              <a:t>console.log(b);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 err="1"/>
              <a:t>const</a:t>
            </a:r>
            <a:r>
              <a:rPr lang="en-GB" i="1" dirty="0"/>
              <a:t> </a:t>
            </a:r>
            <a:r>
              <a:rPr lang="en-GB" i="1" dirty="0" err="1"/>
              <a:t>arr</a:t>
            </a:r>
            <a:r>
              <a:rPr lang="en-GB" i="1" dirty="0"/>
              <a:t> = [1,2,3];</a:t>
            </a:r>
          </a:p>
          <a:p>
            <a:pPr marL="0" indent="0">
              <a:buNone/>
            </a:pPr>
            <a:r>
              <a:rPr lang="en-GB" i="1" dirty="0"/>
              <a:t>[</a:t>
            </a:r>
            <a:r>
              <a:rPr lang="en-GB" i="1" dirty="0" err="1"/>
              <a:t>arr</a:t>
            </a:r>
            <a:r>
              <a:rPr lang="en-GB" i="1" dirty="0"/>
              <a:t>[2], </a:t>
            </a:r>
            <a:r>
              <a:rPr lang="en-GB" i="1" dirty="0" err="1"/>
              <a:t>arr</a:t>
            </a:r>
            <a:r>
              <a:rPr lang="en-GB" i="1" dirty="0"/>
              <a:t>[1]] = [</a:t>
            </a:r>
            <a:r>
              <a:rPr lang="en-GB" i="1" dirty="0" err="1"/>
              <a:t>arr</a:t>
            </a:r>
            <a:r>
              <a:rPr lang="en-GB" i="1" dirty="0"/>
              <a:t>[1], </a:t>
            </a:r>
            <a:r>
              <a:rPr lang="en-GB" i="1" dirty="0" err="1"/>
              <a:t>arr</a:t>
            </a:r>
            <a:r>
              <a:rPr lang="en-GB" i="1" dirty="0"/>
              <a:t>[2]];</a:t>
            </a:r>
          </a:p>
          <a:p>
            <a:pPr marL="0" indent="0">
              <a:buNone/>
            </a:pPr>
            <a:r>
              <a:rPr lang="en-GB" i="1" dirty="0"/>
              <a:t>console.log(</a:t>
            </a:r>
            <a:r>
              <a:rPr lang="en-GB" i="1" dirty="0" err="1"/>
              <a:t>arr</a:t>
            </a:r>
            <a:r>
              <a:rPr lang="en-GB" i="1" dirty="0"/>
              <a:t>);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13147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Desestructuración (VII)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A por otro ejemplo </a:t>
            </a:r>
            <a:r>
              <a:rPr lang="es-ES" dirty="0" err="1"/>
              <a:t>monguer</a:t>
            </a:r>
            <a:r>
              <a:rPr lang="es-ES" dirty="0"/>
              <a:t>: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function f() {</a:t>
            </a:r>
          </a:p>
          <a:p>
            <a:pPr marL="0" indent="0">
              <a:buNone/>
            </a:pPr>
            <a:r>
              <a:rPr lang="en-GB" i="1" dirty="0"/>
              <a:t>  return [1, 2];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let a, b;</a:t>
            </a:r>
          </a:p>
          <a:p>
            <a:pPr marL="0" indent="0">
              <a:buNone/>
            </a:pPr>
            <a:r>
              <a:rPr lang="en-GB" i="1" dirty="0"/>
              <a:t>[a, b] = f();</a:t>
            </a:r>
          </a:p>
          <a:p>
            <a:pPr marL="0" indent="0">
              <a:buNone/>
            </a:pPr>
            <a:r>
              <a:rPr lang="en-GB" i="1" dirty="0"/>
              <a:t>console.log(a);</a:t>
            </a:r>
          </a:p>
          <a:p>
            <a:pPr marL="0" indent="0">
              <a:buNone/>
            </a:pPr>
            <a:r>
              <a:rPr lang="en-GB" i="1" dirty="0"/>
              <a:t>console.log(b);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812251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Desestructuración (VIII)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Un ultimo ejemplo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 err="1"/>
              <a:t>const</a:t>
            </a:r>
            <a:r>
              <a:rPr lang="en-GB" i="1" dirty="0"/>
              <a:t> [a, ...b] = [1, 2, 3];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console.log(a);</a:t>
            </a:r>
          </a:p>
          <a:p>
            <a:pPr marL="0" indent="0">
              <a:buNone/>
            </a:pPr>
            <a:r>
              <a:rPr lang="en-GB" i="1" dirty="0"/>
              <a:t>console.log(b); 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246183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Symbols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Es un tipo de dato primitivo como </a:t>
            </a:r>
            <a:r>
              <a:rPr lang="es-ES" dirty="0" err="1"/>
              <a:t>Boolean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 o </a:t>
            </a:r>
            <a:r>
              <a:rPr lang="es-ES" dirty="0" err="1"/>
              <a:t>Number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No se puede tener dos symbols iguales</a:t>
            </a:r>
          </a:p>
          <a:p>
            <a:pPr>
              <a:buFontTx/>
              <a:buChar char="-"/>
            </a:pPr>
            <a:r>
              <a:rPr lang="es-ES" dirty="0"/>
              <a:t>Nos sirve para asegurar que no hay ambigüedades 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 err="1"/>
              <a:t>producto</a:t>
            </a:r>
            <a:r>
              <a:rPr lang="en-GB" i="1" dirty="0"/>
              <a:t> = {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nombre</a:t>
            </a:r>
            <a:r>
              <a:rPr lang="en-GB" i="1" dirty="0"/>
              <a:t>: “Pepe”,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apellidos</a:t>
            </a:r>
            <a:r>
              <a:rPr lang="en-GB" i="1" dirty="0"/>
              <a:t>: “Contreras </a:t>
            </a:r>
            <a:r>
              <a:rPr lang="en-GB" i="1" dirty="0" err="1"/>
              <a:t>Carretero</a:t>
            </a:r>
            <a:r>
              <a:rPr lang="en-GB" i="1" dirty="0"/>
              <a:t>”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 err="1"/>
              <a:t>direccion</a:t>
            </a:r>
            <a:r>
              <a:rPr lang="en-GB" i="1" dirty="0"/>
              <a:t>: “C/ Malaga 12, 4D”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producto.id = Symbol(“id”);	// </a:t>
            </a:r>
            <a:r>
              <a:rPr lang="en-GB" i="1" dirty="0" err="1"/>
              <a:t>valor</a:t>
            </a:r>
            <a:r>
              <a:rPr lang="en-GB" i="1" dirty="0"/>
              <a:t> </a:t>
            </a:r>
            <a:r>
              <a:rPr lang="en-GB" i="1" dirty="0" err="1"/>
              <a:t>unico</a:t>
            </a: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Symbol(“id) == Symbol(“id”) 	// es </a:t>
            </a:r>
            <a:r>
              <a:rPr lang="en-GB" i="1" dirty="0" err="1"/>
              <a:t>siempre</a:t>
            </a:r>
            <a:r>
              <a:rPr lang="en-GB" i="1" dirty="0"/>
              <a:t> false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283990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Promesas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10266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Nos da control sobre operaciones asíncronas</a:t>
            </a:r>
          </a:p>
          <a:p>
            <a:pPr>
              <a:buFontTx/>
              <a:buChar char="-"/>
            </a:pPr>
            <a:r>
              <a:rPr lang="es-ES" dirty="0"/>
              <a:t>Llamadas a API suelen ser asíncronas</a:t>
            </a:r>
          </a:p>
          <a:p>
            <a:pPr>
              <a:buFontTx/>
              <a:buChar char="-"/>
            </a:pPr>
            <a:r>
              <a:rPr lang="es-ES" dirty="0"/>
              <a:t>Tratamiento de </a:t>
            </a:r>
            <a:r>
              <a:rPr lang="es-ES" dirty="0" err="1"/>
              <a:t>arrays</a:t>
            </a:r>
            <a:r>
              <a:rPr lang="es-ES" dirty="0"/>
              <a:t> o listas largas mejor </a:t>
            </a:r>
            <a:r>
              <a:rPr lang="es-ES" dirty="0" err="1"/>
              <a:t>asincronas</a:t>
            </a:r>
            <a:r>
              <a:rPr lang="es-ES" dirty="0"/>
              <a:t> 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let p = new Promise(function(resolve, reject){</a:t>
            </a:r>
          </a:p>
          <a:p>
            <a:pPr marL="0" indent="0">
              <a:buNone/>
            </a:pPr>
            <a:r>
              <a:rPr lang="en-GB" i="1" dirty="0"/>
              <a:t>	// </a:t>
            </a:r>
            <a:r>
              <a:rPr lang="en-GB" i="1" dirty="0" err="1"/>
              <a:t>hacer</a:t>
            </a:r>
            <a:r>
              <a:rPr lang="en-GB" i="1" dirty="0"/>
              <a:t> un </a:t>
            </a:r>
            <a:r>
              <a:rPr lang="en-GB" i="1" dirty="0" err="1"/>
              <a:t>trabajo</a:t>
            </a:r>
            <a:r>
              <a:rPr lang="en-GB" i="1" dirty="0"/>
              <a:t> largo</a:t>
            </a:r>
          </a:p>
          <a:p>
            <a:pPr marL="0" indent="0">
              <a:buNone/>
            </a:pPr>
            <a:r>
              <a:rPr lang="en-GB" i="1" dirty="0"/>
              <a:t>	if (ok) { </a:t>
            </a:r>
          </a:p>
          <a:p>
            <a:pPr marL="0" indent="0">
              <a:buNone/>
            </a:pPr>
            <a:r>
              <a:rPr lang="en-GB" i="1" dirty="0"/>
              <a:t>		resolve(‘</a:t>
            </a:r>
            <a:r>
              <a:rPr lang="en-GB" i="1" dirty="0" err="1"/>
              <a:t>Trabajo</a:t>
            </a:r>
            <a:r>
              <a:rPr lang="en-GB" i="1" dirty="0"/>
              <a:t> </a:t>
            </a:r>
            <a:r>
              <a:rPr lang="en-GB" i="1" dirty="0" err="1"/>
              <a:t>completado</a:t>
            </a:r>
            <a:r>
              <a:rPr lang="en-GB" i="1" dirty="0"/>
              <a:t>’);</a:t>
            </a:r>
          </a:p>
          <a:p>
            <a:pPr marL="0" indent="0">
              <a:buNone/>
            </a:pPr>
            <a:r>
              <a:rPr lang="en-GB" i="1" dirty="0"/>
              <a:t>	}</a:t>
            </a:r>
          </a:p>
          <a:p>
            <a:pPr marL="0" indent="0">
              <a:buNone/>
            </a:pPr>
            <a:r>
              <a:rPr lang="en-GB" i="1" dirty="0"/>
              <a:t>	else{</a:t>
            </a:r>
          </a:p>
          <a:p>
            <a:pPr marL="0" indent="0">
              <a:buNone/>
            </a:pPr>
            <a:r>
              <a:rPr lang="en-GB" i="1" dirty="0"/>
              <a:t>		reject('ERROR , no se </a:t>
            </a:r>
            <a:r>
              <a:rPr lang="en-GB" i="1" dirty="0" err="1"/>
              <a:t>pudo</a:t>
            </a:r>
            <a:r>
              <a:rPr lang="en-GB" i="1" dirty="0"/>
              <a:t> </a:t>
            </a:r>
            <a:r>
              <a:rPr lang="en-GB" i="1" dirty="0" err="1"/>
              <a:t>realizar</a:t>
            </a:r>
            <a:r>
              <a:rPr lang="en-GB" i="1" dirty="0"/>
              <a:t> la </a:t>
            </a:r>
            <a:r>
              <a:rPr lang="en-GB" i="1" dirty="0" err="1"/>
              <a:t>tarea</a:t>
            </a:r>
            <a:r>
              <a:rPr lang="en-GB" i="1" dirty="0"/>
              <a:t>’);</a:t>
            </a:r>
          </a:p>
          <a:p>
            <a:pPr marL="0" indent="0">
              <a:buNone/>
            </a:pPr>
            <a:r>
              <a:rPr lang="en-GB" i="1" dirty="0"/>
              <a:t>	}</a:t>
            </a:r>
          </a:p>
          <a:p>
            <a:pPr marL="0" indent="0">
              <a:buNone/>
            </a:pPr>
            <a:r>
              <a:rPr lang="en-GB" i="1" dirty="0"/>
              <a:t>})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5460620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Promesas (II)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4992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Veamos un ejemplo 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function </a:t>
            </a:r>
            <a:r>
              <a:rPr lang="en-GB" i="1" dirty="0" err="1"/>
              <a:t>sumaPositivosAsync</a:t>
            </a:r>
            <a:r>
              <a:rPr lang="en-GB" i="1" dirty="0"/>
              <a:t>(a, b) {</a:t>
            </a:r>
          </a:p>
          <a:p>
            <a:pPr marL="0" indent="0">
              <a:buNone/>
            </a:pPr>
            <a:r>
              <a:rPr lang="en-GB" i="1" dirty="0"/>
              <a:t>      let p = new Promise(function (resolve, reject) {</a:t>
            </a:r>
          </a:p>
          <a:p>
            <a:pPr marL="0" indent="0">
              <a:buNone/>
            </a:pPr>
            <a:r>
              <a:rPr lang="en-GB" i="1" dirty="0"/>
              <a:t>         if (a &gt;= 0 &amp;&amp; b &gt;= 0) {</a:t>
            </a:r>
          </a:p>
          <a:p>
            <a:pPr marL="0" indent="0">
              <a:buNone/>
            </a:pPr>
            <a:r>
              <a:rPr lang="en-GB" i="1" dirty="0"/>
              <a:t>	resolve(a + b);</a:t>
            </a:r>
          </a:p>
          <a:p>
            <a:pPr marL="0" indent="0">
              <a:buNone/>
            </a:pPr>
            <a:r>
              <a:rPr lang="en-GB" i="1" dirty="0"/>
              <a:t>         } else {</a:t>
            </a:r>
          </a:p>
          <a:p>
            <a:pPr marL="0" indent="0">
              <a:buNone/>
            </a:pPr>
            <a:r>
              <a:rPr lang="en-GB" i="1" dirty="0"/>
              <a:t>            reject(‘Los </a:t>
            </a:r>
            <a:r>
              <a:rPr lang="en-GB" i="1" dirty="0" err="1"/>
              <a:t>numeros</a:t>
            </a:r>
            <a:r>
              <a:rPr lang="en-GB" i="1" dirty="0"/>
              <a:t> </a:t>
            </a:r>
            <a:r>
              <a:rPr lang="en-GB" i="1" dirty="0" err="1"/>
              <a:t>indicados</a:t>
            </a:r>
            <a:r>
              <a:rPr lang="en-GB" i="1" dirty="0"/>
              <a:t> no son </a:t>
            </a:r>
            <a:r>
              <a:rPr lang="en-GB" i="1" dirty="0" err="1"/>
              <a:t>positivos</a:t>
            </a:r>
            <a:r>
              <a:rPr lang="en-GB" i="1" dirty="0"/>
              <a:t>’) ;</a:t>
            </a:r>
          </a:p>
          <a:p>
            <a:pPr marL="0" indent="0">
              <a:buNone/>
            </a:pPr>
            <a:r>
              <a:rPr lang="en-GB" i="1" dirty="0"/>
              <a:t>         }</a:t>
            </a:r>
          </a:p>
          <a:p>
            <a:pPr marL="0" indent="0">
              <a:buNone/>
            </a:pPr>
            <a:r>
              <a:rPr lang="en-GB" i="1" dirty="0"/>
              <a:t>         return p;</a:t>
            </a:r>
          </a:p>
          <a:p>
            <a:pPr marL="0" indent="0">
              <a:buNone/>
            </a:pPr>
            <a:r>
              <a:rPr lang="en-GB" i="1" dirty="0"/>
              <a:t>   })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   </a:t>
            </a:r>
            <a:r>
              <a:rPr lang="en-GB" i="1" dirty="0" err="1"/>
              <a:t>sumaPositivosAsync</a:t>
            </a:r>
            <a:r>
              <a:rPr lang="en-GB" i="1" dirty="0"/>
              <a:t>(10, 20)</a:t>
            </a:r>
          </a:p>
          <a:p>
            <a:pPr marL="0" indent="0">
              <a:buNone/>
            </a:pPr>
            <a:r>
              <a:rPr lang="en-GB" i="1" dirty="0"/>
              <a:t>      .then(ok)</a:t>
            </a:r>
          </a:p>
          <a:p>
            <a:pPr marL="0" indent="0">
              <a:buNone/>
            </a:pPr>
            <a:r>
              <a:rPr lang="en-GB" i="1" dirty="0"/>
              <a:t>      .catch(error);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D47CF-51FA-434E-AF72-AF6FA0099953}"/>
              </a:ext>
            </a:extLst>
          </p:cNvPr>
          <p:cNvSpPr txBox="1">
            <a:spLocks/>
          </p:cNvSpPr>
          <p:nvPr/>
        </p:nvSpPr>
        <p:spPr>
          <a:xfrm>
            <a:off x="6217331" y="1928690"/>
            <a:ext cx="51549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 err="1"/>
              <a:t>sumaPositivosAsync</a:t>
            </a:r>
            <a:r>
              <a:rPr lang="en-GB" i="1" dirty="0"/>
              <a:t>(-10, -20)</a:t>
            </a:r>
          </a:p>
          <a:p>
            <a:pPr marL="0" indent="0">
              <a:buNone/>
            </a:pPr>
            <a:r>
              <a:rPr lang="en-GB" i="1" dirty="0"/>
              <a:t>      .then(ok) </a:t>
            </a:r>
          </a:p>
          <a:p>
            <a:pPr marL="0" indent="0">
              <a:buNone/>
            </a:pPr>
            <a:r>
              <a:rPr lang="en-GB" i="1" dirty="0"/>
              <a:t>      .catch(error);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   function error(err) {</a:t>
            </a:r>
          </a:p>
          <a:p>
            <a:pPr marL="0" indent="0">
              <a:buNone/>
            </a:pPr>
            <a:r>
              <a:rPr lang="en-GB" i="1" dirty="0"/>
              <a:t>      console.log(‘Error: ', err);</a:t>
            </a:r>
          </a:p>
          <a:p>
            <a:pPr marL="0" indent="0">
              <a:buNone/>
            </a:pPr>
            <a:r>
              <a:rPr lang="en-GB" i="1" dirty="0"/>
              <a:t>   }</a:t>
            </a:r>
          </a:p>
          <a:p>
            <a:pPr marL="0" indent="0">
              <a:buNone/>
            </a:pPr>
            <a:r>
              <a:rPr lang="en-GB" i="1" dirty="0"/>
              <a:t>   function ok(result) {</a:t>
            </a:r>
          </a:p>
          <a:p>
            <a:pPr marL="0" indent="0">
              <a:buNone/>
            </a:pPr>
            <a:r>
              <a:rPr lang="en-GB" i="1" dirty="0"/>
              <a:t>      console.log(‘OK: ’, result);</a:t>
            </a:r>
          </a:p>
          <a:p>
            <a:pPr marL="0" indent="0">
              <a:buNone/>
            </a:pPr>
            <a:r>
              <a:rPr lang="en-GB" i="1" dirty="0"/>
              <a:t>   }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   console.log('end’);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958573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ES6 – Promesas (III)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0ACCA-D929-4669-908F-04DAEDB78488}"/>
              </a:ext>
            </a:extLst>
          </p:cNvPr>
          <p:cNvSpPr txBox="1">
            <a:spLocks/>
          </p:cNvSpPr>
          <p:nvPr/>
        </p:nvSpPr>
        <p:spPr>
          <a:xfrm>
            <a:off x="981720" y="1978025"/>
            <a:ext cx="9857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Ejercicio: Modificar el anterior para sumar 10000 números</a:t>
            </a:r>
          </a:p>
          <a:p>
            <a:pPr>
              <a:buFontTx/>
              <a:buChar char="-"/>
            </a:pPr>
            <a:r>
              <a:rPr lang="es-ES" dirty="0"/>
              <a:t>Ejercicio: Ahora con 1 millón de números</a:t>
            </a:r>
          </a:p>
          <a:p>
            <a:pPr>
              <a:buFontTx/>
              <a:buChar char="-"/>
            </a:pPr>
            <a:r>
              <a:rPr lang="es-ES" dirty="0"/>
              <a:t>Ejercicio: En nuestra de solución </a:t>
            </a:r>
            <a:r>
              <a:rPr lang="es-ES" dirty="0" err="1"/>
              <a:t>Ecommerce</a:t>
            </a:r>
            <a:r>
              <a:rPr lang="es-ES" dirty="0"/>
              <a:t> usar Promesas para las llamadas a las </a:t>
            </a:r>
            <a:r>
              <a:rPr lang="es-ES"/>
              <a:t>URLs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21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Library – Incluir datos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Acceder a elementos del DOM y manipular su contenido 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i="1" dirty="0" err="1"/>
              <a:t>var</a:t>
            </a:r>
            <a:r>
              <a:rPr lang="es-ES" i="1" dirty="0"/>
              <a:t> container = </a:t>
            </a:r>
            <a:r>
              <a:rPr lang="es-ES" i="1" dirty="0" err="1"/>
              <a:t>Document.getElementByID</a:t>
            </a:r>
            <a:r>
              <a:rPr lang="es-ES" i="1" dirty="0"/>
              <a:t>(“container”);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&lt;!DOCTYPE 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	&lt;</a:t>
            </a:r>
            <a:r>
              <a:rPr lang="es-ES" i="1" dirty="0" err="1"/>
              <a:t>body</a:t>
            </a:r>
            <a:r>
              <a:rPr lang="es-ES" i="1" dirty="0"/>
              <a:t> </a:t>
            </a:r>
            <a:r>
              <a:rPr lang="es-ES" i="1" dirty="0" err="1"/>
              <a:t>onLoad</a:t>
            </a:r>
            <a:r>
              <a:rPr lang="es-ES" i="1" dirty="0"/>
              <a:t>=“</a:t>
            </a:r>
            <a:r>
              <a:rPr lang="es-ES" i="1" dirty="0" err="1"/>
              <a:t>miFuncion</a:t>
            </a:r>
            <a:r>
              <a:rPr lang="es-ES" i="1" dirty="0"/>
              <a:t>()”&gt;</a:t>
            </a:r>
          </a:p>
          <a:p>
            <a:pPr marL="0" indent="0">
              <a:buNone/>
            </a:pPr>
            <a:r>
              <a:rPr lang="es-ES" i="1" dirty="0"/>
              <a:t>		&lt;</a:t>
            </a:r>
            <a:r>
              <a:rPr lang="es-ES" i="1" dirty="0" err="1"/>
              <a:t>div</a:t>
            </a:r>
            <a:r>
              <a:rPr lang="es-ES" i="1" dirty="0"/>
              <a:t> id=“container”&gt;</a:t>
            </a:r>
          </a:p>
          <a:p>
            <a:pPr marL="0" indent="0">
              <a:buNone/>
            </a:pPr>
            <a:r>
              <a:rPr lang="es-ES" i="1" dirty="0"/>
              <a:t>			&lt;p id=“</a:t>
            </a:r>
            <a:r>
              <a:rPr lang="es-ES" i="1" dirty="0" err="1"/>
              <a:t>text</a:t>
            </a:r>
            <a:r>
              <a:rPr lang="es-ES" i="1" dirty="0"/>
              <a:t>”&gt;Esto es una </a:t>
            </a:r>
            <a:r>
              <a:rPr lang="es-ES" i="1" dirty="0" err="1"/>
              <a:t>p&amp;aacute;gina</a:t>
            </a:r>
            <a:r>
              <a:rPr lang="es-ES" i="1" dirty="0"/>
              <a:t> web&lt;/p&gt;</a:t>
            </a:r>
          </a:p>
          <a:p>
            <a:pPr marL="0" indent="0">
              <a:buNone/>
            </a:pPr>
            <a:r>
              <a:rPr lang="es-ES" i="1" dirty="0"/>
              <a:t>		&lt;/</a:t>
            </a:r>
            <a:r>
              <a:rPr lang="es-ES" i="1" dirty="0" err="1"/>
              <a:t>div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	&lt;/</a:t>
            </a:r>
            <a:r>
              <a:rPr lang="es-ES" i="1" dirty="0" err="1"/>
              <a:t>body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r>
              <a:rPr lang="es-ES" i="1" dirty="0"/>
              <a:t>&lt;/</a:t>
            </a:r>
            <a:r>
              <a:rPr lang="es-ES" i="1" dirty="0" err="1"/>
              <a:t>html</a:t>
            </a:r>
            <a:r>
              <a:rPr lang="es-ES" i="1" dirty="0"/>
              <a:t>&gt;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Ejercicio: Modificar desde JavaScript el texto en el elemento &lt;p&gt;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045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NodeJS</a:t>
            </a:r>
            <a:r>
              <a:rPr lang="es-ES" dirty="0"/>
              <a:t> – MySQL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Instalar la libraría de MySQL</a:t>
            </a:r>
          </a:p>
          <a:p>
            <a:pPr marL="0" indent="0" algn="ctr">
              <a:buNone/>
            </a:pP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mysql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Incluir en nuestro código</a:t>
            </a:r>
          </a:p>
          <a:p>
            <a:pPr marL="0" indent="0" algn="ctr">
              <a:buNone/>
            </a:pP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mysql</a:t>
            </a:r>
            <a:r>
              <a:rPr lang="es-ES" dirty="0"/>
              <a:t> = </a:t>
            </a:r>
            <a:r>
              <a:rPr lang="es-ES" dirty="0" err="1"/>
              <a:t>require</a:t>
            </a:r>
            <a:r>
              <a:rPr lang="es-ES" dirty="0"/>
              <a:t>('</a:t>
            </a:r>
            <a:r>
              <a:rPr lang="es-ES" dirty="0" err="1"/>
              <a:t>mysql</a:t>
            </a:r>
            <a:r>
              <a:rPr lang="es-ES" dirty="0"/>
              <a:t>’);</a:t>
            </a:r>
          </a:p>
          <a:p>
            <a:pPr>
              <a:buFontTx/>
              <a:buChar char="-"/>
            </a:pPr>
            <a:r>
              <a:rPr lang="es-ES" dirty="0"/>
              <a:t>Configurar la conexión con MySQL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connection</a:t>
            </a:r>
            <a:r>
              <a:rPr lang="es-ES" dirty="0"/>
              <a:t> = </a:t>
            </a:r>
            <a:r>
              <a:rPr lang="es-ES" dirty="0" err="1"/>
              <a:t>mysql.createConnection</a:t>
            </a:r>
            <a:r>
              <a:rPr lang="es-ES" dirty="0"/>
              <a:t>({</a:t>
            </a:r>
          </a:p>
          <a:p>
            <a:pPr marL="0" indent="0">
              <a:buNone/>
            </a:pPr>
            <a:r>
              <a:rPr lang="es-ES" dirty="0"/>
              <a:t>				host: 'localhost’,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user</a:t>
            </a:r>
            <a:r>
              <a:rPr lang="es-ES" dirty="0"/>
              <a:t>: '</a:t>
            </a:r>
            <a:r>
              <a:rPr lang="es-ES" dirty="0" err="1"/>
              <a:t>root</a:t>
            </a:r>
            <a:r>
              <a:rPr lang="es-ES" dirty="0"/>
              <a:t>’,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password</a:t>
            </a:r>
            <a:r>
              <a:rPr lang="es-ES" dirty="0"/>
              <a:t>: ‘’,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database</a:t>
            </a:r>
            <a:r>
              <a:rPr lang="es-ES" dirty="0"/>
              <a:t>: '</a:t>
            </a:r>
            <a:r>
              <a:rPr lang="es-ES" dirty="0" err="1"/>
              <a:t>todoapp</a:t>
            </a:r>
            <a:r>
              <a:rPr lang="es-ES" dirty="0"/>
              <a:t>’});</a:t>
            </a:r>
          </a:p>
          <a:p>
            <a:pPr>
              <a:buFontTx/>
              <a:buChar char="-"/>
            </a:pPr>
            <a:r>
              <a:rPr lang="es-ES" dirty="0"/>
              <a:t>Conectar a la base de datos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connection.connect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(</a:t>
            </a:r>
            <a:r>
              <a:rPr lang="es-ES" dirty="0" err="1"/>
              <a:t>err</a:t>
            </a:r>
            <a:r>
              <a:rPr lang="es-ES" dirty="0"/>
              <a:t>) { 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err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console.error</a:t>
            </a:r>
            <a:r>
              <a:rPr lang="es-ES" dirty="0"/>
              <a:t>('error: ' + </a:t>
            </a:r>
            <a:r>
              <a:rPr lang="es-ES" dirty="0" err="1"/>
              <a:t>err.message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			}</a:t>
            </a:r>
          </a:p>
          <a:p>
            <a:pPr marL="0" indent="0">
              <a:buNone/>
            </a:pPr>
            <a:r>
              <a:rPr lang="es-ES" dirty="0"/>
              <a:t>			console.log('</a:t>
            </a:r>
            <a:r>
              <a:rPr lang="es-ES" dirty="0" err="1"/>
              <a:t>Connected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MySQL server.’);</a:t>
            </a:r>
          </a:p>
          <a:p>
            <a:pPr marL="0" indent="0">
              <a:buNone/>
            </a:pPr>
            <a:r>
              <a:rPr lang="es-ES" dirty="0"/>
              <a:t>		});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08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NodeJS</a:t>
            </a:r>
            <a:r>
              <a:rPr lang="es-ES" dirty="0"/>
              <a:t> – MySQL (II)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Cerrar la conexión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connection.end</a:t>
            </a:r>
            <a:r>
              <a:rPr lang="es-ES" i="1" dirty="0"/>
              <a:t>(</a:t>
            </a:r>
            <a:r>
              <a:rPr lang="es-ES" i="1" dirty="0" err="1"/>
              <a:t>function</a:t>
            </a:r>
            <a:r>
              <a:rPr lang="es-ES" i="1" dirty="0"/>
              <a:t>(</a:t>
            </a:r>
            <a:r>
              <a:rPr lang="es-ES" i="1" dirty="0" err="1"/>
              <a:t>err</a:t>
            </a:r>
            <a:r>
              <a:rPr lang="es-ES" i="1" dirty="0"/>
              <a:t>) {  </a:t>
            </a:r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err="1"/>
              <a:t>if</a:t>
            </a:r>
            <a:r>
              <a:rPr lang="es-ES" i="1" dirty="0"/>
              <a:t> (</a:t>
            </a:r>
            <a:r>
              <a:rPr lang="es-ES" i="1" dirty="0" err="1"/>
              <a:t>err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	    </a:t>
            </a:r>
            <a:r>
              <a:rPr lang="es-ES" i="1" dirty="0" err="1"/>
              <a:t>return</a:t>
            </a:r>
            <a:r>
              <a:rPr lang="es-ES" i="1" dirty="0"/>
              <a:t> console.log('error:' + </a:t>
            </a:r>
            <a:r>
              <a:rPr lang="es-ES" i="1" dirty="0" err="1"/>
              <a:t>err.message</a:t>
            </a:r>
            <a:r>
              <a:rPr lang="es-ES" i="1" dirty="0"/>
              <a:t>);</a:t>
            </a:r>
          </a:p>
          <a:p>
            <a:pPr marL="0" indent="0">
              <a:buNone/>
            </a:pPr>
            <a:r>
              <a:rPr lang="es-ES" i="1" dirty="0"/>
              <a:t>	}</a:t>
            </a:r>
          </a:p>
          <a:p>
            <a:pPr marL="0" indent="0">
              <a:buNone/>
            </a:pPr>
            <a:r>
              <a:rPr lang="es-ES" i="1" dirty="0"/>
              <a:t>	console.log('</a:t>
            </a:r>
            <a:r>
              <a:rPr lang="es-ES" i="1" dirty="0" err="1"/>
              <a:t>Close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database</a:t>
            </a:r>
            <a:r>
              <a:rPr lang="es-ES" i="1" dirty="0"/>
              <a:t> </a:t>
            </a:r>
            <a:r>
              <a:rPr lang="es-ES" i="1" dirty="0" err="1"/>
              <a:t>connection</a:t>
            </a:r>
            <a:r>
              <a:rPr lang="es-ES" i="1" dirty="0"/>
              <a:t>.’);</a:t>
            </a:r>
          </a:p>
          <a:p>
            <a:pPr marL="0" indent="0">
              <a:buNone/>
            </a:pPr>
            <a:r>
              <a:rPr lang="es-ES" i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2061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 err="1"/>
              <a:t>NodeJS</a:t>
            </a:r>
            <a:r>
              <a:rPr lang="es-ES" dirty="0"/>
              <a:t> – MySQL (III)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Ejecutar una sentencia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connection.query</a:t>
            </a:r>
            <a:r>
              <a:rPr lang="es-ES" i="1" dirty="0"/>
              <a:t>(‘SELECT * FROM `</a:t>
            </a:r>
            <a:r>
              <a:rPr lang="es-ES" i="1" dirty="0" err="1"/>
              <a:t>Books</a:t>
            </a:r>
            <a:r>
              <a:rPr lang="es-ES" i="1" dirty="0"/>
              <a:t>` WHERE `</a:t>
            </a:r>
            <a:r>
              <a:rPr lang="es-ES" i="1" dirty="0" err="1"/>
              <a:t>title</a:t>
            </a:r>
            <a:r>
              <a:rPr lang="es-ES" i="1" dirty="0"/>
              <a:t>`= ?’, 			[‘</a:t>
            </a:r>
            <a:r>
              <a:rPr lang="es-ES" i="1" dirty="0" err="1"/>
              <a:t>book_title</a:t>
            </a:r>
            <a:r>
              <a:rPr lang="es-ES" i="1" dirty="0"/>
              <a:t>’], </a:t>
            </a:r>
            <a:r>
              <a:rPr lang="es-ES" i="1" dirty="0" err="1"/>
              <a:t>function</a:t>
            </a:r>
            <a:r>
              <a:rPr lang="es-ES" i="1" dirty="0"/>
              <a:t>(error, </a:t>
            </a:r>
            <a:r>
              <a:rPr lang="es-ES" i="1" dirty="0" err="1"/>
              <a:t>results</a:t>
            </a:r>
            <a:r>
              <a:rPr lang="es-ES" i="1" dirty="0"/>
              <a:t>, </a:t>
            </a:r>
            <a:r>
              <a:rPr lang="es-ES" i="1" dirty="0" err="1"/>
              <a:t>fields</a:t>
            </a:r>
            <a:r>
              <a:rPr lang="es-ES" i="1" dirty="0"/>
              <a:t>) {</a:t>
            </a:r>
          </a:p>
          <a:p>
            <a:pPr marL="0" indent="0">
              <a:buNone/>
            </a:pPr>
            <a:r>
              <a:rPr lang="es-ES" i="1" dirty="0"/>
              <a:t>	// Gestionar error y resultados</a:t>
            </a:r>
          </a:p>
          <a:p>
            <a:pPr marL="0" indent="0">
              <a:buNone/>
            </a:pPr>
            <a:r>
              <a:rPr lang="es-ES" i="1" dirty="0"/>
              <a:t>});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Ejercicio: Escribir el código para obtener el listado de productos de nuestra base de datos de </a:t>
            </a:r>
            <a:r>
              <a:rPr lang="es-ES" i="1" dirty="0" err="1"/>
              <a:t>Ecommerce</a:t>
            </a:r>
            <a:r>
              <a:rPr lang="es-E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65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4846</Words>
  <Application>Microsoft Office PowerPoint</Application>
  <PresentationFormat>Widescreen</PresentationFormat>
  <Paragraphs>711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inherit</vt:lpstr>
      <vt:lpstr>Prototype</vt:lpstr>
      <vt:lpstr>Office Theme</vt:lpstr>
      <vt:lpstr>Full Stack Bootcamp</vt:lpstr>
      <vt:lpstr>Un DOM para dominarlos a todos</vt:lpstr>
      <vt:lpstr>Document Object Library - Eventos</vt:lpstr>
      <vt:lpstr>Document Object Library - Eventos</vt:lpstr>
      <vt:lpstr>Document Object Library - Identificadores</vt:lpstr>
      <vt:lpstr>Document Object Library – Incluir datos</vt:lpstr>
      <vt:lpstr>NodeJS – MySQL</vt:lpstr>
      <vt:lpstr>NodeJS – MySQL (II)</vt:lpstr>
      <vt:lpstr>NodeJS – MySQL (III)</vt:lpstr>
      <vt:lpstr>NodeJS – MySQL (IV)</vt:lpstr>
      <vt:lpstr>Alcance, Scope y Closure</vt:lpstr>
      <vt:lpstr>Alcance, Scope y Closure (II)</vt:lpstr>
      <vt:lpstr>Alcance, Scope y Closure (II)</vt:lpstr>
      <vt:lpstr>Alcance, Scope y Closure (IV)</vt:lpstr>
      <vt:lpstr>Alcance, Scope y Closure (V)</vt:lpstr>
      <vt:lpstr>AJAX – Asynchronous Javascript and XML</vt:lpstr>
      <vt:lpstr>AJAX – Como se usa </vt:lpstr>
      <vt:lpstr>Objetos y clases en JavaScript</vt:lpstr>
      <vt:lpstr>Objetos y clases - This</vt:lpstr>
      <vt:lpstr>Objetos y clases - Ejercicio</vt:lpstr>
      <vt:lpstr>Objetos y clases – Ejercicio (II)</vt:lpstr>
      <vt:lpstr>Objetos y clases – Ejercicio (III)</vt:lpstr>
      <vt:lpstr>Objetos y clases – Ejercicio (IV)</vt:lpstr>
      <vt:lpstr>Prototype en JavaScript</vt:lpstr>
      <vt:lpstr>Prototype y Call</vt:lpstr>
      <vt:lpstr>Prototype y Call - Ejercicio</vt:lpstr>
      <vt:lpstr>Prototype y Call – Ejercicio (II)</vt:lpstr>
      <vt:lpstr>Tipo de datos Map</vt:lpstr>
      <vt:lpstr>Tipo de datos Map - Ejercicio</vt:lpstr>
      <vt:lpstr>Tipo de datos Set</vt:lpstr>
      <vt:lpstr>Tipo de datos Set - Ejercicio</vt:lpstr>
      <vt:lpstr>Ejercicio Extra</vt:lpstr>
      <vt:lpstr>JavaScript - Iterables</vt:lpstr>
      <vt:lpstr>Iterables - Ejercicios</vt:lpstr>
      <vt:lpstr>Iterables – Symbol.iterator</vt:lpstr>
      <vt:lpstr>Symbol.iterator - Ejemplo</vt:lpstr>
      <vt:lpstr>Symbol.iterator - Ejercicios</vt:lpstr>
      <vt:lpstr>ECMAScript 6</vt:lpstr>
      <vt:lpstr>ES6 – Constantes y tipos de datos</vt:lpstr>
      <vt:lpstr>ES6 – Templates Literals</vt:lpstr>
      <vt:lpstr>ES6 – Tagged templates</vt:lpstr>
      <vt:lpstr>ES6 – Tagged templates - Ejercicio</vt:lpstr>
      <vt:lpstr>ES6 – Parámetros por defecto</vt:lpstr>
      <vt:lpstr>ES6 – Parámetros indefinidos</vt:lpstr>
      <vt:lpstr>ES6 – Funciones flecha</vt:lpstr>
      <vt:lpstr>ES6 – Desestructuración</vt:lpstr>
      <vt:lpstr>ES6 – Desestructuración (II)</vt:lpstr>
      <vt:lpstr>ES6 – Desestructuración (III)</vt:lpstr>
      <vt:lpstr>ES6 – Desestructuración (IV)</vt:lpstr>
      <vt:lpstr>ES6 – Desestructuración (V)</vt:lpstr>
      <vt:lpstr>ES6 – Desestructuración (VI)</vt:lpstr>
      <vt:lpstr>ES6 – Desestructuración (VII)</vt:lpstr>
      <vt:lpstr>ES6 – Desestructuración (VIII)</vt:lpstr>
      <vt:lpstr>ES6 – Symbols</vt:lpstr>
      <vt:lpstr>ES6 – Promesas</vt:lpstr>
      <vt:lpstr>ES6 – Promesas (II)</vt:lpstr>
      <vt:lpstr>ES6 – Promesas (III)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Menis</dc:creator>
  <cp:lastModifiedBy>Israel Menis</cp:lastModifiedBy>
  <cp:revision>39</cp:revision>
  <dcterms:created xsi:type="dcterms:W3CDTF">2021-12-21T19:55:08Z</dcterms:created>
  <dcterms:modified xsi:type="dcterms:W3CDTF">2022-02-18T09:05:09Z</dcterms:modified>
</cp:coreProperties>
</file>