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64" r:id="rId5"/>
    <p:sldId id="261" r:id="rId6"/>
    <p:sldId id="262" r:id="rId7"/>
    <p:sldId id="260" r:id="rId8"/>
    <p:sldId id="259" r:id="rId9"/>
    <p:sldId id="265" r:id="rId10"/>
    <p:sldId id="278" r:id="rId11"/>
    <p:sldId id="279" r:id="rId12"/>
    <p:sldId id="280" r:id="rId13"/>
    <p:sldId id="281" r:id="rId14"/>
    <p:sldId id="271" r:id="rId15"/>
    <p:sldId id="272" r:id="rId16"/>
    <p:sldId id="267" r:id="rId17"/>
    <p:sldId id="269" r:id="rId18"/>
    <p:sldId id="273" r:id="rId19"/>
    <p:sldId id="270" r:id="rId20"/>
    <p:sldId id="268" r:id="rId21"/>
    <p:sldId id="275" r:id="rId22"/>
    <p:sldId id="276"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7" r:id="rId38"/>
    <p:sldId id="296" r:id="rId39"/>
    <p:sldId id="298" r:id="rId40"/>
    <p:sldId id="299" r:id="rId41"/>
    <p:sldId id="300" r:id="rId42"/>
    <p:sldId id="301" r:id="rId43"/>
    <p:sldId id="302" r:id="rId44"/>
    <p:sldId id="303" r:id="rId45"/>
    <p:sldId id="305" r:id="rId46"/>
    <p:sldId id="306" r:id="rId47"/>
    <p:sldId id="307" r:id="rId48"/>
    <p:sldId id="309" r:id="rId49"/>
    <p:sldId id="308" r:id="rId50"/>
    <p:sldId id="310" r:id="rId51"/>
    <p:sldId id="312" r:id="rId52"/>
    <p:sldId id="311" r:id="rId53"/>
    <p:sldId id="313"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5FA4"/>
    <a:srgbClr val="C859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114" d="100"/>
          <a:sy n="114" d="100"/>
        </p:scale>
        <p:origin x="300" y="12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108E-A8AE-4CB9-8991-6C627DB34BE2}"/>
              </a:ext>
            </a:extLst>
          </p:cNvPr>
          <p:cNvSpPr>
            <a:spLocks noGrp="1"/>
          </p:cNvSpPr>
          <p:nvPr>
            <p:ph type="ctrTitle"/>
          </p:nvPr>
        </p:nvSpPr>
        <p:spPr>
          <a:xfrm>
            <a:off x="1524000" y="1122363"/>
            <a:ext cx="9144000" cy="2387600"/>
          </a:xfrm>
        </p:spPr>
        <p:txBody>
          <a:bodyPr anchor="b"/>
          <a:lstStyle>
            <a:lvl1pPr algn="ctr">
              <a:defRPr sz="6000">
                <a:latin typeface="Prototype" panose="02000400000000000000" pitchFamily="2" charset="0"/>
                <a:cs typeface="Prototype" panose="02000400000000000000" pitchFamily="2" charset="0"/>
              </a:defRPr>
            </a:lvl1pPr>
          </a:lstStyle>
          <a:p>
            <a:r>
              <a:rPr lang="es-ES" noProof="0" dirty="0" err="1"/>
              <a:t>Click</a:t>
            </a:r>
            <a:r>
              <a:rPr lang="es-ES" noProof="0" dirty="0"/>
              <a:t> </a:t>
            </a:r>
            <a:r>
              <a:rPr lang="es-ES" noProof="0" dirty="0" err="1"/>
              <a:t>to</a:t>
            </a:r>
            <a:r>
              <a:rPr lang="es-ES" noProof="0" dirty="0"/>
              <a:t> </a:t>
            </a:r>
            <a:r>
              <a:rPr lang="es-ES" noProof="0" dirty="0" err="1"/>
              <a:t>edit</a:t>
            </a:r>
            <a:r>
              <a:rPr lang="es-ES" noProof="0" dirty="0"/>
              <a:t> Master </a:t>
            </a:r>
            <a:r>
              <a:rPr lang="es-ES" noProof="0" dirty="0" err="1"/>
              <a:t>title</a:t>
            </a:r>
            <a:r>
              <a:rPr lang="es-ES" noProof="0" dirty="0"/>
              <a:t> </a:t>
            </a:r>
            <a:r>
              <a:rPr lang="es-ES" noProof="0" dirty="0" err="1"/>
              <a:t>style</a:t>
            </a:r>
            <a:endParaRPr lang="es-ES" noProof="0" dirty="0"/>
          </a:p>
        </p:txBody>
      </p:sp>
      <p:sp>
        <p:nvSpPr>
          <p:cNvPr id="3" name="Subtitle 2">
            <a:extLst>
              <a:ext uri="{FF2B5EF4-FFF2-40B4-BE49-F238E27FC236}">
                <a16:creationId xmlns:a16="http://schemas.microsoft.com/office/drawing/2014/main" id="{F195D545-07B1-4C71-92F2-7EA960204B94}"/>
              </a:ext>
            </a:extLst>
          </p:cNvPr>
          <p:cNvSpPr>
            <a:spLocks noGrp="1"/>
          </p:cNvSpPr>
          <p:nvPr>
            <p:ph type="subTitle" idx="1"/>
          </p:nvPr>
        </p:nvSpPr>
        <p:spPr>
          <a:xfrm>
            <a:off x="1524000" y="3602038"/>
            <a:ext cx="9144000" cy="1655762"/>
          </a:xfrm>
        </p:spPr>
        <p:txBody>
          <a:bodyPr/>
          <a:lstStyle>
            <a:lvl1pPr marL="0" indent="0" algn="ctr">
              <a:buNone/>
              <a:defRPr sz="2400">
                <a:latin typeface="Prototype" panose="02000400000000000000" pitchFamily="2" charset="0"/>
                <a:cs typeface="Prototype" panose="020004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noProof="0" dirty="0" err="1"/>
              <a:t>Click</a:t>
            </a:r>
            <a:r>
              <a:rPr lang="es-ES" noProof="0" dirty="0"/>
              <a:t> </a:t>
            </a:r>
            <a:r>
              <a:rPr lang="es-ES" noProof="0" dirty="0" err="1"/>
              <a:t>to</a:t>
            </a:r>
            <a:r>
              <a:rPr lang="es-ES" noProof="0" dirty="0"/>
              <a:t> </a:t>
            </a:r>
            <a:r>
              <a:rPr lang="es-ES" noProof="0" dirty="0" err="1"/>
              <a:t>edit</a:t>
            </a:r>
            <a:r>
              <a:rPr lang="es-ES" noProof="0" dirty="0"/>
              <a:t> Master </a:t>
            </a:r>
            <a:r>
              <a:rPr lang="es-ES" noProof="0" dirty="0" err="1"/>
              <a:t>subtitle</a:t>
            </a:r>
            <a:r>
              <a:rPr lang="es-ES" noProof="0" dirty="0"/>
              <a:t> </a:t>
            </a:r>
            <a:r>
              <a:rPr lang="es-ES" noProof="0" dirty="0" err="1"/>
              <a:t>style</a:t>
            </a:r>
            <a:endParaRPr lang="es-ES" noProof="0" dirty="0"/>
          </a:p>
        </p:txBody>
      </p:sp>
    </p:spTree>
    <p:extLst>
      <p:ext uri="{BB962C8B-B14F-4D97-AF65-F5344CB8AC3E}">
        <p14:creationId xmlns:p14="http://schemas.microsoft.com/office/powerpoint/2010/main" val="422433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B70A2-2189-4332-920D-0702CE1AC789}"/>
              </a:ext>
            </a:extLst>
          </p:cNvPr>
          <p:cNvSpPr>
            <a:spLocks noGrp="1"/>
          </p:cNvSpPr>
          <p:nvPr>
            <p:ph type="title"/>
          </p:nvPr>
        </p:nvSpPr>
        <p:spPr/>
        <p:txBody>
          <a:bodyPr/>
          <a:lstStyle/>
          <a:p>
            <a:r>
              <a:rPr lang="es-ES" noProof="0" dirty="0" err="1"/>
              <a:t>Click</a:t>
            </a:r>
            <a:r>
              <a:rPr lang="es-ES" noProof="0" dirty="0"/>
              <a:t> </a:t>
            </a:r>
            <a:r>
              <a:rPr lang="es-ES" noProof="0" dirty="0" err="1"/>
              <a:t>to</a:t>
            </a:r>
            <a:r>
              <a:rPr lang="es-ES" noProof="0" dirty="0"/>
              <a:t> </a:t>
            </a:r>
            <a:r>
              <a:rPr lang="es-ES" noProof="0" dirty="0" err="1"/>
              <a:t>edit</a:t>
            </a:r>
            <a:r>
              <a:rPr lang="es-ES" noProof="0" dirty="0"/>
              <a:t> Master </a:t>
            </a:r>
            <a:r>
              <a:rPr lang="es-ES" noProof="0" dirty="0" err="1"/>
              <a:t>title</a:t>
            </a:r>
            <a:r>
              <a:rPr lang="es-ES" noProof="0" dirty="0"/>
              <a:t> </a:t>
            </a:r>
            <a:r>
              <a:rPr lang="es-ES" noProof="0" dirty="0" err="1"/>
              <a:t>style</a:t>
            </a:r>
            <a:endParaRPr lang="es-ES" noProof="0" dirty="0"/>
          </a:p>
        </p:txBody>
      </p:sp>
      <p:sp>
        <p:nvSpPr>
          <p:cNvPr id="3" name="Vertical Text Placeholder 2">
            <a:extLst>
              <a:ext uri="{FF2B5EF4-FFF2-40B4-BE49-F238E27FC236}">
                <a16:creationId xmlns:a16="http://schemas.microsoft.com/office/drawing/2014/main" id="{7671107E-794A-46AF-9F7B-CC0EBF09F148}"/>
              </a:ext>
            </a:extLst>
          </p:cNvPr>
          <p:cNvSpPr>
            <a:spLocks noGrp="1"/>
          </p:cNvSpPr>
          <p:nvPr>
            <p:ph type="body" orient="vert" idx="1"/>
          </p:nvPr>
        </p:nvSpPr>
        <p:spPr/>
        <p:txBody>
          <a:bodyPr vert="eaVert"/>
          <a:lstStyle/>
          <a:p>
            <a:pPr lvl="0"/>
            <a:r>
              <a:rPr lang="es-ES" noProof="0" dirty="0" err="1"/>
              <a:t>Click</a:t>
            </a:r>
            <a:r>
              <a:rPr lang="es-ES" noProof="0" dirty="0"/>
              <a:t> </a:t>
            </a:r>
            <a:r>
              <a:rPr lang="es-ES" noProof="0" dirty="0" err="1"/>
              <a:t>to</a:t>
            </a:r>
            <a:r>
              <a:rPr lang="es-ES" noProof="0" dirty="0"/>
              <a:t> </a:t>
            </a:r>
            <a:r>
              <a:rPr lang="es-ES" noProof="0" dirty="0" err="1"/>
              <a:t>edit</a:t>
            </a:r>
            <a:r>
              <a:rPr lang="es-ES" noProof="0" dirty="0"/>
              <a:t> Master </a:t>
            </a:r>
            <a:r>
              <a:rPr lang="es-ES" noProof="0" dirty="0" err="1"/>
              <a:t>text</a:t>
            </a:r>
            <a:r>
              <a:rPr lang="es-ES" noProof="0" dirty="0"/>
              <a:t> </a:t>
            </a:r>
            <a:r>
              <a:rPr lang="es-ES" noProof="0" dirty="0" err="1"/>
              <a:t>styles</a:t>
            </a:r>
            <a:endParaRPr lang="es-ES" noProof="0" dirty="0"/>
          </a:p>
          <a:p>
            <a:pPr lvl="1"/>
            <a:r>
              <a:rPr lang="es-ES" noProof="0" dirty="0" err="1"/>
              <a:t>Second</a:t>
            </a:r>
            <a:r>
              <a:rPr lang="es-ES" noProof="0" dirty="0"/>
              <a:t> </a:t>
            </a:r>
            <a:r>
              <a:rPr lang="es-ES" noProof="0" dirty="0" err="1"/>
              <a:t>level</a:t>
            </a:r>
            <a:endParaRPr lang="es-ES" noProof="0" dirty="0"/>
          </a:p>
          <a:p>
            <a:pPr lvl="2"/>
            <a:r>
              <a:rPr lang="es-ES" noProof="0" dirty="0" err="1"/>
              <a:t>Third</a:t>
            </a:r>
            <a:r>
              <a:rPr lang="es-ES" noProof="0" dirty="0"/>
              <a:t> </a:t>
            </a:r>
            <a:r>
              <a:rPr lang="es-ES" noProof="0" dirty="0" err="1"/>
              <a:t>level</a:t>
            </a:r>
            <a:endParaRPr lang="es-ES" noProof="0" dirty="0"/>
          </a:p>
          <a:p>
            <a:pPr lvl="3"/>
            <a:r>
              <a:rPr lang="es-ES" noProof="0" dirty="0" err="1"/>
              <a:t>Fourth</a:t>
            </a:r>
            <a:r>
              <a:rPr lang="es-ES" noProof="0" dirty="0"/>
              <a:t> </a:t>
            </a:r>
            <a:r>
              <a:rPr lang="es-ES" noProof="0" dirty="0" err="1"/>
              <a:t>level</a:t>
            </a:r>
            <a:endParaRPr lang="es-ES" noProof="0" dirty="0"/>
          </a:p>
          <a:p>
            <a:pPr lvl="4"/>
            <a:r>
              <a:rPr lang="es-ES" noProof="0" dirty="0" err="1"/>
              <a:t>Fifth</a:t>
            </a:r>
            <a:r>
              <a:rPr lang="es-ES" noProof="0" dirty="0"/>
              <a:t> </a:t>
            </a:r>
            <a:r>
              <a:rPr lang="es-ES" noProof="0" dirty="0" err="1"/>
              <a:t>level</a:t>
            </a:r>
            <a:endParaRPr lang="es-ES" noProof="0" dirty="0"/>
          </a:p>
        </p:txBody>
      </p:sp>
    </p:spTree>
    <p:extLst>
      <p:ext uri="{BB962C8B-B14F-4D97-AF65-F5344CB8AC3E}">
        <p14:creationId xmlns:p14="http://schemas.microsoft.com/office/powerpoint/2010/main" val="245098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520D20-D4DC-4BB9-94DA-D414F14A841D}"/>
              </a:ext>
            </a:extLst>
          </p:cNvPr>
          <p:cNvSpPr>
            <a:spLocks noGrp="1"/>
          </p:cNvSpPr>
          <p:nvPr>
            <p:ph type="title" orient="vert"/>
          </p:nvPr>
        </p:nvSpPr>
        <p:spPr>
          <a:xfrm>
            <a:off x="8724900" y="365125"/>
            <a:ext cx="2628900" cy="5811838"/>
          </a:xfrm>
        </p:spPr>
        <p:txBody>
          <a:bodyPr vert="eaVert"/>
          <a:lstStyle/>
          <a:p>
            <a:r>
              <a:rPr lang="es-ES" noProof="0" dirty="0" err="1"/>
              <a:t>Click</a:t>
            </a:r>
            <a:r>
              <a:rPr lang="es-ES" noProof="0" dirty="0"/>
              <a:t> </a:t>
            </a:r>
            <a:r>
              <a:rPr lang="es-ES" noProof="0" dirty="0" err="1"/>
              <a:t>to</a:t>
            </a:r>
            <a:r>
              <a:rPr lang="es-ES" noProof="0" dirty="0"/>
              <a:t> </a:t>
            </a:r>
            <a:r>
              <a:rPr lang="es-ES" noProof="0" dirty="0" err="1"/>
              <a:t>edit</a:t>
            </a:r>
            <a:r>
              <a:rPr lang="es-ES" noProof="0" dirty="0"/>
              <a:t> Master </a:t>
            </a:r>
            <a:r>
              <a:rPr lang="es-ES" noProof="0" dirty="0" err="1"/>
              <a:t>title</a:t>
            </a:r>
            <a:r>
              <a:rPr lang="es-ES" noProof="0" dirty="0"/>
              <a:t> </a:t>
            </a:r>
            <a:r>
              <a:rPr lang="es-ES" noProof="0" dirty="0" err="1"/>
              <a:t>style</a:t>
            </a:r>
            <a:endParaRPr lang="es-ES" noProof="0" dirty="0"/>
          </a:p>
        </p:txBody>
      </p:sp>
      <p:sp>
        <p:nvSpPr>
          <p:cNvPr id="3" name="Vertical Text Placeholder 2">
            <a:extLst>
              <a:ext uri="{FF2B5EF4-FFF2-40B4-BE49-F238E27FC236}">
                <a16:creationId xmlns:a16="http://schemas.microsoft.com/office/drawing/2014/main" id="{72678FD3-866C-46BF-8FC8-67EF86CFC524}"/>
              </a:ext>
            </a:extLst>
          </p:cNvPr>
          <p:cNvSpPr>
            <a:spLocks noGrp="1"/>
          </p:cNvSpPr>
          <p:nvPr>
            <p:ph type="body" orient="vert" idx="1"/>
          </p:nvPr>
        </p:nvSpPr>
        <p:spPr>
          <a:xfrm>
            <a:off x="838200" y="365125"/>
            <a:ext cx="7734300" cy="5811838"/>
          </a:xfrm>
        </p:spPr>
        <p:txBody>
          <a:bodyPr vert="eaVert"/>
          <a:lstStyle/>
          <a:p>
            <a:pPr lvl="0"/>
            <a:r>
              <a:rPr lang="es-ES" noProof="0" dirty="0" err="1"/>
              <a:t>Click</a:t>
            </a:r>
            <a:r>
              <a:rPr lang="es-ES" noProof="0" dirty="0"/>
              <a:t> </a:t>
            </a:r>
            <a:r>
              <a:rPr lang="es-ES" noProof="0" dirty="0" err="1"/>
              <a:t>to</a:t>
            </a:r>
            <a:r>
              <a:rPr lang="es-ES" noProof="0" dirty="0"/>
              <a:t> </a:t>
            </a:r>
            <a:r>
              <a:rPr lang="es-ES" noProof="0" dirty="0" err="1"/>
              <a:t>edit</a:t>
            </a:r>
            <a:r>
              <a:rPr lang="es-ES" noProof="0" dirty="0"/>
              <a:t> Master </a:t>
            </a:r>
            <a:r>
              <a:rPr lang="es-ES" noProof="0" dirty="0" err="1"/>
              <a:t>text</a:t>
            </a:r>
            <a:r>
              <a:rPr lang="es-ES" noProof="0" dirty="0"/>
              <a:t> </a:t>
            </a:r>
            <a:r>
              <a:rPr lang="es-ES" noProof="0" dirty="0" err="1"/>
              <a:t>styles</a:t>
            </a:r>
            <a:endParaRPr lang="es-ES" noProof="0" dirty="0"/>
          </a:p>
          <a:p>
            <a:pPr lvl="1"/>
            <a:r>
              <a:rPr lang="es-ES" noProof="0" dirty="0" err="1"/>
              <a:t>Second</a:t>
            </a:r>
            <a:r>
              <a:rPr lang="es-ES" noProof="0" dirty="0"/>
              <a:t> </a:t>
            </a:r>
            <a:r>
              <a:rPr lang="es-ES" noProof="0" dirty="0" err="1"/>
              <a:t>level</a:t>
            </a:r>
            <a:endParaRPr lang="es-ES" noProof="0" dirty="0"/>
          </a:p>
          <a:p>
            <a:pPr lvl="2"/>
            <a:r>
              <a:rPr lang="es-ES" noProof="0" dirty="0" err="1"/>
              <a:t>Third</a:t>
            </a:r>
            <a:r>
              <a:rPr lang="es-ES" noProof="0" dirty="0"/>
              <a:t> </a:t>
            </a:r>
            <a:r>
              <a:rPr lang="es-ES" noProof="0" dirty="0" err="1"/>
              <a:t>level</a:t>
            </a:r>
            <a:endParaRPr lang="es-ES" noProof="0" dirty="0"/>
          </a:p>
          <a:p>
            <a:pPr lvl="3"/>
            <a:r>
              <a:rPr lang="es-ES" noProof="0" dirty="0" err="1"/>
              <a:t>Fourth</a:t>
            </a:r>
            <a:r>
              <a:rPr lang="es-ES" noProof="0" dirty="0"/>
              <a:t> </a:t>
            </a:r>
            <a:r>
              <a:rPr lang="es-ES" noProof="0" dirty="0" err="1"/>
              <a:t>level</a:t>
            </a:r>
            <a:endParaRPr lang="es-ES" noProof="0" dirty="0"/>
          </a:p>
          <a:p>
            <a:pPr lvl="4"/>
            <a:r>
              <a:rPr lang="es-ES" noProof="0" dirty="0" err="1"/>
              <a:t>Fifth</a:t>
            </a:r>
            <a:r>
              <a:rPr lang="es-ES" noProof="0" dirty="0"/>
              <a:t> </a:t>
            </a:r>
            <a:r>
              <a:rPr lang="es-ES" noProof="0" dirty="0" err="1"/>
              <a:t>level</a:t>
            </a:r>
            <a:endParaRPr lang="es-ES" noProof="0" dirty="0"/>
          </a:p>
        </p:txBody>
      </p:sp>
    </p:spTree>
    <p:extLst>
      <p:ext uri="{BB962C8B-B14F-4D97-AF65-F5344CB8AC3E}">
        <p14:creationId xmlns:p14="http://schemas.microsoft.com/office/powerpoint/2010/main" val="4263043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50347-F562-489E-A647-58FB85480366}"/>
              </a:ext>
            </a:extLst>
          </p:cNvPr>
          <p:cNvSpPr>
            <a:spLocks noGrp="1"/>
          </p:cNvSpPr>
          <p:nvPr>
            <p:ph type="title"/>
          </p:nvPr>
        </p:nvSpPr>
        <p:spPr/>
        <p:txBody>
          <a:bodyPr/>
          <a:lstStyle/>
          <a:p>
            <a:r>
              <a:rPr lang="es-ES" noProof="0" dirty="0" err="1"/>
              <a:t>Click</a:t>
            </a:r>
            <a:r>
              <a:rPr lang="es-ES" noProof="0" dirty="0"/>
              <a:t> </a:t>
            </a:r>
            <a:r>
              <a:rPr lang="es-ES" noProof="0" dirty="0" err="1"/>
              <a:t>to</a:t>
            </a:r>
            <a:r>
              <a:rPr lang="es-ES" noProof="0" dirty="0"/>
              <a:t> </a:t>
            </a:r>
            <a:r>
              <a:rPr lang="es-ES" noProof="0" dirty="0" err="1"/>
              <a:t>edit</a:t>
            </a:r>
            <a:r>
              <a:rPr lang="es-ES" noProof="0" dirty="0"/>
              <a:t> Master </a:t>
            </a:r>
            <a:r>
              <a:rPr lang="es-ES" noProof="0" dirty="0" err="1"/>
              <a:t>title</a:t>
            </a:r>
            <a:r>
              <a:rPr lang="es-ES" noProof="0" dirty="0"/>
              <a:t> </a:t>
            </a:r>
            <a:r>
              <a:rPr lang="es-ES" noProof="0" dirty="0" err="1"/>
              <a:t>style</a:t>
            </a:r>
            <a:endParaRPr lang="es-ES" noProof="0" dirty="0"/>
          </a:p>
        </p:txBody>
      </p:sp>
      <p:sp>
        <p:nvSpPr>
          <p:cNvPr id="3" name="Content Placeholder 2">
            <a:extLst>
              <a:ext uri="{FF2B5EF4-FFF2-40B4-BE49-F238E27FC236}">
                <a16:creationId xmlns:a16="http://schemas.microsoft.com/office/drawing/2014/main" id="{CF0D637E-F5D3-4948-92DD-340EEFE00BA0}"/>
              </a:ext>
            </a:extLst>
          </p:cNvPr>
          <p:cNvSpPr>
            <a:spLocks noGrp="1"/>
          </p:cNvSpPr>
          <p:nvPr>
            <p:ph idx="1"/>
          </p:nvPr>
        </p:nvSpPr>
        <p:spPr/>
        <p:txBody>
          <a:bodyPr/>
          <a:lstStyle/>
          <a:p>
            <a:pPr lvl="0"/>
            <a:r>
              <a:rPr lang="es-ES" noProof="0" dirty="0" err="1"/>
              <a:t>Click</a:t>
            </a:r>
            <a:r>
              <a:rPr lang="es-ES" noProof="0" dirty="0"/>
              <a:t> </a:t>
            </a:r>
            <a:r>
              <a:rPr lang="es-ES" noProof="0" dirty="0" err="1"/>
              <a:t>to</a:t>
            </a:r>
            <a:r>
              <a:rPr lang="es-ES" noProof="0" dirty="0"/>
              <a:t> </a:t>
            </a:r>
            <a:r>
              <a:rPr lang="es-ES" noProof="0" dirty="0" err="1"/>
              <a:t>edit</a:t>
            </a:r>
            <a:r>
              <a:rPr lang="es-ES" noProof="0" dirty="0"/>
              <a:t> Master </a:t>
            </a:r>
            <a:r>
              <a:rPr lang="es-ES" noProof="0" dirty="0" err="1"/>
              <a:t>text</a:t>
            </a:r>
            <a:r>
              <a:rPr lang="es-ES" noProof="0" dirty="0"/>
              <a:t> </a:t>
            </a:r>
            <a:r>
              <a:rPr lang="es-ES" noProof="0" dirty="0" err="1"/>
              <a:t>styles</a:t>
            </a:r>
            <a:endParaRPr lang="es-ES" noProof="0" dirty="0"/>
          </a:p>
          <a:p>
            <a:pPr lvl="1"/>
            <a:r>
              <a:rPr lang="es-ES" noProof="0" dirty="0" err="1"/>
              <a:t>Second</a:t>
            </a:r>
            <a:r>
              <a:rPr lang="es-ES" noProof="0" dirty="0"/>
              <a:t> </a:t>
            </a:r>
            <a:r>
              <a:rPr lang="es-ES" noProof="0" dirty="0" err="1"/>
              <a:t>level</a:t>
            </a:r>
            <a:endParaRPr lang="es-ES" noProof="0" dirty="0"/>
          </a:p>
          <a:p>
            <a:pPr lvl="2"/>
            <a:r>
              <a:rPr lang="es-ES" noProof="0" dirty="0" err="1"/>
              <a:t>Third</a:t>
            </a:r>
            <a:r>
              <a:rPr lang="es-ES" noProof="0" dirty="0"/>
              <a:t> </a:t>
            </a:r>
            <a:r>
              <a:rPr lang="es-ES" noProof="0" dirty="0" err="1"/>
              <a:t>level</a:t>
            </a:r>
            <a:endParaRPr lang="es-ES" noProof="0" dirty="0"/>
          </a:p>
          <a:p>
            <a:pPr lvl="3"/>
            <a:r>
              <a:rPr lang="es-ES" noProof="0" dirty="0" err="1"/>
              <a:t>Fourth</a:t>
            </a:r>
            <a:r>
              <a:rPr lang="es-ES" noProof="0" dirty="0"/>
              <a:t> </a:t>
            </a:r>
            <a:r>
              <a:rPr lang="es-ES" noProof="0" dirty="0" err="1"/>
              <a:t>level</a:t>
            </a:r>
            <a:endParaRPr lang="es-ES" noProof="0" dirty="0"/>
          </a:p>
          <a:p>
            <a:pPr lvl="4"/>
            <a:r>
              <a:rPr lang="es-ES" noProof="0" dirty="0" err="1"/>
              <a:t>Fifth</a:t>
            </a:r>
            <a:r>
              <a:rPr lang="es-ES" noProof="0" dirty="0"/>
              <a:t> </a:t>
            </a:r>
            <a:r>
              <a:rPr lang="es-ES" noProof="0" dirty="0" err="1"/>
              <a:t>level</a:t>
            </a:r>
            <a:endParaRPr lang="es-ES" noProof="0" dirty="0"/>
          </a:p>
        </p:txBody>
      </p:sp>
    </p:spTree>
    <p:extLst>
      <p:ext uri="{BB962C8B-B14F-4D97-AF65-F5344CB8AC3E}">
        <p14:creationId xmlns:p14="http://schemas.microsoft.com/office/powerpoint/2010/main" val="3649177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121AA-A9BD-4088-8A37-7620468606A1}"/>
              </a:ext>
            </a:extLst>
          </p:cNvPr>
          <p:cNvSpPr>
            <a:spLocks noGrp="1"/>
          </p:cNvSpPr>
          <p:nvPr>
            <p:ph type="title"/>
          </p:nvPr>
        </p:nvSpPr>
        <p:spPr>
          <a:xfrm>
            <a:off x="831850" y="1709738"/>
            <a:ext cx="10515600" cy="2852737"/>
          </a:xfrm>
        </p:spPr>
        <p:txBody>
          <a:bodyPr anchor="b"/>
          <a:lstStyle>
            <a:lvl1pPr>
              <a:defRPr sz="6000"/>
            </a:lvl1pPr>
          </a:lstStyle>
          <a:p>
            <a:r>
              <a:rPr lang="es-ES" noProof="0" dirty="0" err="1"/>
              <a:t>Click</a:t>
            </a:r>
            <a:r>
              <a:rPr lang="es-ES" noProof="0" dirty="0"/>
              <a:t> </a:t>
            </a:r>
            <a:r>
              <a:rPr lang="es-ES" noProof="0" dirty="0" err="1"/>
              <a:t>to</a:t>
            </a:r>
            <a:r>
              <a:rPr lang="es-ES" noProof="0" dirty="0"/>
              <a:t> </a:t>
            </a:r>
            <a:r>
              <a:rPr lang="es-ES" noProof="0" dirty="0" err="1"/>
              <a:t>edit</a:t>
            </a:r>
            <a:r>
              <a:rPr lang="es-ES" noProof="0" dirty="0"/>
              <a:t> Master </a:t>
            </a:r>
            <a:r>
              <a:rPr lang="es-ES" noProof="0" dirty="0" err="1"/>
              <a:t>title</a:t>
            </a:r>
            <a:r>
              <a:rPr lang="es-ES" noProof="0" dirty="0"/>
              <a:t> </a:t>
            </a:r>
            <a:r>
              <a:rPr lang="es-ES" noProof="0" dirty="0" err="1"/>
              <a:t>style</a:t>
            </a:r>
            <a:endParaRPr lang="es-ES" noProof="0" dirty="0"/>
          </a:p>
        </p:txBody>
      </p:sp>
      <p:sp>
        <p:nvSpPr>
          <p:cNvPr id="3" name="Text Placeholder 2">
            <a:extLst>
              <a:ext uri="{FF2B5EF4-FFF2-40B4-BE49-F238E27FC236}">
                <a16:creationId xmlns:a16="http://schemas.microsoft.com/office/drawing/2014/main" id="{47B01500-7EC4-4F60-928D-7C9DED0209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noProof="0" dirty="0" err="1"/>
              <a:t>Click</a:t>
            </a:r>
            <a:r>
              <a:rPr lang="es-ES" noProof="0" dirty="0"/>
              <a:t> </a:t>
            </a:r>
            <a:r>
              <a:rPr lang="es-ES" noProof="0" dirty="0" err="1"/>
              <a:t>to</a:t>
            </a:r>
            <a:r>
              <a:rPr lang="es-ES" noProof="0" dirty="0"/>
              <a:t> </a:t>
            </a:r>
            <a:r>
              <a:rPr lang="es-ES" noProof="0" dirty="0" err="1"/>
              <a:t>edit</a:t>
            </a:r>
            <a:r>
              <a:rPr lang="es-ES" noProof="0" dirty="0"/>
              <a:t> Master </a:t>
            </a:r>
            <a:r>
              <a:rPr lang="es-ES" noProof="0" dirty="0" err="1"/>
              <a:t>text</a:t>
            </a:r>
            <a:r>
              <a:rPr lang="es-ES" noProof="0" dirty="0"/>
              <a:t> </a:t>
            </a:r>
            <a:r>
              <a:rPr lang="es-ES" noProof="0" dirty="0" err="1"/>
              <a:t>styles</a:t>
            </a:r>
            <a:endParaRPr lang="es-ES" noProof="0" dirty="0"/>
          </a:p>
        </p:txBody>
      </p:sp>
    </p:spTree>
    <p:extLst>
      <p:ext uri="{BB962C8B-B14F-4D97-AF65-F5344CB8AC3E}">
        <p14:creationId xmlns:p14="http://schemas.microsoft.com/office/powerpoint/2010/main" val="7120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3BA50-0078-406C-88B0-88F400528235}"/>
              </a:ext>
            </a:extLst>
          </p:cNvPr>
          <p:cNvSpPr>
            <a:spLocks noGrp="1"/>
          </p:cNvSpPr>
          <p:nvPr>
            <p:ph type="title"/>
          </p:nvPr>
        </p:nvSpPr>
        <p:spPr/>
        <p:txBody>
          <a:bodyPr/>
          <a:lstStyle/>
          <a:p>
            <a:r>
              <a:rPr lang="es-ES" noProof="0" dirty="0" err="1"/>
              <a:t>Click</a:t>
            </a:r>
            <a:r>
              <a:rPr lang="es-ES" noProof="0" dirty="0"/>
              <a:t> </a:t>
            </a:r>
            <a:r>
              <a:rPr lang="es-ES" noProof="0" dirty="0" err="1"/>
              <a:t>to</a:t>
            </a:r>
            <a:r>
              <a:rPr lang="es-ES" noProof="0" dirty="0"/>
              <a:t> </a:t>
            </a:r>
            <a:r>
              <a:rPr lang="es-ES" noProof="0" dirty="0" err="1"/>
              <a:t>edit</a:t>
            </a:r>
            <a:r>
              <a:rPr lang="es-ES" noProof="0" dirty="0"/>
              <a:t> Master </a:t>
            </a:r>
            <a:r>
              <a:rPr lang="es-ES" noProof="0" dirty="0" err="1"/>
              <a:t>title</a:t>
            </a:r>
            <a:r>
              <a:rPr lang="es-ES" noProof="0" dirty="0"/>
              <a:t> </a:t>
            </a:r>
            <a:r>
              <a:rPr lang="es-ES" noProof="0" dirty="0" err="1"/>
              <a:t>style</a:t>
            </a:r>
            <a:endParaRPr lang="es-ES" noProof="0" dirty="0"/>
          </a:p>
        </p:txBody>
      </p:sp>
      <p:sp>
        <p:nvSpPr>
          <p:cNvPr id="3" name="Content Placeholder 2">
            <a:extLst>
              <a:ext uri="{FF2B5EF4-FFF2-40B4-BE49-F238E27FC236}">
                <a16:creationId xmlns:a16="http://schemas.microsoft.com/office/drawing/2014/main" id="{B468ED3A-D031-44C7-94D7-AB8FD764DEAB}"/>
              </a:ext>
            </a:extLst>
          </p:cNvPr>
          <p:cNvSpPr>
            <a:spLocks noGrp="1"/>
          </p:cNvSpPr>
          <p:nvPr>
            <p:ph sz="half" idx="1"/>
          </p:nvPr>
        </p:nvSpPr>
        <p:spPr>
          <a:xfrm>
            <a:off x="838200" y="1825625"/>
            <a:ext cx="5181600" cy="4351338"/>
          </a:xfrm>
        </p:spPr>
        <p:txBody>
          <a:bodyPr/>
          <a:lstStyle/>
          <a:p>
            <a:pPr lvl="0"/>
            <a:r>
              <a:rPr lang="es-ES" noProof="0" dirty="0" err="1"/>
              <a:t>Click</a:t>
            </a:r>
            <a:r>
              <a:rPr lang="es-ES" noProof="0" dirty="0"/>
              <a:t> </a:t>
            </a:r>
            <a:r>
              <a:rPr lang="es-ES" noProof="0" dirty="0" err="1"/>
              <a:t>to</a:t>
            </a:r>
            <a:r>
              <a:rPr lang="es-ES" noProof="0" dirty="0"/>
              <a:t> </a:t>
            </a:r>
            <a:r>
              <a:rPr lang="es-ES" noProof="0" dirty="0" err="1"/>
              <a:t>edit</a:t>
            </a:r>
            <a:r>
              <a:rPr lang="es-ES" noProof="0" dirty="0"/>
              <a:t> Master </a:t>
            </a:r>
            <a:r>
              <a:rPr lang="es-ES" noProof="0" dirty="0" err="1"/>
              <a:t>text</a:t>
            </a:r>
            <a:r>
              <a:rPr lang="es-ES" noProof="0" dirty="0"/>
              <a:t> </a:t>
            </a:r>
            <a:r>
              <a:rPr lang="es-ES" noProof="0" dirty="0" err="1"/>
              <a:t>styles</a:t>
            </a:r>
            <a:endParaRPr lang="es-ES" noProof="0" dirty="0"/>
          </a:p>
          <a:p>
            <a:pPr lvl="1"/>
            <a:r>
              <a:rPr lang="es-ES" noProof="0" dirty="0" err="1"/>
              <a:t>Second</a:t>
            </a:r>
            <a:r>
              <a:rPr lang="es-ES" noProof="0" dirty="0"/>
              <a:t> </a:t>
            </a:r>
            <a:r>
              <a:rPr lang="es-ES" noProof="0" dirty="0" err="1"/>
              <a:t>level</a:t>
            </a:r>
            <a:endParaRPr lang="es-ES" noProof="0" dirty="0"/>
          </a:p>
          <a:p>
            <a:pPr lvl="2"/>
            <a:r>
              <a:rPr lang="es-ES" noProof="0" dirty="0" err="1"/>
              <a:t>Third</a:t>
            </a:r>
            <a:r>
              <a:rPr lang="es-ES" noProof="0" dirty="0"/>
              <a:t> </a:t>
            </a:r>
            <a:r>
              <a:rPr lang="es-ES" noProof="0" dirty="0" err="1"/>
              <a:t>level</a:t>
            </a:r>
            <a:endParaRPr lang="es-ES" noProof="0" dirty="0"/>
          </a:p>
          <a:p>
            <a:pPr lvl="3"/>
            <a:r>
              <a:rPr lang="es-ES" noProof="0" dirty="0" err="1"/>
              <a:t>Fourth</a:t>
            </a:r>
            <a:r>
              <a:rPr lang="es-ES" noProof="0" dirty="0"/>
              <a:t> </a:t>
            </a:r>
            <a:r>
              <a:rPr lang="es-ES" noProof="0" dirty="0" err="1"/>
              <a:t>level</a:t>
            </a:r>
            <a:endParaRPr lang="es-ES" noProof="0" dirty="0"/>
          </a:p>
          <a:p>
            <a:pPr lvl="4"/>
            <a:r>
              <a:rPr lang="es-ES" noProof="0" dirty="0" err="1"/>
              <a:t>Fifth</a:t>
            </a:r>
            <a:r>
              <a:rPr lang="es-ES" noProof="0" dirty="0"/>
              <a:t> </a:t>
            </a:r>
            <a:r>
              <a:rPr lang="es-ES" noProof="0" dirty="0" err="1"/>
              <a:t>level</a:t>
            </a:r>
            <a:endParaRPr lang="es-ES" noProof="0" dirty="0"/>
          </a:p>
        </p:txBody>
      </p:sp>
      <p:sp>
        <p:nvSpPr>
          <p:cNvPr id="4" name="Content Placeholder 3">
            <a:extLst>
              <a:ext uri="{FF2B5EF4-FFF2-40B4-BE49-F238E27FC236}">
                <a16:creationId xmlns:a16="http://schemas.microsoft.com/office/drawing/2014/main" id="{885A6C10-9C71-42F2-924D-1574CB2ACD58}"/>
              </a:ext>
            </a:extLst>
          </p:cNvPr>
          <p:cNvSpPr>
            <a:spLocks noGrp="1"/>
          </p:cNvSpPr>
          <p:nvPr>
            <p:ph sz="half" idx="2"/>
          </p:nvPr>
        </p:nvSpPr>
        <p:spPr>
          <a:xfrm>
            <a:off x="6172200" y="1825625"/>
            <a:ext cx="5181600" cy="4351338"/>
          </a:xfrm>
        </p:spPr>
        <p:txBody>
          <a:bodyPr/>
          <a:lstStyle/>
          <a:p>
            <a:pPr lvl="0"/>
            <a:r>
              <a:rPr lang="es-ES" noProof="0" dirty="0" err="1"/>
              <a:t>Click</a:t>
            </a:r>
            <a:r>
              <a:rPr lang="es-ES" noProof="0" dirty="0"/>
              <a:t> </a:t>
            </a:r>
            <a:r>
              <a:rPr lang="es-ES" noProof="0" dirty="0" err="1"/>
              <a:t>to</a:t>
            </a:r>
            <a:r>
              <a:rPr lang="es-ES" noProof="0" dirty="0"/>
              <a:t> </a:t>
            </a:r>
            <a:r>
              <a:rPr lang="es-ES" noProof="0" dirty="0" err="1"/>
              <a:t>edit</a:t>
            </a:r>
            <a:r>
              <a:rPr lang="es-ES" noProof="0" dirty="0"/>
              <a:t> Master </a:t>
            </a:r>
            <a:r>
              <a:rPr lang="es-ES" noProof="0" dirty="0" err="1"/>
              <a:t>text</a:t>
            </a:r>
            <a:r>
              <a:rPr lang="es-ES" noProof="0" dirty="0"/>
              <a:t> </a:t>
            </a:r>
            <a:r>
              <a:rPr lang="es-ES" noProof="0" dirty="0" err="1"/>
              <a:t>styles</a:t>
            </a:r>
            <a:endParaRPr lang="es-ES" noProof="0" dirty="0"/>
          </a:p>
          <a:p>
            <a:pPr lvl="1"/>
            <a:r>
              <a:rPr lang="es-ES" noProof="0" dirty="0" err="1"/>
              <a:t>Second</a:t>
            </a:r>
            <a:r>
              <a:rPr lang="es-ES" noProof="0" dirty="0"/>
              <a:t> </a:t>
            </a:r>
            <a:r>
              <a:rPr lang="es-ES" noProof="0" dirty="0" err="1"/>
              <a:t>level</a:t>
            </a:r>
            <a:endParaRPr lang="es-ES" noProof="0" dirty="0"/>
          </a:p>
          <a:p>
            <a:pPr lvl="2"/>
            <a:r>
              <a:rPr lang="es-ES" noProof="0" dirty="0" err="1"/>
              <a:t>Third</a:t>
            </a:r>
            <a:r>
              <a:rPr lang="es-ES" noProof="0" dirty="0"/>
              <a:t> </a:t>
            </a:r>
            <a:r>
              <a:rPr lang="es-ES" noProof="0" dirty="0" err="1"/>
              <a:t>level</a:t>
            </a:r>
            <a:endParaRPr lang="es-ES" noProof="0" dirty="0"/>
          </a:p>
          <a:p>
            <a:pPr lvl="3"/>
            <a:r>
              <a:rPr lang="es-ES" noProof="0" dirty="0" err="1"/>
              <a:t>Fourth</a:t>
            </a:r>
            <a:r>
              <a:rPr lang="es-ES" noProof="0" dirty="0"/>
              <a:t> </a:t>
            </a:r>
            <a:r>
              <a:rPr lang="es-ES" noProof="0" dirty="0" err="1"/>
              <a:t>level</a:t>
            </a:r>
            <a:endParaRPr lang="es-ES" noProof="0" dirty="0"/>
          </a:p>
          <a:p>
            <a:pPr lvl="4"/>
            <a:r>
              <a:rPr lang="es-ES" noProof="0" dirty="0" err="1"/>
              <a:t>Fifth</a:t>
            </a:r>
            <a:r>
              <a:rPr lang="es-ES" noProof="0" dirty="0"/>
              <a:t> </a:t>
            </a:r>
            <a:r>
              <a:rPr lang="es-ES" noProof="0" dirty="0" err="1"/>
              <a:t>level</a:t>
            </a:r>
            <a:endParaRPr lang="es-ES" noProof="0" dirty="0"/>
          </a:p>
        </p:txBody>
      </p:sp>
    </p:spTree>
    <p:extLst>
      <p:ext uri="{BB962C8B-B14F-4D97-AF65-F5344CB8AC3E}">
        <p14:creationId xmlns:p14="http://schemas.microsoft.com/office/powerpoint/2010/main" val="220578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113C0-11C0-49EA-A649-1D620AFEB718}"/>
              </a:ext>
            </a:extLst>
          </p:cNvPr>
          <p:cNvSpPr>
            <a:spLocks noGrp="1"/>
          </p:cNvSpPr>
          <p:nvPr>
            <p:ph type="title"/>
          </p:nvPr>
        </p:nvSpPr>
        <p:spPr>
          <a:xfrm>
            <a:off x="839788" y="365125"/>
            <a:ext cx="10515600" cy="1325563"/>
          </a:xfrm>
        </p:spPr>
        <p:txBody>
          <a:bodyPr/>
          <a:lstStyle/>
          <a:p>
            <a:r>
              <a:rPr lang="es-ES" noProof="0" dirty="0" err="1"/>
              <a:t>Click</a:t>
            </a:r>
            <a:r>
              <a:rPr lang="es-ES" noProof="0" dirty="0"/>
              <a:t> </a:t>
            </a:r>
            <a:r>
              <a:rPr lang="es-ES" noProof="0" dirty="0" err="1"/>
              <a:t>to</a:t>
            </a:r>
            <a:r>
              <a:rPr lang="es-ES" noProof="0" dirty="0"/>
              <a:t> </a:t>
            </a:r>
            <a:r>
              <a:rPr lang="es-ES" noProof="0" dirty="0" err="1"/>
              <a:t>edit</a:t>
            </a:r>
            <a:r>
              <a:rPr lang="es-ES" noProof="0" dirty="0"/>
              <a:t> Master </a:t>
            </a:r>
            <a:r>
              <a:rPr lang="es-ES" noProof="0" dirty="0" err="1"/>
              <a:t>title</a:t>
            </a:r>
            <a:r>
              <a:rPr lang="es-ES" noProof="0" dirty="0"/>
              <a:t> </a:t>
            </a:r>
            <a:r>
              <a:rPr lang="es-ES" noProof="0" dirty="0" err="1"/>
              <a:t>style</a:t>
            </a:r>
            <a:endParaRPr lang="es-ES" noProof="0" dirty="0"/>
          </a:p>
        </p:txBody>
      </p:sp>
      <p:sp>
        <p:nvSpPr>
          <p:cNvPr id="3" name="Text Placeholder 2">
            <a:extLst>
              <a:ext uri="{FF2B5EF4-FFF2-40B4-BE49-F238E27FC236}">
                <a16:creationId xmlns:a16="http://schemas.microsoft.com/office/drawing/2014/main" id="{F19E83E5-573C-4A14-9C98-8B32E582C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noProof="0" dirty="0" err="1"/>
              <a:t>Click</a:t>
            </a:r>
            <a:r>
              <a:rPr lang="es-ES" noProof="0" dirty="0"/>
              <a:t> </a:t>
            </a:r>
            <a:r>
              <a:rPr lang="es-ES" noProof="0" dirty="0" err="1"/>
              <a:t>to</a:t>
            </a:r>
            <a:r>
              <a:rPr lang="es-ES" noProof="0" dirty="0"/>
              <a:t> </a:t>
            </a:r>
            <a:r>
              <a:rPr lang="es-ES" noProof="0" dirty="0" err="1"/>
              <a:t>edit</a:t>
            </a:r>
            <a:r>
              <a:rPr lang="es-ES" noProof="0" dirty="0"/>
              <a:t> Master </a:t>
            </a:r>
            <a:r>
              <a:rPr lang="es-ES" noProof="0" dirty="0" err="1"/>
              <a:t>text</a:t>
            </a:r>
            <a:r>
              <a:rPr lang="es-ES" noProof="0" dirty="0"/>
              <a:t> </a:t>
            </a:r>
            <a:r>
              <a:rPr lang="es-ES" noProof="0" dirty="0" err="1"/>
              <a:t>styles</a:t>
            </a:r>
            <a:endParaRPr lang="es-ES" noProof="0" dirty="0"/>
          </a:p>
        </p:txBody>
      </p:sp>
      <p:sp>
        <p:nvSpPr>
          <p:cNvPr id="4" name="Content Placeholder 3">
            <a:extLst>
              <a:ext uri="{FF2B5EF4-FFF2-40B4-BE49-F238E27FC236}">
                <a16:creationId xmlns:a16="http://schemas.microsoft.com/office/drawing/2014/main" id="{A1728732-2A2B-46B4-98A5-893CF22F4C7C}"/>
              </a:ext>
            </a:extLst>
          </p:cNvPr>
          <p:cNvSpPr>
            <a:spLocks noGrp="1"/>
          </p:cNvSpPr>
          <p:nvPr>
            <p:ph sz="half" idx="2"/>
          </p:nvPr>
        </p:nvSpPr>
        <p:spPr>
          <a:xfrm>
            <a:off x="839788" y="2505075"/>
            <a:ext cx="5157787" cy="3684588"/>
          </a:xfrm>
        </p:spPr>
        <p:txBody>
          <a:bodyPr/>
          <a:lstStyle/>
          <a:p>
            <a:pPr lvl="0"/>
            <a:r>
              <a:rPr lang="es-ES" noProof="0" dirty="0" err="1"/>
              <a:t>Click</a:t>
            </a:r>
            <a:r>
              <a:rPr lang="es-ES" noProof="0" dirty="0"/>
              <a:t> </a:t>
            </a:r>
            <a:r>
              <a:rPr lang="es-ES" noProof="0" dirty="0" err="1"/>
              <a:t>to</a:t>
            </a:r>
            <a:r>
              <a:rPr lang="es-ES" noProof="0" dirty="0"/>
              <a:t> </a:t>
            </a:r>
            <a:r>
              <a:rPr lang="es-ES" noProof="0" dirty="0" err="1"/>
              <a:t>edit</a:t>
            </a:r>
            <a:r>
              <a:rPr lang="es-ES" noProof="0" dirty="0"/>
              <a:t> Master </a:t>
            </a:r>
            <a:r>
              <a:rPr lang="es-ES" noProof="0" dirty="0" err="1"/>
              <a:t>text</a:t>
            </a:r>
            <a:r>
              <a:rPr lang="es-ES" noProof="0" dirty="0"/>
              <a:t> </a:t>
            </a:r>
            <a:r>
              <a:rPr lang="es-ES" noProof="0" dirty="0" err="1"/>
              <a:t>styles</a:t>
            </a:r>
            <a:endParaRPr lang="es-ES" noProof="0" dirty="0"/>
          </a:p>
          <a:p>
            <a:pPr lvl="1"/>
            <a:r>
              <a:rPr lang="es-ES" noProof="0" dirty="0" err="1"/>
              <a:t>Second</a:t>
            </a:r>
            <a:r>
              <a:rPr lang="es-ES" noProof="0" dirty="0"/>
              <a:t> </a:t>
            </a:r>
            <a:r>
              <a:rPr lang="es-ES" noProof="0" dirty="0" err="1"/>
              <a:t>level</a:t>
            </a:r>
            <a:endParaRPr lang="es-ES" noProof="0" dirty="0"/>
          </a:p>
          <a:p>
            <a:pPr lvl="2"/>
            <a:r>
              <a:rPr lang="es-ES" noProof="0" dirty="0" err="1"/>
              <a:t>Third</a:t>
            </a:r>
            <a:r>
              <a:rPr lang="es-ES" noProof="0" dirty="0"/>
              <a:t> </a:t>
            </a:r>
            <a:r>
              <a:rPr lang="es-ES" noProof="0" dirty="0" err="1"/>
              <a:t>level</a:t>
            </a:r>
            <a:endParaRPr lang="es-ES" noProof="0" dirty="0"/>
          </a:p>
          <a:p>
            <a:pPr lvl="3"/>
            <a:r>
              <a:rPr lang="es-ES" noProof="0" dirty="0" err="1"/>
              <a:t>Fourth</a:t>
            </a:r>
            <a:r>
              <a:rPr lang="es-ES" noProof="0" dirty="0"/>
              <a:t> </a:t>
            </a:r>
            <a:r>
              <a:rPr lang="es-ES" noProof="0" dirty="0" err="1"/>
              <a:t>level</a:t>
            </a:r>
            <a:endParaRPr lang="es-ES" noProof="0" dirty="0"/>
          </a:p>
          <a:p>
            <a:pPr lvl="4"/>
            <a:r>
              <a:rPr lang="es-ES" noProof="0" dirty="0" err="1"/>
              <a:t>Fifth</a:t>
            </a:r>
            <a:r>
              <a:rPr lang="es-ES" noProof="0" dirty="0"/>
              <a:t> </a:t>
            </a:r>
            <a:r>
              <a:rPr lang="es-ES" noProof="0" dirty="0" err="1"/>
              <a:t>level</a:t>
            </a:r>
            <a:endParaRPr lang="es-ES" noProof="0" dirty="0"/>
          </a:p>
        </p:txBody>
      </p:sp>
      <p:sp>
        <p:nvSpPr>
          <p:cNvPr id="5" name="Text Placeholder 4">
            <a:extLst>
              <a:ext uri="{FF2B5EF4-FFF2-40B4-BE49-F238E27FC236}">
                <a16:creationId xmlns:a16="http://schemas.microsoft.com/office/drawing/2014/main" id="{38BD63B6-536C-4DBE-B255-8239F71BBF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noProof="0" dirty="0" err="1"/>
              <a:t>Click</a:t>
            </a:r>
            <a:r>
              <a:rPr lang="es-ES" noProof="0" dirty="0"/>
              <a:t> </a:t>
            </a:r>
            <a:r>
              <a:rPr lang="es-ES" noProof="0" dirty="0" err="1"/>
              <a:t>to</a:t>
            </a:r>
            <a:r>
              <a:rPr lang="es-ES" noProof="0" dirty="0"/>
              <a:t> </a:t>
            </a:r>
            <a:r>
              <a:rPr lang="es-ES" noProof="0" dirty="0" err="1"/>
              <a:t>edit</a:t>
            </a:r>
            <a:r>
              <a:rPr lang="es-ES" noProof="0" dirty="0"/>
              <a:t> Master </a:t>
            </a:r>
            <a:r>
              <a:rPr lang="es-ES" noProof="0" dirty="0" err="1"/>
              <a:t>text</a:t>
            </a:r>
            <a:r>
              <a:rPr lang="es-ES" noProof="0" dirty="0"/>
              <a:t> </a:t>
            </a:r>
            <a:r>
              <a:rPr lang="es-ES" noProof="0" dirty="0" err="1"/>
              <a:t>styles</a:t>
            </a:r>
            <a:endParaRPr lang="es-ES" noProof="0" dirty="0"/>
          </a:p>
        </p:txBody>
      </p:sp>
      <p:sp>
        <p:nvSpPr>
          <p:cNvPr id="6" name="Content Placeholder 5">
            <a:extLst>
              <a:ext uri="{FF2B5EF4-FFF2-40B4-BE49-F238E27FC236}">
                <a16:creationId xmlns:a16="http://schemas.microsoft.com/office/drawing/2014/main" id="{7D603EF6-ED6A-45A9-BD8C-3B54549128AA}"/>
              </a:ext>
            </a:extLst>
          </p:cNvPr>
          <p:cNvSpPr>
            <a:spLocks noGrp="1"/>
          </p:cNvSpPr>
          <p:nvPr>
            <p:ph sz="quarter" idx="4"/>
          </p:nvPr>
        </p:nvSpPr>
        <p:spPr>
          <a:xfrm>
            <a:off x="6172200" y="2505075"/>
            <a:ext cx="5183188" cy="3684588"/>
          </a:xfrm>
        </p:spPr>
        <p:txBody>
          <a:bodyPr/>
          <a:lstStyle/>
          <a:p>
            <a:pPr lvl="0"/>
            <a:r>
              <a:rPr lang="es-ES" noProof="0" dirty="0" err="1"/>
              <a:t>Click</a:t>
            </a:r>
            <a:r>
              <a:rPr lang="es-ES" noProof="0" dirty="0"/>
              <a:t> </a:t>
            </a:r>
            <a:r>
              <a:rPr lang="es-ES" noProof="0" dirty="0" err="1"/>
              <a:t>to</a:t>
            </a:r>
            <a:r>
              <a:rPr lang="es-ES" noProof="0" dirty="0"/>
              <a:t> </a:t>
            </a:r>
            <a:r>
              <a:rPr lang="es-ES" noProof="0" dirty="0" err="1"/>
              <a:t>edit</a:t>
            </a:r>
            <a:r>
              <a:rPr lang="es-ES" noProof="0" dirty="0"/>
              <a:t> Master </a:t>
            </a:r>
            <a:r>
              <a:rPr lang="es-ES" noProof="0" dirty="0" err="1"/>
              <a:t>text</a:t>
            </a:r>
            <a:r>
              <a:rPr lang="es-ES" noProof="0" dirty="0"/>
              <a:t> </a:t>
            </a:r>
            <a:r>
              <a:rPr lang="es-ES" noProof="0" dirty="0" err="1"/>
              <a:t>styles</a:t>
            </a:r>
            <a:endParaRPr lang="es-ES" noProof="0" dirty="0"/>
          </a:p>
          <a:p>
            <a:pPr lvl="1"/>
            <a:r>
              <a:rPr lang="es-ES" noProof="0" dirty="0" err="1"/>
              <a:t>Second</a:t>
            </a:r>
            <a:r>
              <a:rPr lang="es-ES" noProof="0" dirty="0"/>
              <a:t> </a:t>
            </a:r>
            <a:r>
              <a:rPr lang="es-ES" noProof="0" dirty="0" err="1"/>
              <a:t>level</a:t>
            </a:r>
            <a:endParaRPr lang="es-ES" noProof="0" dirty="0"/>
          </a:p>
          <a:p>
            <a:pPr lvl="2"/>
            <a:r>
              <a:rPr lang="es-ES" noProof="0" dirty="0" err="1"/>
              <a:t>Third</a:t>
            </a:r>
            <a:r>
              <a:rPr lang="es-ES" noProof="0" dirty="0"/>
              <a:t> </a:t>
            </a:r>
            <a:r>
              <a:rPr lang="es-ES" noProof="0" dirty="0" err="1"/>
              <a:t>level</a:t>
            </a:r>
            <a:endParaRPr lang="es-ES" noProof="0" dirty="0"/>
          </a:p>
          <a:p>
            <a:pPr lvl="3"/>
            <a:r>
              <a:rPr lang="es-ES" noProof="0" dirty="0" err="1"/>
              <a:t>Fourth</a:t>
            </a:r>
            <a:r>
              <a:rPr lang="es-ES" noProof="0" dirty="0"/>
              <a:t> </a:t>
            </a:r>
            <a:r>
              <a:rPr lang="es-ES" noProof="0" dirty="0" err="1"/>
              <a:t>level</a:t>
            </a:r>
            <a:endParaRPr lang="es-ES" noProof="0" dirty="0"/>
          </a:p>
          <a:p>
            <a:pPr lvl="4"/>
            <a:r>
              <a:rPr lang="es-ES" noProof="0" dirty="0" err="1"/>
              <a:t>Fifth</a:t>
            </a:r>
            <a:r>
              <a:rPr lang="es-ES" noProof="0" dirty="0"/>
              <a:t> </a:t>
            </a:r>
            <a:r>
              <a:rPr lang="es-ES" noProof="0" dirty="0" err="1"/>
              <a:t>level</a:t>
            </a:r>
            <a:endParaRPr lang="es-ES" noProof="0" dirty="0"/>
          </a:p>
        </p:txBody>
      </p:sp>
    </p:spTree>
    <p:extLst>
      <p:ext uri="{BB962C8B-B14F-4D97-AF65-F5344CB8AC3E}">
        <p14:creationId xmlns:p14="http://schemas.microsoft.com/office/powerpoint/2010/main" val="1025742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EB108-F271-4961-BB66-1D84C939F841}"/>
              </a:ext>
            </a:extLst>
          </p:cNvPr>
          <p:cNvSpPr>
            <a:spLocks noGrp="1"/>
          </p:cNvSpPr>
          <p:nvPr>
            <p:ph type="title"/>
          </p:nvPr>
        </p:nvSpPr>
        <p:spPr/>
        <p:txBody>
          <a:bodyPr/>
          <a:lstStyle/>
          <a:p>
            <a:r>
              <a:rPr lang="es-ES" noProof="0" dirty="0" err="1"/>
              <a:t>Click</a:t>
            </a:r>
            <a:r>
              <a:rPr lang="es-ES" noProof="0" dirty="0"/>
              <a:t> </a:t>
            </a:r>
            <a:r>
              <a:rPr lang="es-ES" noProof="0" dirty="0" err="1"/>
              <a:t>to</a:t>
            </a:r>
            <a:r>
              <a:rPr lang="es-ES" noProof="0" dirty="0"/>
              <a:t> </a:t>
            </a:r>
            <a:r>
              <a:rPr lang="es-ES" noProof="0" dirty="0" err="1"/>
              <a:t>edit</a:t>
            </a:r>
            <a:r>
              <a:rPr lang="es-ES" noProof="0" dirty="0"/>
              <a:t> Master </a:t>
            </a:r>
            <a:r>
              <a:rPr lang="es-ES" noProof="0" dirty="0" err="1"/>
              <a:t>title</a:t>
            </a:r>
            <a:r>
              <a:rPr lang="es-ES" noProof="0" dirty="0"/>
              <a:t> </a:t>
            </a:r>
            <a:r>
              <a:rPr lang="es-ES" noProof="0" dirty="0" err="1"/>
              <a:t>style</a:t>
            </a:r>
            <a:endParaRPr lang="es-ES" noProof="0" dirty="0"/>
          </a:p>
        </p:txBody>
      </p:sp>
    </p:spTree>
    <p:extLst>
      <p:ext uri="{BB962C8B-B14F-4D97-AF65-F5344CB8AC3E}">
        <p14:creationId xmlns:p14="http://schemas.microsoft.com/office/powerpoint/2010/main" val="332029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0682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E016-D314-4FC4-8F02-D19A63C42EE6}"/>
              </a:ext>
            </a:extLst>
          </p:cNvPr>
          <p:cNvSpPr>
            <a:spLocks noGrp="1"/>
          </p:cNvSpPr>
          <p:nvPr>
            <p:ph type="title"/>
          </p:nvPr>
        </p:nvSpPr>
        <p:spPr>
          <a:xfrm>
            <a:off x="839788" y="457200"/>
            <a:ext cx="3932237" cy="1600200"/>
          </a:xfrm>
        </p:spPr>
        <p:txBody>
          <a:bodyPr anchor="b"/>
          <a:lstStyle>
            <a:lvl1pPr>
              <a:defRPr sz="3200"/>
            </a:lvl1pPr>
          </a:lstStyle>
          <a:p>
            <a:r>
              <a:rPr lang="es-ES" noProof="0" dirty="0" err="1"/>
              <a:t>Click</a:t>
            </a:r>
            <a:r>
              <a:rPr lang="es-ES" noProof="0" dirty="0"/>
              <a:t> </a:t>
            </a:r>
            <a:r>
              <a:rPr lang="es-ES" noProof="0" dirty="0" err="1"/>
              <a:t>to</a:t>
            </a:r>
            <a:r>
              <a:rPr lang="es-ES" noProof="0" dirty="0"/>
              <a:t> </a:t>
            </a:r>
            <a:r>
              <a:rPr lang="es-ES" noProof="0" dirty="0" err="1"/>
              <a:t>edit</a:t>
            </a:r>
            <a:r>
              <a:rPr lang="es-ES" noProof="0" dirty="0"/>
              <a:t> Master </a:t>
            </a:r>
            <a:r>
              <a:rPr lang="es-ES" noProof="0" dirty="0" err="1"/>
              <a:t>title</a:t>
            </a:r>
            <a:r>
              <a:rPr lang="es-ES" noProof="0" dirty="0"/>
              <a:t> </a:t>
            </a:r>
            <a:r>
              <a:rPr lang="es-ES" noProof="0" dirty="0" err="1"/>
              <a:t>style</a:t>
            </a:r>
            <a:endParaRPr lang="es-ES" noProof="0" dirty="0"/>
          </a:p>
        </p:txBody>
      </p:sp>
      <p:sp>
        <p:nvSpPr>
          <p:cNvPr id="3" name="Content Placeholder 2">
            <a:extLst>
              <a:ext uri="{FF2B5EF4-FFF2-40B4-BE49-F238E27FC236}">
                <a16:creationId xmlns:a16="http://schemas.microsoft.com/office/drawing/2014/main" id="{9EA982D7-DAD1-4AEA-AB54-EAE69E4801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noProof="0" dirty="0" err="1"/>
              <a:t>Click</a:t>
            </a:r>
            <a:r>
              <a:rPr lang="es-ES" noProof="0" dirty="0"/>
              <a:t> </a:t>
            </a:r>
            <a:r>
              <a:rPr lang="es-ES" noProof="0" dirty="0" err="1"/>
              <a:t>to</a:t>
            </a:r>
            <a:r>
              <a:rPr lang="es-ES" noProof="0" dirty="0"/>
              <a:t> </a:t>
            </a:r>
            <a:r>
              <a:rPr lang="es-ES" noProof="0" dirty="0" err="1"/>
              <a:t>edit</a:t>
            </a:r>
            <a:r>
              <a:rPr lang="es-ES" noProof="0" dirty="0"/>
              <a:t> Master </a:t>
            </a:r>
            <a:r>
              <a:rPr lang="es-ES" noProof="0" dirty="0" err="1"/>
              <a:t>text</a:t>
            </a:r>
            <a:r>
              <a:rPr lang="es-ES" noProof="0" dirty="0"/>
              <a:t> </a:t>
            </a:r>
            <a:r>
              <a:rPr lang="es-ES" noProof="0" dirty="0" err="1"/>
              <a:t>styles</a:t>
            </a:r>
            <a:endParaRPr lang="es-ES" noProof="0" dirty="0"/>
          </a:p>
          <a:p>
            <a:pPr lvl="1"/>
            <a:r>
              <a:rPr lang="es-ES" noProof="0" dirty="0" err="1"/>
              <a:t>Second</a:t>
            </a:r>
            <a:r>
              <a:rPr lang="es-ES" noProof="0" dirty="0"/>
              <a:t> </a:t>
            </a:r>
            <a:r>
              <a:rPr lang="es-ES" noProof="0" dirty="0" err="1"/>
              <a:t>level</a:t>
            </a:r>
            <a:endParaRPr lang="es-ES" noProof="0" dirty="0"/>
          </a:p>
          <a:p>
            <a:pPr lvl="2"/>
            <a:r>
              <a:rPr lang="es-ES" noProof="0" dirty="0" err="1"/>
              <a:t>Third</a:t>
            </a:r>
            <a:r>
              <a:rPr lang="es-ES" noProof="0" dirty="0"/>
              <a:t> </a:t>
            </a:r>
            <a:r>
              <a:rPr lang="es-ES" noProof="0" dirty="0" err="1"/>
              <a:t>level</a:t>
            </a:r>
            <a:endParaRPr lang="es-ES" noProof="0" dirty="0"/>
          </a:p>
          <a:p>
            <a:pPr lvl="3"/>
            <a:r>
              <a:rPr lang="es-ES" noProof="0" dirty="0" err="1"/>
              <a:t>Fourth</a:t>
            </a:r>
            <a:r>
              <a:rPr lang="es-ES" noProof="0" dirty="0"/>
              <a:t> </a:t>
            </a:r>
            <a:r>
              <a:rPr lang="es-ES" noProof="0" dirty="0" err="1"/>
              <a:t>level</a:t>
            </a:r>
            <a:endParaRPr lang="es-ES" noProof="0" dirty="0"/>
          </a:p>
          <a:p>
            <a:pPr lvl="4"/>
            <a:r>
              <a:rPr lang="es-ES" noProof="0" dirty="0" err="1"/>
              <a:t>Fifth</a:t>
            </a:r>
            <a:r>
              <a:rPr lang="es-ES" noProof="0" dirty="0"/>
              <a:t> </a:t>
            </a:r>
            <a:r>
              <a:rPr lang="es-ES" noProof="0" dirty="0" err="1"/>
              <a:t>level</a:t>
            </a:r>
            <a:endParaRPr lang="es-ES" noProof="0" dirty="0"/>
          </a:p>
        </p:txBody>
      </p:sp>
      <p:sp>
        <p:nvSpPr>
          <p:cNvPr id="4" name="Text Placeholder 3">
            <a:extLst>
              <a:ext uri="{FF2B5EF4-FFF2-40B4-BE49-F238E27FC236}">
                <a16:creationId xmlns:a16="http://schemas.microsoft.com/office/drawing/2014/main" id="{22DC46C6-BB65-40BB-8BC8-7AD856870B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421989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2803-9E53-4F62-8869-C01C00CB1823}"/>
              </a:ext>
            </a:extLst>
          </p:cNvPr>
          <p:cNvSpPr>
            <a:spLocks noGrp="1"/>
          </p:cNvSpPr>
          <p:nvPr>
            <p:ph type="title"/>
          </p:nvPr>
        </p:nvSpPr>
        <p:spPr>
          <a:xfrm>
            <a:off x="839788" y="457200"/>
            <a:ext cx="3932237" cy="1600200"/>
          </a:xfrm>
        </p:spPr>
        <p:txBody>
          <a:bodyPr anchor="b"/>
          <a:lstStyle>
            <a:lvl1pPr>
              <a:defRPr sz="3200"/>
            </a:lvl1pPr>
          </a:lstStyle>
          <a:p>
            <a:r>
              <a:rPr lang="es-ES" noProof="0" dirty="0" err="1"/>
              <a:t>Click</a:t>
            </a:r>
            <a:r>
              <a:rPr lang="es-ES" noProof="0" dirty="0"/>
              <a:t> </a:t>
            </a:r>
            <a:r>
              <a:rPr lang="es-ES" noProof="0" dirty="0" err="1"/>
              <a:t>to</a:t>
            </a:r>
            <a:r>
              <a:rPr lang="es-ES" noProof="0" dirty="0"/>
              <a:t> </a:t>
            </a:r>
            <a:r>
              <a:rPr lang="es-ES" noProof="0" dirty="0" err="1"/>
              <a:t>edit</a:t>
            </a:r>
            <a:r>
              <a:rPr lang="es-ES" noProof="0" dirty="0"/>
              <a:t> Master </a:t>
            </a:r>
            <a:r>
              <a:rPr lang="es-ES" noProof="0" dirty="0" err="1"/>
              <a:t>title</a:t>
            </a:r>
            <a:r>
              <a:rPr lang="es-ES" noProof="0" dirty="0"/>
              <a:t> </a:t>
            </a:r>
            <a:r>
              <a:rPr lang="es-ES" noProof="0" dirty="0" err="1"/>
              <a:t>style</a:t>
            </a:r>
            <a:endParaRPr lang="es-ES" noProof="0" dirty="0"/>
          </a:p>
        </p:txBody>
      </p:sp>
      <p:sp>
        <p:nvSpPr>
          <p:cNvPr id="3" name="Picture Placeholder 2">
            <a:extLst>
              <a:ext uri="{FF2B5EF4-FFF2-40B4-BE49-F238E27FC236}">
                <a16:creationId xmlns:a16="http://schemas.microsoft.com/office/drawing/2014/main" id="{7375F20D-6ACF-48F0-A284-D7F333C734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noProof="0" dirty="0"/>
          </a:p>
        </p:txBody>
      </p:sp>
      <p:sp>
        <p:nvSpPr>
          <p:cNvPr id="4" name="Text Placeholder 3">
            <a:extLst>
              <a:ext uri="{FF2B5EF4-FFF2-40B4-BE49-F238E27FC236}">
                <a16:creationId xmlns:a16="http://schemas.microsoft.com/office/drawing/2014/main" id="{973C310F-B736-4250-A15D-4B4E6A4585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noProof="0" dirty="0" err="1"/>
              <a:t>Click</a:t>
            </a:r>
            <a:r>
              <a:rPr lang="es-ES" noProof="0" dirty="0"/>
              <a:t> </a:t>
            </a:r>
            <a:r>
              <a:rPr lang="es-ES" noProof="0" dirty="0" err="1"/>
              <a:t>to</a:t>
            </a:r>
            <a:r>
              <a:rPr lang="es-ES" noProof="0" dirty="0"/>
              <a:t> </a:t>
            </a:r>
            <a:r>
              <a:rPr lang="es-ES" noProof="0" dirty="0" err="1"/>
              <a:t>edit</a:t>
            </a:r>
            <a:r>
              <a:rPr lang="es-ES" noProof="0" dirty="0"/>
              <a:t> Master </a:t>
            </a:r>
            <a:r>
              <a:rPr lang="es-ES" noProof="0" dirty="0" err="1"/>
              <a:t>text</a:t>
            </a:r>
            <a:r>
              <a:rPr lang="es-ES" noProof="0" dirty="0"/>
              <a:t> </a:t>
            </a:r>
            <a:r>
              <a:rPr lang="es-ES" noProof="0" dirty="0" err="1"/>
              <a:t>styles</a:t>
            </a:r>
            <a:endParaRPr lang="es-ES" noProof="0" dirty="0"/>
          </a:p>
        </p:txBody>
      </p:sp>
    </p:spTree>
    <p:extLst>
      <p:ext uri="{BB962C8B-B14F-4D97-AF65-F5344CB8AC3E}">
        <p14:creationId xmlns:p14="http://schemas.microsoft.com/office/powerpoint/2010/main" val="1275777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9D66DB-7285-401B-BA47-46E46FD2F5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noProof="0" dirty="0" err="1"/>
              <a:t>Click</a:t>
            </a:r>
            <a:r>
              <a:rPr lang="es-ES" noProof="0" dirty="0"/>
              <a:t> </a:t>
            </a:r>
            <a:r>
              <a:rPr lang="es-ES" noProof="0" dirty="0" err="1"/>
              <a:t>to</a:t>
            </a:r>
            <a:r>
              <a:rPr lang="es-ES" noProof="0" dirty="0"/>
              <a:t> </a:t>
            </a:r>
            <a:r>
              <a:rPr lang="es-ES" noProof="0" dirty="0" err="1"/>
              <a:t>edit</a:t>
            </a:r>
            <a:r>
              <a:rPr lang="es-ES" noProof="0" dirty="0"/>
              <a:t> Master </a:t>
            </a:r>
            <a:r>
              <a:rPr lang="es-ES" noProof="0" dirty="0" err="1"/>
              <a:t>title</a:t>
            </a:r>
            <a:r>
              <a:rPr lang="es-ES" noProof="0" dirty="0"/>
              <a:t> </a:t>
            </a:r>
            <a:r>
              <a:rPr lang="es-ES" noProof="0" dirty="0" err="1"/>
              <a:t>style</a:t>
            </a:r>
            <a:endParaRPr lang="es-ES" noProof="0" dirty="0"/>
          </a:p>
        </p:txBody>
      </p:sp>
      <p:sp>
        <p:nvSpPr>
          <p:cNvPr id="3" name="Text Placeholder 2">
            <a:extLst>
              <a:ext uri="{FF2B5EF4-FFF2-40B4-BE49-F238E27FC236}">
                <a16:creationId xmlns:a16="http://schemas.microsoft.com/office/drawing/2014/main" id="{7E671B03-3835-47E0-BD92-33E31C4FCD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noProof="0" dirty="0" err="1"/>
              <a:t>Click</a:t>
            </a:r>
            <a:r>
              <a:rPr lang="es-ES" noProof="0" dirty="0"/>
              <a:t> </a:t>
            </a:r>
            <a:r>
              <a:rPr lang="es-ES" noProof="0" dirty="0" err="1"/>
              <a:t>to</a:t>
            </a:r>
            <a:r>
              <a:rPr lang="es-ES" noProof="0" dirty="0"/>
              <a:t> </a:t>
            </a:r>
            <a:r>
              <a:rPr lang="es-ES" noProof="0" dirty="0" err="1"/>
              <a:t>edit</a:t>
            </a:r>
            <a:r>
              <a:rPr lang="es-ES" noProof="0" dirty="0"/>
              <a:t> Master </a:t>
            </a:r>
            <a:r>
              <a:rPr lang="es-ES" noProof="0" dirty="0" err="1"/>
              <a:t>text</a:t>
            </a:r>
            <a:r>
              <a:rPr lang="es-ES" noProof="0" dirty="0"/>
              <a:t> </a:t>
            </a:r>
            <a:r>
              <a:rPr lang="es-ES" noProof="0" dirty="0" err="1"/>
              <a:t>styles</a:t>
            </a:r>
            <a:endParaRPr lang="es-ES" noProof="0" dirty="0"/>
          </a:p>
          <a:p>
            <a:pPr lvl="1"/>
            <a:r>
              <a:rPr lang="es-ES" noProof="0" dirty="0" err="1"/>
              <a:t>Second</a:t>
            </a:r>
            <a:r>
              <a:rPr lang="es-ES" noProof="0" dirty="0"/>
              <a:t> </a:t>
            </a:r>
            <a:r>
              <a:rPr lang="es-ES" noProof="0" dirty="0" err="1"/>
              <a:t>level</a:t>
            </a:r>
            <a:endParaRPr lang="es-ES" noProof="0" dirty="0"/>
          </a:p>
          <a:p>
            <a:pPr lvl="2"/>
            <a:r>
              <a:rPr lang="es-ES" noProof="0" dirty="0" err="1"/>
              <a:t>Third</a:t>
            </a:r>
            <a:r>
              <a:rPr lang="es-ES" noProof="0" dirty="0"/>
              <a:t> </a:t>
            </a:r>
            <a:r>
              <a:rPr lang="es-ES" noProof="0" dirty="0" err="1"/>
              <a:t>level</a:t>
            </a:r>
            <a:endParaRPr lang="es-ES" noProof="0" dirty="0"/>
          </a:p>
          <a:p>
            <a:pPr lvl="3"/>
            <a:r>
              <a:rPr lang="es-ES" noProof="0" dirty="0" err="1"/>
              <a:t>Fourth</a:t>
            </a:r>
            <a:r>
              <a:rPr lang="es-ES" noProof="0" dirty="0"/>
              <a:t> </a:t>
            </a:r>
            <a:r>
              <a:rPr lang="es-ES" noProof="0" dirty="0" err="1"/>
              <a:t>level</a:t>
            </a:r>
            <a:endParaRPr lang="es-ES" noProof="0" dirty="0"/>
          </a:p>
          <a:p>
            <a:pPr lvl="4"/>
            <a:r>
              <a:rPr lang="es-ES" noProof="0" dirty="0" err="1"/>
              <a:t>Fifth</a:t>
            </a:r>
            <a:r>
              <a:rPr lang="es-ES" noProof="0" dirty="0"/>
              <a:t> leve</a:t>
            </a:r>
            <a:r>
              <a:rPr lang="en-US" dirty="0"/>
              <a:t>l</a:t>
            </a:r>
            <a:endParaRPr lang="en-GB" dirty="0"/>
          </a:p>
        </p:txBody>
      </p:sp>
      <p:pic>
        <p:nvPicPr>
          <p:cNvPr id="7" name="Picture 6" descr="A picture containing text, tableware, dishware, plate&#10;&#10;Description automatically generated">
            <a:extLst>
              <a:ext uri="{FF2B5EF4-FFF2-40B4-BE49-F238E27FC236}">
                <a16:creationId xmlns:a16="http://schemas.microsoft.com/office/drawing/2014/main" id="{4ACE7807-2B63-47BE-AC77-B36A598E43D4}"/>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642639" y="-79704"/>
            <a:ext cx="3482686" cy="889657"/>
          </a:xfrm>
          <a:prstGeom prst="rect">
            <a:avLst/>
          </a:prstGeom>
        </p:spPr>
      </p:pic>
    </p:spTree>
    <p:extLst>
      <p:ext uri="{BB962C8B-B14F-4D97-AF65-F5344CB8AC3E}">
        <p14:creationId xmlns:p14="http://schemas.microsoft.com/office/powerpoint/2010/main" val="3103695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Prototype" panose="02000400000000000000" pitchFamily="2" charset="0"/>
          <a:ea typeface="+mj-ea"/>
          <a:cs typeface="Prototype" panose="020004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rototype" panose="02000400000000000000" pitchFamily="2" charset="0"/>
          <a:ea typeface="+mn-ea"/>
          <a:cs typeface="Prototype" panose="020004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rototype" panose="02000400000000000000" pitchFamily="2" charset="0"/>
          <a:ea typeface="+mn-ea"/>
          <a:cs typeface="Prototype" panose="020004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rototype" panose="02000400000000000000" pitchFamily="2" charset="0"/>
          <a:ea typeface="+mn-ea"/>
          <a:cs typeface="Prototype" panose="020004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totype" panose="02000400000000000000" pitchFamily="2" charset="0"/>
          <a:ea typeface="+mn-ea"/>
          <a:cs typeface="Prototype" panose="020004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totype" panose="02000400000000000000" pitchFamily="2" charset="0"/>
          <a:ea typeface="+mn-ea"/>
          <a:cs typeface="Prototype" panose="020004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s.wikipedia.org/wiki/Idioma_ingl%C3%A9s" TargetMode="External"/><Relationship Id="rId2" Type="http://schemas.openxmlformats.org/officeDocument/2006/relationships/hyperlink" Target="https://es.wikipedia.org/wiki/Idioma_espa%C3%B1ol" TargetMode="External"/><Relationship Id="rId1" Type="http://schemas.openxmlformats.org/officeDocument/2006/relationships/slideLayout" Target="../slideLayouts/slideLayout2.xml"/><Relationship Id="rId4" Type="http://schemas.openxmlformats.org/officeDocument/2006/relationships/hyperlink" Target="https://es.wikipedia.org/wiki/Paradigma_de_programaci%C3%B3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developer.mozilla.org/en-US/docs/Web/API/Performan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eveloper.mozilla.org/en-US/docs/Web/API/Performanc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Array/sort"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s.wikipedia.org/wiki/Paradigma_de_programaci%C3%B3n" TargetMode="External"/><Relationship Id="rId2" Type="http://schemas.openxmlformats.org/officeDocument/2006/relationships/hyperlink" Target="https://es.wikipedia.org/wiki/Lenguajes_de_programaci%C3%B3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37412-AA21-45D7-AE1D-4B69FF612011}"/>
              </a:ext>
            </a:extLst>
          </p:cNvPr>
          <p:cNvSpPr>
            <a:spLocks noGrp="1"/>
          </p:cNvSpPr>
          <p:nvPr>
            <p:ph type="ctrTitle"/>
          </p:nvPr>
        </p:nvSpPr>
        <p:spPr/>
        <p:txBody>
          <a:bodyPr anchor="ctr"/>
          <a:lstStyle/>
          <a:p>
            <a:r>
              <a:rPr lang="es-ES" dirty="0"/>
              <a:t>Full </a:t>
            </a:r>
            <a:r>
              <a:rPr lang="es-ES" dirty="0" err="1"/>
              <a:t>Stack</a:t>
            </a:r>
            <a:r>
              <a:rPr lang="es-ES" dirty="0"/>
              <a:t> </a:t>
            </a:r>
            <a:r>
              <a:rPr lang="es-ES" dirty="0" err="1"/>
              <a:t>Bootcamp</a:t>
            </a:r>
            <a:endParaRPr lang="es-ES" dirty="0"/>
          </a:p>
        </p:txBody>
      </p:sp>
      <p:sp>
        <p:nvSpPr>
          <p:cNvPr id="3" name="Subtitle 2">
            <a:extLst>
              <a:ext uri="{FF2B5EF4-FFF2-40B4-BE49-F238E27FC236}">
                <a16:creationId xmlns:a16="http://schemas.microsoft.com/office/drawing/2014/main" id="{7F566114-B7AF-4629-8240-2D6A2910C087}"/>
              </a:ext>
            </a:extLst>
          </p:cNvPr>
          <p:cNvSpPr>
            <a:spLocks noGrp="1"/>
          </p:cNvSpPr>
          <p:nvPr>
            <p:ph type="subTitle" idx="1"/>
          </p:nvPr>
        </p:nvSpPr>
        <p:spPr/>
        <p:txBody>
          <a:bodyPr>
            <a:normAutofit/>
          </a:bodyPr>
          <a:lstStyle/>
          <a:p>
            <a:r>
              <a:rPr lang="es-ES" dirty="0"/>
              <a:t>Programación &amp; Algorítmica &amp; Proyectos Software</a:t>
            </a:r>
          </a:p>
          <a:p>
            <a:r>
              <a:rPr lang="es-ES" dirty="0"/>
              <a:t> </a:t>
            </a:r>
          </a:p>
        </p:txBody>
      </p:sp>
    </p:spTree>
    <p:extLst>
      <p:ext uri="{BB962C8B-B14F-4D97-AF65-F5344CB8AC3E}">
        <p14:creationId xmlns:p14="http://schemas.microsoft.com/office/powerpoint/2010/main" val="3207077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p:txBody>
          <a:bodyPr/>
          <a:lstStyle/>
          <a:p>
            <a:r>
              <a:rPr lang="es-ES" dirty="0"/>
              <a:t>Programación Imperativa</a:t>
            </a:r>
          </a:p>
        </p:txBody>
      </p:sp>
      <p:sp>
        <p:nvSpPr>
          <p:cNvPr id="3" name="Content Placeholder 2">
            <a:extLst>
              <a:ext uri="{FF2B5EF4-FFF2-40B4-BE49-F238E27FC236}">
                <a16:creationId xmlns:a16="http://schemas.microsoft.com/office/drawing/2014/main" id="{E838E671-989F-47B7-8CD3-0FD31FE9A986}"/>
              </a:ext>
            </a:extLst>
          </p:cNvPr>
          <p:cNvSpPr>
            <a:spLocks noGrp="1"/>
          </p:cNvSpPr>
          <p:nvPr>
            <p:ph idx="1"/>
          </p:nvPr>
        </p:nvSpPr>
        <p:spPr/>
        <p:txBody>
          <a:bodyPr>
            <a:normAutofit/>
          </a:bodyPr>
          <a:lstStyle/>
          <a:p>
            <a:pPr marL="0" indent="0">
              <a:buNone/>
            </a:pPr>
            <a:r>
              <a:rPr lang="es-ES" dirty="0"/>
              <a:t>La programación imperativa (del latín </a:t>
            </a:r>
            <a:r>
              <a:rPr lang="es-ES" i="1" dirty="0"/>
              <a:t>imperare</a:t>
            </a:r>
            <a:r>
              <a:rPr lang="es-ES" dirty="0"/>
              <a:t> = ordenar) es el paradigma de programación más antiguo. De acuerdo con este paradigma, un programa consiste en una </a:t>
            </a:r>
            <a:r>
              <a:rPr lang="es-ES" b="1" dirty="0"/>
              <a:t>secuencia claramente definida de instrucciones para un ordenador</a:t>
            </a:r>
            <a:r>
              <a:rPr lang="es-ES" dirty="0"/>
              <a:t>.</a:t>
            </a:r>
          </a:p>
          <a:p>
            <a:pPr marL="0" indent="0">
              <a:buNone/>
            </a:pPr>
            <a:endParaRPr lang="es-ES" dirty="0"/>
          </a:p>
          <a:p>
            <a:pPr marL="0" indent="0">
              <a:buNone/>
            </a:pPr>
            <a:r>
              <a:rPr lang="es-ES" dirty="0"/>
              <a:t>El código fuente de los lenguajes imperativos encadena instrucciones una detrás de otra que determinan lo que debe hacer el ordenador en cada momento para alcanzar un resultado deseado</a:t>
            </a:r>
          </a:p>
        </p:txBody>
      </p:sp>
    </p:spTree>
    <p:extLst>
      <p:ext uri="{BB962C8B-B14F-4D97-AF65-F5344CB8AC3E}">
        <p14:creationId xmlns:p14="http://schemas.microsoft.com/office/powerpoint/2010/main" val="4293485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p:txBody>
          <a:bodyPr/>
          <a:lstStyle/>
          <a:p>
            <a:r>
              <a:rPr lang="es-ES" dirty="0"/>
              <a:t>Programación Funcional</a:t>
            </a:r>
          </a:p>
        </p:txBody>
      </p:sp>
      <p:sp>
        <p:nvSpPr>
          <p:cNvPr id="3" name="Content Placeholder 2">
            <a:extLst>
              <a:ext uri="{FF2B5EF4-FFF2-40B4-BE49-F238E27FC236}">
                <a16:creationId xmlns:a16="http://schemas.microsoft.com/office/drawing/2014/main" id="{E838E671-989F-47B7-8CD3-0FD31FE9A986}"/>
              </a:ext>
            </a:extLst>
          </p:cNvPr>
          <p:cNvSpPr>
            <a:spLocks noGrp="1"/>
          </p:cNvSpPr>
          <p:nvPr>
            <p:ph idx="1"/>
          </p:nvPr>
        </p:nvSpPr>
        <p:spPr/>
        <p:txBody>
          <a:bodyPr>
            <a:normAutofit lnSpcReduction="10000"/>
          </a:bodyPr>
          <a:lstStyle/>
          <a:p>
            <a:pPr marL="0" indent="0">
              <a:buNone/>
            </a:pPr>
            <a:r>
              <a:rPr lang="es-ES" dirty="0"/>
              <a:t>En informática, la programación funcional es un paradigma de programación declarativa basado en el uso de verdaderas funciones matemáticas. En este estilo de programación las funciones son ciudadanas de primera clase, porque sus expresiones pueden ser asignadas a variables como se haría con cualquier otro valor; además de que pueden crearse funciones de orden superior.</a:t>
            </a:r>
          </a:p>
          <a:p>
            <a:pPr marL="0" indent="0">
              <a:buNone/>
            </a:pPr>
            <a:endParaRPr lang="es-ES" dirty="0"/>
          </a:p>
          <a:p>
            <a:pPr marL="0" indent="0">
              <a:buNone/>
            </a:pPr>
            <a:r>
              <a:rPr lang="es-ES" dirty="0"/>
              <a:t>Otros lenguajes de programación no están diseñados específicamente para seguir un estilo funcional, sin embargo lo ofrecen como alternativa. Por ejemplo, Perl, JavaScript y Python</a:t>
            </a:r>
          </a:p>
        </p:txBody>
      </p:sp>
    </p:spTree>
    <p:extLst>
      <p:ext uri="{BB962C8B-B14F-4D97-AF65-F5344CB8AC3E}">
        <p14:creationId xmlns:p14="http://schemas.microsoft.com/office/powerpoint/2010/main" val="2597211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p:txBody>
          <a:bodyPr/>
          <a:lstStyle/>
          <a:p>
            <a:r>
              <a:rPr lang="es-ES" dirty="0"/>
              <a:t>Lenguaje estático y Tipado estático </a:t>
            </a:r>
          </a:p>
        </p:txBody>
      </p:sp>
      <p:sp>
        <p:nvSpPr>
          <p:cNvPr id="3" name="Content Placeholder 2">
            <a:extLst>
              <a:ext uri="{FF2B5EF4-FFF2-40B4-BE49-F238E27FC236}">
                <a16:creationId xmlns:a16="http://schemas.microsoft.com/office/drawing/2014/main" id="{E838E671-989F-47B7-8CD3-0FD31FE9A986}"/>
              </a:ext>
            </a:extLst>
          </p:cNvPr>
          <p:cNvSpPr>
            <a:spLocks noGrp="1"/>
          </p:cNvSpPr>
          <p:nvPr>
            <p:ph idx="1"/>
          </p:nvPr>
        </p:nvSpPr>
        <p:spPr>
          <a:xfrm>
            <a:off x="1828101" y="1690688"/>
            <a:ext cx="2802622" cy="2545752"/>
          </a:xfrm>
        </p:spPr>
        <p:txBody>
          <a:bodyPr>
            <a:normAutofit/>
          </a:bodyPr>
          <a:lstStyle/>
          <a:p>
            <a:pPr marL="0" indent="0">
              <a:buNone/>
            </a:pPr>
            <a:r>
              <a:rPr lang="es-ES" dirty="0"/>
              <a:t>Es valido:</a:t>
            </a:r>
          </a:p>
          <a:p>
            <a:pPr marL="0" indent="0">
              <a:buNone/>
            </a:pPr>
            <a:endParaRPr lang="es-ES" dirty="0"/>
          </a:p>
          <a:p>
            <a:pPr marL="0" indent="0">
              <a:buNone/>
            </a:pPr>
            <a:r>
              <a:rPr lang="es-ES" i="1" dirty="0" err="1"/>
              <a:t>var</a:t>
            </a:r>
            <a:r>
              <a:rPr lang="es-ES" i="1" dirty="0"/>
              <a:t> a = 3;</a:t>
            </a:r>
          </a:p>
          <a:p>
            <a:pPr marL="0" indent="0">
              <a:buNone/>
            </a:pPr>
            <a:r>
              <a:rPr lang="es-ES" i="1" dirty="0"/>
              <a:t>…</a:t>
            </a:r>
          </a:p>
          <a:p>
            <a:pPr marL="0" indent="0">
              <a:buNone/>
            </a:pPr>
            <a:r>
              <a:rPr lang="es-ES" i="1" dirty="0"/>
              <a:t>a = 5;</a:t>
            </a:r>
          </a:p>
          <a:p>
            <a:pPr marL="0" indent="0">
              <a:buNone/>
            </a:pPr>
            <a:endParaRPr lang="es-ES" i="1" dirty="0"/>
          </a:p>
        </p:txBody>
      </p:sp>
      <p:sp>
        <p:nvSpPr>
          <p:cNvPr id="4" name="Content Placeholder 2">
            <a:extLst>
              <a:ext uri="{FF2B5EF4-FFF2-40B4-BE49-F238E27FC236}">
                <a16:creationId xmlns:a16="http://schemas.microsoft.com/office/drawing/2014/main" id="{90AD7D14-16D5-40A3-AD52-041B1A2284D9}"/>
              </a:ext>
            </a:extLst>
          </p:cNvPr>
          <p:cNvSpPr txBox="1">
            <a:spLocks/>
          </p:cNvSpPr>
          <p:nvPr/>
        </p:nvSpPr>
        <p:spPr>
          <a:xfrm>
            <a:off x="5747158" y="1690688"/>
            <a:ext cx="2802622" cy="2705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rototype" panose="02000400000000000000" pitchFamily="2" charset="0"/>
                <a:ea typeface="+mn-ea"/>
                <a:cs typeface="Prototype" panose="020004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rototype" panose="02000400000000000000" pitchFamily="2" charset="0"/>
                <a:ea typeface="+mn-ea"/>
                <a:cs typeface="Prototype" panose="020004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rototype" panose="02000400000000000000" pitchFamily="2" charset="0"/>
                <a:ea typeface="+mn-ea"/>
                <a:cs typeface="Prototype" panose="020004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totype" panose="02000400000000000000" pitchFamily="2" charset="0"/>
                <a:ea typeface="+mn-ea"/>
                <a:cs typeface="Prototype" panose="020004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totype" panose="02000400000000000000" pitchFamily="2" charset="0"/>
                <a:ea typeface="+mn-ea"/>
                <a:cs typeface="Prototype" panose="020004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dirty="0"/>
              <a:t>No es valido:</a:t>
            </a:r>
          </a:p>
          <a:p>
            <a:pPr marL="0" indent="0">
              <a:buFont typeface="Arial" panose="020B0604020202020204" pitchFamily="34" charset="0"/>
              <a:buNone/>
            </a:pPr>
            <a:endParaRPr lang="es-ES" dirty="0"/>
          </a:p>
          <a:p>
            <a:pPr marL="0" indent="0">
              <a:buFont typeface="Arial" panose="020B0604020202020204" pitchFamily="34" charset="0"/>
              <a:buNone/>
            </a:pPr>
            <a:r>
              <a:rPr lang="es-ES" i="1" dirty="0" err="1"/>
              <a:t>var</a:t>
            </a:r>
            <a:r>
              <a:rPr lang="es-ES" i="1" dirty="0"/>
              <a:t> a = 3;</a:t>
            </a:r>
          </a:p>
          <a:p>
            <a:pPr marL="0" indent="0">
              <a:buFont typeface="Arial" panose="020B0604020202020204" pitchFamily="34" charset="0"/>
              <a:buNone/>
            </a:pPr>
            <a:r>
              <a:rPr lang="es-ES" i="1" dirty="0"/>
              <a:t>…</a:t>
            </a:r>
          </a:p>
          <a:p>
            <a:pPr marL="0" indent="0">
              <a:buFont typeface="Arial" panose="020B0604020202020204" pitchFamily="34" charset="0"/>
              <a:buNone/>
            </a:pPr>
            <a:r>
              <a:rPr lang="es-ES" i="1" dirty="0"/>
              <a:t>a = “otra cosa”</a:t>
            </a:r>
          </a:p>
          <a:p>
            <a:pPr marL="0" indent="0">
              <a:buFont typeface="Arial" panose="020B0604020202020204" pitchFamily="34" charset="0"/>
              <a:buNone/>
            </a:pPr>
            <a:endParaRPr lang="es-ES" i="1" dirty="0"/>
          </a:p>
        </p:txBody>
      </p:sp>
      <p:sp>
        <p:nvSpPr>
          <p:cNvPr id="5" name="Content Placeholder 2">
            <a:extLst>
              <a:ext uri="{FF2B5EF4-FFF2-40B4-BE49-F238E27FC236}">
                <a16:creationId xmlns:a16="http://schemas.microsoft.com/office/drawing/2014/main" id="{4268616D-342C-4ED7-8155-60D4AA905E32}"/>
              </a:ext>
            </a:extLst>
          </p:cNvPr>
          <p:cNvSpPr txBox="1">
            <a:spLocks/>
          </p:cNvSpPr>
          <p:nvPr/>
        </p:nvSpPr>
        <p:spPr>
          <a:xfrm>
            <a:off x="1394669" y="4605556"/>
            <a:ext cx="8688897" cy="1620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rototype" panose="02000400000000000000" pitchFamily="2" charset="0"/>
                <a:ea typeface="+mn-ea"/>
                <a:cs typeface="Prototype" panose="020004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rototype" panose="02000400000000000000" pitchFamily="2" charset="0"/>
                <a:ea typeface="+mn-ea"/>
                <a:cs typeface="Prototype" panose="020004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rototype" panose="02000400000000000000" pitchFamily="2" charset="0"/>
                <a:ea typeface="+mn-ea"/>
                <a:cs typeface="Prototype" panose="020004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totype" panose="02000400000000000000" pitchFamily="2" charset="0"/>
                <a:ea typeface="+mn-ea"/>
                <a:cs typeface="Prototype" panose="020004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totype" panose="02000400000000000000" pitchFamily="2" charset="0"/>
                <a:ea typeface="+mn-ea"/>
                <a:cs typeface="Prototype" panose="020004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s-ES" dirty="0"/>
              <a:t>Errores de tipo al compilar</a:t>
            </a:r>
          </a:p>
          <a:p>
            <a:pPr>
              <a:buFontTx/>
              <a:buChar char="-"/>
            </a:pPr>
            <a:r>
              <a:rPr lang="es-ES" dirty="0"/>
              <a:t>Es mas rígido en rutinas que requieren ser flexibles</a:t>
            </a:r>
          </a:p>
          <a:p>
            <a:pPr>
              <a:buFontTx/>
              <a:buChar char="-"/>
            </a:pPr>
            <a:r>
              <a:rPr lang="es-ES" dirty="0"/>
              <a:t>Evita cambios “mágicos”</a:t>
            </a:r>
          </a:p>
          <a:p>
            <a:pPr marL="0" indent="0">
              <a:buFont typeface="Arial" panose="020B0604020202020204" pitchFamily="34" charset="0"/>
              <a:buNone/>
            </a:pPr>
            <a:endParaRPr lang="es-ES" i="1" dirty="0"/>
          </a:p>
        </p:txBody>
      </p:sp>
    </p:spTree>
    <p:extLst>
      <p:ext uri="{BB962C8B-B14F-4D97-AF65-F5344CB8AC3E}">
        <p14:creationId xmlns:p14="http://schemas.microsoft.com/office/powerpoint/2010/main" val="3416359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p:txBody>
          <a:bodyPr/>
          <a:lstStyle/>
          <a:p>
            <a:r>
              <a:rPr lang="es-ES" dirty="0"/>
              <a:t>Lenguaje dinámico y Tipado dinámico </a:t>
            </a:r>
          </a:p>
        </p:txBody>
      </p:sp>
      <p:sp>
        <p:nvSpPr>
          <p:cNvPr id="3" name="Content Placeholder 2">
            <a:extLst>
              <a:ext uri="{FF2B5EF4-FFF2-40B4-BE49-F238E27FC236}">
                <a16:creationId xmlns:a16="http://schemas.microsoft.com/office/drawing/2014/main" id="{E838E671-989F-47B7-8CD3-0FD31FE9A986}"/>
              </a:ext>
            </a:extLst>
          </p:cNvPr>
          <p:cNvSpPr>
            <a:spLocks noGrp="1"/>
          </p:cNvSpPr>
          <p:nvPr>
            <p:ph idx="1"/>
          </p:nvPr>
        </p:nvSpPr>
        <p:spPr>
          <a:xfrm>
            <a:off x="1828101" y="1690688"/>
            <a:ext cx="2802622" cy="2545752"/>
          </a:xfrm>
        </p:spPr>
        <p:txBody>
          <a:bodyPr>
            <a:normAutofit/>
          </a:bodyPr>
          <a:lstStyle/>
          <a:p>
            <a:pPr marL="0" indent="0">
              <a:buNone/>
            </a:pPr>
            <a:r>
              <a:rPr lang="es-ES" dirty="0"/>
              <a:t>Es valido:</a:t>
            </a:r>
          </a:p>
          <a:p>
            <a:pPr marL="0" indent="0">
              <a:buNone/>
            </a:pPr>
            <a:endParaRPr lang="es-ES" dirty="0"/>
          </a:p>
          <a:p>
            <a:pPr marL="0" indent="0">
              <a:buNone/>
            </a:pPr>
            <a:r>
              <a:rPr lang="es-ES" i="1" dirty="0" err="1"/>
              <a:t>var</a:t>
            </a:r>
            <a:r>
              <a:rPr lang="es-ES" i="1" dirty="0"/>
              <a:t> a = 3;</a:t>
            </a:r>
          </a:p>
          <a:p>
            <a:pPr marL="0" indent="0">
              <a:buNone/>
            </a:pPr>
            <a:r>
              <a:rPr lang="es-ES" i="1" dirty="0"/>
              <a:t>…</a:t>
            </a:r>
          </a:p>
          <a:p>
            <a:pPr marL="0" indent="0">
              <a:buNone/>
            </a:pPr>
            <a:r>
              <a:rPr lang="es-ES" i="1" dirty="0"/>
              <a:t>a = 5;</a:t>
            </a:r>
          </a:p>
          <a:p>
            <a:pPr marL="0" indent="0">
              <a:buNone/>
            </a:pPr>
            <a:endParaRPr lang="es-ES" i="1" dirty="0"/>
          </a:p>
        </p:txBody>
      </p:sp>
      <p:sp>
        <p:nvSpPr>
          <p:cNvPr id="4" name="Content Placeholder 2">
            <a:extLst>
              <a:ext uri="{FF2B5EF4-FFF2-40B4-BE49-F238E27FC236}">
                <a16:creationId xmlns:a16="http://schemas.microsoft.com/office/drawing/2014/main" id="{90AD7D14-16D5-40A3-AD52-041B1A2284D9}"/>
              </a:ext>
            </a:extLst>
          </p:cNvPr>
          <p:cNvSpPr txBox="1">
            <a:spLocks/>
          </p:cNvSpPr>
          <p:nvPr/>
        </p:nvSpPr>
        <p:spPr>
          <a:xfrm>
            <a:off x="5747158" y="1690688"/>
            <a:ext cx="2802622" cy="2705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rototype" panose="02000400000000000000" pitchFamily="2" charset="0"/>
                <a:ea typeface="+mn-ea"/>
                <a:cs typeface="Prototype" panose="020004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rototype" panose="02000400000000000000" pitchFamily="2" charset="0"/>
                <a:ea typeface="+mn-ea"/>
                <a:cs typeface="Prototype" panose="020004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rototype" panose="02000400000000000000" pitchFamily="2" charset="0"/>
                <a:ea typeface="+mn-ea"/>
                <a:cs typeface="Prototype" panose="020004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totype" panose="02000400000000000000" pitchFamily="2" charset="0"/>
                <a:ea typeface="+mn-ea"/>
                <a:cs typeface="Prototype" panose="020004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totype" panose="02000400000000000000" pitchFamily="2" charset="0"/>
                <a:ea typeface="+mn-ea"/>
                <a:cs typeface="Prototype" panose="020004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dirty="0"/>
              <a:t>Y es valido:</a:t>
            </a:r>
          </a:p>
          <a:p>
            <a:pPr marL="0" indent="0">
              <a:buFont typeface="Arial" panose="020B0604020202020204" pitchFamily="34" charset="0"/>
              <a:buNone/>
            </a:pPr>
            <a:endParaRPr lang="es-ES" dirty="0"/>
          </a:p>
          <a:p>
            <a:pPr marL="0" indent="0">
              <a:buFont typeface="Arial" panose="020B0604020202020204" pitchFamily="34" charset="0"/>
              <a:buNone/>
            </a:pPr>
            <a:r>
              <a:rPr lang="es-ES" i="1" dirty="0" err="1"/>
              <a:t>var</a:t>
            </a:r>
            <a:r>
              <a:rPr lang="es-ES" i="1" dirty="0"/>
              <a:t> a = 3;</a:t>
            </a:r>
          </a:p>
          <a:p>
            <a:pPr marL="0" indent="0">
              <a:buFont typeface="Arial" panose="020B0604020202020204" pitchFamily="34" charset="0"/>
              <a:buNone/>
            </a:pPr>
            <a:r>
              <a:rPr lang="es-ES" i="1" dirty="0"/>
              <a:t>…</a:t>
            </a:r>
          </a:p>
          <a:p>
            <a:pPr marL="0" indent="0">
              <a:buFont typeface="Arial" panose="020B0604020202020204" pitchFamily="34" charset="0"/>
              <a:buNone/>
            </a:pPr>
            <a:r>
              <a:rPr lang="es-ES" i="1" dirty="0"/>
              <a:t>a = “otra cosa”</a:t>
            </a:r>
          </a:p>
          <a:p>
            <a:pPr marL="0" indent="0">
              <a:buFont typeface="Arial" panose="020B0604020202020204" pitchFamily="34" charset="0"/>
              <a:buNone/>
            </a:pPr>
            <a:endParaRPr lang="es-ES" i="1" dirty="0"/>
          </a:p>
        </p:txBody>
      </p:sp>
      <p:sp>
        <p:nvSpPr>
          <p:cNvPr id="5" name="Content Placeholder 2">
            <a:extLst>
              <a:ext uri="{FF2B5EF4-FFF2-40B4-BE49-F238E27FC236}">
                <a16:creationId xmlns:a16="http://schemas.microsoft.com/office/drawing/2014/main" id="{4268616D-342C-4ED7-8155-60D4AA905E32}"/>
              </a:ext>
            </a:extLst>
          </p:cNvPr>
          <p:cNvSpPr txBox="1">
            <a:spLocks/>
          </p:cNvSpPr>
          <p:nvPr/>
        </p:nvSpPr>
        <p:spPr>
          <a:xfrm>
            <a:off x="1394669" y="4605556"/>
            <a:ext cx="8688897" cy="1620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rototype" panose="02000400000000000000" pitchFamily="2" charset="0"/>
                <a:ea typeface="+mn-ea"/>
                <a:cs typeface="Prototype" panose="020004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rototype" panose="02000400000000000000" pitchFamily="2" charset="0"/>
                <a:ea typeface="+mn-ea"/>
                <a:cs typeface="Prototype" panose="020004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rototype" panose="02000400000000000000" pitchFamily="2" charset="0"/>
                <a:ea typeface="+mn-ea"/>
                <a:cs typeface="Prototype" panose="020004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totype" panose="02000400000000000000" pitchFamily="2" charset="0"/>
                <a:ea typeface="+mn-ea"/>
                <a:cs typeface="Prototype" panose="020004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totype" panose="02000400000000000000" pitchFamily="2" charset="0"/>
                <a:ea typeface="+mn-ea"/>
                <a:cs typeface="Prototype" panose="020004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s-ES" dirty="0"/>
              <a:t>Suelen ser lenguajes interpretados (velocidad)</a:t>
            </a:r>
          </a:p>
          <a:p>
            <a:pPr>
              <a:buFontTx/>
              <a:buChar char="-"/>
            </a:pPr>
            <a:r>
              <a:rPr lang="es-ES" dirty="0"/>
              <a:t>Flexibilidad máxima</a:t>
            </a:r>
          </a:p>
          <a:p>
            <a:pPr>
              <a:buFontTx/>
              <a:buChar char="-"/>
            </a:pPr>
            <a:r>
              <a:rPr lang="es-ES" dirty="0"/>
              <a:t>Difícil de encontrar bugs en tipos de datos</a:t>
            </a:r>
          </a:p>
          <a:p>
            <a:pPr marL="0" indent="0">
              <a:buFont typeface="Arial" panose="020B0604020202020204" pitchFamily="34" charset="0"/>
              <a:buNone/>
            </a:pPr>
            <a:endParaRPr lang="es-ES" i="1" dirty="0"/>
          </a:p>
        </p:txBody>
      </p:sp>
    </p:spTree>
    <p:extLst>
      <p:ext uri="{BB962C8B-B14F-4D97-AF65-F5344CB8AC3E}">
        <p14:creationId xmlns:p14="http://schemas.microsoft.com/office/powerpoint/2010/main" val="1868740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p:txBody>
          <a:bodyPr/>
          <a:lstStyle/>
          <a:p>
            <a:r>
              <a:rPr lang="es-ES" dirty="0"/>
              <a:t>Programa informático avanzado</a:t>
            </a:r>
          </a:p>
        </p:txBody>
      </p:sp>
      <p:sp>
        <p:nvSpPr>
          <p:cNvPr id="3" name="Content Placeholder 2">
            <a:extLst>
              <a:ext uri="{FF2B5EF4-FFF2-40B4-BE49-F238E27FC236}">
                <a16:creationId xmlns:a16="http://schemas.microsoft.com/office/drawing/2014/main" id="{E838E671-989F-47B7-8CD3-0FD31FE9A986}"/>
              </a:ext>
            </a:extLst>
          </p:cNvPr>
          <p:cNvSpPr>
            <a:spLocks noGrp="1"/>
          </p:cNvSpPr>
          <p:nvPr>
            <p:ph idx="1"/>
          </p:nvPr>
        </p:nvSpPr>
        <p:spPr/>
        <p:txBody>
          <a:bodyPr>
            <a:normAutofit fontScale="85000" lnSpcReduction="20000"/>
          </a:bodyPr>
          <a:lstStyle/>
          <a:p>
            <a:pPr marL="0" indent="0">
              <a:buNone/>
            </a:pPr>
            <a:r>
              <a:rPr lang="es-ES" dirty="0"/>
              <a:t>Un programa avanzado tiene que ser:</a:t>
            </a:r>
          </a:p>
          <a:p>
            <a:pPr marL="0" indent="0">
              <a:buNone/>
            </a:pPr>
            <a:endParaRPr lang="es-ES" dirty="0"/>
          </a:p>
          <a:p>
            <a:pPr>
              <a:buFontTx/>
              <a:buChar char="-"/>
            </a:pPr>
            <a:r>
              <a:rPr lang="es-ES" dirty="0"/>
              <a:t>Extensible</a:t>
            </a:r>
          </a:p>
          <a:p>
            <a:pPr>
              <a:buFontTx/>
              <a:buChar char="-"/>
            </a:pPr>
            <a:r>
              <a:rPr lang="es-ES" dirty="0"/>
              <a:t>Reusable</a:t>
            </a:r>
          </a:p>
          <a:p>
            <a:pPr>
              <a:buFontTx/>
              <a:buChar char="-"/>
            </a:pPr>
            <a:r>
              <a:rPr lang="es-ES" dirty="0"/>
              <a:t>Fácil de entender</a:t>
            </a:r>
          </a:p>
          <a:p>
            <a:pPr>
              <a:buFontTx/>
              <a:buChar char="-"/>
            </a:pPr>
            <a:endParaRPr lang="es-ES" dirty="0"/>
          </a:p>
          <a:p>
            <a:pPr marL="0" indent="0">
              <a:buNone/>
            </a:pPr>
            <a:r>
              <a:rPr lang="es-ES" dirty="0"/>
              <a:t>Y como se consigue?</a:t>
            </a:r>
          </a:p>
          <a:p>
            <a:pPr marL="0" indent="0">
              <a:buNone/>
            </a:pPr>
            <a:endParaRPr lang="es-ES" dirty="0"/>
          </a:p>
          <a:p>
            <a:pPr>
              <a:buFontTx/>
              <a:buChar char="-"/>
            </a:pPr>
            <a:r>
              <a:rPr lang="es-ES" dirty="0"/>
              <a:t>Uso de funciones o métodos</a:t>
            </a:r>
          </a:p>
          <a:p>
            <a:pPr>
              <a:buFontTx/>
              <a:buChar char="-"/>
            </a:pPr>
            <a:r>
              <a:rPr lang="es-ES" dirty="0"/>
              <a:t>No duplicar código</a:t>
            </a:r>
          </a:p>
          <a:p>
            <a:pPr>
              <a:buFontTx/>
              <a:buChar char="-"/>
            </a:pPr>
            <a:r>
              <a:rPr lang="es-ES" dirty="0"/>
              <a:t>Documentación</a:t>
            </a:r>
          </a:p>
        </p:txBody>
      </p:sp>
    </p:spTree>
    <p:extLst>
      <p:ext uri="{BB962C8B-B14F-4D97-AF65-F5344CB8AC3E}">
        <p14:creationId xmlns:p14="http://schemas.microsoft.com/office/powerpoint/2010/main" val="4083014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p:txBody>
          <a:bodyPr/>
          <a:lstStyle/>
          <a:p>
            <a:r>
              <a:rPr lang="es-ES" dirty="0"/>
              <a:t>Programa informático avanzado (</a:t>
            </a:r>
            <a:r>
              <a:rPr lang="es-ES" dirty="0" err="1"/>
              <a:t>Extend</a:t>
            </a:r>
            <a:r>
              <a:rPr lang="es-ES" dirty="0"/>
              <a:t>)</a:t>
            </a:r>
          </a:p>
        </p:txBody>
      </p:sp>
      <p:sp>
        <p:nvSpPr>
          <p:cNvPr id="3" name="Content Placeholder 2">
            <a:extLst>
              <a:ext uri="{FF2B5EF4-FFF2-40B4-BE49-F238E27FC236}">
                <a16:creationId xmlns:a16="http://schemas.microsoft.com/office/drawing/2014/main" id="{E838E671-989F-47B7-8CD3-0FD31FE9A986}"/>
              </a:ext>
            </a:extLst>
          </p:cNvPr>
          <p:cNvSpPr>
            <a:spLocks noGrp="1"/>
          </p:cNvSpPr>
          <p:nvPr>
            <p:ph idx="1"/>
          </p:nvPr>
        </p:nvSpPr>
        <p:spPr/>
        <p:txBody>
          <a:bodyPr>
            <a:normAutofit/>
          </a:bodyPr>
          <a:lstStyle/>
          <a:p>
            <a:pPr>
              <a:buFontTx/>
              <a:buChar char="-"/>
            </a:pPr>
            <a:r>
              <a:rPr lang="en-GB" b="1" dirty="0"/>
              <a:t>Domain Driven Design</a:t>
            </a:r>
          </a:p>
          <a:p>
            <a:pPr>
              <a:buFontTx/>
              <a:buChar char="-"/>
            </a:pPr>
            <a:r>
              <a:rPr lang="en-GB" b="1" dirty="0"/>
              <a:t>Multitier Design</a:t>
            </a:r>
            <a:endParaRPr lang="es-ES" b="1" dirty="0"/>
          </a:p>
          <a:p>
            <a:pPr>
              <a:buFontTx/>
              <a:buChar char="-"/>
            </a:pPr>
            <a:r>
              <a:rPr lang="es-ES" b="1" dirty="0" err="1"/>
              <a:t>MicroServices</a:t>
            </a:r>
            <a:endParaRPr lang="es-ES" b="1" dirty="0"/>
          </a:p>
          <a:p>
            <a:pPr marL="0" indent="0">
              <a:buNone/>
            </a:pPr>
            <a:endParaRPr lang="es-ES" b="1" dirty="0"/>
          </a:p>
          <a:p>
            <a:pPr marL="0" indent="0">
              <a:buNone/>
            </a:pPr>
            <a:r>
              <a:rPr lang="es-ES" b="1" i="1" dirty="0"/>
              <a:t>Todos se basan en el principio de especialización</a:t>
            </a:r>
          </a:p>
          <a:p>
            <a:pPr marL="0" indent="0">
              <a:buNone/>
            </a:pPr>
            <a:endParaRPr lang="es-ES" b="1" i="1" dirty="0"/>
          </a:p>
          <a:p>
            <a:pPr marL="0" indent="0">
              <a:buNone/>
            </a:pPr>
            <a:r>
              <a:rPr lang="es-ES" i="1" dirty="0"/>
              <a:t>Ventaja: Minimiza riesgos en soluciones empresariales</a:t>
            </a:r>
          </a:p>
          <a:p>
            <a:pPr marL="0" indent="0">
              <a:buNone/>
            </a:pPr>
            <a:r>
              <a:rPr lang="es-ES" i="1" dirty="0"/>
              <a:t>Desventaja: Alta curva de aprendizaje</a:t>
            </a:r>
          </a:p>
          <a:p>
            <a:pPr marL="0" indent="0">
              <a:buNone/>
            </a:pPr>
            <a:endParaRPr lang="es-ES" dirty="0"/>
          </a:p>
        </p:txBody>
      </p:sp>
    </p:spTree>
    <p:extLst>
      <p:ext uri="{BB962C8B-B14F-4D97-AF65-F5344CB8AC3E}">
        <p14:creationId xmlns:p14="http://schemas.microsoft.com/office/powerpoint/2010/main" val="1661081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p:txBody>
          <a:bodyPr/>
          <a:lstStyle/>
          <a:p>
            <a:r>
              <a:rPr lang="es-ES" dirty="0"/>
              <a:t>Programa informático avanzado (</a:t>
            </a:r>
            <a:r>
              <a:rPr lang="es-ES" dirty="0" err="1"/>
              <a:t>Extend</a:t>
            </a:r>
            <a:r>
              <a:rPr lang="es-ES" dirty="0"/>
              <a:t>)</a:t>
            </a:r>
          </a:p>
        </p:txBody>
      </p:sp>
      <p:sp>
        <p:nvSpPr>
          <p:cNvPr id="3" name="Content Placeholder 2">
            <a:extLst>
              <a:ext uri="{FF2B5EF4-FFF2-40B4-BE49-F238E27FC236}">
                <a16:creationId xmlns:a16="http://schemas.microsoft.com/office/drawing/2014/main" id="{E838E671-989F-47B7-8CD3-0FD31FE9A986}"/>
              </a:ext>
            </a:extLst>
          </p:cNvPr>
          <p:cNvSpPr>
            <a:spLocks noGrp="1"/>
          </p:cNvSpPr>
          <p:nvPr>
            <p:ph idx="1"/>
          </p:nvPr>
        </p:nvSpPr>
        <p:spPr/>
        <p:txBody>
          <a:bodyPr>
            <a:normAutofit/>
          </a:bodyPr>
          <a:lstStyle/>
          <a:p>
            <a:pPr marL="0" indent="0">
              <a:buNone/>
            </a:pPr>
            <a:r>
              <a:rPr lang="es-ES" dirty="0"/>
              <a:t>Ejercicio (uso de funciones):</a:t>
            </a:r>
          </a:p>
          <a:p>
            <a:pPr marL="0" indent="0">
              <a:buNone/>
            </a:pPr>
            <a:endParaRPr lang="es-ES" dirty="0"/>
          </a:p>
          <a:p>
            <a:pPr marL="0" indent="0">
              <a:buNone/>
            </a:pPr>
            <a:r>
              <a:rPr lang="es-ES" dirty="0"/>
              <a:t>Crear un programa que reutilice código tal que:</a:t>
            </a:r>
          </a:p>
          <a:p>
            <a:pPr marL="0" indent="0">
              <a:buNone/>
            </a:pPr>
            <a:endParaRPr lang="es-ES" dirty="0"/>
          </a:p>
          <a:p>
            <a:pPr>
              <a:buFontTx/>
              <a:buChar char="-"/>
            </a:pPr>
            <a:r>
              <a:rPr lang="es-ES" dirty="0"/>
              <a:t>Crear una función suma que sume dos números de entrada</a:t>
            </a:r>
          </a:p>
          <a:p>
            <a:pPr>
              <a:buFontTx/>
              <a:buChar char="-"/>
            </a:pPr>
            <a:r>
              <a:rPr lang="es-ES" dirty="0"/>
              <a:t>Crear una función resta que reste dos números (el primer numero tiene que ser mayor que el segundo)</a:t>
            </a:r>
          </a:p>
          <a:p>
            <a:pPr>
              <a:buFontTx/>
              <a:buChar char="-"/>
            </a:pPr>
            <a:r>
              <a:rPr lang="es-ES" dirty="0"/>
              <a:t>Crear una función “</a:t>
            </a:r>
            <a:r>
              <a:rPr lang="es-ES" dirty="0" err="1"/>
              <a:t>main</a:t>
            </a:r>
            <a:r>
              <a:rPr lang="es-ES" dirty="0"/>
              <a:t>” que pida dos números y la operación a realizar</a:t>
            </a:r>
          </a:p>
          <a:p>
            <a:pPr>
              <a:buFontTx/>
              <a:buChar char="-"/>
            </a:pPr>
            <a:endParaRPr lang="es-ES" dirty="0"/>
          </a:p>
        </p:txBody>
      </p:sp>
    </p:spTree>
    <p:extLst>
      <p:ext uri="{BB962C8B-B14F-4D97-AF65-F5344CB8AC3E}">
        <p14:creationId xmlns:p14="http://schemas.microsoft.com/office/powerpoint/2010/main" val="160471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p:txBody>
          <a:bodyPr/>
          <a:lstStyle/>
          <a:p>
            <a:r>
              <a:rPr lang="es-ES" dirty="0"/>
              <a:t>Programa informático avanzado (</a:t>
            </a:r>
            <a:r>
              <a:rPr lang="es-ES" dirty="0" err="1"/>
              <a:t>Reuse</a:t>
            </a:r>
            <a:r>
              <a:rPr lang="es-ES" dirty="0"/>
              <a:t>)</a:t>
            </a:r>
          </a:p>
        </p:txBody>
      </p:sp>
      <p:pic>
        <p:nvPicPr>
          <p:cNvPr id="7" name="Picture 6">
            <a:extLst>
              <a:ext uri="{FF2B5EF4-FFF2-40B4-BE49-F238E27FC236}">
                <a16:creationId xmlns:a16="http://schemas.microsoft.com/office/drawing/2014/main" id="{604F0A52-5095-4F9C-B3A0-FAB3108CBE96}"/>
              </a:ext>
            </a:extLst>
          </p:cNvPr>
          <p:cNvPicPr>
            <a:picLocks noChangeAspect="1"/>
          </p:cNvPicPr>
          <p:nvPr/>
        </p:nvPicPr>
        <p:blipFill>
          <a:blip r:embed="rId2"/>
          <a:stretch>
            <a:fillRect/>
          </a:stretch>
        </p:blipFill>
        <p:spPr>
          <a:xfrm>
            <a:off x="1894543" y="2603326"/>
            <a:ext cx="8604250" cy="2660650"/>
          </a:xfrm>
          <a:prstGeom prst="rect">
            <a:avLst/>
          </a:prstGeom>
        </p:spPr>
      </p:pic>
    </p:spTree>
    <p:extLst>
      <p:ext uri="{BB962C8B-B14F-4D97-AF65-F5344CB8AC3E}">
        <p14:creationId xmlns:p14="http://schemas.microsoft.com/office/powerpoint/2010/main" val="1729426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p:txBody>
          <a:bodyPr/>
          <a:lstStyle/>
          <a:p>
            <a:r>
              <a:rPr lang="es-ES" dirty="0"/>
              <a:t>Programa informático avanzado (</a:t>
            </a:r>
            <a:r>
              <a:rPr lang="es-ES" dirty="0" err="1"/>
              <a:t>Reuse</a:t>
            </a:r>
            <a:r>
              <a:rPr lang="es-ES" dirty="0"/>
              <a:t>)</a:t>
            </a:r>
          </a:p>
        </p:txBody>
      </p:sp>
      <p:sp>
        <p:nvSpPr>
          <p:cNvPr id="3" name="Content Placeholder 2">
            <a:extLst>
              <a:ext uri="{FF2B5EF4-FFF2-40B4-BE49-F238E27FC236}">
                <a16:creationId xmlns:a16="http://schemas.microsoft.com/office/drawing/2014/main" id="{E838E671-989F-47B7-8CD3-0FD31FE9A986}"/>
              </a:ext>
            </a:extLst>
          </p:cNvPr>
          <p:cNvSpPr>
            <a:spLocks noGrp="1"/>
          </p:cNvSpPr>
          <p:nvPr>
            <p:ph idx="1"/>
          </p:nvPr>
        </p:nvSpPr>
        <p:spPr/>
        <p:txBody>
          <a:bodyPr>
            <a:normAutofit fontScale="77500" lnSpcReduction="20000"/>
          </a:bodyPr>
          <a:lstStyle/>
          <a:p>
            <a:pPr marL="0" indent="0">
              <a:buNone/>
            </a:pPr>
            <a:r>
              <a:rPr lang="es-ES" dirty="0"/>
              <a:t>Ejemplo de QA / </a:t>
            </a:r>
            <a:r>
              <a:rPr lang="es-ES" dirty="0" err="1"/>
              <a:t>Testing</a:t>
            </a:r>
            <a:r>
              <a:rPr lang="es-ES" dirty="0"/>
              <a:t>. Ejercicio:</a:t>
            </a:r>
          </a:p>
          <a:p>
            <a:pPr marL="0" indent="0">
              <a:buNone/>
            </a:pPr>
            <a:endParaRPr lang="es-ES" dirty="0"/>
          </a:p>
          <a:p>
            <a:pPr marL="0" indent="0">
              <a:buNone/>
            </a:pPr>
            <a:r>
              <a:rPr lang="es-ES" dirty="0"/>
              <a:t>A partir del ejercicio anterior crear </a:t>
            </a:r>
            <a:r>
              <a:rPr lang="es-ES" dirty="0" err="1"/>
              <a:t>tests</a:t>
            </a:r>
            <a:r>
              <a:rPr lang="es-ES" dirty="0"/>
              <a:t>.</a:t>
            </a:r>
          </a:p>
          <a:p>
            <a:pPr marL="0" indent="0">
              <a:buNone/>
            </a:pPr>
            <a:endParaRPr lang="es-ES" dirty="0"/>
          </a:p>
          <a:p>
            <a:pPr marL="0" indent="0">
              <a:buNone/>
            </a:pPr>
            <a:r>
              <a:rPr lang="es-ES" sz="2100" i="1" dirty="0" err="1"/>
              <a:t>assert</a:t>
            </a:r>
            <a:r>
              <a:rPr lang="es-ES" sz="2100" i="1" dirty="0"/>
              <a:t>(</a:t>
            </a:r>
            <a:r>
              <a:rPr lang="es-ES" sz="2100" i="1" dirty="0" err="1"/>
              <a:t>main</a:t>
            </a:r>
            <a:r>
              <a:rPr lang="es-ES" sz="2100" i="1" dirty="0"/>
              <a:t>(1, 1, “suma”), 2, “1 + 1 = 2”);</a:t>
            </a:r>
          </a:p>
          <a:p>
            <a:pPr marL="0" indent="0">
              <a:buNone/>
            </a:pPr>
            <a:endParaRPr lang="es-ES" sz="2100" i="1" dirty="0"/>
          </a:p>
          <a:p>
            <a:pPr marL="0" indent="0">
              <a:buNone/>
            </a:pPr>
            <a:r>
              <a:rPr lang="es-ES" sz="2100" i="1" dirty="0" err="1"/>
              <a:t>function</a:t>
            </a:r>
            <a:r>
              <a:rPr lang="es-ES" sz="2100" i="1" dirty="0"/>
              <a:t> </a:t>
            </a:r>
            <a:r>
              <a:rPr lang="es-ES" sz="2100" i="1" dirty="0" err="1"/>
              <a:t>assert</a:t>
            </a:r>
            <a:r>
              <a:rPr lang="es-ES" sz="2100" i="1" dirty="0"/>
              <a:t>(</a:t>
            </a:r>
            <a:r>
              <a:rPr lang="es-ES" sz="2100" i="1" dirty="0" err="1"/>
              <a:t>value</a:t>
            </a:r>
            <a:r>
              <a:rPr lang="es-ES" sz="2100" i="1" dirty="0"/>
              <a:t>, </a:t>
            </a:r>
            <a:r>
              <a:rPr lang="es-ES" sz="2100" i="1" dirty="0" err="1"/>
              <a:t>expected</a:t>
            </a:r>
            <a:r>
              <a:rPr lang="es-ES" sz="2100" i="1" dirty="0"/>
              <a:t>, </a:t>
            </a:r>
            <a:r>
              <a:rPr lang="es-ES" sz="2100" i="1" dirty="0" err="1"/>
              <a:t>infoOnError</a:t>
            </a:r>
            <a:r>
              <a:rPr lang="es-ES" sz="2100" i="1" dirty="0"/>
              <a:t>) {</a:t>
            </a:r>
          </a:p>
          <a:p>
            <a:pPr marL="0" indent="0">
              <a:buNone/>
            </a:pPr>
            <a:r>
              <a:rPr lang="es-ES" sz="2100" i="1" dirty="0"/>
              <a:t>	</a:t>
            </a:r>
            <a:r>
              <a:rPr lang="es-ES" sz="2100" i="1" dirty="0" err="1"/>
              <a:t>if</a:t>
            </a:r>
            <a:r>
              <a:rPr lang="es-ES" sz="2100" i="1" dirty="0"/>
              <a:t> (</a:t>
            </a:r>
            <a:r>
              <a:rPr lang="es-ES" sz="2100" i="1" dirty="0" err="1"/>
              <a:t>value</a:t>
            </a:r>
            <a:r>
              <a:rPr lang="es-ES" sz="2100" i="1" dirty="0"/>
              <a:t> === </a:t>
            </a:r>
            <a:r>
              <a:rPr lang="es-ES" sz="2100" i="1" dirty="0" err="1"/>
              <a:t>expected</a:t>
            </a:r>
            <a:r>
              <a:rPr lang="es-ES" sz="2100" i="1" dirty="0"/>
              <a:t>) {</a:t>
            </a:r>
          </a:p>
          <a:p>
            <a:pPr marL="0" indent="0">
              <a:buNone/>
            </a:pPr>
            <a:r>
              <a:rPr lang="es-ES" sz="2100" i="1" dirty="0"/>
              <a:t>		console.log(“</a:t>
            </a:r>
            <a:r>
              <a:rPr lang="es-ES" sz="2100" i="1" dirty="0" err="1"/>
              <a:t>Passed</a:t>
            </a:r>
            <a:r>
              <a:rPr lang="es-ES" sz="2100" i="1" dirty="0"/>
              <a:t>!”);</a:t>
            </a:r>
          </a:p>
          <a:p>
            <a:pPr marL="0" indent="0">
              <a:buNone/>
            </a:pPr>
            <a:r>
              <a:rPr lang="es-ES" sz="2100" i="1" dirty="0"/>
              <a:t>	} </a:t>
            </a:r>
            <a:r>
              <a:rPr lang="es-ES" sz="2100" i="1" dirty="0" err="1"/>
              <a:t>else</a:t>
            </a:r>
            <a:r>
              <a:rPr lang="es-ES" sz="2100" i="1" dirty="0"/>
              <a:t> {</a:t>
            </a:r>
          </a:p>
          <a:p>
            <a:pPr marL="0" indent="0">
              <a:buNone/>
            </a:pPr>
            <a:r>
              <a:rPr lang="es-ES" sz="2100" i="1" dirty="0"/>
              <a:t>		console.log(“</a:t>
            </a:r>
            <a:r>
              <a:rPr lang="es-ES" sz="2100" i="1" dirty="0" err="1"/>
              <a:t>Failed</a:t>
            </a:r>
            <a:r>
              <a:rPr lang="es-ES" sz="2100" i="1" dirty="0"/>
              <a:t>!, “ + </a:t>
            </a:r>
            <a:r>
              <a:rPr lang="es-ES" sz="2100" i="1" dirty="0" err="1"/>
              <a:t>infoOnError</a:t>
            </a:r>
            <a:r>
              <a:rPr lang="es-ES" sz="2100" i="1" dirty="0"/>
              <a:t>);</a:t>
            </a:r>
          </a:p>
          <a:p>
            <a:pPr marL="0" indent="0">
              <a:buNone/>
            </a:pPr>
            <a:r>
              <a:rPr lang="es-ES" sz="2100" i="1" dirty="0"/>
              <a:t>	}</a:t>
            </a:r>
          </a:p>
          <a:p>
            <a:pPr marL="0" indent="0">
              <a:buNone/>
            </a:pPr>
            <a:r>
              <a:rPr lang="es-ES" sz="2100" i="1" dirty="0"/>
              <a:t>}</a:t>
            </a:r>
          </a:p>
        </p:txBody>
      </p:sp>
    </p:spTree>
    <p:extLst>
      <p:ext uri="{BB962C8B-B14F-4D97-AF65-F5344CB8AC3E}">
        <p14:creationId xmlns:p14="http://schemas.microsoft.com/office/powerpoint/2010/main" val="2301622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p:txBody>
          <a:bodyPr/>
          <a:lstStyle/>
          <a:p>
            <a:r>
              <a:rPr lang="es-ES" dirty="0"/>
              <a:t>Programa informático avanzado (</a:t>
            </a:r>
            <a:r>
              <a:rPr lang="es-ES" dirty="0" err="1"/>
              <a:t>Extend</a:t>
            </a:r>
            <a:r>
              <a:rPr lang="es-ES" dirty="0"/>
              <a:t>)</a:t>
            </a:r>
          </a:p>
        </p:txBody>
      </p:sp>
      <p:sp>
        <p:nvSpPr>
          <p:cNvPr id="3" name="Content Placeholder 2">
            <a:extLst>
              <a:ext uri="{FF2B5EF4-FFF2-40B4-BE49-F238E27FC236}">
                <a16:creationId xmlns:a16="http://schemas.microsoft.com/office/drawing/2014/main" id="{E838E671-989F-47B7-8CD3-0FD31FE9A986}"/>
              </a:ext>
            </a:extLst>
          </p:cNvPr>
          <p:cNvSpPr>
            <a:spLocks noGrp="1"/>
          </p:cNvSpPr>
          <p:nvPr>
            <p:ph idx="1"/>
          </p:nvPr>
        </p:nvSpPr>
        <p:spPr/>
        <p:txBody>
          <a:bodyPr>
            <a:normAutofit lnSpcReduction="10000"/>
          </a:bodyPr>
          <a:lstStyle/>
          <a:p>
            <a:pPr marL="0" indent="0">
              <a:buNone/>
            </a:pPr>
            <a:r>
              <a:rPr lang="es-ES" dirty="0"/>
              <a:t>Despliegues o </a:t>
            </a:r>
            <a:r>
              <a:rPr lang="es-ES" dirty="0" err="1"/>
              <a:t>Deployments</a:t>
            </a:r>
            <a:r>
              <a:rPr lang="es-ES" dirty="0"/>
              <a:t>:</a:t>
            </a:r>
          </a:p>
          <a:p>
            <a:pPr marL="0" indent="0">
              <a:buNone/>
            </a:pPr>
            <a:endParaRPr lang="es-ES" dirty="0"/>
          </a:p>
          <a:p>
            <a:pPr>
              <a:buFontTx/>
              <a:buChar char="-"/>
            </a:pPr>
            <a:r>
              <a:rPr lang="es-ES" dirty="0"/>
              <a:t>Copiar nuestra solución del ejercicio en una carpeta nueva</a:t>
            </a:r>
          </a:p>
          <a:p>
            <a:pPr>
              <a:buFontTx/>
              <a:buChar char="-"/>
            </a:pPr>
            <a:r>
              <a:rPr lang="es-ES" dirty="0"/>
              <a:t>Abrir el navegador y abrir la solución en la carpeta nueva</a:t>
            </a:r>
          </a:p>
          <a:p>
            <a:pPr>
              <a:buFontTx/>
              <a:buChar char="-"/>
            </a:pPr>
            <a:r>
              <a:rPr lang="es-ES" dirty="0"/>
              <a:t>Modificar la solución</a:t>
            </a:r>
          </a:p>
          <a:p>
            <a:pPr>
              <a:buFontTx/>
              <a:buChar char="-"/>
            </a:pPr>
            <a:r>
              <a:rPr lang="es-ES" dirty="0"/>
              <a:t>Abrir la solución modificada y ver que son diferentes</a:t>
            </a:r>
          </a:p>
          <a:p>
            <a:pPr>
              <a:buFontTx/>
              <a:buChar char="-"/>
            </a:pPr>
            <a:r>
              <a:rPr lang="es-ES" dirty="0"/>
              <a:t>Copiar los cambios a la carpeta nueva</a:t>
            </a:r>
          </a:p>
          <a:p>
            <a:pPr marL="0" indent="0">
              <a:buNone/>
            </a:pPr>
            <a:endParaRPr lang="es-ES" dirty="0"/>
          </a:p>
          <a:p>
            <a:pPr marL="0" indent="0">
              <a:buNone/>
            </a:pPr>
            <a:r>
              <a:rPr lang="es-ES" i="1" dirty="0"/>
              <a:t>Esto es un despliegue (falta automatización)!!!</a:t>
            </a:r>
          </a:p>
        </p:txBody>
      </p:sp>
    </p:spTree>
    <p:extLst>
      <p:ext uri="{BB962C8B-B14F-4D97-AF65-F5344CB8AC3E}">
        <p14:creationId xmlns:p14="http://schemas.microsoft.com/office/powerpoint/2010/main" val="4213555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B19E-945C-47B9-AA64-E9DFF668BDBD}"/>
              </a:ext>
            </a:extLst>
          </p:cNvPr>
          <p:cNvSpPr>
            <a:spLocks noGrp="1"/>
          </p:cNvSpPr>
          <p:nvPr>
            <p:ph type="title"/>
          </p:nvPr>
        </p:nvSpPr>
        <p:spPr/>
        <p:txBody>
          <a:bodyPr/>
          <a:lstStyle/>
          <a:p>
            <a:r>
              <a:rPr lang="es-ES" dirty="0"/>
              <a:t>Lenguajes de programación</a:t>
            </a:r>
          </a:p>
        </p:txBody>
      </p:sp>
      <p:sp>
        <p:nvSpPr>
          <p:cNvPr id="3" name="Content Placeholder 2">
            <a:extLst>
              <a:ext uri="{FF2B5EF4-FFF2-40B4-BE49-F238E27FC236}">
                <a16:creationId xmlns:a16="http://schemas.microsoft.com/office/drawing/2014/main" id="{A2C96D8E-FE5E-4699-A134-124CA08AAFD0}"/>
              </a:ext>
            </a:extLst>
          </p:cNvPr>
          <p:cNvSpPr>
            <a:spLocks noGrp="1"/>
          </p:cNvSpPr>
          <p:nvPr>
            <p:ph idx="1"/>
          </p:nvPr>
        </p:nvSpPr>
        <p:spPr/>
        <p:txBody>
          <a:bodyPr/>
          <a:lstStyle/>
          <a:p>
            <a:r>
              <a:rPr lang="es-ES" dirty="0"/>
              <a:t>Lenguajes e idiomas: ingles, español, polaco, francés, italiano</a:t>
            </a:r>
          </a:p>
          <a:p>
            <a:r>
              <a:rPr lang="es-ES" dirty="0"/>
              <a:t>En Software: Ensamblador, C, C#, </a:t>
            </a:r>
            <a:r>
              <a:rPr lang="es-ES" dirty="0" err="1"/>
              <a:t>Pacal</a:t>
            </a:r>
            <a:r>
              <a:rPr lang="es-ES" dirty="0"/>
              <a:t>, JavaScript</a:t>
            </a:r>
          </a:p>
          <a:p>
            <a:r>
              <a:rPr lang="es-ES" dirty="0"/>
              <a:t>Nos aportan</a:t>
            </a:r>
          </a:p>
          <a:p>
            <a:pPr lvl="1"/>
            <a:r>
              <a:rPr lang="es-ES" dirty="0"/>
              <a:t>Diferentes formas de comunicación</a:t>
            </a:r>
          </a:p>
          <a:p>
            <a:pPr lvl="1"/>
            <a:r>
              <a:rPr lang="es-ES" dirty="0"/>
              <a:t>Interpretación del lenguaje</a:t>
            </a:r>
          </a:p>
          <a:p>
            <a:pPr lvl="1"/>
            <a:r>
              <a:rPr lang="es-ES" dirty="0"/>
              <a:t>Emisor y receptor</a:t>
            </a:r>
          </a:p>
          <a:p>
            <a:pPr lvl="1"/>
            <a:r>
              <a:rPr lang="es-ES" dirty="0"/>
              <a:t>Niveles de idioma C1, B1, A1</a:t>
            </a:r>
          </a:p>
          <a:p>
            <a:pPr lvl="1"/>
            <a:r>
              <a:rPr lang="es-ES" dirty="0"/>
              <a:t>Traductores e interpretadores</a:t>
            </a:r>
          </a:p>
          <a:p>
            <a:pPr lvl="1"/>
            <a:endParaRPr lang="es-ES" dirty="0"/>
          </a:p>
        </p:txBody>
      </p:sp>
    </p:spTree>
    <p:extLst>
      <p:ext uri="{BB962C8B-B14F-4D97-AF65-F5344CB8AC3E}">
        <p14:creationId xmlns:p14="http://schemas.microsoft.com/office/powerpoint/2010/main" val="3933194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p:txBody>
          <a:bodyPr/>
          <a:lstStyle/>
          <a:p>
            <a:r>
              <a:rPr lang="es-ES" dirty="0"/>
              <a:t>Entornos de programación</a:t>
            </a:r>
          </a:p>
        </p:txBody>
      </p:sp>
      <p:sp>
        <p:nvSpPr>
          <p:cNvPr id="3" name="Content Placeholder 2">
            <a:extLst>
              <a:ext uri="{FF2B5EF4-FFF2-40B4-BE49-F238E27FC236}">
                <a16:creationId xmlns:a16="http://schemas.microsoft.com/office/drawing/2014/main" id="{E838E671-989F-47B7-8CD3-0FD31FE9A986}"/>
              </a:ext>
            </a:extLst>
          </p:cNvPr>
          <p:cNvSpPr>
            <a:spLocks noGrp="1"/>
          </p:cNvSpPr>
          <p:nvPr>
            <p:ph idx="1"/>
          </p:nvPr>
        </p:nvSpPr>
        <p:spPr/>
        <p:txBody>
          <a:bodyPr>
            <a:normAutofit fontScale="55000" lnSpcReduction="20000"/>
          </a:bodyPr>
          <a:lstStyle/>
          <a:p>
            <a:pPr marL="0" indent="0">
              <a:buNone/>
            </a:pPr>
            <a:r>
              <a:rPr lang="es-ES" dirty="0"/>
              <a:t>Nativo</a:t>
            </a:r>
          </a:p>
          <a:p>
            <a:pPr marL="0" indent="0">
              <a:buNone/>
            </a:pPr>
            <a:r>
              <a:rPr lang="es-ES" dirty="0"/>
              <a:t>	- Compilado</a:t>
            </a:r>
          </a:p>
          <a:p>
            <a:pPr marL="0" indent="0">
              <a:buNone/>
            </a:pPr>
            <a:r>
              <a:rPr lang="es-ES" dirty="0"/>
              <a:t>	- Especifico de la plataforma</a:t>
            </a:r>
          </a:p>
          <a:p>
            <a:pPr marL="0" indent="0">
              <a:buNone/>
            </a:pPr>
            <a:r>
              <a:rPr lang="es-ES" dirty="0"/>
              <a:t>	- El mas rápido</a:t>
            </a:r>
          </a:p>
          <a:p>
            <a:pPr marL="0" indent="0">
              <a:buNone/>
            </a:pPr>
            <a:r>
              <a:rPr lang="es-ES" dirty="0"/>
              <a:t>Navegador</a:t>
            </a:r>
          </a:p>
          <a:p>
            <a:pPr marL="0" indent="0">
              <a:buNone/>
            </a:pPr>
            <a:r>
              <a:rPr lang="es-ES" dirty="0"/>
              <a:t>	- Se accede desde cualquier dispositivo / plataforma</a:t>
            </a:r>
          </a:p>
          <a:p>
            <a:pPr marL="0" indent="0">
              <a:buNone/>
            </a:pPr>
            <a:r>
              <a:rPr lang="es-ES" dirty="0"/>
              <a:t>	- Se ejecuta en el propio navegador</a:t>
            </a:r>
          </a:p>
          <a:p>
            <a:pPr marL="0" indent="0">
              <a:buNone/>
            </a:pPr>
            <a:r>
              <a:rPr lang="es-ES" dirty="0"/>
              <a:t>Servidor</a:t>
            </a:r>
          </a:p>
          <a:p>
            <a:pPr marL="0" indent="0">
              <a:buNone/>
            </a:pPr>
            <a:r>
              <a:rPr lang="es-ES" dirty="0"/>
              <a:t>	- Orientado a tareas a realizar sin interacción del usuario</a:t>
            </a:r>
          </a:p>
          <a:p>
            <a:pPr marL="0" indent="0">
              <a:buNone/>
            </a:pPr>
            <a:r>
              <a:rPr lang="es-ES" dirty="0"/>
              <a:t>	- Puede ser nativo ejecutado en servidor</a:t>
            </a:r>
          </a:p>
          <a:p>
            <a:pPr marL="0" indent="0">
              <a:buNone/>
            </a:pPr>
            <a:r>
              <a:rPr lang="es-ES" dirty="0" err="1"/>
              <a:t>Runtime</a:t>
            </a:r>
            <a:endParaRPr lang="es-ES" dirty="0"/>
          </a:p>
          <a:p>
            <a:pPr marL="0" indent="0">
              <a:buNone/>
            </a:pPr>
            <a:r>
              <a:rPr lang="es-ES" dirty="0"/>
              <a:t>	- Maquinas virtuales y otros entornos de ejecución</a:t>
            </a:r>
          </a:p>
          <a:p>
            <a:pPr marL="0" indent="0">
              <a:buNone/>
            </a:pPr>
            <a:r>
              <a:rPr lang="es-ES" dirty="0"/>
              <a:t>	- Código </a:t>
            </a:r>
            <a:r>
              <a:rPr lang="es-ES" dirty="0" err="1"/>
              <a:t>pseudocompilado</a:t>
            </a:r>
            <a:endParaRPr lang="es-ES" dirty="0"/>
          </a:p>
          <a:p>
            <a:pPr marL="0" indent="0">
              <a:buNone/>
            </a:pPr>
            <a:r>
              <a:rPr lang="es-ES" dirty="0"/>
              <a:t>	- Multiplataforma con perdida de velocidad</a:t>
            </a:r>
          </a:p>
        </p:txBody>
      </p:sp>
    </p:spTree>
    <p:extLst>
      <p:ext uri="{BB962C8B-B14F-4D97-AF65-F5344CB8AC3E}">
        <p14:creationId xmlns:p14="http://schemas.microsoft.com/office/powerpoint/2010/main" val="2099920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p:txBody>
          <a:bodyPr/>
          <a:lstStyle/>
          <a:p>
            <a:r>
              <a:rPr lang="es-ES" dirty="0"/>
              <a:t>Programación orientada a objetos</a:t>
            </a:r>
          </a:p>
        </p:txBody>
      </p:sp>
      <p:sp>
        <p:nvSpPr>
          <p:cNvPr id="3" name="Content Placeholder 2">
            <a:extLst>
              <a:ext uri="{FF2B5EF4-FFF2-40B4-BE49-F238E27FC236}">
                <a16:creationId xmlns:a16="http://schemas.microsoft.com/office/drawing/2014/main" id="{E838E671-989F-47B7-8CD3-0FD31FE9A986}"/>
              </a:ext>
            </a:extLst>
          </p:cNvPr>
          <p:cNvSpPr>
            <a:spLocks noGrp="1"/>
          </p:cNvSpPr>
          <p:nvPr>
            <p:ph idx="1"/>
          </p:nvPr>
        </p:nvSpPr>
        <p:spPr/>
        <p:txBody>
          <a:bodyPr>
            <a:normAutofit/>
          </a:bodyPr>
          <a:lstStyle/>
          <a:p>
            <a:pPr marL="0" indent="0">
              <a:buNone/>
            </a:pPr>
            <a:r>
              <a:rPr lang="es-ES" dirty="0"/>
              <a:t>De la Wikipedia:</a:t>
            </a:r>
          </a:p>
          <a:p>
            <a:pPr marL="0" indent="0">
              <a:buNone/>
            </a:pPr>
            <a:endParaRPr lang="es-ES" dirty="0"/>
          </a:p>
          <a:p>
            <a:pPr marL="0" indent="0">
              <a:buNone/>
            </a:pPr>
            <a:r>
              <a:rPr lang="es-ES" i="1" dirty="0"/>
              <a:t>La </a:t>
            </a:r>
            <a:r>
              <a:rPr lang="es-ES" b="1" i="1" dirty="0"/>
              <a:t>Programación Orientada a Objetos</a:t>
            </a:r>
            <a:r>
              <a:rPr lang="es-ES" i="1" dirty="0"/>
              <a:t> (</a:t>
            </a:r>
            <a:r>
              <a:rPr lang="es-ES" b="1" i="1" dirty="0"/>
              <a:t>POO</a:t>
            </a:r>
            <a:r>
              <a:rPr lang="es-ES" i="1" dirty="0"/>
              <a:t>, en </a:t>
            </a:r>
            <a:r>
              <a:rPr lang="es-ES" i="1" dirty="0">
                <a:hlinkClick r:id="rId2" tooltip="Idioma español"/>
              </a:rPr>
              <a:t>español</a:t>
            </a:r>
            <a:r>
              <a:rPr lang="es-ES" i="1" dirty="0"/>
              <a:t>; </a:t>
            </a:r>
            <a:r>
              <a:rPr lang="es-ES" b="1" i="1" dirty="0"/>
              <a:t>OOP</a:t>
            </a:r>
            <a:r>
              <a:rPr lang="es-ES" i="1" dirty="0"/>
              <a:t>, según sus siglas en </a:t>
            </a:r>
            <a:r>
              <a:rPr lang="es-ES" i="1" dirty="0">
                <a:hlinkClick r:id="rId3" tooltip="Idioma inglés"/>
              </a:rPr>
              <a:t>inglés</a:t>
            </a:r>
            <a:r>
              <a:rPr lang="es-ES" i="1" dirty="0"/>
              <a:t>) es un </a:t>
            </a:r>
            <a:r>
              <a:rPr lang="es-ES" i="1" dirty="0">
                <a:hlinkClick r:id="rId4" tooltip="Paradigma de programación"/>
              </a:rPr>
              <a:t>paradigma de programación</a:t>
            </a:r>
            <a:r>
              <a:rPr lang="es-ES" i="1" dirty="0"/>
              <a:t> que viene a innovar la forma de obtener resultados. Los objetos se utilizan como metáfora para emular las entidades reales del negocio a modelar.</a:t>
            </a:r>
          </a:p>
        </p:txBody>
      </p:sp>
    </p:spTree>
    <p:extLst>
      <p:ext uri="{BB962C8B-B14F-4D97-AF65-F5344CB8AC3E}">
        <p14:creationId xmlns:p14="http://schemas.microsoft.com/office/powerpoint/2010/main" val="1826715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p:txBody>
          <a:bodyPr/>
          <a:lstStyle/>
          <a:p>
            <a:r>
              <a:rPr lang="es-ES" dirty="0"/>
              <a:t>Programación orientada a objetos (II)</a:t>
            </a:r>
          </a:p>
        </p:txBody>
      </p:sp>
      <p:sp>
        <p:nvSpPr>
          <p:cNvPr id="3" name="Content Placeholder 2">
            <a:extLst>
              <a:ext uri="{FF2B5EF4-FFF2-40B4-BE49-F238E27FC236}">
                <a16:creationId xmlns:a16="http://schemas.microsoft.com/office/drawing/2014/main" id="{E838E671-989F-47B7-8CD3-0FD31FE9A986}"/>
              </a:ext>
            </a:extLst>
          </p:cNvPr>
          <p:cNvSpPr>
            <a:spLocks noGrp="1"/>
          </p:cNvSpPr>
          <p:nvPr>
            <p:ph idx="1"/>
          </p:nvPr>
        </p:nvSpPr>
        <p:spPr/>
        <p:txBody>
          <a:bodyPr>
            <a:normAutofit/>
          </a:bodyPr>
          <a:lstStyle/>
          <a:p>
            <a:pPr marL="0" indent="0">
              <a:buNone/>
            </a:pPr>
            <a:r>
              <a:rPr lang="es-ES" dirty="0"/>
              <a:t>Ejemplo del coche y sus componentes:</a:t>
            </a:r>
          </a:p>
          <a:p>
            <a:pPr marL="0" indent="0">
              <a:buNone/>
            </a:pPr>
            <a:endParaRPr lang="es-ES" dirty="0"/>
          </a:p>
          <a:p>
            <a:pPr>
              <a:buFontTx/>
              <a:buChar char="-"/>
            </a:pPr>
            <a:r>
              <a:rPr lang="es-ES" dirty="0"/>
              <a:t>“Objetos” que componen un coche</a:t>
            </a:r>
          </a:p>
          <a:p>
            <a:pPr>
              <a:buFontTx/>
              <a:buChar char="-"/>
            </a:pPr>
            <a:r>
              <a:rPr lang="es-ES" dirty="0"/>
              <a:t>“Propiedades” de cada objeto</a:t>
            </a:r>
          </a:p>
          <a:p>
            <a:pPr>
              <a:buFontTx/>
              <a:buChar char="-"/>
            </a:pPr>
            <a:r>
              <a:rPr lang="es-ES" dirty="0"/>
              <a:t>“Acciones” que puede hacer cada objeto</a:t>
            </a:r>
          </a:p>
          <a:p>
            <a:pPr>
              <a:buFontTx/>
              <a:buChar char="-"/>
            </a:pPr>
            <a:r>
              <a:rPr lang="es-ES" dirty="0"/>
              <a:t>“Interacciones” entre los objetos</a:t>
            </a:r>
          </a:p>
        </p:txBody>
      </p:sp>
    </p:spTree>
    <p:extLst>
      <p:ext uri="{BB962C8B-B14F-4D97-AF65-F5344CB8AC3E}">
        <p14:creationId xmlns:p14="http://schemas.microsoft.com/office/powerpoint/2010/main" val="453344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p:txBody>
          <a:bodyPr/>
          <a:lstStyle/>
          <a:p>
            <a:r>
              <a:rPr lang="es-ES" dirty="0"/>
              <a:t>Programación orientada a objetos (III)</a:t>
            </a:r>
          </a:p>
        </p:txBody>
      </p:sp>
      <p:sp>
        <p:nvSpPr>
          <p:cNvPr id="3" name="Content Placeholder 2">
            <a:extLst>
              <a:ext uri="{FF2B5EF4-FFF2-40B4-BE49-F238E27FC236}">
                <a16:creationId xmlns:a16="http://schemas.microsoft.com/office/drawing/2014/main" id="{E838E671-989F-47B7-8CD3-0FD31FE9A986}"/>
              </a:ext>
            </a:extLst>
          </p:cNvPr>
          <p:cNvSpPr>
            <a:spLocks noGrp="1"/>
          </p:cNvSpPr>
          <p:nvPr>
            <p:ph idx="1"/>
          </p:nvPr>
        </p:nvSpPr>
        <p:spPr/>
        <p:txBody>
          <a:bodyPr>
            <a:normAutofit/>
          </a:bodyPr>
          <a:lstStyle/>
          <a:p>
            <a:pPr marL="0" indent="0">
              <a:buNone/>
            </a:pPr>
            <a:r>
              <a:rPr lang="es-ES" dirty="0"/>
              <a:t>Los conceptos mas importantes</a:t>
            </a:r>
          </a:p>
          <a:p>
            <a:pPr marL="0" indent="0">
              <a:buNone/>
            </a:pPr>
            <a:endParaRPr lang="es-ES" dirty="0"/>
          </a:p>
          <a:p>
            <a:pPr>
              <a:buFontTx/>
              <a:buChar char="-"/>
            </a:pPr>
            <a:r>
              <a:rPr lang="es-ES" dirty="0"/>
              <a:t>Clases</a:t>
            </a:r>
          </a:p>
          <a:p>
            <a:pPr>
              <a:buFontTx/>
              <a:buChar char="-"/>
            </a:pPr>
            <a:r>
              <a:rPr lang="es-ES" dirty="0"/>
              <a:t>Objetos</a:t>
            </a:r>
          </a:p>
          <a:p>
            <a:pPr>
              <a:buFontTx/>
              <a:buChar char="-"/>
            </a:pPr>
            <a:r>
              <a:rPr lang="es-ES" dirty="0"/>
              <a:t>Interfaces</a:t>
            </a:r>
          </a:p>
          <a:p>
            <a:pPr>
              <a:buFontTx/>
              <a:buChar char="-"/>
            </a:pPr>
            <a:r>
              <a:rPr lang="es-ES" dirty="0"/>
              <a:t>Herencia</a:t>
            </a:r>
          </a:p>
          <a:p>
            <a:pPr>
              <a:buFontTx/>
              <a:buChar char="-"/>
            </a:pPr>
            <a:endParaRPr lang="es-ES" dirty="0"/>
          </a:p>
          <a:p>
            <a:pPr marL="0" indent="0">
              <a:buNone/>
            </a:pPr>
            <a:r>
              <a:rPr lang="es-ES" i="1" dirty="0"/>
              <a:t>Usar el ejemplo del coche para mejor entendimiento</a:t>
            </a:r>
          </a:p>
        </p:txBody>
      </p:sp>
    </p:spTree>
    <p:extLst>
      <p:ext uri="{BB962C8B-B14F-4D97-AF65-F5344CB8AC3E}">
        <p14:creationId xmlns:p14="http://schemas.microsoft.com/office/powerpoint/2010/main" val="4240493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p:txBody>
          <a:bodyPr/>
          <a:lstStyle/>
          <a:p>
            <a:r>
              <a:rPr lang="es-ES" dirty="0"/>
              <a:t>Algoritmia</a:t>
            </a:r>
          </a:p>
        </p:txBody>
      </p:sp>
      <p:sp>
        <p:nvSpPr>
          <p:cNvPr id="3" name="Content Placeholder 2">
            <a:extLst>
              <a:ext uri="{FF2B5EF4-FFF2-40B4-BE49-F238E27FC236}">
                <a16:creationId xmlns:a16="http://schemas.microsoft.com/office/drawing/2014/main" id="{E838E671-989F-47B7-8CD3-0FD31FE9A986}"/>
              </a:ext>
            </a:extLst>
          </p:cNvPr>
          <p:cNvSpPr>
            <a:spLocks noGrp="1"/>
          </p:cNvSpPr>
          <p:nvPr>
            <p:ph idx="1"/>
          </p:nvPr>
        </p:nvSpPr>
        <p:spPr/>
        <p:txBody>
          <a:bodyPr>
            <a:normAutofit/>
          </a:bodyPr>
          <a:lstStyle/>
          <a:p>
            <a:pPr marL="0" indent="0">
              <a:buNone/>
            </a:pPr>
            <a:r>
              <a:rPr lang="es-ES" dirty="0"/>
              <a:t>En matemáticas, lógica, ciencias de la computación y disciplinas relacionadas, un algoritmo es un conjunto de instrucciones o reglas definidas y no-ambiguas, ordenadas y finitas que permite, típicamente, solucionar un problema, realizar un cómputo, procesar datos y llevar a cabo otras tareas o actividades.2​ Dados un estado inicial y una entrada, siguiendo los pasos sucesivos se llega a un estado final y se obtiene una solución. Los algoritmos son el objeto de estudio de la algoritmia</a:t>
            </a:r>
          </a:p>
        </p:txBody>
      </p:sp>
    </p:spTree>
    <p:extLst>
      <p:ext uri="{BB962C8B-B14F-4D97-AF65-F5344CB8AC3E}">
        <p14:creationId xmlns:p14="http://schemas.microsoft.com/office/powerpoint/2010/main" val="1045644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p:txBody>
          <a:bodyPr/>
          <a:lstStyle/>
          <a:p>
            <a:r>
              <a:rPr lang="es-ES" dirty="0"/>
              <a:t>Algoritmos de ordenación – </a:t>
            </a:r>
            <a:r>
              <a:rPr lang="es-ES" dirty="0" err="1"/>
              <a:t>Bubblesort</a:t>
            </a:r>
            <a:endParaRPr lang="es-ES" dirty="0"/>
          </a:p>
        </p:txBody>
      </p:sp>
      <p:sp>
        <p:nvSpPr>
          <p:cNvPr id="3" name="Content Placeholder 2">
            <a:extLst>
              <a:ext uri="{FF2B5EF4-FFF2-40B4-BE49-F238E27FC236}">
                <a16:creationId xmlns:a16="http://schemas.microsoft.com/office/drawing/2014/main" id="{E838E671-989F-47B7-8CD3-0FD31FE9A986}"/>
              </a:ext>
            </a:extLst>
          </p:cNvPr>
          <p:cNvSpPr>
            <a:spLocks noGrp="1"/>
          </p:cNvSpPr>
          <p:nvPr>
            <p:ph idx="1"/>
          </p:nvPr>
        </p:nvSpPr>
        <p:spPr/>
        <p:txBody>
          <a:bodyPr>
            <a:normAutofit lnSpcReduction="10000"/>
          </a:bodyPr>
          <a:lstStyle/>
          <a:p>
            <a:pPr marL="0" indent="0" algn="ctr">
              <a:buNone/>
            </a:pPr>
            <a:r>
              <a:rPr lang="es-ES" dirty="0"/>
              <a:t>a = [4, 3, 12, 1, 8, 9]</a:t>
            </a:r>
          </a:p>
          <a:p>
            <a:pPr marL="0" indent="0">
              <a:buNone/>
            </a:pPr>
            <a:endParaRPr lang="es-ES" dirty="0"/>
          </a:p>
          <a:p>
            <a:pPr>
              <a:buFontTx/>
              <a:buChar char="-"/>
            </a:pPr>
            <a:r>
              <a:rPr lang="es-ES" dirty="0"/>
              <a:t>Revisar cada elemento de la lista con el siguiente</a:t>
            </a:r>
          </a:p>
          <a:p>
            <a:pPr>
              <a:buFontTx/>
              <a:buChar char="-"/>
            </a:pPr>
            <a:r>
              <a:rPr lang="es-ES" dirty="0"/>
              <a:t>Si el elemento siguiente es menor que el actual (a[i] &gt; a[i+1]) entonces intercambiamos los elementos</a:t>
            </a:r>
          </a:p>
          <a:p>
            <a:pPr>
              <a:buFontTx/>
              <a:buChar char="-"/>
            </a:pPr>
            <a:r>
              <a:rPr lang="es-ES" dirty="0"/>
              <a:t>Hay que iterar la lista completa varias veces</a:t>
            </a:r>
          </a:p>
          <a:p>
            <a:pPr>
              <a:buFontTx/>
              <a:buChar char="-"/>
            </a:pPr>
            <a:r>
              <a:rPr lang="es-ES" dirty="0"/>
              <a:t>Complejidad  O(n^2). </a:t>
            </a:r>
          </a:p>
          <a:p>
            <a:pPr>
              <a:buFontTx/>
              <a:buChar char="-"/>
            </a:pPr>
            <a:endParaRPr lang="es-ES" dirty="0"/>
          </a:p>
          <a:p>
            <a:pPr marL="0" indent="0">
              <a:buNone/>
            </a:pPr>
            <a:r>
              <a:rPr lang="es-ES" i="1" dirty="0"/>
              <a:t>Ejercicio: Implementar el algoritmo en JavaScript.</a:t>
            </a:r>
          </a:p>
        </p:txBody>
      </p:sp>
    </p:spTree>
    <p:extLst>
      <p:ext uri="{BB962C8B-B14F-4D97-AF65-F5344CB8AC3E}">
        <p14:creationId xmlns:p14="http://schemas.microsoft.com/office/powerpoint/2010/main" val="1571281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p:txBody>
          <a:bodyPr/>
          <a:lstStyle/>
          <a:p>
            <a:r>
              <a:rPr lang="es-ES" dirty="0"/>
              <a:t>Algoritmos de ordenación - </a:t>
            </a:r>
            <a:r>
              <a:rPr lang="es-ES" dirty="0" err="1"/>
              <a:t>Cocktailsort</a:t>
            </a:r>
            <a:endParaRPr lang="es-ES" dirty="0"/>
          </a:p>
        </p:txBody>
      </p:sp>
      <p:sp>
        <p:nvSpPr>
          <p:cNvPr id="3" name="Content Placeholder 2">
            <a:extLst>
              <a:ext uri="{FF2B5EF4-FFF2-40B4-BE49-F238E27FC236}">
                <a16:creationId xmlns:a16="http://schemas.microsoft.com/office/drawing/2014/main" id="{E838E671-989F-47B7-8CD3-0FD31FE9A986}"/>
              </a:ext>
            </a:extLst>
          </p:cNvPr>
          <p:cNvSpPr>
            <a:spLocks noGrp="1"/>
          </p:cNvSpPr>
          <p:nvPr>
            <p:ph idx="1"/>
          </p:nvPr>
        </p:nvSpPr>
        <p:spPr/>
        <p:txBody>
          <a:bodyPr>
            <a:normAutofit fontScale="92500" lnSpcReduction="10000"/>
          </a:bodyPr>
          <a:lstStyle/>
          <a:p>
            <a:pPr marL="0" indent="0" algn="ctr">
              <a:buNone/>
            </a:pPr>
            <a:r>
              <a:rPr lang="es-ES" dirty="0"/>
              <a:t>a = [4, 3, 12, 1, 8, 9]</a:t>
            </a:r>
          </a:p>
          <a:p>
            <a:pPr marL="0" indent="0">
              <a:buNone/>
            </a:pPr>
            <a:endParaRPr lang="es-ES" dirty="0"/>
          </a:p>
          <a:p>
            <a:pPr>
              <a:buFontTx/>
              <a:buChar char="-"/>
            </a:pPr>
            <a:r>
              <a:rPr lang="es-ES" dirty="0"/>
              <a:t>Ordenación de burbuja direccional</a:t>
            </a:r>
          </a:p>
          <a:p>
            <a:pPr>
              <a:buFontTx/>
              <a:buChar char="-"/>
            </a:pPr>
            <a:r>
              <a:rPr lang="es-ES" dirty="0"/>
              <a:t>Igual que el algoritmo de la burbuja pero recorre también de forma descendente (dirección contraria)</a:t>
            </a:r>
          </a:p>
          <a:p>
            <a:pPr>
              <a:buFontTx/>
              <a:buChar char="-"/>
            </a:pPr>
            <a:r>
              <a:rPr lang="es-ES" dirty="0"/>
              <a:t>Hay que iterar la lista completa varias veces (ascendente y descendente)</a:t>
            </a:r>
          </a:p>
          <a:p>
            <a:pPr>
              <a:buFontTx/>
              <a:buChar char="-"/>
            </a:pPr>
            <a:r>
              <a:rPr lang="es-ES" dirty="0"/>
              <a:t>Complejidad  O(n^2). </a:t>
            </a:r>
          </a:p>
          <a:p>
            <a:pPr>
              <a:buFontTx/>
              <a:buChar char="-"/>
            </a:pPr>
            <a:endParaRPr lang="es-ES" dirty="0"/>
          </a:p>
          <a:p>
            <a:pPr marL="0" indent="0">
              <a:buNone/>
            </a:pPr>
            <a:r>
              <a:rPr lang="es-ES" i="1" dirty="0"/>
              <a:t>Ejercicio: Implementar el algoritmo en JavaScript.</a:t>
            </a:r>
          </a:p>
        </p:txBody>
      </p:sp>
    </p:spTree>
    <p:extLst>
      <p:ext uri="{BB962C8B-B14F-4D97-AF65-F5344CB8AC3E}">
        <p14:creationId xmlns:p14="http://schemas.microsoft.com/office/powerpoint/2010/main" val="1943234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a:xfrm>
            <a:off x="838200" y="365125"/>
            <a:ext cx="10587606" cy="1325563"/>
          </a:xfrm>
        </p:spPr>
        <p:txBody>
          <a:bodyPr/>
          <a:lstStyle/>
          <a:p>
            <a:r>
              <a:rPr lang="es-ES" dirty="0"/>
              <a:t>Algoritmos de ordenación – </a:t>
            </a:r>
            <a:r>
              <a:rPr lang="es-ES" dirty="0" err="1"/>
              <a:t>Insertion</a:t>
            </a:r>
            <a:r>
              <a:rPr lang="es-ES" dirty="0"/>
              <a:t> </a:t>
            </a:r>
            <a:r>
              <a:rPr lang="es-ES" dirty="0" err="1"/>
              <a:t>sort</a:t>
            </a:r>
            <a:endParaRPr lang="es-ES" dirty="0"/>
          </a:p>
        </p:txBody>
      </p:sp>
      <p:sp>
        <p:nvSpPr>
          <p:cNvPr id="3" name="Content Placeholder 2">
            <a:extLst>
              <a:ext uri="{FF2B5EF4-FFF2-40B4-BE49-F238E27FC236}">
                <a16:creationId xmlns:a16="http://schemas.microsoft.com/office/drawing/2014/main" id="{E838E671-989F-47B7-8CD3-0FD31FE9A986}"/>
              </a:ext>
            </a:extLst>
          </p:cNvPr>
          <p:cNvSpPr>
            <a:spLocks noGrp="1"/>
          </p:cNvSpPr>
          <p:nvPr>
            <p:ph idx="1"/>
          </p:nvPr>
        </p:nvSpPr>
        <p:spPr/>
        <p:txBody>
          <a:bodyPr>
            <a:normAutofit fontScale="92500" lnSpcReduction="10000"/>
          </a:bodyPr>
          <a:lstStyle/>
          <a:p>
            <a:pPr marL="0" indent="0" algn="ctr">
              <a:buNone/>
            </a:pPr>
            <a:r>
              <a:rPr lang="es-ES" dirty="0"/>
              <a:t>a = [4, 3, 12, 1, 8, 9]</a:t>
            </a:r>
          </a:p>
          <a:p>
            <a:pPr marL="0" indent="0">
              <a:buNone/>
            </a:pPr>
            <a:endParaRPr lang="es-ES" dirty="0"/>
          </a:p>
          <a:p>
            <a:pPr>
              <a:buFontTx/>
              <a:buChar char="-"/>
            </a:pPr>
            <a:r>
              <a:rPr lang="es-ES" dirty="0"/>
              <a:t>Se parte de una lista vacía y se inserta el primer elemento</a:t>
            </a:r>
          </a:p>
          <a:p>
            <a:pPr>
              <a:buFontTx/>
              <a:buChar char="-"/>
            </a:pPr>
            <a:r>
              <a:rPr lang="es-ES" dirty="0"/>
              <a:t>Luego se pasa al segundo elemento y se busca donde insertarlo en la lista creada</a:t>
            </a:r>
          </a:p>
          <a:p>
            <a:pPr>
              <a:buFontTx/>
              <a:buChar char="-"/>
            </a:pPr>
            <a:r>
              <a:rPr lang="es-ES" dirty="0"/>
              <a:t>Se repite el mismo proceso hasta recorrer todos los elementos de la lista inicial</a:t>
            </a:r>
          </a:p>
          <a:p>
            <a:pPr>
              <a:buFontTx/>
              <a:buChar char="-"/>
            </a:pPr>
            <a:r>
              <a:rPr lang="es-ES" dirty="0"/>
              <a:t>Complejidad  O(n^2). </a:t>
            </a:r>
          </a:p>
          <a:p>
            <a:pPr>
              <a:buFontTx/>
              <a:buChar char="-"/>
            </a:pPr>
            <a:endParaRPr lang="es-ES" dirty="0"/>
          </a:p>
          <a:p>
            <a:pPr marL="0" indent="0">
              <a:buNone/>
            </a:pPr>
            <a:r>
              <a:rPr lang="es-ES" i="1" dirty="0"/>
              <a:t>Ejercicio: Implementar el algoritmo en JavaScript.</a:t>
            </a:r>
          </a:p>
        </p:txBody>
      </p:sp>
    </p:spTree>
    <p:extLst>
      <p:ext uri="{BB962C8B-B14F-4D97-AF65-F5344CB8AC3E}">
        <p14:creationId xmlns:p14="http://schemas.microsoft.com/office/powerpoint/2010/main" val="3126800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p:txBody>
          <a:bodyPr/>
          <a:lstStyle/>
          <a:p>
            <a:r>
              <a:rPr lang="es-ES" dirty="0"/>
              <a:t>Algoritmos de ordenación – </a:t>
            </a:r>
            <a:r>
              <a:rPr lang="es-ES" dirty="0" err="1"/>
              <a:t>Countingsort</a:t>
            </a:r>
            <a:endParaRPr lang="es-ES" dirty="0"/>
          </a:p>
        </p:txBody>
      </p:sp>
      <p:sp>
        <p:nvSpPr>
          <p:cNvPr id="3" name="Content Placeholder 2">
            <a:extLst>
              <a:ext uri="{FF2B5EF4-FFF2-40B4-BE49-F238E27FC236}">
                <a16:creationId xmlns:a16="http://schemas.microsoft.com/office/drawing/2014/main" id="{E838E671-989F-47B7-8CD3-0FD31FE9A986}"/>
              </a:ext>
            </a:extLst>
          </p:cNvPr>
          <p:cNvSpPr>
            <a:spLocks noGrp="1"/>
          </p:cNvSpPr>
          <p:nvPr>
            <p:ph idx="1"/>
          </p:nvPr>
        </p:nvSpPr>
        <p:spPr/>
        <p:txBody>
          <a:bodyPr>
            <a:normAutofit fontScale="70000" lnSpcReduction="20000"/>
          </a:bodyPr>
          <a:lstStyle/>
          <a:p>
            <a:pPr marL="0" indent="0" algn="ctr">
              <a:buNone/>
            </a:pPr>
            <a:r>
              <a:rPr lang="es-ES" dirty="0"/>
              <a:t>a = [4, 3, 4, 12, 9, 1, 8, 3, 9, 11, 12]</a:t>
            </a:r>
          </a:p>
          <a:p>
            <a:pPr marL="0" indent="0">
              <a:buNone/>
            </a:pPr>
            <a:endParaRPr lang="es-ES" dirty="0"/>
          </a:p>
          <a:p>
            <a:pPr>
              <a:buFontTx/>
              <a:buChar char="-"/>
            </a:pPr>
            <a:r>
              <a:rPr lang="es-ES" dirty="0"/>
              <a:t>Se busca en la lista el menor y el mayor</a:t>
            </a:r>
          </a:p>
          <a:p>
            <a:pPr>
              <a:buFontTx/>
              <a:buChar char="-"/>
            </a:pPr>
            <a:r>
              <a:rPr lang="es-ES" dirty="0"/>
              <a:t>Se crea vector auxiliar v(menor, mayor). Supongamos [5, 3, 6, 3]</a:t>
            </a:r>
          </a:p>
          <a:p>
            <a:pPr marL="0" indent="0" algn="ctr">
              <a:buNone/>
            </a:pPr>
            <a:r>
              <a:rPr lang="es-ES" i="1" dirty="0"/>
              <a:t>menor = 3, mayor = 6 -&gt; v(menor, mayor) = [3, 4, 5, 6]</a:t>
            </a:r>
          </a:p>
          <a:p>
            <a:pPr>
              <a:buFontTx/>
              <a:buChar char="-"/>
            </a:pPr>
            <a:r>
              <a:rPr lang="es-ES" dirty="0"/>
              <a:t>Recorrer la lista a ordenar y contar el numero de apariciones de cada numero (vector auxiliar)</a:t>
            </a:r>
          </a:p>
          <a:p>
            <a:pPr marL="0" indent="0" algn="ctr">
              <a:buNone/>
            </a:pPr>
            <a:r>
              <a:rPr lang="es-ES" i="1" dirty="0"/>
              <a:t>v(menor, mayor) = [3, 4, 5, 6] -&gt; [2, 0, 1, 1]</a:t>
            </a:r>
          </a:p>
          <a:p>
            <a:pPr>
              <a:buFontTx/>
              <a:buChar char="-"/>
            </a:pPr>
            <a:r>
              <a:rPr lang="es-ES" dirty="0"/>
              <a:t>Ya solo queda crear un array con el numero de ocurrencias de cada numero del vector auxiliar -&gt; r = [3, 3, 5, 6]</a:t>
            </a:r>
          </a:p>
          <a:p>
            <a:pPr>
              <a:buFontTx/>
              <a:buChar char="-"/>
            </a:pPr>
            <a:r>
              <a:rPr lang="es-ES" dirty="0"/>
              <a:t>Complejidad O(</a:t>
            </a:r>
            <a:r>
              <a:rPr lang="es-ES" dirty="0" err="1"/>
              <a:t>n+k</a:t>
            </a:r>
            <a:r>
              <a:rPr lang="es-ES" dirty="0"/>
              <a:t>) </a:t>
            </a:r>
          </a:p>
          <a:p>
            <a:pPr marL="0" indent="0">
              <a:buNone/>
            </a:pPr>
            <a:endParaRPr lang="es-ES" i="1" dirty="0"/>
          </a:p>
          <a:p>
            <a:pPr marL="0" indent="0">
              <a:buNone/>
            </a:pPr>
            <a:r>
              <a:rPr lang="es-ES" i="1" dirty="0"/>
              <a:t>Ejercicio: Implementar el algoritmo en JavaScript.</a:t>
            </a:r>
          </a:p>
        </p:txBody>
      </p:sp>
    </p:spTree>
    <p:extLst>
      <p:ext uri="{BB962C8B-B14F-4D97-AF65-F5344CB8AC3E}">
        <p14:creationId xmlns:p14="http://schemas.microsoft.com/office/powerpoint/2010/main" val="2613336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p:txBody>
          <a:bodyPr/>
          <a:lstStyle/>
          <a:p>
            <a:r>
              <a:rPr lang="es-ES" dirty="0"/>
              <a:t>Algoritmos de ordenación – Tiempo</a:t>
            </a:r>
          </a:p>
        </p:txBody>
      </p:sp>
      <p:sp>
        <p:nvSpPr>
          <p:cNvPr id="3" name="Content Placeholder 2">
            <a:extLst>
              <a:ext uri="{FF2B5EF4-FFF2-40B4-BE49-F238E27FC236}">
                <a16:creationId xmlns:a16="http://schemas.microsoft.com/office/drawing/2014/main" id="{E838E671-989F-47B7-8CD3-0FD31FE9A986}"/>
              </a:ext>
            </a:extLst>
          </p:cNvPr>
          <p:cNvSpPr>
            <a:spLocks noGrp="1"/>
          </p:cNvSpPr>
          <p:nvPr>
            <p:ph idx="1"/>
          </p:nvPr>
        </p:nvSpPr>
        <p:spPr/>
        <p:txBody>
          <a:bodyPr>
            <a:normAutofit/>
          </a:bodyPr>
          <a:lstStyle/>
          <a:p>
            <a:pPr marL="0" indent="0">
              <a:buNone/>
            </a:pPr>
            <a:r>
              <a:rPr lang="es-ES" dirty="0"/>
              <a:t>Ejercicio: Medir el tiempo de ejecución de cada algoritmo de búsqueda.</a:t>
            </a:r>
          </a:p>
          <a:p>
            <a:pPr marL="0" indent="0">
              <a:buNone/>
            </a:pPr>
            <a:endParaRPr lang="es-ES" i="1" dirty="0"/>
          </a:p>
          <a:p>
            <a:pPr>
              <a:buFontTx/>
              <a:buChar char="-"/>
            </a:pPr>
            <a:r>
              <a:rPr lang="es-ES" dirty="0"/>
              <a:t>Usar </a:t>
            </a:r>
            <a:r>
              <a:rPr lang="es-ES" dirty="0" err="1"/>
              <a:t>window.performance</a:t>
            </a:r>
            <a:r>
              <a:rPr lang="es-ES" dirty="0"/>
              <a:t> (</a:t>
            </a:r>
            <a:r>
              <a:rPr lang="es-ES" dirty="0">
                <a:hlinkClick r:id="rId2"/>
              </a:rPr>
              <a:t>https://developer.mozilla.org/en-US/docs/Web/API/Performance</a:t>
            </a:r>
            <a:r>
              <a:rPr lang="es-ES" dirty="0"/>
              <a:t>)</a:t>
            </a:r>
          </a:p>
          <a:p>
            <a:pPr>
              <a:buFontTx/>
              <a:buChar char="-"/>
            </a:pPr>
            <a:r>
              <a:rPr lang="es-ES" dirty="0"/>
              <a:t>Antes de ejecutar el algoritmo </a:t>
            </a:r>
            <a:r>
              <a:rPr lang="es-ES" i="1" dirty="0" err="1"/>
              <a:t>let</a:t>
            </a:r>
            <a:r>
              <a:rPr lang="es-ES" i="1" dirty="0"/>
              <a:t> </a:t>
            </a:r>
            <a:r>
              <a:rPr lang="es-ES" i="1" dirty="0" err="1"/>
              <a:t>start</a:t>
            </a:r>
            <a:r>
              <a:rPr lang="es-ES" i="1" dirty="0"/>
              <a:t> = </a:t>
            </a:r>
            <a:r>
              <a:rPr lang="es-ES" i="1" dirty="0" err="1"/>
              <a:t>performance.now</a:t>
            </a:r>
            <a:r>
              <a:rPr lang="es-ES" i="1" dirty="0"/>
              <a:t>();</a:t>
            </a:r>
          </a:p>
          <a:p>
            <a:pPr>
              <a:buFontTx/>
              <a:buChar char="-"/>
            </a:pPr>
            <a:r>
              <a:rPr lang="es-ES" dirty="0"/>
              <a:t>Después de la ejecución del algoritmo </a:t>
            </a:r>
            <a:r>
              <a:rPr lang="es-ES" i="1" dirty="0" err="1"/>
              <a:t>let</a:t>
            </a:r>
            <a:r>
              <a:rPr lang="es-ES" i="1" dirty="0"/>
              <a:t> </a:t>
            </a:r>
            <a:r>
              <a:rPr lang="es-ES" i="1" dirty="0" err="1"/>
              <a:t>end</a:t>
            </a:r>
            <a:r>
              <a:rPr lang="es-ES" i="1" dirty="0"/>
              <a:t> = </a:t>
            </a:r>
            <a:r>
              <a:rPr lang="es-ES" i="1" dirty="0" err="1"/>
              <a:t>performance.now</a:t>
            </a:r>
            <a:r>
              <a:rPr lang="es-ES" i="1" dirty="0"/>
              <a:t>();</a:t>
            </a:r>
          </a:p>
          <a:p>
            <a:pPr>
              <a:buFontTx/>
              <a:buChar char="-"/>
            </a:pPr>
            <a:r>
              <a:rPr lang="es-ES" dirty="0"/>
              <a:t>Calcular tiempo transcurrido </a:t>
            </a:r>
            <a:r>
              <a:rPr lang="es-ES" i="1" dirty="0" err="1"/>
              <a:t>elapsed</a:t>
            </a:r>
            <a:r>
              <a:rPr lang="es-ES" i="1" dirty="0"/>
              <a:t> = </a:t>
            </a:r>
            <a:r>
              <a:rPr lang="es-ES" i="1" dirty="0" err="1"/>
              <a:t>end</a:t>
            </a:r>
            <a:r>
              <a:rPr lang="es-ES" i="1" dirty="0"/>
              <a:t> – </a:t>
            </a:r>
            <a:r>
              <a:rPr lang="es-ES" i="1" dirty="0" err="1"/>
              <a:t>start</a:t>
            </a:r>
            <a:r>
              <a:rPr lang="es-ES" i="1" dirty="0"/>
              <a:t>;</a:t>
            </a:r>
          </a:p>
        </p:txBody>
      </p:sp>
    </p:spTree>
    <p:extLst>
      <p:ext uri="{BB962C8B-B14F-4D97-AF65-F5344CB8AC3E}">
        <p14:creationId xmlns:p14="http://schemas.microsoft.com/office/powerpoint/2010/main" val="3257756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B19E-945C-47B9-AA64-E9DFF668BDBD}"/>
              </a:ext>
            </a:extLst>
          </p:cNvPr>
          <p:cNvSpPr>
            <a:spLocks noGrp="1"/>
          </p:cNvSpPr>
          <p:nvPr>
            <p:ph type="title"/>
          </p:nvPr>
        </p:nvSpPr>
        <p:spPr/>
        <p:txBody>
          <a:bodyPr/>
          <a:lstStyle/>
          <a:p>
            <a:r>
              <a:rPr lang="es-ES" dirty="0"/>
              <a:t>Lenguajes de programación</a:t>
            </a:r>
          </a:p>
        </p:txBody>
      </p:sp>
      <p:sp>
        <p:nvSpPr>
          <p:cNvPr id="3" name="Content Placeholder 2">
            <a:extLst>
              <a:ext uri="{FF2B5EF4-FFF2-40B4-BE49-F238E27FC236}">
                <a16:creationId xmlns:a16="http://schemas.microsoft.com/office/drawing/2014/main" id="{A2C96D8E-FE5E-4699-A134-124CA08AAFD0}"/>
              </a:ext>
            </a:extLst>
          </p:cNvPr>
          <p:cNvSpPr>
            <a:spLocks noGrp="1"/>
          </p:cNvSpPr>
          <p:nvPr>
            <p:ph idx="1"/>
          </p:nvPr>
        </p:nvSpPr>
        <p:spPr/>
        <p:txBody>
          <a:bodyPr/>
          <a:lstStyle/>
          <a:p>
            <a:pPr marL="457200" lvl="1" indent="0">
              <a:buNone/>
            </a:pPr>
            <a:r>
              <a:rPr lang="es-ES" dirty="0"/>
              <a:t>JavaScript</a:t>
            </a:r>
          </a:p>
          <a:p>
            <a:pPr marL="457200" lvl="1" indent="0">
              <a:buNone/>
            </a:pPr>
            <a:endParaRPr lang="es-ES" dirty="0"/>
          </a:p>
          <a:p>
            <a:pPr marL="457200" lvl="1" indent="0">
              <a:buNone/>
            </a:pPr>
            <a:r>
              <a:rPr lang="en-GB" i="1" dirty="0" err="1"/>
              <a:t>document.write</a:t>
            </a:r>
            <a:r>
              <a:rPr lang="en-GB" i="1" dirty="0"/>
              <a:t>("Hola Mundo");</a:t>
            </a:r>
            <a:endParaRPr lang="es-ES" i="1" dirty="0"/>
          </a:p>
        </p:txBody>
      </p:sp>
    </p:spTree>
    <p:extLst>
      <p:ext uri="{BB962C8B-B14F-4D97-AF65-F5344CB8AC3E}">
        <p14:creationId xmlns:p14="http://schemas.microsoft.com/office/powerpoint/2010/main" val="8929238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p:txBody>
          <a:bodyPr/>
          <a:lstStyle/>
          <a:p>
            <a:r>
              <a:rPr lang="es-ES" dirty="0"/>
              <a:t>Algoritmos de búsqueda – Secuencial</a:t>
            </a:r>
          </a:p>
        </p:txBody>
      </p:sp>
      <p:sp>
        <p:nvSpPr>
          <p:cNvPr id="3" name="Content Placeholder 2">
            <a:extLst>
              <a:ext uri="{FF2B5EF4-FFF2-40B4-BE49-F238E27FC236}">
                <a16:creationId xmlns:a16="http://schemas.microsoft.com/office/drawing/2014/main" id="{E838E671-989F-47B7-8CD3-0FD31FE9A986}"/>
              </a:ext>
            </a:extLst>
          </p:cNvPr>
          <p:cNvSpPr>
            <a:spLocks noGrp="1"/>
          </p:cNvSpPr>
          <p:nvPr>
            <p:ph idx="1"/>
          </p:nvPr>
        </p:nvSpPr>
        <p:spPr/>
        <p:txBody>
          <a:bodyPr>
            <a:normAutofit/>
          </a:bodyPr>
          <a:lstStyle/>
          <a:p>
            <a:pPr marL="0" indent="0" algn="ctr">
              <a:buNone/>
            </a:pPr>
            <a:r>
              <a:rPr lang="es-ES" dirty="0"/>
              <a:t>a = [4, 3, 12, 9, 1, 8, 11]</a:t>
            </a:r>
          </a:p>
          <a:p>
            <a:pPr marL="0" indent="0">
              <a:buNone/>
            </a:pPr>
            <a:endParaRPr lang="es-ES" dirty="0"/>
          </a:p>
          <a:p>
            <a:pPr>
              <a:buFontTx/>
              <a:buChar char="-"/>
            </a:pPr>
            <a:r>
              <a:rPr lang="es-ES" dirty="0"/>
              <a:t>Dada una lista de elementos y el elemento a buscar</a:t>
            </a:r>
          </a:p>
          <a:p>
            <a:pPr>
              <a:buFontTx/>
              <a:buChar char="-"/>
            </a:pPr>
            <a:r>
              <a:rPr lang="es-ES" dirty="0"/>
              <a:t>El algoritmo debe recorrer la lista desde el primer elemento al siguiente hasta encontrar el elemento a buscar</a:t>
            </a:r>
          </a:p>
          <a:p>
            <a:pPr marL="0" indent="0">
              <a:buNone/>
            </a:pPr>
            <a:endParaRPr lang="es-ES" i="1" dirty="0"/>
          </a:p>
          <a:p>
            <a:pPr marL="0" indent="0">
              <a:buNone/>
            </a:pPr>
            <a:r>
              <a:rPr lang="es-ES" i="1" dirty="0"/>
              <a:t>Ejercicio: Implementar el algoritmo en JavaScript.</a:t>
            </a:r>
          </a:p>
        </p:txBody>
      </p:sp>
    </p:spTree>
    <p:extLst>
      <p:ext uri="{BB962C8B-B14F-4D97-AF65-F5344CB8AC3E}">
        <p14:creationId xmlns:p14="http://schemas.microsoft.com/office/powerpoint/2010/main" val="1254334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p:txBody>
          <a:bodyPr/>
          <a:lstStyle/>
          <a:p>
            <a:r>
              <a:rPr lang="es-ES" dirty="0"/>
              <a:t>Algoritmos de búsqueda – Binaria</a:t>
            </a:r>
          </a:p>
        </p:txBody>
      </p:sp>
      <p:sp>
        <p:nvSpPr>
          <p:cNvPr id="3" name="Content Placeholder 2">
            <a:extLst>
              <a:ext uri="{FF2B5EF4-FFF2-40B4-BE49-F238E27FC236}">
                <a16:creationId xmlns:a16="http://schemas.microsoft.com/office/drawing/2014/main" id="{E838E671-989F-47B7-8CD3-0FD31FE9A986}"/>
              </a:ext>
            </a:extLst>
          </p:cNvPr>
          <p:cNvSpPr>
            <a:spLocks noGrp="1"/>
          </p:cNvSpPr>
          <p:nvPr>
            <p:ph idx="1"/>
          </p:nvPr>
        </p:nvSpPr>
        <p:spPr/>
        <p:txBody>
          <a:bodyPr>
            <a:normAutofit lnSpcReduction="10000"/>
          </a:bodyPr>
          <a:lstStyle/>
          <a:p>
            <a:pPr marL="0" indent="0" algn="ctr">
              <a:buNone/>
            </a:pPr>
            <a:r>
              <a:rPr lang="es-ES" dirty="0"/>
              <a:t>a = [4, 3, 12, 5, 9, 1, 8, 11]</a:t>
            </a:r>
          </a:p>
          <a:p>
            <a:pPr marL="0" indent="0">
              <a:buNone/>
            </a:pPr>
            <a:endParaRPr lang="es-ES" dirty="0"/>
          </a:p>
          <a:p>
            <a:pPr>
              <a:buFontTx/>
              <a:buChar char="-"/>
            </a:pPr>
            <a:r>
              <a:rPr lang="es-ES" dirty="0"/>
              <a:t>Dada una lista ordenada (primero hay que ordenar la lista) y el elemento a buscar</a:t>
            </a:r>
          </a:p>
          <a:p>
            <a:pPr>
              <a:buFontTx/>
              <a:buChar char="-"/>
            </a:pPr>
            <a:r>
              <a:rPr lang="es-ES" dirty="0"/>
              <a:t>Primero se divide la lista en dos y se comprueba si el elemento a buscar esta en la mitad inferior o la mitad superior</a:t>
            </a:r>
          </a:p>
          <a:p>
            <a:pPr>
              <a:buFontTx/>
              <a:buChar char="-"/>
            </a:pPr>
            <a:r>
              <a:rPr lang="es-ES" dirty="0"/>
              <a:t>Volver a buscar en la mitad seleccionada hasta que la mitad sea el elemento en búsqueda</a:t>
            </a:r>
          </a:p>
          <a:p>
            <a:pPr marL="0" indent="0">
              <a:buNone/>
            </a:pPr>
            <a:endParaRPr lang="es-ES" i="1" dirty="0"/>
          </a:p>
          <a:p>
            <a:pPr marL="0" indent="0">
              <a:buNone/>
            </a:pPr>
            <a:r>
              <a:rPr lang="es-ES" i="1" dirty="0"/>
              <a:t>Ejercicio: Implementar el algoritmo en JavaScript.</a:t>
            </a:r>
          </a:p>
        </p:txBody>
      </p:sp>
    </p:spTree>
    <p:extLst>
      <p:ext uri="{BB962C8B-B14F-4D97-AF65-F5344CB8AC3E}">
        <p14:creationId xmlns:p14="http://schemas.microsoft.com/office/powerpoint/2010/main" val="2991606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p:txBody>
          <a:bodyPr/>
          <a:lstStyle/>
          <a:p>
            <a:r>
              <a:rPr lang="es-ES" dirty="0"/>
              <a:t>Algoritmos de búsqueda – Tiempo</a:t>
            </a:r>
          </a:p>
        </p:txBody>
      </p:sp>
      <p:sp>
        <p:nvSpPr>
          <p:cNvPr id="3" name="Content Placeholder 2">
            <a:extLst>
              <a:ext uri="{FF2B5EF4-FFF2-40B4-BE49-F238E27FC236}">
                <a16:creationId xmlns:a16="http://schemas.microsoft.com/office/drawing/2014/main" id="{E838E671-989F-47B7-8CD3-0FD31FE9A986}"/>
              </a:ext>
            </a:extLst>
          </p:cNvPr>
          <p:cNvSpPr>
            <a:spLocks noGrp="1"/>
          </p:cNvSpPr>
          <p:nvPr>
            <p:ph idx="1"/>
          </p:nvPr>
        </p:nvSpPr>
        <p:spPr/>
        <p:txBody>
          <a:bodyPr>
            <a:normAutofit/>
          </a:bodyPr>
          <a:lstStyle/>
          <a:p>
            <a:pPr marL="0" indent="0">
              <a:buNone/>
            </a:pPr>
            <a:r>
              <a:rPr lang="es-ES" i="1" dirty="0"/>
              <a:t>Ejercicio: Calcular el tiempo de ejecución de los </a:t>
            </a:r>
            <a:r>
              <a:rPr lang="es-ES" i="1" dirty="0" err="1"/>
              <a:t>algotirmos</a:t>
            </a:r>
            <a:r>
              <a:rPr lang="es-ES" i="1" dirty="0"/>
              <a:t> de búsqueda implementados.</a:t>
            </a:r>
          </a:p>
          <a:p>
            <a:pPr marL="0" indent="0">
              <a:buNone/>
            </a:pPr>
            <a:endParaRPr lang="es-ES" i="1" dirty="0"/>
          </a:p>
          <a:p>
            <a:pPr>
              <a:buFontTx/>
              <a:buChar char="-"/>
            </a:pPr>
            <a:r>
              <a:rPr lang="es-ES" dirty="0"/>
              <a:t>Usar </a:t>
            </a:r>
            <a:r>
              <a:rPr lang="es-ES" dirty="0" err="1"/>
              <a:t>window.performance</a:t>
            </a:r>
            <a:r>
              <a:rPr lang="es-ES" dirty="0"/>
              <a:t> (</a:t>
            </a:r>
            <a:r>
              <a:rPr lang="es-ES" dirty="0">
                <a:hlinkClick r:id="rId2"/>
              </a:rPr>
              <a:t>https://developer.mozilla.org/en-US/docs/Web/API/Performance</a:t>
            </a:r>
            <a:r>
              <a:rPr lang="es-ES" dirty="0"/>
              <a:t>)</a:t>
            </a:r>
          </a:p>
          <a:p>
            <a:pPr>
              <a:buFontTx/>
              <a:buChar char="-"/>
            </a:pPr>
            <a:r>
              <a:rPr lang="es-ES" dirty="0"/>
              <a:t>Antes de ejecutar el algoritmo </a:t>
            </a:r>
            <a:r>
              <a:rPr lang="es-ES" i="1" dirty="0" err="1"/>
              <a:t>let</a:t>
            </a:r>
            <a:r>
              <a:rPr lang="es-ES" i="1" dirty="0"/>
              <a:t> </a:t>
            </a:r>
            <a:r>
              <a:rPr lang="es-ES" i="1" dirty="0" err="1"/>
              <a:t>start</a:t>
            </a:r>
            <a:r>
              <a:rPr lang="es-ES" i="1" dirty="0"/>
              <a:t> = </a:t>
            </a:r>
            <a:r>
              <a:rPr lang="es-ES" i="1" dirty="0" err="1"/>
              <a:t>performance.now</a:t>
            </a:r>
            <a:r>
              <a:rPr lang="es-ES" i="1" dirty="0"/>
              <a:t>();</a:t>
            </a:r>
          </a:p>
          <a:p>
            <a:pPr>
              <a:buFontTx/>
              <a:buChar char="-"/>
            </a:pPr>
            <a:r>
              <a:rPr lang="es-ES" dirty="0"/>
              <a:t>Después de la ejecución del algoritmo </a:t>
            </a:r>
            <a:r>
              <a:rPr lang="es-ES" i="1" dirty="0" err="1"/>
              <a:t>let</a:t>
            </a:r>
            <a:r>
              <a:rPr lang="es-ES" i="1" dirty="0"/>
              <a:t> </a:t>
            </a:r>
            <a:r>
              <a:rPr lang="es-ES" i="1" dirty="0" err="1"/>
              <a:t>end</a:t>
            </a:r>
            <a:r>
              <a:rPr lang="es-ES" i="1" dirty="0"/>
              <a:t> = </a:t>
            </a:r>
            <a:r>
              <a:rPr lang="es-ES" i="1" dirty="0" err="1"/>
              <a:t>performance.now</a:t>
            </a:r>
            <a:r>
              <a:rPr lang="es-ES" i="1" dirty="0"/>
              <a:t>();</a:t>
            </a:r>
          </a:p>
          <a:p>
            <a:pPr>
              <a:buFontTx/>
              <a:buChar char="-"/>
            </a:pPr>
            <a:r>
              <a:rPr lang="es-ES" dirty="0"/>
              <a:t>Calcular tiempo transcurrido </a:t>
            </a:r>
            <a:r>
              <a:rPr lang="es-ES" i="1" dirty="0" err="1"/>
              <a:t>elapsed</a:t>
            </a:r>
            <a:r>
              <a:rPr lang="es-ES" i="1" dirty="0"/>
              <a:t> = </a:t>
            </a:r>
            <a:r>
              <a:rPr lang="es-ES" i="1" dirty="0" err="1"/>
              <a:t>end</a:t>
            </a:r>
            <a:r>
              <a:rPr lang="es-ES" i="1" dirty="0"/>
              <a:t> – </a:t>
            </a:r>
            <a:r>
              <a:rPr lang="es-ES" i="1" dirty="0" err="1"/>
              <a:t>start</a:t>
            </a:r>
            <a:r>
              <a:rPr lang="es-ES" i="1" dirty="0"/>
              <a:t>;</a:t>
            </a:r>
          </a:p>
          <a:p>
            <a:pPr marL="0" indent="0">
              <a:buNone/>
            </a:pPr>
            <a:endParaRPr lang="es-ES" dirty="0"/>
          </a:p>
        </p:txBody>
      </p:sp>
    </p:spTree>
    <p:extLst>
      <p:ext uri="{BB962C8B-B14F-4D97-AF65-F5344CB8AC3E}">
        <p14:creationId xmlns:p14="http://schemas.microsoft.com/office/powerpoint/2010/main" val="3475694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a:xfrm>
            <a:off x="838200" y="365125"/>
            <a:ext cx="10679884" cy="1325563"/>
          </a:xfrm>
        </p:spPr>
        <p:txBody>
          <a:bodyPr/>
          <a:lstStyle/>
          <a:p>
            <a:r>
              <a:rPr lang="es-ES" dirty="0"/>
              <a:t>Algoritmos de búsqueda – No encontrado</a:t>
            </a:r>
          </a:p>
        </p:txBody>
      </p:sp>
      <p:sp>
        <p:nvSpPr>
          <p:cNvPr id="3" name="Content Placeholder 2">
            <a:extLst>
              <a:ext uri="{FF2B5EF4-FFF2-40B4-BE49-F238E27FC236}">
                <a16:creationId xmlns:a16="http://schemas.microsoft.com/office/drawing/2014/main" id="{E838E671-989F-47B7-8CD3-0FD31FE9A986}"/>
              </a:ext>
            </a:extLst>
          </p:cNvPr>
          <p:cNvSpPr>
            <a:spLocks noGrp="1"/>
          </p:cNvSpPr>
          <p:nvPr>
            <p:ph idx="1"/>
          </p:nvPr>
        </p:nvSpPr>
        <p:spPr/>
        <p:txBody>
          <a:bodyPr>
            <a:normAutofit/>
          </a:bodyPr>
          <a:lstStyle/>
          <a:p>
            <a:pPr marL="0" indent="0">
              <a:buNone/>
            </a:pPr>
            <a:r>
              <a:rPr lang="es-ES" i="1" dirty="0"/>
              <a:t>Ejercicio: Probar y ajustar los algoritmos si el elemento que se esta buscando no esta en la lista indicada</a:t>
            </a:r>
          </a:p>
          <a:p>
            <a:pPr marL="0" indent="0">
              <a:buNone/>
            </a:pPr>
            <a:endParaRPr lang="es-ES" i="1" dirty="0"/>
          </a:p>
          <a:p>
            <a:pPr>
              <a:buFontTx/>
              <a:buChar char="-"/>
            </a:pPr>
            <a:r>
              <a:rPr lang="es-ES" dirty="0"/>
              <a:t>Tengo una lista tal que: a = [4, 5, 3, 9 .12. 9, 12, 4, 5] y quiero buscar el numero 6</a:t>
            </a:r>
          </a:p>
          <a:p>
            <a:pPr>
              <a:buFontTx/>
              <a:buChar char="-"/>
            </a:pPr>
            <a:endParaRPr lang="es-ES" dirty="0"/>
          </a:p>
          <a:p>
            <a:pPr marL="0" indent="0">
              <a:buNone/>
            </a:pPr>
            <a:r>
              <a:rPr lang="es-ES" i="1" dirty="0"/>
              <a:t>Ejercicio: Como reacciona el algoritmo binario si la lista es impar?</a:t>
            </a:r>
          </a:p>
          <a:p>
            <a:pPr marL="0" indent="0">
              <a:buNone/>
            </a:pPr>
            <a:r>
              <a:rPr lang="es-ES" i="1" dirty="0"/>
              <a:t>Ejercicio: Ajustar los algoritmos de búsqueda para que encuentre elementos que aparecen varias veces</a:t>
            </a:r>
          </a:p>
        </p:txBody>
      </p:sp>
    </p:spTree>
    <p:extLst>
      <p:ext uri="{BB962C8B-B14F-4D97-AF65-F5344CB8AC3E}">
        <p14:creationId xmlns:p14="http://schemas.microsoft.com/office/powerpoint/2010/main" val="1486357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a:xfrm>
            <a:off x="838200" y="365125"/>
            <a:ext cx="10679884" cy="1325563"/>
          </a:xfrm>
        </p:spPr>
        <p:txBody>
          <a:bodyPr/>
          <a:lstStyle/>
          <a:p>
            <a:r>
              <a:rPr lang="es-ES" dirty="0"/>
              <a:t>Algoritmos de filtrado</a:t>
            </a:r>
          </a:p>
        </p:txBody>
      </p:sp>
      <p:sp>
        <p:nvSpPr>
          <p:cNvPr id="3" name="Content Placeholder 2">
            <a:extLst>
              <a:ext uri="{FF2B5EF4-FFF2-40B4-BE49-F238E27FC236}">
                <a16:creationId xmlns:a16="http://schemas.microsoft.com/office/drawing/2014/main" id="{E838E671-989F-47B7-8CD3-0FD31FE9A986}"/>
              </a:ext>
            </a:extLst>
          </p:cNvPr>
          <p:cNvSpPr>
            <a:spLocks noGrp="1"/>
          </p:cNvSpPr>
          <p:nvPr>
            <p:ph idx="1"/>
          </p:nvPr>
        </p:nvSpPr>
        <p:spPr/>
        <p:txBody>
          <a:bodyPr>
            <a:normAutofit fontScale="92500" lnSpcReduction="10000"/>
          </a:bodyPr>
          <a:lstStyle/>
          <a:p>
            <a:pPr marL="0" indent="0">
              <a:buNone/>
            </a:pPr>
            <a:r>
              <a:rPr lang="es-ES" i="1" dirty="0"/>
              <a:t>Ejercicio: Implementar un algoritmo de filtrado secuencial basado en el algoritmo de búsqueda secuencial</a:t>
            </a:r>
          </a:p>
          <a:p>
            <a:pPr marL="0" indent="0">
              <a:buNone/>
            </a:pPr>
            <a:endParaRPr lang="es-ES" i="1" dirty="0"/>
          </a:p>
          <a:p>
            <a:pPr>
              <a:buFontTx/>
              <a:buChar char="-"/>
            </a:pPr>
            <a:r>
              <a:rPr lang="es-ES" dirty="0"/>
              <a:t>Partimos de una lista de elementos tal que a = [4, 5, 3, 9 .12. 9, 12, 4, 5] y quiero filtrar números entre x = 2 e y =5</a:t>
            </a:r>
          </a:p>
          <a:p>
            <a:pPr>
              <a:buFontTx/>
              <a:buChar char="-"/>
            </a:pPr>
            <a:r>
              <a:rPr lang="es-ES" dirty="0"/>
              <a:t>Implementar función filtrado tal que </a:t>
            </a:r>
            <a:r>
              <a:rPr lang="es-ES" i="1" dirty="0" err="1"/>
              <a:t>function</a:t>
            </a:r>
            <a:r>
              <a:rPr lang="es-ES" i="1" dirty="0"/>
              <a:t> filtrado(</a:t>
            </a:r>
            <a:r>
              <a:rPr lang="es-ES" i="1" dirty="0" err="1"/>
              <a:t>list</a:t>
            </a:r>
            <a:r>
              <a:rPr lang="es-ES" i="1" dirty="0"/>
              <a:t>, x, y){}</a:t>
            </a:r>
          </a:p>
          <a:p>
            <a:pPr>
              <a:buFontTx/>
              <a:buChar char="-"/>
            </a:pPr>
            <a:endParaRPr lang="es-ES" i="1" dirty="0"/>
          </a:p>
          <a:p>
            <a:pPr marL="0" indent="0">
              <a:buNone/>
            </a:pPr>
            <a:r>
              <a:rPr lang="es-ES" i="1" dirty="0"/>
              <a:t>Ejercicio: Implementar un algoritmo de filtrado basado en el algoritmo de búsqueda binaria</a:t>
            </a:r>
          </a:p>
          <a:p>
            <a:pPr marL="0" indent="0">
              <a:buNone/>
            </a:pPr>
            <a:r>
              <a:rPr lang="es-ES" i="1" dirty="0"/>
              <a:t>Ejercicio: Incluir calculo de tiempo de ejecución y como se comporta los algoritmos cuando se filtran elementos que no existen en la lista</a:t>
            </a:r>
          </a:p>
        </p:txBody>
      </p:sp>
    </p:spTree>
    <p:extLst>
      <p:ext uri="{BB962C8B-B14F-4D97-AF65-F5344CB8AC3E}">
        <p14:creationId xmlns:p14="http://schemas.microsoft.com/office/powerpoint/2010/main" val="737830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a:xfrm>
            <a:off x="838200" y="365125"/>
            <a:ext cx="10679884" cy="1325563"/>
          </a:xfrm>
        </p:spPr>
        <p:txBody>
          <a:bodyPr/>
          <a:lstStyle/>
          <a:p>
            <a:r>
              <a:rPr lang="es-ES" dirty="0"/>
              <a:t>Algoritmos – Avanzado (opcional)</a:t>
            </a:r>
          </a:p>
        </p:txBody>
      </p:sp>
      <p:sp>
        <p:nvSpPr>
          <p:cNvPr id="3" name="Content Placeholder 2">
            <a:extLst>
              <a:ext uri="{FF2B5EF4-FFF2-40B4-BE49-F238E27FC236}">
                <a16:creationId xmlns:a16="http://schemas.microsoft.com/office/drawing/2014/main" id="{E838E671-989F-47B7-8CD3-0FD31FE9A986}"/>
              </a:ext>
            </a:extLst>
          </p:cNvPr>
          <p:cNvSpPr>
            <a:spLocks noGrp="1"/>
          </p:cNvSpPr>
          <p:nvPr>
            <p:ph idx="1"/>
          </p:nvPr>
        </p:nvSpPr>
        <p:spPr/>
        <p:txBody>
          <a:bodyPr>
            <a:normAutofit fontScale="77500" lnSpcReduction="20000"/>
          </a:bodyPr>
          <a:lstStyle/>
          <a:p>
            <a:pPr marL="0" indent="0">
              <a:buNone/>
            </a:pPr>
            <a:r>
              <a:rPr lang="es-ES" i="1" dirty="0"/>
              <a:t>Ejercicios avanzados:</a:t>
            </a:r>
          </a:p>
          <a:p>
            <a:pPr marL="0" indent="0">
              <a:buNone/>
            </a:pPr>
            <a:endParaRPr lang="es-ES" i="1" dirty="0"/>
          </a:p>
          <a:p>
            <a:pPr>
              <a:buFontTx/>
              <a:buChar char="-"/>
            </a:pPr>
            <a:r>
              <a:rPr lang="es-ES" dirty="0"/>
              <a:t>Generar una lista de 10.000 elementos (aleatorio) y calcular tiempo de ejecución de nuestros algoritmos de búsqueda con la misma lista. (Tip: Uso de </a:t>
            </a:r>
            <a:r>
              <a:rPr lang="es-ES" dirty="0" err="1"/>
              <a:t>Random</a:t>
            </a:r>
            <a:r>
              <a:rPr lang="es-ES" dirty="0"/>
              <a:t> en </a:t>
            </a:r>
            <a:r>
              <a:rPr lang="es-ES" dirty="0" err="1"/>
              <a:t>javascript</a:t>
            </a:r>
            <a:r>
              <a:rPr lang="es-ES" dirty="0"/>
              <a:t>, </a:t>
            </a:r>
            <a:r>
              <a:rPr lang="en-GB" i="1" dirty="0" err="1">
                <a:solidFill>
                  <a:srgbClr val="000000"/>
                </a:solidFill>
                <a:effectLst/>
              </a:rPr>
              <a:t>Math.floor</a:t>
            </a:r>
            <a:r>
              <a:rPr lang="en-GB" i="1" dirty="0">
                <a:solidFill>
                  <a:srgbClr val="000000"/>
                </a:solidFill>
                <a:effectLst/>
              </a:rPr>
              <a:t>(</a:t>
            </a:r>
            <a:r>
              <a:rPr lang="en-GB" i="1" dirty="0" err="1">
                <a:solidFill>
                  <a:srgbClr val="000000"/>
                </a:solidFill>
                <a:effectLst/>
              </a:rPr>
              <a:t>Math.random</a:t>
            </a:r>
            <a:r>
              <a:rPr lang="en-GB" i="1" dirty="0">
                <a:solidFill>
                  <a:srgbClr val="000000"/>
                </a:solidFill>
                <a:effectLst/>
              </a:rPr>
              <a:t>() * </a:t>
            </a:r>
            <a:r>
              <a:rPr lang="en-GB" i="1" dirty="0">
                <a:solidFill>
                  <a:srgbClr val="FF0000"/>
                </a:solidFill>
                <a:effectLst/>
              </a:rPr>
              <a:t>10000</a:t>
            </a:r>
            <a:r>
              <a:rPr lang="en-GB" i="1" dirty="0">
                <a:solidFill>
                  <a:srgbClr val="000000"/>
                </a:solidFill>
                <a:effectLst/>
              </a:rPr>
              <a:t>);</a:t>
            </a:r>
            <a:r>
              <a:rPr lang="es-ES" dirty="0"/>
              <a:t>)</a:t>
            </a:r>
          </a:p>
          <a:p>
            <a:pPr>
              <a:buFontTx/>
              <a:buChar char="-"/>
            </a:pPr>
            <a:r>
              <a:rPr lang="es-ES" dirty="0"/>
              <a:t>Usar una matriz en lugar de una lista. Por ejemplo:</a:t>
            </a:r>
          </a:p>
          <a:p>
            <a:pPr marL="0" indent="0" algn="ctr">
              <a:buNone/>
            </a:pPr>
            <a:r>
              <a:rPr lang="es-ES" dirty="0"/>
              <a:t>a = [[5, 9, 7 ,4 ,6 ,9][“</a:t>
            </a:r>
            <a:r>
              <a:rPr lang="es-ES" dirty="0" err="1"/>
              <a:t>abc</a:t>
            </a:r>
            <a:r>
              <a:rPr lang="es-ES" dirty="0"/>
              <a:t>”, “</a:t>
            </a:r>
            <a:r>
              <a:rPr lang="es-ES" dirty="0" err="1"/>
              <a:t>dcs</a:t>
            </a:r>
            <a:r>
              <a:rPr lang="es-ES" dirty="0"/>
              <a:t>”, “</a:t>
            </a:r>
            <a:r>
              <a:rPr lang="es-ES" dirty="0" err="1"/>
              <a:t>lds</a:t>
            </a:r>
            <a:r>
              <a:rPr lang="es-ES" dirty="0"/>
              <a:t>”, “</a:t>
            </a:r>
            <a:r>
              <a:rPr lang="es-ES" dirty="0" err="1"/>
              <a:t>tru</a:t>
            </a:r>
            <a:r>
              <a:rPr lang="es-ES" dirty="0"/>
              <a:t>”, “</a:t>
            </a:r>
            <a:r>
              <a:rPr lang="es-ES" dirty="0" err="1"/>
              <a:t>djl</a:t>
            </a:r>
            <a:r>
              <a:rPr lang="es-ES" dirty="0"/>
              <a:t>”, “</a:t>
            </a:r>
            <a:r>
              <a:rPr lang="es-ES" dirty="0" err="1"/>
              <a:t>idj</a:t>
            </a:r>
            <a:r>
              <a:rPr lang="es-ES" dirty="0"/>
              <a:t>”]]</a:t>
            </a:r>
          </a:p>
          <a:p>
            <a:pPr marL="0" indent="0">
              <a:buNone/>
            </a:pPr>
            <a:r>
              <a:rPr lang="es-ES" dirty="0"/>
              <a:t>Y se pueden hacer búsquedas o filtrados por cada uno de los </a:t>
            </a:r>
            <a:r>
              <a:rPr lang="es-ES" dirty="0" err="1"/>
              <a:t>arrays</a:t>
            </a:r>
            <a:r>
              <a:rPr lang="es-ES" dirty="0"/>
              <a:t> (</a:t>
            </a:r>
            <a:r>
              <a:rPr lang="es-ES" dirty="0" err="1"/>
              <a:t>int</a:t>
            </a:r>
            <a:r>
              <a:rPr lang="es-ES" dirty="0"/>
              <a:t> o </a:t>
            </a:r>
            <a:r>
              <a:rPr lang="es-ES" dirty="0" err="1"/>
              <a:t>string</a:t>
            </a:r>
            <a:r>
              <a:rPr lang="es-ES" dirty="0"/>
              <a:t>).</a:t>
            </a:r>
          </a:p>
          <a:p>
            <a:pPr>
              <a:buFontTx/>
              <a:buChar char="-"/>
            </a:pPr>
            <a:r>
              <a:rPr lang="es-ES" dirty="0"/>
              <a:t>Crear una </a:t>
            </a:r>
            <a:r>
              <a:rPr lang="es-ES" dirty="0" err="1"/>
              <a:t>CompareFunction</a:t>
            </a:r>
            <a:r>
              <a:rPr lang="es-ES" dirty="0"/>
              <a:t> modificada referenciada en la documentación de JavaScript tal que el array [“</a:t>
            </a:r>
            <a:r>
              <a:rPr lang="es-ES" dirty="0" err="1"/>
              <a:t>abc</a:t>
            </a:r>
            <a:r>
              <a:rPr lang="es-ES" dirty="0"/>
              <a:t>”, “</a:t>
            </a:r>
            <a:r>
              <a:rPr lang="es-ES" dirty="0" err="1"/>
              <a:t>dcs</a:t>
            </a:r>
            <a:r>
              <a:rPr lang="es-ES" dirty="0"/>
              <a:t>”, “</a:t>
            </a:r>
            <a:r>
              <a:rPr lang="es-ES" dirty="0" err="1"/>
              <a:t>lds</a:t>
            </a:r>
            <a:r>
              <a:rPr lang="es-ES" dirty="0"/>
              <a:t>”, “</a:t>
            </a:r>
            <a:r>
              <a:rPr lang="es-ES" dirty="0" err="1"/>
              <a:t>tru</a:t>
            </a:r>
            <a:r>
              <a:rPr lang="es-ES" dirty="0"/>
              <a:t>”, “</a:t>
            </a:r>
            <a:r>
              <a:rPr lang="es-ES" dirty="0" err="1"/>
              <a:t>djl</a:t>
            </a:r>
            <a:r>
              <a:rPr lang="es-ES" dirty="0"/>
              <a:t>”, “</a:t>
            </a:r>
            <a:r>
              <a:rPr lang="es-ES" dirty="0" err="1"/>
              <a:t>idj</a:t>
            </a:r>
            <a:r>
              <a:rPr lang="es-ES" dirty="0"/>
              <a:t>”] se ordene de la Z a la A y el array [5, 9, 7 ,4 ,6 ,9] se ordene de mayor a menor</a:t>
            </a:r>
          </a:p>
          <a:p>
            <a:pPr marL="0" indent="0">
              <a:buNone/>
            </a:pPr>
            <a:r>
              <a:rPr lang="es-ES" i="1" dirty="0"/>
              <a:t>Tip: Una visión a la implementación de </a:t>
            </a:r>
            <a:r>
              <a:rPr lang="es-ES" i="1" dirty="0" err="1"/>
              <a:t>sort</a:t>
            </a:r>
            <a:r>
              <a:rPr lang="es-ES" i="1" dirty="0"/>
              <a:t>() en </a:t>
            </a:r>
            <a:r>
              <a:rPr lang="es-ES" i="1" dirty="0" err="1"/>
              <a:t>javascript</a:t>
            </a:r>
            <a:r>
              <a:rPr lang="es-ES" i="1" dirty="0"/>
              <a:t>: </a:t>
            </a:r>
            <a:r>
              <a:rPr lang="es-ES" i="1" dirty="0">
                <a:hlinkClick r:id="rId2"/>
              </a:rPr>
              <a:t>https://developer.mozilla.org/en-US/docs/Web/JavaScript/Reference/Global_Objects/Array/sort</a:t>
            </a:r>
            <a:endParaRPr lang="es-ES" i="1" dirty="0"/>
          </a:p>
          <a:p>
            <a:pPr>
              <a:buFontTx/>
              <a:buChar char="-"/>
            </a:pPr>
            <a:endParaRPr lang="es-ES" dirty="0"/>
          </a:p>
        </p:txBody>
      </p:sp>
    </p:spTree>
    <p:extLst>
      <p:ext uri="{BB962C8B-B14F-4D97-AF65-F5344CB8AC3E}">
        <p14:creationId xmlns:p14="http://schemas.microsoft.com/office/powerpoint/2010/main" val="185382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a:xfrm>
            <a:off x="838200" y="365125"/>
            <a:ext cx="10679884" cy="1325563"/>
          </a:xfrm>
        </p:spPr>
        <p:txBody>
          <a:bodyPr/>
          <a:lstStyle/>
          <a:p>
            <a:r>
              <a:rPr lang="es-ES" dirty="0" err="1"/>
              <a:t>Debugging</a:t>
            </a:r>
            <a:r>
              <a:rPr lang="es-ES" dirty="0"/>
              <a:t> y </a:t>
            </a:r>
            <a:r>
              <a:rPr lang="es-ES" dirty="0" err="1"/>
              <a:t>Refactoring</a:t>
            </a:r>
            <a:endParaRPr lang="es-ES" dirty="0"/>
          </a:p>
        </p:txBody>
      </p:sp>
      <p:sp>
        <p:nvSpPr>
          <p:cNvPr id="8" name="Content Placeholder 2">
            <a:extLst>
              <a:ext uri="{FF2B5EF4-FFF2-40B4-BE49-F238E27FC236}">
                <a16:creationId xmlns:a16="http://schemas.microsoft.com/office/drawing/2014/main" id="{F06577EF-8D5D-4AC8-8732-93C4B093F9F9}"/>
              </a:ext>
            </a:extLst>
          </p:cNvPr>
          <p:cNvSpPr>
            <a:spLocks noGrp="1"/>
          </p:cNvSpPr>
          <p:nvPr>
            <p:ph idx="1"/>
          </p:nvPr>
        </p:nvSpPr>
        <p:spPr>
          <a:xfrm>
            <a:off x="838200" y="1825625"/>
            <a:ext cx="10515600" cy="4351338"/>
          </a:xfrm>
        </p:spPr>
        <p:txBody>
          <a:bodyPr>
            <a:normAutofit fontScale="85000" lnSpcReduction="20000"/>
          </a:bodyPr>
          <a:lstStyle/>
          <a:p>
            <a:pPr marL="0" indent="0">
              <a:buNone/>
            </a:pPr>
            <a:r>
              <a:rPr lang="es-ES" dirty="0"/>
              <a:t>Que es eso del </a:t>
            </a:r>
            <a:r>
              <a:rPr lang="es-ES" dirty="0" err="1"/>
              <a:t>debugging</a:t>
            </a:r>
            <a:r>
              <a:rPr lang="es-ES" dirty="0"/>
              <a:t>?</a:t>
            </a:r>
          </a:p>
          <a:p>
            <a:pPr marL="0" indent="0">
              <a:buNone/>
            </a:pPr>
            <a:endParaRPr lang="es-ES" dirty="0"/>
          </a:p>
          <a:p>
            <a:pPr>
              <a:buFontTx/>
              <a:buChar char="-"/>
            </a:pPr>
            <a:r>
              <a:rPr lang="es-ES" dirty="0"/>
              <a:t>Nos permite ir paso a paso en nuestro código y comprobar que hace lo nosotros esperamos y buscar posibles errores</a:t>
            </a:r>
          </a:p>
          <a:p>
            <a:pPr marL="0" indent="0">
              <a:buNone/>
            </a:pPr>
            <a:r>
              <a:rPr lang="es-ES" i="1" dirty="0"/>
              <a:t>Ejercicio: Usando alguno de nuestros ejercicio usar la herramienta de Visual Studio </a:t>
            </a:r>
            <a:r>
              <a:rPr lang="es-ES" i="1" dirty="0" err="1"/>
              <a:t>Code</a:t>
            </a:r>
            <a:r>
              <a:rPr lang="es-ES" i="1" dirty="0"/>
              <a:t>.</a:t>
            </a:r>
          </a:p>
          <a:p>
            <a:pPr marL="0" indent="0">
              <a:buNone/>
            </a:pPr>
            <a:endParaRPr lang="es-ES" i="1" dirty="0"/>
          </a:p>
          <a:p>
            <a:pPr marL="0" indent="0">
              <a:buNone/>
            </a:pPr>
            <a:r>
              <a:rPr lang="es-ES" dirty="0"/>
              <a:t>Conceptos principales:</a:t>
            </a:r>
          </a:p>
          <a:p>
            <a:pPr>
              <a:buFontTx/>
              <a:buChar char="-"/>
            </a:pPr>
            <a:r>
              <a:rPr lang="es-ES" dirty="0" err="1"/>
              <a:t>Breakpoint</a:t>
            </a:r>
            <a:r>
              <a:rPr lang="es-ES" dirty="0"/>
              <a:t> </a:t>
            </a:r>
          </a:p>
          <a:p>
            <a:pPr>
              <a:buFontTx/>
              <a:buChar char="-"/>
            </a:pPr>
            <a:r>
              <a:rPr lang="es-ES" dirty="0"/>
              <a:t>Step </a:t>
            </a:r>
            <a:r>
              <a:rPr lang="es-ES" dirty="0" err="1"/>
              <a:t>into</a:t>
            </a:r>
            <a:endParaRPr lang="es-ES" dirty="0"/>
          </a:p>
          <a:p>
            <a:pPr>
              <a:buFontTx/>
              <a:buChar char="-"/>
            </a:pPr>
            <a:r>
              <a:rPr lang="es-ES" dirty="0"/>
              <a:t>Step </a:t>
            </a:r>
            <a:r>
              <a:rPr lang="es-ES" dirty="0" err="1"/>
              <a:t>over</a:t>
            </a:r>
            <a:endParaRPr lang="es-ES" dirty="0"/>
          </a:p>
          <a:p>
            <a:pPr>
              <a:buFontTx/>
              <a:buChar char="-"/>
            </a:pPr>
            <a:r>
              <a:rPr lang="es-ES" dirty="0"/>
              <a:t>Step </a:t>
            </a:r>
            <a:r>
              <a:rPr lang="es-ES" dirty="0" err="1"/>
              <a:t>next</a:t>
            </a:r>
            <a:r>
              <a:rPr lang="es-ES" dirty="0"/>
              <a:t> </a:t>
            </a:r>
          </a:p>
          <a:p>
            <a:pPr marL="0" indent="0">
              <a:buNone/>
            </a:pPr>
            <a:endParaRPr lang="es-ES" dirty="0"/>
          </a:p>
        </p:txBody>
      </p:sp>
    </p:spTree>
    <p:extLst>
      <p:ext uri="{BB962C8B-B14F-4D97-AF65-F5344CB8AC3E}">
        <p14:creationId xmlns:p14="http://schemas.microsoft.com/office/powerpoint/2010/main" val="39245829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a:xfrm>
            <a:off x="838200" y="365125"/>
            <a:ext cx="10679884" cy="1325563"/>
          </a:xfrm>
        </p:spPr>
        <p:txBody>
          <a:bodyPr/>
          <a:lstStyle/>
          <a:p>
            <a:r>
              <a:rPr lang="es-ES" dirty="0" err="1"/>
              <a:t>Debugging</a:t>
            </a:r>
            <a:r>
              <a:rPr lang="es-ES" dirty="0"/>
              <a:t> y </a:t>
            </a:r>
            <a:r>
              <a:rPr lang="es-ES" dirty="0" err="1"/>
              <a:t>Refactoring</a:t>
            </a:r>
            <a:r>
              <a:rPr lang="es-ES" dirty="0"/>
              <a:t> (II)</a:t>
            </a:r>
          </a:p>
        </p:txBody>
      </p:sp>
      <p:sp>
        <p:nvSpPr>
          <p:cNvPr id="8" name="Content Placeholder 2">
            <a:extLst>
              <a:ext uri="{FF2B5EF4-FFF2-40B4-BE49-F238E27FC236}">
                <a16:creationId xmlns:a16="http://schemas.microsoft.com/office/drawing/2014/main" id="{F06577EF-8D5D-4AC8-8732-93C4B093F9F9}"/>
              </a:ext>
            </a:extLst>
          </p:cNvPr>
          <p:cNvSpPr>
            <a:spLocks noGrp="1"/>
          </p:cNvSpPr>
          <p:nvPr>
            <p:ph idx="1"/>
          </p:nvPr>
        </p:nvSpPr>
        <p:spPr>
          <a:xfrm>
            <a:off x="838200" y="1825625"/>
            <a:ext cx="10515600" cy="4351338"/>
          </a:xfrm>
        </p:spPr>
        <p:txBody>
          <a:bodyPr>
            <a:normAutofit fontScale="77500" lnSpcReduction="20000"/>
          </a:bodyPr>
          <a:lstStyle/>
          <a:p>
            <a:pPr marL="0" indent="0">
              <a:buNone/>
            </a:pPr>
            <a:r>
              <a:rPr lang="es-ES" dirty="0"/>
              <a:t>Que es eso del </a:t>
            </a:r>
            <a:r>
              <a:rPr lang="es-ES" dirty="0" err="1"/>
              <a:t>Refactoring</a:t>
            </a:r>
            <a:r>
              <a:rPr lang="es-ES" dirty="0"/>
              <a:t>?</a:t>
            </a:r>
          </a:p>
          <a:p>
            <a:pPr marL="0" indent="0">
              <a:buNone/>
            </a:pPr>
            <a:endParaRPr lang="es-ES" dirty="0"/>
          </a:p>
          <a:p>
            <a:pPr>
              <a:buFontTx/>
              <a:buChar char="-"/>
            </a:pPr>
            <a:r>
              <a:rPr lang="es-ES" dirty="0"/>
              <a:t>Se trata de un proceso donde se mejora el rendimiento de un código, o bien para mitigar errores o bien para mejorar su uso de memoria o tiempo de </a:t>
            </a:r>
            <a:r>
              <a:rPr lang="es-ES" dirty="0" err="1"/>
              <a:t>ejecucion</a:t>
            </a:r>
            <a:endParaRPr lang="es-ES" dirty="0"/>
          </a:p>
          <a:p>
            <a:pPr marL="0" indent="0">
              <a:buNone/>
            </a:pPr>
            <a:r>
              <a:rPr lang="es-ES" i="1" dirty="0"/>
              <a:t>Ejercicio: Trabajar en grupo a partir de uno de los algoritmos implementados anteriormente, refactorizarlo asegurando que sigue funcionando tal como lo hacia antes.</a:t>
            </a:r>
          </a:p>
          <a:p>
            <a:pPr marL="0" indent="0">
              <a:buNone/>
            </a:pPr>
            <a:endParaRPr lang="es-ES" i="1" dirty="0"/>
          </a:p>
          <a:p>
            <a:pPr marL="0" indent="0">
              <a:buNone/>
            </a:pPr>
            <a:r>
              <a:rPr lang="es-ES" dirty="0"/>
              <a:t>Conceptos principales:</a:t>
            </a:r>
          </a:p>
          <a:p>
            <a:pPr>
              <a:buFontTx/>
              <a:buChar char="-"/>
            </a:pPr>
            <a:r>
              <a:rPr lang="es-ES" dirty="0"/>
              <a:t>Complejidad </a:t>
            </a:r>
            <a:r>
              <a:rPr lang="es-ES" dirty="0" err="1"/>
              <a:t>ciclomatica</a:t>
            </a:r>
            <a:r>
              <a:rPr lang="es-ES" dirty="0"/>
              <a:t> </a:t>
            </a:r>
          </a:p>
          <a:p>
            <a:pPr>
              <a:buFontTx/>
              <a:buChar char="-"/>
            </a:pPr>
            <a:r>
              <a:rPr lang="es-ES" dirty="0"/>
              <a:t>Deep </a:t>
            </a:r>
            <a:r>
              <a:rPr lang="es-ES" dirty="0" err="1"/>
              <a:t>indent</a:t>
            </a:r>
            <a:endParaRPr lang="es-ES" dirty="0"/>
          </a:p>
          <a:p>
            <a:pPr>
              <a:buFontTx/>
              <a:buChar char="-"/>
            </a:pPr>
            <a:r>
              <a:rPr lang="es-ES" dirty="0"/>
              <a:t>Duplicado de operaciones</a:t>
            </a:r>
          </a:p>
          <a:p>
            <a:pPr>
              <a:buFontTx/>
              <a:buChar char="-"/>
            </a:pPr>
            <a:r>
              <a:rPr lang="es-ES" dirty="0" err="1"/>
              <a:t>Math</a:t>
            </a:r>
            <a:r>
              <a:rPr lang="es-ES" dirty="0"/>
              <a:t> </a:t>
            </a:r>
            <a:r>
              <a:rPr lang="es-ES" dirty="0" err="1"/>
              <a:t>methods</a:t>
            </a:r>
            <a:endParaRPr lang="es-ES" dirty="0"/>
          </a:p>
          <a:p>
            <a:pPr marL="0" indent="0">
              <a:buNone/>
            </a:pPr>
            <a:endParaRPr lang="es-ES" dirty="0"/>
          </a:p>
        </p:txBody>
      </p:sp>
    </p:spTree>
    <p:extLst>
      <p:ext uri="{BB962C8B-B14F-4D97-AF65-F5344CB8AC3E}">
        <p14:creationId xmlns:p14="http://schemas.microsoft.com/office/powerpoint/2010/main" val="2524970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a:xfrm>
            <a:off x="838200" y="365125"/>
            <a:ext cx="10679884" cy="1325563"/>
          </a:xfrm>
        </p:spPr>
        <p:txBody>
          <a:bodyPr/>
          <a:lstStyle/>
          <a:p>
            <a:r>
              <a:rPr lang="es-ES" dirty="0" err="1"/>
              <a:t>Debug</a:t>
            </a:r>
            <a:r>
              <a:rPr lang="es-ES" dirty="0"/>
              <a:t> </a:t>
            </a:r>
            <a:r>
              <a:rPr lang="es-ES" dirty="0" err="1"/>
              <a:t>sucks</a:t>
            </a:r>
            <a:r>
              <a:rPr lang="es-ES" dirty="0"/>
              <a:t> and </a:t>
            </a:r>
            <a:r>
              <a:rPr lang="es-ES" dirty="0" err="1"/>
              <a:t>testing</a:t>
            </a:r>
            <a:r>
              <a:rPr lang="es-ES" dirty="0"/>
              <a:t> </a:t>
            </a:r>
            <a:r>
              <a:rPr lang="es-ES" dirty="0" err="1"/>
              <a:t>rocks</a:t>
            </a:r>
            <a:r>
              <a:rPr lang="es-ES" dirty="0"/>
              <a:t>?</a:t>
            </a:r>
          </a:p>
        </p:txBody>
      </p:sp>
      <p:pic>
        <p:nvPicPr>
          <p:cNvPr id="7" name="Picture 6" descr="Diagram&#10;&#10;Description automatically generated">
            <a:extLst>
              <a:ext uri="{FF2B5EF4-FFF2-40B4-BE49-F238E27FC236}">
                <a16:creationId xmlns:a16="http://schemas.microsoft.com/office/drawing/2014/main" id="{830460CE-E5C7-4F1C-B1EC-3EC7E3594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5903" y="2300374"/>
            <a:ext cx="4514850" cy="3381375"/>
          </a:xfrm>
          <a:prstGeom prst="rect">
            <a:avLst/>
          </a:prstGeom>
        </p:spPr>
      </p:pic>
    </p:spTree>
    <p:extLst>
      <p:ext uri="{BB962C8B-B14F-4D97-AF65-F5344CB8AC3E}">
        <p14:creationId xmlns:p14="http://schemas.microsoft.com/office/powerpoint/2010/main" val="5212313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a:xfrm>
            <a:off x="838200" y="365125"/>
            <a:ext cx="10679884" cy="1325563"/>
          </a:xfrm>
        </p:spPr>
        <p:txBody>
          <a:bodyPr/>
          <a:lstStyle/>
          <a:p>
            <a:r>
              <a:rPr lang="es-ES" dirty="0" err="1"/>
              <a:t>Debugging</a:t>
            </a:r>
            <a:r>
              <a:rPr lang="es-ES" dirty="0"/>
              <a:t> y </a:t>
            </a:r>
            <a:r>
              <a:rPr lang="es-ES" dirty="0" err="1"/>
              <a:t>Refactoring</a:t>
            </a:r>
            <a:r>
              <a:rPr lang="es-ES" dirty="0"/>
              <a:t> (III)</a:t>
            </a:r>
          </a:p>
        </p:txBody>
      </p:sp>
      <p:sp>
        <p:nvSpPr>
          <p:cNvPr id="8" name="Content Placeholder 2">
            <a:extLst>
              <a:ext uri="{FF2B5EF4-FFF2-40B4-BE49-F238E27FC236}">
                <a16:creationId xmlns:a16="http://schemas.microsoft.com/office/drawing/2014/main" id="{F06577EF-8D5D-4AC8-8732-93C4B093F9F9}"/>
              </a:ext>
            </a:extLst>
          </p:cNvPr>
          <p:cNvSpPr>
            <a:spLocks noGrp="1"/>
          </p:cNvSpPr>
          <p:nvPr>
            <p:ph idx="1"/>
          </p:nvPr>
        </p:nvSpPr>
        <p:spPr>
          <a:xfrm>
            <a:off x="838200" y="1825625"/>
            <a:ext cx="10515600" cy="4351338"/>
          </a:xfrm>
        </p:spPr>
        <p:txBody>
          <a:bodyPr>
            <a:normAutofit/>
          </a:bodyPr>
          <a:lstStyle/>
          <a:p>
            <a:pPr>
              <a:buFontTx/>
              <a:buChar char="-"/>
            </a:pPr>
            <a:r>
              <a:rPr lang="es-ES" dirty="0"/>
              <a:t>Cuando se reporta un error en el software (Live), que ocurre?</a:t>
            </a:r>
          </a:p>
          <a:p>
            <a:pPr>
              <a:buFontTx/>
              <a:buChar char="-"/>
            </a:pPr>
            <a:r>
              <a:rPr lang="es-ES" dirty="0"/>
              <a:t>Se comprueba que es un error y si es cierto, hay que corregirlo</a:t>
            </a:r>
          </a:p>
          <a:p>
            <a:pPr>
              <a:buFontTx/>
              <a:buChar char="-"/>
            </a:pPr>
            <a:r>
              <a:rPr lang="es-ES" dirty="0"/>
              <a:t>Hay que identificar el componente afectado</a:t>
            </a:r>
          </a:p>
          <a:p>
            <a:pPr>
              <a:buFontTx/>
              <a:buChar char="-"/>
            </a:pPr>
            <a:r>
              <a:rPr lang="es-ES" dirty="0"/>
              <a:t>Hay que buscar el bloque de código afectado y analizar los cambios a realizar</a:t>
            </a:r>
          </a:p>
          <a:p>
            <a:pPr>
              <a:buFontTx/>
              <a:buChar char="-"/>
            </a:pPr>
            <a:r>
              <a:rPr lang="es-ES" dirty="0"/>
              <a:t>Luego hay que modificarlo, probarlo y desplegarlo cuando esta el problema resuelto</a:t>
            </a:r>
          </a:p>
          <a:p>
            <a:pPr>
              <a:buFontTx/>
              <a:buChar char="-"/>
            </a:pPr>
            <a:endParaRPr lang="es-ES" dirty="0"/>
          </a:p>
          <a:p>
            <a:pPr marL="0" indent="0">
              <a:buNone/>
            </a:pPr>
            <a:r>
              <a:rPr lang="es-ES" i="1" dirty="0"/>
              <a:t>Dos escuelas y un mismo fin.</a:t>
            </a:r>
          </a:p>
        </p:txBody>
      </p:sp>
    </p:spTree>
    <p:extLst>
      <p:ext uri="{BB962C8B-B14F-4D97-AF65-F5344CB8AC3E}">
        <p14:creationId xmlns:p14="http://schemas.microsoft.com/office/powerpoint/2010/main" val="335579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B19E-945C-47B9-AA64-E9DFF668BDBD}"/>
              </a:ext>
            </a:extLst>
          </p:cNvPr>
          <p:cNvSpPr>
            <a:spLocks noGrp="1"/>
          </p:cNvSpPr>
          <p:nvPr>
            <p:ph type="title"/>
          </p:nvPr>
        </p:nvSpPr>
        <p:spPr/>
        <p:txBody>
          <a:bodyPr/>
          <a:lstStyle/>
          <a:p>
            <a:r>
              <a:rPr lang="es-ES" dirty="0"/>
              <a:t>Lenguajes de programación</a:t>
            </a:r>
          </a:p>
        </p:txBody>
      </p:sp>
      <p:sp>
        <p:nvSpPr>
          <p:cNvPr id="3" name="Content Placeholder 2">
            <a:extLst>
              <a:ext uri="{FF2B5EF4-FFF2-40B4-BE49-F238E27FC236}">
                <a16:creationId xmlns:a16="http://schemas.microsoft.com/office/drawing/2014/main" id="{A2C96D8E-FE5E-4699-A134-124CA08AAFD0}"/>
              </a:ext>
            </a:extLst>
          </p:cNvPr>
          <p:cNvSpPr>
            <a:spLocks noGrp="1"/>
          </p:cNvSpPr>
          <p:nvPr>
            <p:ph idx="1"/>
          </p:nvPr>
        </p:nvSpPr>
        <p:spPr/>
        <p:txBody>
          <a:bodyPr/>
          <a:lstStyle/>
          <a:p>
            <a:pPr marL="457200" lvl="1" indent="0">
              <a:buNone/>
            </a:pPr>
            <a:r>
              <a:rPr lang="es-ES" dirty="0"/>
              <a:t>Pascal</a:t>
            </a:r>
          </a:p>
          <a:p>
            <a:pPr marL="457200" lvl="1" indent="0">
              <a:buNone/>
            </a:pPr>
            <a:endParaRPr lang="es-ES" dirty="0"/>
          </a:p>
          <a:p>
            <a:pPr marL="457200" lvl="1" indent="0">
              <a:buNone/>
            </a:pPr>
            <a:r>
              <a:rPr lang="en-GB" i="1" dirty="0"/>
              <a:t>program </a:t>
            </a:r>
            <a:r>
              <a:rPr lang="en-GB" i="1" dirty="0" err="1"/>
              <a:t>Releevant</a:t>
            </a:r>
            <a:r>
              <a:rPr lang="en-GB" i="1" dirty="0"/>
              <a:t>;</a:t>
            </a:r>
          </a:p>
          <a:p>
            <a:pPr marL="457200" lvl="1" indent="0">
              <a:buNone/>
            </a:pPr>
            <a:endParaRPr lang="en-GB" i="1" dirty="0"/>
          </a:p>
          <a:p>
            <a:pPr marL="457200" lvl="1" indent="0">
              <a:buNone/>
            </a:pPr>
            <a:r>
              <a:rPr lang="en-GB" i="1" dirty="0"/>
              <a:t>begin</a:t>
            </a:r>
          </a:p>
          <a:p>
            <a:pPr marL="457200" lvl="1" indent="0">
              <a:buNone/>
            </a:pPr>
            <a:r>
              <a:rPr lang="en-GB" i="1" dirty="0"/>
              <a:t>	</a:t>
            </a:r>
            <a:r>
              <a:rPr lang="en-GB" i="1" dirty="0" err="1"/>
              <a:t>writeln</a:t>
            </a:r>
            <a:r>
              <a:rPr lang="en-GB" i="1" dirty="0"/>
              <a:t>('¡Hola </a:t>
            </a:r>
            <a:r>
              <a:rPr lang="en-GB" i="1" dirty="0" err="1"/>
              <a:t>mundo</a:t>
            </a:r>
            <a:r>
              <a:rPr lang="en-GB" i="1" dirty="0"/>
              <a:t>!');</a:t>
            </a:r>
          </a:p>
          <a:p>
            <a:pPr marL="457200" lvl="1" indent="0">
              <a:buNone/>
            </a:pPr>
            <a:r>
              <a:rPr lang="en-GB" i="1" dirty="0"/>
              <a:t>end.</a:t>
            </a:r>
            <a:endParaRPr lang="es-ES" i="1" dirty="0"/>
          </a:p>
        </p:txBody>
      </p:sp>
    </p:spTree>
    <p:extLst>
      <p:ext uri="{BB962C8B-B14F-4D97-AF65-F5344CB8AC3E}">
        <p14:creationId xmlns:p14="http://schemas.microsoft.com/office/powerpoint/2010/main" val="31877914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a:xfrm>
            <a:off x="838200" y="365125"/>
            <a:ext cx="10679884" cy="1325563"/>
          </a:xfrm>
        </p:spPr>
        <p:txBody>
          <a:bodyPr/>
          <a:lstStyle/>
          <a:p>
            <a:r>
              <a:rPr lang="es-ES" dirty="0"/>
              <a:t>Programación funcional</a:t>
            </a:r>
          </a:p>
        </p:txBody>
      </p:sp>
      <p:sp>
        <p:nvSpPr>
          <p:cNvPr id="8" name="Content Placeholder 2">
            <a:extLst>
              <a:ext uri="{FF2B5EF4-FFF2-40B4-BE49-F238E27FC236}">
                <a16:creationId xmlns:a16="http://schemas.microsoft.com/office/drawing/2014/main" id="{F06577EF-8D5D-4AC8-8732-93C4B093F9F9}"/>
              </a:ext>
            </a:extLst>
          </p:cNvPr>
          <p:cNvSpPr>
            <a:spLocks noGrp="1"/>
          </p:cNvSpPr>
          <p:nvPr>
            <p:ph idx="1"/>
          </p:nvPr>
        </p:nvSpPr>
        <p:spPr>
          <a:xfrm>
            <a:off x="838200" y="1825625"/>
            <a:ext cx="10515600" cy="4351338"/>
          </a:xfrm>
        </p:spPr>
        <p:txBody>
          <a:bodyPr>
            <a:normAutofit/>
          </a:bodyPr>
          <a:lstStyle/>
          <a:p>
            <a:pPr>
              <a:buFontTx/>
              <a:buChar char="-"/>
            </a:pPr>
            <a:r>
              <a:rPr lang="es-ES" dirty="0"/>
              <a:t>Se han diseñado para la computación simbólica y procesado de listas, hacen uso extensivo de funciones matemáticas</a:t>
            </a:r>
          </a:p>
          <a:p>
            <a:pPr>
              <a:buFontTx/>
              <a:buChar char="-"/>
            </a:pPr>
            <a:r>
              <a:rPr lang="es-ES" dirty="0"/>
              <a:t>Características principales:</a:t>
            </a:r>
          </a:p>
          <a:p>
            <a:pPr lvl="1">
              <a:buFontTx/>
              <a:buChar char="-"/>
            </a:pPr>
            <a:r>
              <a:rPr lang="es-ES" dirty="0"/>
              <a:t>No existen efectos colaterales</a:t>
            </a:r>
          </a:p>
          <a:p>
            <a:pPr lvl="1">
              <a:buFontTx/>
              <a:buChar char="-"/>
            </a:pPr>
            <a:r>
              <a:rPr lang="es-ES" dirty="0"/>
              <a:t>Se apoya en el uso de recursividad</a:t>
            </a:r>
          </a:p>
          <a:p>
            <a:pPr lvl="1">
              <a:buFontTx/>
              <a:buChar char="-"/>
            </a:pPr>
            <a:r>
              <a:rPr lang="es-ES" dirty="0"/>
              <a:t>Soporte de funciones enlazadas</a:t>
            </a:r>
          </a:p>
          <a:p>
            <a:pPr lvl="1">
              <a:buFontTx/>
              <a:buChar char="-"/>
            </a:pPr>
            <a:r>
              <a:rPr lang="es-ES" dirty="0" err="1"/>
              <a:t>Lazy</a:t>
            </a:r>
            <a:r>
              <a:rPr lang="es-ES" dirty="0"/>
              <a:t> </a:t>
            </a:r>
            <a:r>
              <a:rPr lang="es-ES" dirty="0" err="1"/>
              <a:t>evaluation</a:t>
            </a:r>
            <a:r>
              <a:rPr lang="es-ES" dirty="0"/>
              <a:t> (evaluación perezosa)</a:t>
            </a:r>
          </a:p>
          <a:p>
            <a:pPr lvl="1">
              <a:buFontTx/>
              <a:buChar char="-"/>
            </a:pPr>
            <a:endParaRPr lang="es-ES" dirty="0"/>
          </a:p>
          <a:p>
            <a:pPr marL="0" indent="0">
              <a:buNone/>
            </a:pPr>
            <a:r>
              <a:rPr lang="es-ES" dirty="0"/>
              <a:t>Ejemplos: Haskell, Lisp, Scala, </a:t>
            </a:r>
            <a:r>
              <a:rPr lang="es-ES" dirty="0" err="1"/>
              <a:t>Clojure</a:t>
            </a:r>
            <a:r>
              <a:rPr lang="es-ES" dirty="0"/>
              <a:t>, Python, </a:t>
            </a:r>
            <a:r>
              <a:rPr lang="es-ES" dirty="0" err="1"/>
              <a:t>Javascript</a:t>
            </a:r>
            <a:r>
              <a:rPr lang="es-ES" dirty="0"/>
              <a:t>?</a:t>
            </a:r>
          </a:p>
        </p:txBody>
      </p:sp>
    </p:spTree>
    <p:extLst>
      <p:ext uri="{BB962C8B-B14F-4D97-AF65-F5344CB8AC3E}">
        <p14:creationId xmlns:p14="http://schemas.microsoft.com/office/powerpoint/2010/main" val="38842998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a:xfrm>
            <a:off x="838200" y="365125"/>
            <a:ext cx="10679884" cy="1325563"/>
          </a:xfrm>
        </p:spPr>
        <p:txBody>
          <a:bodyPr/>
          <a:lstStyle/>
          <a:p>
            <a:r>
              <a:rPr lang="es-ES" dirty="0"/>
              <a:t>Programación funcional – Ventajas</a:t>
            </a:r>
          </a:p>
        </p:txBody>
      </p:sp>
      <p:sp>
        <p:nvSpPr>
          <p:cNvPr id="8" name="Content Placeholder 2">
            <a:extLst>
              <a:ext uri="{FF2B5EF4-FFF2-40B4-BE49-F238E27FC236}">
                <a16:creationId xmlns:a16="http://schemas.microsoft.com/office/drawing/2014/main" id="{F06577EF-8D5D-4AC8-8732-93C4B093F9F9}"/>
              </a:ext>
            </a:extLst>
          </p:cNvPr>
          <p:cNvSpPr>
            <a:spLocks noGrp="1"/>
          </p:cNvSpPr>
          <p:nvPr>
            <p:ph idx="1"/>
          </p:nvPr>
        </p:nvSpPr>
        <p:spPr>
          <a:xfrm>
            <a:off x="838200" y="1825625"/>
            <a:ext cx="10515600" cy="4351338"/>
          </a:xfrm>
        </p:spPr>
        <p:txBody>
          <a:bodyPr>
            <a:normAutofit/>
          </a:bodyPr>
          <a:lstStyle/>
          <a:p>
            <a:pPr marL="0" indent="0">
              <a:buNone/>
            </a:pPr>
            <a:r>
              <a:rPr lang="es-ES" dirty="0"/>
              <a:t>- Los programas no cuentan con estados.</a:t>
            </a:r>
          </a:p>
          <a:p>
            <a:pPr marL="0" indent="0">
              <a:buNone/>
            </a:pPr>
            <a:r>
              <a:rPr lang="es-ES" dirty="0"/>
              <a:t>- Es una forma de programar muy adecuada para la paralelización.</a:t>
            </a:r>
          </a:p>
          <a:p>
            <a:pPr>
              <a:buFontTx/>
              <a:buChar char="-"/>
            </a:pPr>
            <a:r>
              <a:rPr lang="es-ES" dirty="0"/>
              <a:t>Es un código fácilmente </a:t>
            </a:r>
            <a:r>
              <a:rPr lang="es-ES" dirty="0" err="1"/>
              <a:t>testable</a:t>
            </a:r>
            <a:r>
              <a:rPr lang="es-ES" dirty="0"/>
              <a:t> y verificable, incluso en las funciones que no cuentan con estado.</a:t>
            </a:r>
          </a:p>
          <a:p>
            <a:pPr>
              <a:buFontTx/>
              <a:buChar char="-"/>
            </a:pPr>
            <a:r>
              <a:rPr lang="es-ES" dirty="0"/>
              <a:t>Se trata de un código más corto, sencillo, legible y preciso.</a:t>
            </a:r>
          </a:p>
          <a:p>
            <a:pPr>
              <a:buFontTx/>
              <a:buChar char="-"/>
            </a:pPr>
            <a:r>
              <a:rPr lang="es-ES" dirty="0"/>
              <a:t>Fácilmente combinable con la programación orientada a objetos e imperativa.</a:t>
            </a:r>
          </a:p>
          <a:p>
            <a:pPr>
              <a:buFontTx/>
              <a:buChar char="-"/>
            </a:pPr>
            <a:endParaRPr lang="es-ES" dirty="0"/>
          </a:p>
        </p:txBody>
      </p:sp>
    </p:spTree>
    <p:extLst>
      <p:ext uri="{BB962C8B-B14F-4D97-AF65-F5344CB8AC3E}">
        <p14:creationId xmlns:p14="http://schemas.microsoft.com/office/powerpoint/2010/main" val="21593535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a:xfrm>
            <a:off x="838200" y="365125"/>
            <a:ext cx="10679884" cy="1325563"/>
          </a:xfrm>
        </p:spPr>
        <p:txBody>
          <a:bodyPr/>
          <a:lstStyle/>
          <a:p>
            <a:r>
              <a:rPr lang="es-ES" dirty="0"/>
              <a:t>Programación funcional – Desventajas</a:t>
            </a:r>
          </a:p>
        </p:txBody>
      </p:sp>
      <p:sp>
        <p:nvSpPr>
          <p:cNvPr id="8" name="Content Placeholder 2">
            <a:extLst>
              <a:ext uri="{FF2B5EF4-FFF2-40B4-BE49-F238E27FC236}">
                <a16:creationId xmlns:a16="http://schemas.microsoft.com/office/drawing/2014/main" id="{F06577EF-8D5D-4AC8-8732-93C4B093F9F9}"/>
              </a:ext>
            </a:extLst>
          </p:cNvPr>
          <p:cNvSpPr>
            <a:spLocks noGrp="1"/>
          </p:cNvSpPr>
          <p:nvPr>
            <p:ph idx="1"/>
          </p:nvPr>
        </p:nvSpPr>
        <p:spPr>
          <a:xfrm>
            <a:off x="838200" y="1825625"/>
            <a:ext cx="10515600" cy="4351338"/>
          </a:xfrm>
        </p:spPr>
        <p:txBody>
          <a:bodyPr>
            <a:normAutofit/>
          </a:bodyPr>
          <a:lstStyle/>
          <a:p>
            <a:pPr>
              <a:buFontTx/>
              <a:buChar char="-"/>
            </a:pPr>
            <a:r>
              <a:rPr lang="es-ES" dirty="0"/>
              <a:t>Los datos no pueden modificarse, es decir, las variables.</a:t>
            </a:r>
          </a:p>
          <a:p>
            <a:pPr>
              <a:buFontTx/>
              <a:buChar char="-"/>
            </a:pPr>
            <a:r>
              <a:rPr lang="es-ES" dirty="0"/>
              <a:t>No es recomendable usarlo para conexiones de bases de datos y/o servidores. Además, no cuenta con un acceso eficiente a grandes cantidades de datos.</a:t>
            </a:r>
          </a:p>
          <a:p>
            <a:pPr>
              <a:buFontTx/>
              <a:buChar char="-"/>
            </a:pPr>
            <a:r>
              <a:rPr lang="es-ES" dirty="0"/>
              <a:t>No es la mejor opción para recursiones de la misma pila.</a:t>
            </a:r>
          </a:p>
          <a:p>
            <a:pPr>
              <a:buFontTx/>
              <a:buChar char="-"/>
            </a:pPr>
            <a:r>
              <a:rPr lang="es-ES" dirty="0"/>
              <a:t>Podemos tener errores graves en la programación recurrente.</a:t>
            </a:r>
          </a:p>
          <a:p>
            <a:pPr>
              <a:buFontTx/>
              <a:buChar char="-"/>
            </a:pPr>
            <a:endParaRPr lang="es-ES" dirty="0"/>
          </a:p>
          <a:p>
            <a:pPr>
              <a:buFontTx/>
              <a:buChar char="-"/>
            </a:pPr>
            <a:endParaRPr lang="es-ES" dirty="0"/>
          </a:p>
        </p:txBody>
      </p:sp>
    </p:spTree>
    <p:extLst>
      <p:ext uri="{BB962C8B-B14F-4D97-AF65-F5344CB8AC3E}">
        <p14:creationId xmlns:p14="http://schemas.microsoft.com/office/powerpoint/2010/main" val="1226417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a:xfrm>
            <a:off x="838200" y="365125"/>
            <a:ext cx="10679884" cy="1325563"/>
          </a:xfrm>
        </p:spPr>
        <p:txBody>
          <a:bodyPr/>
          <a:lstStyle/>
          <a:p>
            <a:r>
              <a:rPr lang="es-ES" dirty="0"/>
              <a:t>Programación funcional – Funciones</a:t>
            </a:r>
          </a:p>
        </p:txBody>
      </p:sp>
      <p:sp>
        <p:nvSpPr>
          <p:cNvPr id="8" name="Content Placeholder 2">
            <a:extLst>
              <a:ext uri="{FF2B5EF4-FFF2-40B4-BE49-F238E27FC236}">
                <a16:creationId xmlns:a16="http://schemas.microsoft.com/office/drawing/2014/main" id="{F06577EF-8D5D-4AC8-8732-93C4B093F9F9}"/>
              </a:ext>
            </a:extLst>
          </p:cNvPr>
          <p:cNvSpPr>
            <a:spLocks noGrp="1"/>
          </p:cNvSpPr>
          <p:nvPr>
            <p:ph idx="1"/>
          </p:nvPr>
        </p:nvSpPr>
        <p:spPr>
          <a:xfrm>
            <a:off x="838200" y="1825625"/>
            <a:ext cx="10515600" cy="4351338"/>
          </a:xfrm>
        </p:spPr>
        <p:txBody>
          <a:bodyPr>
            <a:normAutofit/>
          </a:bodyPr>
          <a:lstStyle/>
          <a:p>
            <a:pPr marL="0" indent="0" algn="ctr">
              <a:buNone/>
            </a:pPr>
            <a:r>
              <a:rPr lang="es-ES" i="1" dirty="0" err="1"/>
              <a:t>function</a:t>
            </a:r>
            <a:r>
              <a:rPr lang="es-ES" i="1" dirty="0"/>
              <a:t> nombre(parámetros)</a:t>
            </a:r>
          </a:p>
          <a:p>
            <a:pPr>
              <a:buFontTx/>
              <a:buChar char="-"/>
            </a:pPr>
            <a:endParaRPr lang="es-ES" dirty="0"/>
          </a:p>
          <a:p>
            <a:pPr>
              <a:buFontTx/>
              <a:buChar char="-"/>
            </a:pPr>
            <a:r>
              <a:rPr lang="es-ES" dirty="0"/>
              <a:t>Nos permite crear un bloque de código que podemos usar una y otra vez</a:t>
            </a:r>
          </a:p>
          <a:p>
            <a:pPr>
              <a:buFontTx/>
              <a:buChar char="-"/>
            </a:pPr>
            <a:r>
              <a:rPr lang="es-ES" dirty="0"/>
              <a:t>Se basa en hacer operaciones a los parámetros de entrada y ofrecer un resultado</a:t>
            </a:r>
          </a:p>
          <a:p>
            <a:pPr>
              <a:buFontTx/>
              <a:buChar char="-"/>
            </a:pPr>
            <a:r>
              <a:rPr lang="es-ES" dirty="0"/>
              <a:t>Funciones encadenadas</a:t>
            </a:r>
          </a:p>
          <a:p>
            <a:pPr marL="0" indent="0" algn="ctr">
              <a:buNone/>
            </a:pPr>
            <a:r>
              <a:rPr lang="es-ES" i="1" dirty="0"/>
              <a:t>suma(a, b, </a:t>
            </a:r>
            <a:r>
              <a:rPr lang="es-ES" i="1" dirty="0" err="1"/>
              <a:t>function</a:t>
            </a:r>
            <a:r>
              <a:rPr lang="es-ES" i="1" dirty="0"/>
              <a:t>() {})</a:t>
            </a:r>
          </a:p>
        </p:txBody>
      </p:sp>
    </p:spTree>
    <p:extLst>
      <p:ext uri="{BB962C8B-B14F-4D97-AF65-F5344CB8AC3E}">
        <p14:creationId xmlns:p14="http://schemas.microsoft.com/office/powerpoint/2010/main" val="30510358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a:xfrm>
            <a:off x="838200" y="365125"/>
            <a:ext cx="10679884" cy="1325563"/>
          </a:xfrm>
        </p:spPr>
        <p:txBody>
          <a:bodyPr/>
          <a:lstStyle/>
          <a:p>
            <a:r>
              <a:rPr lang="es-ES" dirty="0"/>
              <a:t>Programación funcional – Funciones (II)</a:t>
            </a:r>
          </a:p>
        </p:txBody>
      </p:sp>
      <p:sp>
        <p:nvSpPr>
          <p:cNvPr id="8" name="Content Placeholder 2">
            <a:extLst>
              <a:ext uri="{FF2B5EF4-FFF2-40B4-BE49-F238E27FC236}">
                <a16:creationId xmlns:a16="http://schemas.microsoft.com/office/drawing/2014/main" id="{F06577EF-8D5D-4AC8-8732-93C4B093F9F9}"/>
              </a:ext>
            </a:extLst>
          </p:cNvPr>
          <p:cNvSpPr>
            <a:spLocks noGrp="1"/>
          </p:cNvSpPr>
          <p:nvPr>
            <p:ph idx="1"/>
          </p:nvPr>
        </p:nvSpPr>
        <p:spPr>
          <a:xfrm>
            <a:off x="838200" y="1825625"/>
            <a:ext cx="6493778" cy="4351338"/>
          </a:xfrm>
        </p:spPr>
        <p:txBody>
          <a:bodyPr>
            <a:normAutofit fontScale="62500" lnSpcReduction="20000"/>
          </a:bodyPr>
          <a:lstStyle/>
          <a:p>
            <a:pPr marL="0" indent="0">
              <a:buNone/>
            </a:pPr>
            <a:r>
              <a:rPr lang="es-ES" i="1" dirty="0" err="1"/>
              <a:t>function</a:t>
            </a:r>
            <a:r>
              <a:rPr lang="es-ES" i="1" dirty="0"/>
              <a:t> suma(a, b, </a:t>
            </a:r>
            <a:r>
              <a:rPr lang="es-ES" i="1" dirty="0" err="1"/>
              <a:t>callback</a:t>
            </a:r>
            <a:r>
              <a:rPr lang="es-ES" i="1" dirty="0"/>
              <a:t>) {</a:t>
            </a:r>
          </a:p>
          <a:p>
            <a:pPr marL="0" indent="0">
              <a:buNone/>
            </a:pPr>
            <a:r>
              <a:rPr lang="es-ES" i="1" dirty="0"/>
              <a:t>	</a:t>
            </a:r>
            <a:r>
              <a:rPr lang="es-ES" i="1" dirty="0" err="1"/>
              <a:t>let</a:t>
            </a:r>
            <a:r>
              <a:rPr lang="es-ES" i="1" dirty="0"/>
              <a:t> resultado = a + b;</a:t>
            </a:r>
          </a:p>
          <a:p>
            <a:pPr marL="0" indent="0">
              <a:buNone/>
            </a:pPr>
            <a:r>
              <a:rPr lang="es-ES" i="1" dirty="0"/>
              <a:t>	</a:t>
            </a:r>
            <a:r>
              <a:rPr lang="es-ES" i="1" dirty="0" err="1"/>
              <a:t>callback</a:t>
            </a:r>
            <a:r>
              <a:rPr lang="es-ES" i="1" dirty="0"/>
              <a:t>();</a:t>
            </a:r>
          </a:p>
          <a:p>
            <a:pPr marL="0" indent="0">
              <a:buNone/>
            </a:pPr>
            <a:r>
              <a:rPr lang="es-ES" i="1" dirty="0"/>
              <a:t>}</a:t>
            </a:r>
          </a:p>
          <a:p>
            <a:pPr marL="0" indent="0">
              <a:buNone/>
            </a:pPr>
            <a:endParaRPr lang="es-ES" i="1" dirty="0"/>
          </a:p>
          <a:p>
            <a:pPr marL="0" indent="0">
              <a:buNone/>
            </a:pPr>
            <a:r>
              <a:rPr lang="es-ES" i="1" dirty="0" err="1"/>
              <a:t>function</a:t>
            </a:r>
            <a:r>
              <a:rPr lang="es-ES" i="1" dirty="0"/>
              <a:t> log(resultado) {</a:t>
            </a:r>
          </a:p>
          <a:p>
            <a:pPr marL="0" indent="0">
              <a:buNone/>
            </a:pPr>
            <a:r>
              <a:rPr lang="es-ES" i="1" dirty="0"/>
              <a:t>	console.log(“El resultado es: ” + resultado);</a:t>
            </a:r>
          </a:p>
          <a:p>
            <a:pPr marL="0" indent="0">
              <a:buNone/>
            </a:pPr>
            <a:r>
              <a:rPr lang="es-ES" i="1" dirty="0"/>
              <a:t>}</a:t>
            </a:r>
          </a:p>
          <a:p>
            <a:pPr marL="0" indent="0">
              <a:buNone/>
            </a:pPr>
            <a:endParaRPr lang="es-ES" i="1" dirty="0"/>
          </a:p>
          <a:p>
            <a:pPr marL="0" indent="0">
              <a:buNone/>
            </a:pPr>
            <a:r>
              <a:rPr lang="es-ES" i="1" dirty="0"/>
              <a:t>suma(1, 2, log);</a:t>
            </a:r>
          </a:p>
          <a:p>
            <a:pPr marL="0" indent="0">
              <a:buNone/>
            </a:pPr>
            <a:r>
              <a:rPr lang="es-ES" i="1" dirty="0"/>
              <a:t>suma(1, 2, </a:t>
            </a:r>
            <a:r>
              <a:rPr lang="es-ES" i="1" dirty="0" err="1"/>
              <a:t>function</a:t>
            </a:r>
            <a:r>
              <a:rPr lang="es-ES" i="1" dirty="0"/>
              <a:t>(resultado) {</a:t>
            </a:r>
          </a:p>
          <a:p>
            <a:pPr marL="0" indent="0">
              <a:buNone/>
            </a:pPr>
            <a:r>
              <a:rPr lang="es-ES" i="1" dirty="0"/>
              <a:t>		console.log(“El resultado es: ” + resultado);</a:t>
            </a:r>
          </a:p>
          <a:p>
            <a:pPr marL="0" indent="0">
              <a:buNone/>
            </a:pPr>
            <a:r>
              <a:rPr lang="es-ES" i="1" dirty="0"/>
              <a:t>});</a:t>
            </a:r>
          </a:p>
        </p:txBody>
      </p:sp>
      <p:sp>
        <p:nvSpPr>
          <p:cNvPr id="4" name="Content Placeholder 2">
            <a:extLst>
              <a:ext uri="{FF2B5EF4-FFF2-40B4-BE49-F238E27FC236}">
                <a16:creationId xmlns:a16="http://schemas.microsoft.com/office/drawing/2014/main" id="{1B15B27F-19C1-423E-AA5E-03CF822E73B0}"/>
              </a:ext>
            </a:extLst>
          </p:cNvPr>
          <p:cNvSpPr txBox="1">
            <a:spLocks/>
          </p:cNvSpPr>
          <p:nvPr/>
        </p:nvSpPr>
        <p:spPr>
          <a:xfrm>
            <a:off x="7399091" y="1825625"/>
            <a:ext cx="395471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rototype" panose="02000400000000000000" pitchFamily="2" charset="0"/>
                <a:ea typeface="+mn-ea"/>
                <a:cs typeface="Prototype" panose="020004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rototype" panose="02000400000000000000" pitchFamily="2" charset="0"/>
                <a:ea typeface="+mn-ea"/>
                <a:cs typeface="Prototype" panose="020004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rototype" panose="02000400000000000000" pitchFamily="2" charset="0"/>
                <a:ea typeface="+mn-ea"/>
                <a:cs typeface="Prototype" panose="020004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totype" panose="02000400000000000000" pitchFamily="2" charset="0"/>
                <a:ea typeface="+mn-ea"/>
                <a:cs typeface="Prototype" panose="020004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totype" panose="02000400000000000000" pitchFamily="2" charset="0"/>
                <a:ea typeface="+mn-ea"/>
                <a:cs typeface="Prototype" panose="020004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i="1" dirty="0"/>
              <a:t>Ejercicio:</a:t>
            </a:r>
          </a:p>
          <a:p>
            <a:pPr marL="0" indent="0">
              <a:buFont typeface="Arial" panose="020B0604020202020204" pitchFamily="34" charset="0"/>
              <a:buNone/>
            </a:pPr>
            <a:endParaRPr lang="es-ES" i="1" dirty="0"/>
          </a:p>
          <a:p>
            <a:pPr>
              <a:buFontTx/>
              <a:buChar char="-"/>
            </a:pPr>
            <a:r>
              <a:rPr lang="es-ES" i="1" dirty="0"/>
              <a:t>Usando uno de nuestros algoritmos de ordenación</a:t>
            </a:r>
          </a:p>
          <a:p>
            <a:pPr>
              <a:buFontTx/>
              <a:buChar char="-"/>
            </a:pPr>
            <a:r>
              <a:rPr lang="es-ES" i="1" dirty="0"/>
              <a:t>Modificarlo para que muestre por pantalla el array ordenado</a:t>
            </a:r>
          </a:p>
          <a:p>
            <a:pPr>
              <a:buFontTx/>
              <a:buChar char="-"/>
            </a:pPr>
            <a:r>
              <a:rPr lang="es-ES" i="1" dirty="0"/>
              <a:t>El formato del texto debe hacerlo una función externa. Implementar dos formatos diferentes</a:t>
            </a:r>
          </a:p>
        </p:txBody>
      </p:sp>
    </p:spTree>
    <p:extLst>
      <p:ext uri="{BB962C8B-B14F-4D97-AF65-F5344CB8AC3E}">
        <p14:creationId xmlns:p14="http://schemas.microsoft.com/office/powerpoint/2010/main" val="41071441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a:xfrm>
            <a:off x="838200" y="365125"/>
            <a:ext cx="10679884" cy="1325563"/>
          </a:xfrm>
        </p:spPr>
        <p:txBody>
          <a:bodyPr/>
          <a:lstStyle/>
          <a:p>
            <a:r>
              <a:rPr lang="es-ES" dirty="0"/>
              <a:t>Programación funcional – Paso por valor</a:t>
            </a:r>
          </a:p>
        </p:txBody>
      </p:sp>
      <p:sp>
        <p:nvSpPr>
          <p:cNvPr id="8" name="Content Placeholder 2">
            <a:extLst>
              <a:ext uri="{FF2B5EF4-FFF2-40B4-BE49-F238E27FC236}">
                <a16:creationId xmlns:a16="http://schemas.microsoft.com/office/drawing/2014/main" id="{F06577EF-8D5D-4AC8-8732-93C4B093F9F9}"/>
              </a:ext>
            </a:extLst>
          </p:cNvPr>
          <p:cNvSpPr>
            <a:spLocks noGrp="1"/>
          </p:cNvSpPr>
          <p:nvPr>
            <p:ph idx="1"/>
          </p:nvPr>
        </p:nvSpPr>
        <p:spPr>
          <a:xfrm>
            <a:off x="838200" y="1825625"/>
            <a:ext cx="10515600" cy="4351338"/>
          </a:xfrm>
        </p:spPr>
        <p:txBody>
          <a:bodyPr>
            <a:normAutofit fontScale="77500" lnSpcReduction="20000"/>
          </a:bodyPr>
          <a:lstStyle/>
          <a:p>
            <a:pPr>
              <a:buFontTx/>
              <a:buChar char="-"/>
            </a:pPr>
            <a:r>
              <a:rPr lang="es-ES" dirty="0"/>
              <a:t>La función recibe sólo una copia del valor que tiene la variable, o sea, que no la puede modificar.</a:t>
            </a:r>
          </a:p>
          <a:p>
            <a:pPr>
              <a:buFontTx/>
              <a:buChar char="-"/>
            </a:pPr>
            <a:endParaRPr lang="es-ES" dirty="0"/>
          </a:p>
          <a:p>
            <a:pPr marL="0" indent="0">
              <a:buNone/>
            </a:pPr>
            <a:r>
              <a:rPr lang="es-ES" i="1" dirty="0" err="1"/>
              <a:t>function</a:t>
            </a:r>
            <a:r>
              <a:rPr lang="es-ES" i="1" dirty="0"/>
              <a:t> suma(a, b) {</a:t>
            </a:r>
          </a:p>
          <a:p>
            <a:pPr marL="0" indent="0">
              <a:buNone/>
            </a:pPr>
            <a:r>
              <a:rPr lang="es-ES" i="1" dirty="0"/>
              <a:t>	a = 2;</a:t>
            </a:r>
          </a:p>
          <a:p>
            <a:pPr marL="0" indent="0">
              <a:buNone/>
            </a:pPr>
            <a:r>
              <a:rPr lang="es-ES" i="1" dirty="0"/>
              <a:t>	</a:t>
            </a:r>
            <a:r>
              <a:rPr lang="es-ES" i="1" dirty="0" err="1"/>
              <a:t>return</a:t>
            </a:r>
            <a:r>
              <a:rPr lang="es-ES" i="1" dirty="0"/>
              <a:t> </a:t>
            </a:r>
            <a:r>
              <a:rPr lang="es-ES" i="1" dirty="0" err="1"/>
              <a:t>a+b</a:t>
            </a:r>
            <a:r>
              <a:rPr lang="es-ES" i="1" dirty="0"/>
              <a:t>; // a vale 2</a:t>
            </a:r>
          </a:p>
          <a:p>
            <a:pPr marL="0" indent="0">
              <a:buNone/>
            </a:pPr>
            <a:r>
              <a:rPr lang="es-ES" i="1" dirty="0"/>
              <a:t>}</a:t>
            </a:r>
          </a:p>
          <a:p>
            <a:pPr marL="0" indent="0">
              <a:buNone/>
            </a:pPr>
            <a:endParaRPr lang="es-ES" i="1" dirty="0"/>
          </a:p>
          <a:p>
            <a:pPr marL="0" indent="0">
              <a:buNone/>
            </a:pPr>
            <a:r>
              <a:rPr lang="es-ES" i="1" dirty="0" err="1"/>
              <a:t>let</a:t>
            </a:r>
            <a:r>
              <a:rPr lang="es-ES" i="1" dirty="0"/>
              <a:t> a = 5;</a:t>
            </a:r>
          </a:p>
          <a:p>
            <a:pPr marL="0" indent="0">
              <a:buNone/>
            </a:pPr>
            <a:r>
              <a:rPr lang="es-ES" i="1" dirty="0" err="1"/>
              <a:t>let</a:t>
            </a:r>
            <a:r>
              <a:rPr lang="es-ES" i="1" dirty="0"/>
              <a:t> b = 3;</a:t>
            </a:r>
          </a:p>
          <a:p>
            <a:pPr marL="0" indent="0">
              <a:buNone/>
            </a:pPr>
            <a:r>
              <a:rPr lang="es-ES" i="1" dirty="0"/>
              <a:t>console.log(suma(a, b));</a:t>
            </a:r>
          </a:p>
          <a:p>
            <a:pPr marL="0" indent="0">
              <a:buNone/>
            </a:pPr>
            <a:r>
              <a:rPr lang="es-ES" i="1" dirty="0"/>
              <a:t>console.log(a); // a vale 5</a:t>
            </a:r>
          </a:p>
        </p:txBody>
      </p:sp>
    </p:spTree>
    <p:extLst>
      <p:ext uri="{BB962C8B-B14F-4D97-AF65-F5344CB8AC3E}">
        <p14:creationId xmlns:p14="http://schemas.microsoft.com/office/powerpoint/2010/main" val="14252161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a:xfrm>
            <a:off x="411061" y="365125"/>
            <a:ext cx="11526473" cy="1325563"/>
          </a:xfrm>
        </p:spPr>
        <p:txBody>
          <a:bodyPr/>
          <a:lstStyle/>
          <a:p>
            <a:r>
              <a:rPr lang="es-ES" dirty="0"/>
              <a:t>Programación funcional – Paso por referencia</a:t>
            </a:r>
          </a:p>
        </p:txBody>
      </p:sp>
      <p:sp>
        <p:nvSpPr>
          <p:cNvPr id="8" name="Content Placeholder 2">
            <a:extLst>
              <a:ext uri="{FF2B5EF4-FFF2-40B4-BE49-F238E27FC236}">
                <a16:creationId xmlns:a16="http://schemas.microsoft.com/office/drawing/2014/main" id="{F06577EF-8D5D-4AC8-8732-93C4B093F9F9}"/>
              </a:ext>
            </a:extLst>
          </p:cNvPr>
          <p:cNvSpPr>
            <a:spLocks noGrp="1"/>
          </p:cNvSpPr>
          <p:nvPr>
            <p:ph idx="1"/>
          </p:nvPr>
        </p:nvSpPr>
        <p:spPr>
          <a:xfrm>
            <a:off x="838200" y="1825625"/>
            <a:ext cx="10515600" cy="4351338"/>
          </a:xfrm>
        </p:spPr>
        <p:txBody>
          <a:bodyPr>
            <a:normAutofit fontScale="70000" lnSpcReduction="20000"/>
          </a:bodyPr>
          <a:lstStyle/>
          <a:p>
            <a:pPr>
              <a:buFontTx/>
              <a:buChar char="-"/>
            </a:pPr>
            <a:r>
              <a:rPr lang="es-ES" dirty="0"/>
              <a:t>Significa que se pasa la posición de memoria donde esta guardada la variable, por lo que la función puede saber cuánto vale, pero además puede modificarla de cualquier manera</a:t>
            </a:r>
          </a:p>
          <a:p>
            <a:pPr>
              <a:buFontTx/>
              <a:buChar char="-"/>
            </a:pPr>
            <a:endParaRPr lang="es-ES" dirty="0"/>
          </a:p>
          <a:p>
            <a:pPr marL="0" indent="0">
              <a:buNone/>
            </a:pPr>
            <a:r>
              <a:rPr lang="es-ES" i="1" dirty="0" err="1"/>
              <a:t>function</a:t>
            </a:r>
            <a:r>
              <a:rPr lang="es-ES" i="1" dirty="0"/>
              <a:t> suma(a, b) {</a:t>
            </a:r>
          </a:p>
          <a:p>
            <a:pPr marL="0" indent="0">
              <a:buNone/>
            </a:pPr>
            <a:r>
              <a:rPr lang="es-ES" i="1" dirty="0"/>
              <a:t>	a = 2;</a:t>
            </a:r>
          </a:p>
          <a:p>
            <a:pPr marL="0" indent="0">
              <a:buNone/>
            </a:pPr>
            <a:r>
              <a:rPr lang="es-ES" i="1" dirty="0"/>
              <a:t>	</a:t>
            </a:r>
            <a:r>
              <a:rPr lang="es-ES" i="1" dirty="0" err="1"/>
              <a:t>return</a:t>
            </a:r>
            <a:r>
              <a:rPr lang="es-ES" i="1" dirty="0"/>
              <a:t> </a:t>
            </a:r>
            <a:r>
              <a:rPr lang="es-ES" i="1" dirty="0" err="1"/>
              <a:t>a+b</a:t>
            </a:r>
            <a:r>
              <a:rPr lang="es-ES" i="1" dirty="0"/>
              <a:t>; // a vale 2</a:t>
            </a:r>
          </a:p>
          <a:p>
            <a:pPr marL="0" indent="0">
              <a:buNone/>
            </a:pPr>
            <a:r>
              <a:rPr lang="es-ES" i="1" dirty="0"/>
              <a:t>}</a:t>
            </a:r>
          </a:p>
          <a:p>
            <a:pPr marL="0" indent="0">
              <a:buNone/>
            </a:pPr>
            <a:endParaRPr lang="es-ES" i="1" dirty="0"/>
          </a:p>
          <a:p>
            <a:pPr marL="0" indent="0">
              <a:buNone/>
            </a:pPr>
            <a:r>
              <a:rPr lang="es-ES" i="1" dirty="0" err="1"/>
              <a:t>let</a:t>
            </a:r>
            <a:r>
              <a:rPr lang="es-ES" i="1" dirty="0"/>
              <a:t> a = 5;</a:t>
            </a:r>
          </a:p>
          <a:p>
            <a:pPr marL="0" indent="0">
              <a:buNone/>
            </a:pPr>
            <a:r>
              <a:rPr lang="es-ES" i="1" dirty="0" err="1"/>
              <a:t>let</a:t>
            </a:r>
            <a:r>
              <a:rPr lang="es-ES" i="1" dirty="0"/>
              <a:t> b = 3;</a:t>
            </a:r>
          </a:p>
          <a:p>
            <a:pPr marL="0" indent="0">
              <a:buNone/>
            </a:pPr>
            <a:r>
              <a:rPr lang="es-ES" i="1" dirty="0"/>
              <a:t>console.log(suma(a, b));</a:t>
            </a:r>
          </a:p>
          <a:p>
            <a:pPr marL="0" indent="0">
              <a:buNone/>
            </a:pPr>
            <a:r>
              <a:rPr lang="es-ES" i="1" dirty="0"/>
              <a:t>console.log(a); // a vale 2</a:t>
            </a:r>
          </a:p>
        </p:txBody>
      </p:sp>
    </p:spTree>
    <p:extLst>
      <p:ext uri="{BB962C8B-B14F-4D97-AF65-F5344CB8AC3E}">
        <p14:creationId xmlns:p14="http://schemas.microsoft.com/office/powerpoint/2010/main" val="9275910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a:xfrm>
            <a:off x="411061" y="365125"/>
            <a:ext cx="11526473" cy="1325563"/>
          </a:xfrm>
        </p:spPr>
        <p:txBody>
          <a:bodyPr/>
          <a:lstStyle/>
          <a:p>
            <a:r>
              <a:rPr lang="es-ES" dirty="0"/>
              <a:t>Programación funcional – Paso por referencia</a:t>
            </a:r>
          </a:p>
        </p:txBody>
      </p:sp>
      <p:sp>
        <p:nvSpPr>
          <p:cNvPr id="8" name="Content Placeholder 2">
            <a:extLst>
              <a:ext uri="{FF2B5EF4-FFF2-40B4-BE49-F238E27FC236}">
                <a16:creationId xmlns:a16="http://schemas.microsoft.com/office/drawing/2014/main" id="{F06577EF-8D5D-4AC8-8732-93C4B093F9F9}"/>
              </a:ext>
            </a:extLst>
          </p:cNvPr>
          <p:cNvSpPr>
            <a:spLocks noGrp="1"/>
          </p:cNvSpPr>
          <p:nvPr>
            <p:ph idx="1"/>
          </p:nvPr>
        </p:nvSpPr>
        <p:spPr>
          <a:xfrm>
            <a:off x="838200" y="1825625"/>
            <a:ext cx="10515600" cy="4351338"/>
          </a:xfrm>
        </p:spPr>
        <p:txBody>
          <a:bodyPr>
            <a:normAutofit fontScale="70000" lnSpcReduction="20000"/>
          </a:bodyPr>
          <a:lstStyle/>
          <a:p>
            <a:pPr>
              <a:buFontTx/>
              <a:buChar char="-"/>
            </a:pPr>
            <a:r>
              <a:rPr lang="es-ES" dirty="0"/>
              <a:t>Significa que se pasa la posición de memoria donde esta guardada la variable, por lo que la función puede saber cuánto vale, pero además puede modificarla de cualquier manera</a:t>
            </a:r>
          </a:p>
          <a:p>
            <a:pPr>
              <a:buFontTx/>
              <a:buChar char="-"/>
            </a:pPr>
            <a:endParaRPr lang="es-ES" dirty="0"/>
          </a:p>
          <a:p>
            <a:pPr marL="0" indent="0">
              <a:buNone/>
            </a:pPr>
            <a:r>
              <a:rPr lang="es-ES" i="1" dirty="0" err="1"/>
              <a:t>function</a:t>
            </a:r>
            <a:r>
              <a:rPr lang="es-ES" i="1" dirty="0"/>
              <a:t> suma(a, b) {</a:t>
            </a:r>
          </a:p>
          <a:p>
            <a:pPr marL="0" indent="0">
              <a:buNone/>
            </a:pPr>
            <a:r>
              <a:rPr lang="es-ES" i="1" dirty="0"/>
              <a:t>	a = 2;</a:t>
            </a:r>
          </a:p>
          <a:p>
            <a:pPr marL="0" indent="0">
              <a:buNone/>
            </a:pPr>
            <a:r>
              <a:rPr lang="es-ES" i="1" dirty="0"/>
              <a:t>	</a:t>
            </a:r>
            <a:r>
              <a:rPr lang="es-ES" i="1" dirty="0" err="1"/>
              <a:t>return</a:t>
            </a:r>
            <a:r>
              <a:rPr lang="es-ES" i="1" dirty="0"/>
              <a:t> </a:t>
            </a:r>
            <a:r>
              <a:rPr lang="es-ES" i="1" dirty="0" err="1"/>
              <a:t>a+b</a:t>
            </a:r>
            <a:r>
              <a:rPr lang="es-ES" i="1" dirty="0"/>
              <a:t>; // a vale 2</a:t>
            </a:r>
          </a:p>
          <a:p>
            <a:pPr marL="0" indent="0">
              <a:buNone/>
            </a:pPr>
            <a:r>
              <a:rPr lang="es-ES" i="1" dirty="0"/>
              <a:t>}</a:t>
            </a:r>
          </a:p>
          <a:p>
            <a:pPr marL="0" indent="0">
              <a:buNone/>
            </a:pPr>
            <a:endParaRPr lang="es-ES" i="1" dirty="0"/>
          </a:p>
          <a:p>
            <a:pPr marL="0" indent="0">
              <a:buNone/>
            </a:pPr>
            <a:r>
              <a:rPr lang="es-ES" i="1" dirty="0" err="1"/>
              <a:t>let</a:t>
            </a:r>
            <a:r>
              <a:rPr lang="es-ES" i="1" dirty="0"/>
              <a:t> a = 5;</a:t>
            </a:r>
          </a:p>
          <a:p>
            <a:pPr marL="0" indent="0">
              <a:buNone/>
            </a:pPr>
            <a:r>
              <a:rPr lang="es-ES" i="1" dirty="0" err="1"/>
              <a:t>let</a:t>
            </a:r>
            <a:r>
              <a:rPr lang="es-ES" i="1" dirty="0"/>
              <a:t> b = 3;</a:t>
            </a:r>
          </a:p>
          <a:p>
            <a:pPr marL="0" indent="0">
              <a:buNone/>
            </a:pPr>
            <a:r>
              <a:rPr lang="es-ES" i="1" dirty="0"/>
              <a:t>console.log(suma(a, b));</a:t>
            </a:r>
          </a:p>
          <a:p>
            <a:pPr marL="0" indent="0">
              <a:buNone/>
            </a:pPr>
            <a:r>
              <a:rPr lang="es-ES" i="1" dirty="0"/>
              <a:t>console.log(a); // a vale 2</a:t>
            </a:r>
          </a:p>
        </p:txBody>
      </p:sp>
    </p:spTree>
    <p:extLst>
      <p:ext uri="{BB962C8B-B14F-4D97-AF65-F5344CB8AC3E}">
        <p14:creationId xmlns:p14="http://schemas.microsoft.com/office/powerpoint/2010/main" val="20844151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a:xfrm>
            <a:off x="411061" y="365125"/>
            <a:ext cx="11526473" cy="1325563"/>
          </a:xfrm>
        </p:spPr>
        <p:txBody>
          <a:bodyPr/>
          <a:lstStyle/>
          <a:p>
            <a:r>
              <a:rPr lang="es-ES" dirty="0"/>
              <a:t>Programación funcional – Estructura de datos</a:t>
            </a:r>
          </a:p>
        </p:txBody>
      </p:sp>
      <p:sp>
        <p:nvSpPr>
          <p:cNvPr id="8" name="Content Placeholder 2">
            <a:extLst>
              <a:ext uri="{FF2B5EF4-FFF2-40B4-BE49-F238E27FC236}">
                <a16:creationId xmlns:a16="http://schemas.microsoft.com/office/drawing/2014/main" id="{F06577EF-8D5D-4AC8-8732-93C4B093F9F9}"/>
              </a:ext>
            </a:extLst>
          </p:cNvPr>
          <p:cNvSpPr>
            <a:spLocks noGrp="1"/>
          </p:cNvSpPr>
          <p:nvPr>
            <p:ph idx="1"/>
          </p:nvPr>
        </p:nvSpPr>
        <p:spPr>
          <a:xfrm>
            <a:off x="838200" y="1825625"/>
            <a:ext cx="10515600" cy="4351338"/>
          </a:xfrm>
        </p:spPr>
        <p:txBody>
          <a:bodyPr>
            <a:normAutofit fontScale="92500" lnSpcReduction="20000"/>
          </a:bodyPr>
          <a:lstStyle/>
          <a:p>
            <a:pPr marL="0" indent="0">
              <a:buNone/>
            </a:pPr>
            <a:r>
              <a:rPr lang="es-ES" i="1" dirty="0" err="1"/>
              <a:t>let</a:t>
            </a:r>
            <a:r>
              <a:rPr lang="es-ES" i="1" dirty="0"/>
              <a:t> datos = {</a:t>
            </a:r>
          </a:p>
          <a:p>
            <a:pPr marL="0" indent="0">
              <a:buNone/>
            </a:pPr>
            <a:r>
              <a:rPr lang="es-ES" i="1" dirty="0"/>
              <a:t>	cantidad: 3,</a:t>
            </a:r>
          </a:p>
          <a:p>
            <a:pPr marL="0" indent="0">
              <a:buNone/>
            </a:pPr>
            <a:r>
              <a:rPr lang="es-ES" i="1" dirty="0"/>
              <a:t>	descripción: “un numero”</a:t>
            </a:r>
          </a:p>
          <a:p>
            <a:pPr marL="0" indent="0">
              <a:buNone/>
            </a:pPr>
            <a:r>
              <a:rPr lang="es-ES" i="1" dirty="0"/>
              <a:t>}</a:t>
            </a:r>
          </a:p>
          <a:p>
            <a:pPr marL="0" indent="0">
              <a:buNone/>
            </a:pPr>
            <a:r>
              <a:rPr lang="es-ES" i="1" dirty="0" err="1"/>
              <a:t>let</a:t>
            </a:r>
            <a:r>
              <a:rPr lang="es-ES" i="1" dirty="0"/>
              <a:t> </a:t>
            </a:r>
            <a:r>
              <a:rPr lang="es-ES" i="1" dirty="0" err="1"/>
              <a:t>otrosDatos</a:t>
            </a:r>
            <a:r>
              <a:rPr lang="es-ES" i="1" dirty="0"/>
              <a:t> = {</a:t>
            </a:r>
          </a:p>
          <a:p>
            <a:pPr marL="0" indent="0">
              <a:buNone/>
            </a:pPr>
            <a:r>
              <a:rPr lang="es-ES" i="1" dirty="0"/>
              <a:t>	cantidad: 8,</a:t>
            </a:r>
          </a:p>
          <a:p>
            <a:pPr marL="0" indent="0">
              <a:buNone/>
            </a:pPr>
            <a:r>
              <a:rPr lang="es-ES" i="1" dirty="0"/>
              <a:t>	descripción: “otro numero”</a:t>
            </a:r>
          </a:p>
          <a:p>
            <a:pPr marL="0" indent="0">
              <a:buNone/>
            </a:pPr>
            <a:r>
              <a:rPr lang="es-ES" i="1" dirty="0"/>
              <a:t>}</a:t>
            </a:r>
          </a:p>
          <a:p>
            <a:pPr marL="0" indent="0">
              <a:buNone/>
            </a:pPr>
            <a:endParaRPr lang="es-ES" i="1" dirty="0"/>
          </a:p>
          <a:p>
            <a:pPr marL="0" indent="0">
              <a:buNone/>
            </a:pPr>
            <a:r>
              <a:rPr lang="es-ES" i="1" dirty="0"/>
              <a:t>console.log(suma(</a:t>
            </a:r>
            <a:r>
              <a:rPr lang="es-ES" i="1" dirty="0" err="1"/>
              <a:t>datos.cantidad</a:t>
            </a:r>
            <a:r>
              <a:rPr lang="es-ES" i="1" dirty="0"/>
              <a:t>, </a:t>
            </a:r>
            <a:r>
              <a:rPr lang="es-ES" i="1" dirty="0" err="1"/>
              <a:t>otrosData.cantidad</a:t>
            </a:r>
            <a:r>
              <a:rPr lang="es-ES" i="1" dirty="0"/>
              <a:t>);</a:t>
            </a:r>
          </a:p>
        </p:txBody>
      </p:sp>
    </p:spTree>
    <p:extLst>
      <p:ext uri="{BB962C8B-B14F-4D97-AF65-F5344CB8AC3E}">
        <p14:creationId xmlns:p14="http://schemas.microsoft.com/office/powerpoint/2010/main" val="18571358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a:xfrm>
            <a:off x="411061" y="365125"/>
            <a:ext cx="11526473" cy="1325563"/>
          </a:xfrm>
        </p:spPr>
        <p:txBody>
          <a:bodyPr/>
          <a:lstStyle/>
          <a:p>
            <a:r>
              <a:rPr lang="es-ES" dirty="0"/>
              <a:t>Programación funcional – Ejercicios</a:t>
            </a:r>
          </a:p>
        </p:txBody>
      </p:sp>
      <p:sp>
        <p:nvSpPr>
          <p:cNvPr id="8" name="Content Placeholder 2">
            <a:extLst>
              <a:ext uri="{FF2B5EF4-FFF2-40B4-BE49-F238E27FC236}">
                <a16:creationId xmlns:a16="http://schemas.microsoft.com/office/drawing/2014/main" id="{F06577EF-8D5D-4AC8-8732-93C4B093F9F9}"/>
              </a:ext>
            </a:extLst>
          </p:cNvPr>
          <p:cNvSpPr>
            <a:spLocks noGrp="1"/>
          </p:cNvSpPr>
          <p:nvPr>
            <p:ph idx="1"/>
          </p:nvPr>
        </p:nvSpPr>
        <p:spPr>
          <a:xfrm>
            <a:off x="838200" y="1825625"/>
            <a:ext cx="10515600" cy="4351338"/>
          </a:xfrm>
        </p:spPr>
        <p:txBody>
          <a:bodyPr>
            <a:normAutofit/>
          </a:bodyPr>
          <a:lstStyle/>
          <a:p>
            <a:pPr>
              <a:buFontTx/>
              <a:buChar char="-"/>
            </a:pPr>
            <a:r>
              <a:rPr lang="es-ES" dirty="0"/>
              <a:t>Implementar una función suma, modificar uno de sus valores dentro de la función y mostrar por pantalla valor de la suma y el valor modificado dentro y fuera de la función, se ha hecho paso por valor o por referencia?</a:t>
            </a:r>
          </a:p>
          <a:p>
            <a:pPr>
              <a:buFontTx/>
              <a:buChar char="-"/>
            </a:pPr>
            <a:r>
              <a:rPr lang="es-ES" dirty="0"/>
              <a:t>Hacer el mismo ejercicio pero sumando </a:t>
            </a:r>
            <a:r>
              <a:rPr lang="es-ES" dirty="0" err="1"/>
              <a:t>arrays</a:t>
            </a:r>
            <a:r>
              <a:rPr lang="es-ES" dirty="0"/>
              <a:t> (a[0] + b[0], a[1] + b[1], …, a[n] + b[n]), el array modificado se ha pasado por valor o referencia?</a:t>
            </a:r>
          </a:p>
          <a:p>
            <a:pPr>
              <a:buFontTx/>
              <a:buChar char="-"/>
            </a:pPr>
            <a:r>
              <a:rPr lang="es-ES" dirty="0"/>
              <a:t>Hacer el mismo ejercicio con estructuras de datos como en el </a:t>
            </a:r>
            <a:r>
              <a:rPr lang="es-ES" dirty="0" err="1"/>
              <a:t>slide</a:t>
            </a:r>
            <a:r>
              <a:rPr lang="es-ES" dirty="0"/>
              <a:t> anterior, la estructura modificada se ha pasado por valor o referencia?</a:t>
            </a:r>
          </a:p>
          <a:p>
            <a:pPr>
              <a:buFontTx/>
              <a:buChar char="-"/>
            </a:pPr>
            <a:endParaRPr lang="es-ES" dirty="0"/>
          </a:p>
        </p:txBody>
      </p:sp>
    </p:spTree>
    <p:extLst>
      <p:ext uri="{BB962C8B-B14F-4D97-AF65-F5344CB8AC3E}">
        <p14:creationId xmlns:p14="http://schemas.microsoft.com/office/powerpoint/2010/main" val="1176791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B19E-945C-47B9-AA64-E9DFF668BDBD}"/>
              </a:ext>
            </a:extLst>
          </p:cNvPr>
          <p:cNvSpPr>
            <a:spLocks noGrp="1"/>
          </p:cNvSpPr>
          <p:nvPr>
            <p:ph type="title"/>
          </p:nvPr>
        </p:nvSpPr>
        <p:spPr/>
        <p:txBody>
          <a:bodyPr/>
          <a:lstStyle/>
          <a:p>
            <a:r>
              <a:rPr lang="es-ES" dirty="0"/>
              <a:t>Lenguajes de programación</a:t>
            </a:r>
          </a:p>
        </p:txBody>
      </p:sp>
      <p:sp>
        <p:nvSpPr>
          <p:cNvPr id="3" name="Content Placeholder 2">
            <a:extLst>
              <a:ext uri="{FF2B5EF4-FFF2-40B4-BE49-F238E27FC236}">
                <a16:creationId xmlns:a16="http://schemas.microsoft.com/office/drawing/2014/main" id="{A2C96D8E-FE5E-4699-A134-124CA08AAFD0}"/>
              </a:ext>
            </a:extLst>
          </p:cNvPr>
          <p:cNvSpPr>
            <a:spLocks noGrp="1"/>
          </p:cNvSpPr>
          <p:nvPr>
            <p:ph idx="1"/>
          </p:nvPr>
        </p:nvSpPr>
        <p:spPr/>
        <p:txBody>
          <a:bodyPr/>
          <a:lstStyle/>
          <a:p>
            <a:pPr marL="457200" lvl="1" indent="0">
              <a:buNone/>
            </a:pPr>
            <a:r>
              <a:rPr lang="es-ES" dirty="0"/>
              <a:t>C#</a:t>
            </a:r>
          </a:p>
          <a:p>
            <a:pPr marL="457200" lvl="1" indent="0">
              <a:buNone/>
            </a:pPr>
            <a:endParaRPr lang="es-ES" dirty="0"/>
          </a:p>
          <a:p>
            <a:pPr marL="457200" lvl="1" indent="0">
              <a:buNone/>
            </a:pPr>
            <a:r>
              <a:rPr lang="en-GB" i="1" dirty="0"/>
              <a:t> using System;</a:t>
            </a:r>
          </a:p>
          <a:p>
            <a:pPr marL="457200" lvl="1" indent="0">
              <a:buNone/>
            </a:pPr>
            <a:r>
              <a:rPr lang="en-GB" i="1" dirty="0"/>
              <a:t>    public class </a:t>
            </a:r>
            <a:r>
              <a:rPr lang="en-GB" i="1" dirty="0" err="1"/>
              <a:t>HolaMundo</a:t>
            </a:r>
            <a:endParaRPr lang="en-GB" i="1" dirty="0"/>
          </a:p>
          <a:p>
            <a:pPr marL="457200" lvl="1" indent="0">
              <a:buNone/>
            </a:pPr>
            <a:r>
              <a:rPr lang="en-GB" i="1" dirty="0"/>
              <a:t>    {</a:t>
            </a:r>
          </a:p>
          <a:p>
            <a:pPr marL="457200" lvl="1" indent="0">
              <a:buNone/>
            </a:pPr>
            <a:r>
              <a:rPr lang="en-GB" i="1" dirty="0"/>
              <a:t>        public static void Main(string[] </a:t>
            </a:r>
            <a:r>
              <a:rPr lang="en-GB" i="1" dirty="0" err="1"/>
              <a:t>args</a:t>
            </a:r>
            <a:r>
              <a:rPr lang="en-GB" i="1" dirty="0"/>
              <a:t>)</a:t>
            </a:r>
          </a:p>
          <a:p>
            <a:pPr marL="457200" lvl="1" indent="0">
              <a:buNone/>
            </a:pPr>
            <a:r>
              <a:rPr lang="en-GB" i="1" dirty="0"/>
              <a:t>        {</a:t>
            </a:r>
          </a:p>
          <a:p>
            <a:pPr marL="457200" lvl="1" indent="0">
              <a:buNone/>
            </a:pPr>
            <a:r>
              <a:rPr lang="en-GB" i="1" dirty="0"/>
              <a:t>            </a:t>
            </a:r>
            <a:r>
              <a:rPr lang="en-GB" i="1" dirty="0" err="1"/>
              <a:t>Console.Write</a:t>
            </a:r>
            <a:r>
              <a:rPr lang="en-GB" i="1" dirty="0"/>
              <a:t>("Hola Mundo");</a:t>
            </a:r>
          </a:p>
          <a:p>
            <a:pPr marL="457200" lvl="1" indent="0">
              <a:buNone/>
            </a:pPr>
            <a:r>
              <a:rPr lang="en-GB" i="1" dirty="0"/>
              <a:t>        }</a:t>
            </a:r>
          </a:p>
          <a:p>
            <a:pPr marL="457200" lvl="1" indent="0">
              <a:buNone/>
            </a:pPr>
            <a:r>
              <a:rPr lang="en-GB" i="1" dirty="0"/>
              <a:t>    }</a:t>
            </a:r>
            <a:endParaRPr lang="es-ES" i="1" dirty="0"/>
          </a:p>
        </p:txBody>
      </p:sp>
    </p:spTree>
    <p:extLst>
      <p:ext uri="{BB962C8B-B14F-4D97-AF65-F5344CB8AC3E}">
        <p14:creationId xmlns:p14="http://schemas.microsoft.com/office/powerpoint/2010/main" val="13111961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a:xfrm>
            <a:off x="411061" y="365125"/>
            <a:ext cx="11526473" cy="1325563"/>
          </a:xfrm>
        </p:spPr>
        <p:txBody>
          <a:bodyPr/>
          <a:lstStyle/>
          <a:p>
            <a:r>
              <a:rPr lang="es-ES" dirty="0"/>
              <a:t>Programación funcional – Orden Superior</a:t>
            </a:r>
          </a:p>
        </p:txBody>
      </p:sp>
      <p:sp>
        <p:nvSpPr>
          <p:cNvPr id="8" name="Content Placeholder 2">
            <a:extLst>
              <a:ext uri="{FF2B5EF4-FFF2-40B4-BE49-F238E27FC236}">
                <a16:creationId xmlns:a16="http://schemas.microsoft.com/office/drawing/2014/main" id="{F06577EF-8D5D-4AC8-8732-93C4B093F9F9}"/>
              </a:ext>
            </a:extLst>
          </p:cNvPr>
          <p:cNvSpPr>
            <a:spLocks noGrp="1"/>
          </p:cNvSpPr>
          <p:nvPr>
            <p:ph idx="1"/>
          </p:nvPr>
        </p:nvSpPr>
        <p:spPr>
          <a:xfrm>
            <a:off x="838200" y="1825625"/>
            <a:ext cx="10515600" cy="4351338"/>
          </a:xfrm>
        </p:spPr>
        <p:txBody>
          <a:bodyPr>
            <a:normAutofit/>
          </a:bodyPr>
          <a:lstStyle/>
          <a:p>
            <a:pPr>
              <a:buFontTx/>
              <a:buChar char="-"/>
            </a:pPr>
            <a:r>
              <a:rPr lang="es-ES" dirty="0"/>
              <a:t>Las funciones de orden superior en Java Script o cualquier otro lenguaje son aquellas que reciben o retornan otras funciones. Esta característica es incorporada frecuentemente en los lenguajes de programación funcional (paradigma funcional).</a:t>
            </a:r>
          </a:p>
          <a:p>
            <a:pPr>
              <a:buFontTx/>
              <a:buChar char="-"/>
            </a:pPr>
            <a:endParaRPr lang="es-ES" dirty="0"/>
          </a:p>
          <a:p>
            <a:pPr>
              <a:buFontTx/>
              <a:buChar char="-"/>
            </a:pPr>
            <a:r>
              <a:rPr lang="es-ES" dirty="0"/>
              <a:t>Tres funciones que cumplen con esta característica en Java Script son </a:t>
            </a:r>
            <a:r>
              <a:rPr lang="es-ES" i="1" dirty="0" err="1"/>
              <a:t>map</a:t>
            </a:r>
            <a:r>
              <a:rPr lang="es-ES" i="1" dirty="0"/>
              <a:t>, </a:t>
            </a:r>
            <a:r>
              <a:rPr lang="es-ES" i="1" dirty="0" err="1"/>
              <a:t>filter</a:t>
            </a:r>
            <a:r>
              <a:rPr lang="es-ES" i="1" dirty="0"/>
              <a:t> y reduce </a:t>
            </a:r>
            <a:r>
              <a:rPr lang="es-ES" dirty="0"/>
              <a:t>las cuales se utilizan para manipular listas, en este tutorial aprenderemos a utilizarlas con unos ejemplos muy sencillos.</a:t>
            </a:r>
          </a:p>
        </p:txBody>
      </p:sp>
    </p:spTree>
    <p:extLst>
      <p:ext uri="{BB962C8B-B14F-4D97-AF65-F5344CB8AC3E}">
        <p14:creationId xmlns:p14="http://schemas.microsoft.com/office/powerpoint/2010/main" val="30367040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a:xfrm>
            <a:off x="411061" y="365125"/>
            <a:ext cx="11526473" cy="1325563"/>
          </a:xfrm>
        </p:spPr>
        <p:txBody>
          <a:bodyPr/>
          <a:lstStyle/>
          <a:p>
            <a:r>
              <a:rPr lang="es-ES" dirty="0"/>
              <a:t>Programación funcional – </a:t>
            </a:r>
            <a:r>
              <a:rPr lang="es-ES" dirty="0" err="1"/>
              <a:t>Map</a:t>
            </a:r>
            <a:endParaRPr lang="es-ES" dirty="0"/>
          </a:p>
        </p:txBody>
      </p:sp>
      <p:sp>
        <p:nvSpPr>
          <p:cNvPr id="8" name="Content Placeholder 2">
            <a:extLst>
              <a:ext uri="{FF2B5EF4-FFF2-40B4-BE49-F238E27FC236}">
                <a16:creationId xmlns:a16="http://schemas.microsoft.com/office/drawing/2014/main" id="{F06577EF-8D5D-4AC8-8732-93C4B093F9F9}"/>
              </a:ext>
            </a:extLst>
          </p:cNvPr>
          <p:cNvSpPr>
            <a:spLocks noGrp="1"/>
          </p:cNvSpPr>
          <p:nvPr>
            <p:ph idx="1"/>
          </p:nvPr>
        </p:nvSpPr>
        <p:spPr>
          <a:xfrm>
            <a:off x="838200" y="1825625"/>
            <a:ext cx="10515600" cy="4351338"/>
          </a:xfrm>
        </p:spPr>
        <p:txBody>
          <a:bodyPr>
            <a:normAutofit fontScale="77500" lnSpcReduction="20000"/>
          </a:bodyPr>
          <a:lstStyle/>
          <a:p>
            <a:pPr>
              <a:buFontTx/>
              <a:buChar char="-"/>
            </a:pPr>
            <a:r>
              <a:rPr lang="es-ES" dirty="0"/>
              <a:t>Devuelve un nuevo array al que le aplica la función indicada</a:t>
            </a:r>
          </a:p>
          <a:p>
            <a:pPr>
              <a:buFontTx/>
              <a:buChar char="-"/>
            </a:pPr>
            <a:endParaRPr lang="es-ES" dirty="0"/>
          </a:p>
          <a:p>
            <a:pPr marL="0" indent="0" algn="ctr">
              <a:buNone/>
            </a:pPr>
            <a:r>
              <a:rPr lang="en-GB" i="1" dirty="0" err="1"/>
              <a:t>array</a:t>
            </a:r>
            <a:r>
              <a:rPr lang="en-GB" dirty="0" err="1"/>
              <a:t>.map</a:t>
            </a:r>
            <a:r>
              <a:rPr lang="en-GB" dirty="0"/>
              <a:t>(</a:t>
            </a:r>
            <a:r>
              <a:rPr lang="en-GB" i="1" dirty="0"/>
              <a:t>function(</a:t>
            </a:r>
            <a:r>
              <a:rPr lang="en-GB" i="1" dirty="0" err="1"/>
              <a:t>currentValue</a:t>
            </a:r>
            <a:r>
              <a:rPr lang="en-GB" i="1" dirty="0"/>
              <a:t>, index, </a:t>
            </a:r>
            <a:r>
              <a:rPr lang="en-GB" i="1" dirty="0" err="1"/>
              <a:t>arr</a:t>
            </a:r>
            <a:r>
              <a:rPr lang="en-GB" i="1" dirty="0"/>
              <a:t>), </a:t>
            </a:r>
            <a:r>
              <a:rPr lang="en-GB" i="1" dirty="0" err="1"/>
              <a:t>thisValue</a:t>
            </a:r>
            <a:r>
              <a:rPr lang="en-GB" dirty="0"/>
              <a:t>)</a:t>
            </a:r>
          </a:p>
          <a:p>
            <a:pPr marL="0" indent="0" algn="ctr">
              <a:buNone/>
            </a:pPr>
            <a:endParaRPr lang="en-GB" dirty="0"/>
          </a:p>
          <a:p>
            <a:pPr marL="0" indent="0">
              <a:buNone/>
            </a:pPr>
            <a:r>
              <a:rPr lang="en-GB" dirty="0" err="1"/>
              <a:t>Ejemplo</a:t>
            </a:r>
            <a:r>
              <a:rPr lang="en-GB" dirty="0"/>
              <a:t>:</a:t>
            </a:r>
          </a:p>
          <a:p>
            <a:pPr marL="0" indent="0">
              <a:buNone/>
            </a:pPr>
            <a:r>
              <a:rPr lang="en-GB" dirty="0" err="1"/>
              <a:t>const</a:t>
            </a:r>
            <a:r>
              <a:rPr lang="en-GB" dirty="0"/>
              <a:t> numbers = [4, 9, 16, 25];</a:t>
            </a:r>
          </a:p>
          <a:p>
            <a:pPr marL="0" indent="0">
              <a:buNone/>
            </a:pPr>
            <a:r>
              <a:rPr lang="en-GB" dirty="0" err="1"/>
              <a:t>const</a:t>
            </a:r>
            <a:r>
              <a:rPr lang="en-GB" dirty="0"/>
              <a:t> </a:t>
            </a:r>
            <a:r>
              <a:rPr lang="en-GB" dirty="0" err="1"/>
              <a:t>newArr</a:t>
            </a:r>
            <a:r>
              <a:rPr lang="en-GB" dirty="0"/>
              <a:t> = </a:t>
            </a:r>
            <a:r>
              <a:rPr lang="en-GB" dirty="0" err="1"/>
              <a:t>numbers.map</a:t>
            </a:r>
            <a:r>
              <a:rPr lang="en-GB" dirty="0"/>
              <a:t>(</a:t>
            </a:r>
            <a:r>
              <a:rPr lang="en-GB" dirty="0" err="1"/>
              <a:t>Math.sqrt</a:t>
            </a:r>
            <a:r>
              <a:rPr lang="en-GB" dirty="0"/>
              <a:t>) // = [2, 3, 4, 5]</a:t>
            </a:r>
          </a:p>
          <a:p>
            <a:pPr marL="0" indent="0">
              <a:buNone/>
            </a:pPr>
            <a:endParaRPr lang="en-GB" dirty="0"/>
          </a:p>
          <a:p>
            <a:pPr marL="0" indent="0">
              <a:buNone/>
            </a:pPr>
            <a:r>
              <a:rPr lang="en-GB" dirty="0" err="1"/>
              <a:t>Ejercicios</a:t>
            </a:r>
            <a:r>
              <a:rPr lang="en-GB" dirty="0"/>
              <a:t>:</a:t>
            </a:r>
          </a:p>
          <a:p>
            <a:pPr>
              <a:buFontTx/>
              <a:buChar char="-"/>
            </a:pPr>
            <a:r>
              <a:rPr lang="en-GB" dirty="0" err="1"/>
              <a:t>Usando</a:t>
            </a:r>
            <a:r>
              <a:rPr lang="en-GB" dirty="0"/>
              <a:t> la </a:t>
            </a:r>
            <a:r>
              <a:rPr lang="es-ES" dirty="0"/>
              <a:t>función</a:t>
            </a:r>
            <a:r>
              <a:rPr lang="en-GB" dirty="0"/>
              <a:t> map, </a:t>
            </a:r>
            <a:r>
              <a:rPr lang="en-GB" dirty="0" err="1"/>
              <a:t>construir</a:t>
            </a:r>
            <a:r>
              <a:rPr lang="en-GB" dirty="0"/>
              <a:t> un array que </a:t>
            </a:r>
            <a:r>
              <a:rPr lang="en-GB" dirty="0" err="1"/>
              <a:t>duplique</a:t>
            </a:r>
            <a:r>
              <a:rPr lang="en-GB" dirty="0"/>
              <a:t> </a:t>
            </a:r>
            <a:r>
              <a:rPr lang="en-GB" dirty="0" err="1"/>
              <a:t>el</a:t>
            </a:r>
            <a:r>
              <a:rPr lang="en-GB" dirty="0"/>
              <a:t> </a:t>
            </a:r>
            <a:r>
              <a:rPr lang="en-GB" dirty="0" err="1"/>
              <a:t>valor</a:t>
            </a:r>
            <a:r>
              <a:rPr lang="en-GB" dirty="0"/>
              <a:t> de </a:t>
            </a:r>
            <a:r>
              <a:rPr lang="en-GB" dirty="0" err="1"/>
              <a:t>cada</a:t>
            </a:r>
            <a:r>
              <a:rPr lang="en-GB" dirty="0"/>
              <a:t> element</a:t>
            </a:r>
          </a:p>
          <a:p>
            <a:pPr>
              <a:buFontTx/>
              <a:buChar char="-"/>
            </a:pPr>
            <a:r>
              <a:rPr lang="es-ES" dirty="0"/>
              <a:t>Usando la función </a:t>
            </a:r>
            <a:r>
              <a:rPr lang="es-ES" dirty="0" err="1"/>
              <a:t>map</a:t>
            </a:r>
            <a:r>
              <a:rPr lang="es-ES" dirty="0"/>
              <a:t>, construir un array que contenga solo los números pares del array inicial</a:t>
            </a:r>
          </a:p>
        </p:txBody>
      </p:sp>
    </p:spTree>
    <p:extLst>
      <p:ext uri="{BB962C8B-B14F-4D97-AF65-F5344CB8AC3E}">
        <p14:creationId xmlns:p14="http://schemas.microsoft.com/office/powerpoint/2010/main" val="1206865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a:xfrm>
            <a:off x="411061" y="365125"/>
            <a:ext cx="11526473" cy="1325563"/>
          </a:xfrm>
        </p:spPr>
        <p:txBody>
          <a:bodyPr/>
          <a:lstStyle/>
          <a:p>
            <a:r>
              <a:rPr lang="es-ES" dirty="0"/>
              <a:t>Programación funcional – </a:t>
            </a:r>
            <a:r>
              <a:rPr lang="es-ES" dirty="0" err="1"/>
              <a:t>Filter</a:t>
            </a:r>
            <a:endParaRPr lang="es-ES" dirty="0"/>
          </a:p>
        </p:txBody>
      </p:sp>
      <p:sp>
        <p:nvSpPr>
          <p:cNvPr id="8" name="Content Placeholder 2">
            <a:extLst>
              <a:ext uri="{FF2B5EF4-FFF2-40B4-BE49-F238E27FC236}">
                <a16:creationId xmlns:a16="http://schemas.microsoft.com/office/drawing/2014/main" id="{F06577EF-8D5D-4AC8-8732-93C4B093F9F9}"/>
              </a:ext>
            </a:extLst>
          </p:cNvPr>
          <p:cNvSpPr>
            <a:spLocks noGrp="1"/>
          </p:cNvSpPr>
          <p:nvPr>
            <p:ph idx="1"/>
          </p:nvPr>
        </p:nvSpPr>
        <p:spPr>
          <a:xfrm>
            <a:off x="838200" y="1825625"/>
            <a:ext cx="10515600" cy="4351338"/>
          </a:xfrm>
        </p:spPr>
        <p:txBody>
          <a:bodyPr>
            <a:normAutofit fontScale="55000" lnSpcReduction="20000"/>
          </a:bodyPr>
          <a:lstStyle/>
          <a:p>
            <a:pPr>
              <a:buFontTx/>
              <a:buChar char="-"/>
            </a:pPr>
            <a:r>
              <a:rPr lang="es-ES" dirty="0"/>
              <a:t>Devuelve un nuevo array al que le aplica la función indicada</a:t>
            </a:r>
          </a:p>
          <a:p>
            <a:pPr>
              <a:buFontTx/>
              <a:buChar char="-"/>
            </a:pPr>
            <a:endParaRPr lang="es-ES" dirty="0"/>
          </a:p>
          <a:p>
            <a:pPr marL="0" indent="0" algn="ctr">
              <a:buNone/>
            </a:pPr>
            <a:r>
              <a:rPr lang="en-GB" i="1" dirty="0" err="1"/>
              <a:t>array.map</a:t>
            </a:r>
            <a:r>
              <a:rPr lang="en-GB" i="1" dirty="0"/>
              <a:t>(function(</a:t>
            </a:r>
            <a:r>
              <a:rPr lang="en-GB" i="1" dirty="0" err="1"/>
              <a:t>currentValue</a:t>
            </a:r>
            <a:r>
              <a:rPr lang="en-GB" i="1" dirty="0"/>
              <a:t>, index, </a:t>
            </a:r>
            <a:r>
              <a:rPr lang="en-GB" i="1" dirty="0" err="1"/>
              <a:t>arr</a:t>
            </a:r>
            <a:r>
              <a:rPr lang="en-GB" i="1" dirty="0"/>
              <a:t>), </a:t>
            </a:r>
            <a:r>
              <a:rPr lang="en-GB" i="1" dirty="0" err="1"/>
              <a:t>thisValue</a:t>
            </a:r>
            <a:r>
              <a:rPr lang="en-GB" i="1" dirty="0"/>
              <a:t>)</a:t>
            </a:r>
          </a:p>
          <a:p>
            <a:pPr marL="0" indent="0">
              <a:buNone/>
            </a:pPr>
            <a:endParaRPr lang="en-GB" dirty="0"/>
          </a:p>
          <a:p>
            <a:pPr marL="0" indent="0">
              <a:buNone/>
            </a:pPr>
            <a:r>
              <a:rPr lang="en-GB" dirty="0" err="1"/>
              <a:t>Ejemplo</a:t>
            </a:r>
            <a:r>
              <a:rPr lang="en-GB" dirty="0"/>
              <a:t>:</a:t>
            </a:r>
          </a:p>
          <a:p>
            <a:pPr marL="0" indent="0">
              <a:buNone/>
            </a:pPr>
            <a:r>
              <a:rPr lang="en-GB" dirty="0" err="1"/>
              <a:t>const</a:t>
            </a:r>
            <a:r>
              <a:rPr lang="en-GB" dirty="0"/>
              <a:t> ages = [32, 33, 16, 40];</a:t>
            </a:r>
          </a:p>
          <a:p>
            <a:pPr marL="0" indent="0">
              <a:buNone/>
            </a:pPr>
            <a:r>
              <a:rPr lang="en-GB" dirty="0" err="1"/>
              <a:t>const</a:t>
            </a:r>
            <a:r>
              <a:rPr lang="en-GB" dirty="0"/>
              <a:t> result = </a:t>
            </a:r>
            <a:r>
              <a:rPr lang="en-GB" dirty="0" err="1"/>
              <a:t>ages.filter</a:t>
            </a:r>
            <a:r>
              <a:rPr lang="en-GB" dirty="0"/>
              <a:t>(</a:t>
            </a:r>
            <a:r>
              <a:rPr lang="en-GB" dirty="0" err="1"/>
              <a:t>checkAdult</a:t>
            </a:r>
            <a:r>
              <a:rPr lang="en-GB" dirty="0"/>
              <a:t>);</a:t>
            </a:r>
          </a:p>
          <a:p>
            <a:pPr marL="0" indent="0">
              <a:buNone/>
            </a:pPr>
            <a:endParaRPr lang="en-GB" dirty="0"/>
          </a:p>
          <a:p>
            <a:pPr marL="0" indent="0">
              <a:buNone/>
            </a:pPr>
            <a:r>
              <a:rPr lang="en-GB" dirty="0"/>
              <a:t>function </a:t>
            </a:r>
            <a:r>
              <a:rPr lang="en-GB" dirty="0" err="1"/>
              <a:t>checkAdult</a:t>
            </a:r>
            <a:r>
              <a:rPr lang="en-GB" dirty="0"/>
              <a:t>(age) {</a:t>
            </a:r>
          </a:p>
          <a:p>
            <a:pPr marL="0" indent="0">
              <a:buNone/>
            </a:pPr>
            <a:r>
              <a:rPr lang="en-GB" dirty="0"/>
              <a:t>  return age &gt;= 18;</a:t>
            </a:r>
          </a:p>
          <a:p>
            <a:pPr marL="0" indent="0">
              <a:buNone/>
            </a:pPr>
            <a:r>
              <a:rPr lang="en-GB" dirty="0"/>
              <a:t>}</a:t>
            </a:r>
          </a:p>
          <a:p>
            <a:pPr marL="0" indent="0">
              <a:buNone/>
            </a:pPr>
            <a:r>
              <a:rPr lang="en-GB" dirty="0" err="1"/>
              <a:t>Ejercicios</a:t>
            </a:r>
            <a:r>
              <a:rPr lang="en-GB" dirty="0"/>
              <a:t>:</a:t>
            </a:r>
          </a:p>
          <a:p>
            <a:pPr>
              <a:buFontTx/>
              <a:buChar char="-"/>
            </a:pPr>
            <a:r>
              <a:rPr lang="en-GB" dirty="0" err="1"/>
              <a:t>Usando</a:t>
            </a:r>
            <a:r>
              <a:rPr lang="en-GB" dirty="0"/>
              <a:t> la </a:t>
            </a:r>
            <a:r>
              <a:rPr lang="es-ES" dirty="0"/>
              <a:t>función</a:t>
            </a:r>
            <a:r>
              <a:rPr lang="en-GB" dirty="0"/>
              <a:t> filter, </a:t>
            </a:r>
            <a:r>
              <a:rPr lang="en-GB" dirty="0" err="1"/>
              <a:t>construir</a:t>
            </a:r>
            <a:r>
              <a:rPr lang="en-GB" dirty="0"/>
              <a:t> un array que solo </a:t>
            </a:r>
            <a:r>
              <a:rPr lang="en-GB" dirty="0" err="1"/>
              <a:t>contenga</a:t>
            </a:r>
            <a:r>
              <a:rPr lang="en-GB" dirty="0"/>
              <a:t> los </a:t>
            </a:r>
            <a:r>
              <a:rPr lang="en-GB" dirty="0" err="1"/>
              <a:t>numeros</a:t>
            </a:r>
            <a:r>
              <a:rPr lang="en-GB" dirty="0"/>
              <a:t> </a:t>
            </a:r>
            <a:r>
              <a:rPr lang="en-GB" dirty="0" err="1"/>
              <a:t>menores</a:t>
            </a:r>
            <a:r>
              <a:rPr lang="en-GB" dirty="0"/>
              <a:t> de 10</a:t>
            </a:r>
          </a:p>
          <a:p>
            <a:pPr>
              <a:buFontTx/>
              <a:buChar char="-"/>
            </a:pPr>
            <a:r>
              <a:rPr lang="es-ES" dirty="0"/>
              <a:t>Usando la función </a:t>
            </a:r>
            <a:r>
              <a:rPr lang="es-ES" dirty="0" err="1"/>
              <a:t>filter</a:t>
            </a:r>
            <a:r>
              <a:rPr lang="es-ES" dirty="0"/>
              <a:t>, construir un array que contenga solo los números pares del array inicial</a:t>
            </a:r>
            <a:endParaRPr lang="en-GB" dirty="0"/>
          </a:p>
        </p:txBody>
      </p:sp>
    </p:spTree>
    <p:extLst>
      <p:ext uri="{BB962C8B-B14F-4D97-AF65-F5344CB8AC3E}">
        <p14:creationId xmlns:p14="http://schemas.microsoft.com/office/powerpoint/2010/main" val="6266153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a:xfrm>
            <a:off x="411061" y="365125"/>
            <a:ext cx="11526473" cy="1325563"/>
          </a:xfrm>
        </p:spPr>
        <p:txBody>
          <a:bodyPr/>
          <a:lstStyle/>
          <a:p>
            <a:r>
              <a:rPr lang="es-ES" dirty="0"/>
              <a:t>Programación funcional – Reduce</a:t>
            </a:r>
          </a:p>
        </p:txBody>
      </p:sp>
      <p:sp>
        <p:nvSpPr>
          <p:cNvPr id="8" name="Content Placeholder 2">
            <a:extLst>
              <a:ext uri="{FF2B5EF4-FFF2-40B4-BE49-F238E27FC236}">
                <a16:creationId xmlns:a16="http://schemas.microsoft.com/office/drawing/2014/main" id="{F06577EF-8D5D-4AC8-8732-93C4B093F9F9}"/>
              </a:ext>
            </a:extLst>
          </p:cNvPr>
          <p:cNvSpPr>
            <a:spLocks noGrp="1"/>
          </p:cNvSpPr>
          <p:nvPr>
            <p:ph idx="1"/>
          </p:nvPr>
        </p:nvSpPr>
        <p:spPr>
          <a:xfrm>
            <a:off x="838200" y="1825625"/>
            <a:ext cx="10515600" cy="4351338"/>
          </a:xfrm>
        </p:spPr>
        <p:txBody>
          <a:bodyPr>
            <a:normAutofit fontScale="55000" lnSpcReduction="20000"/>
          </a:bodyPr>
          <a:lstStyle/>
          <a:p>
            <a:pPr>
              <a:buFontTx/>
              <a:buChar char="-"/>
            </a:pPr>
            <a:r>
              <a:rPr lang="es-ES" dirty="0"/>
              <a:t>Devuelve un nuevo array al que le aplica la función indicada</a:t>
            </a:r>
          </a:p>
          <a:p>
            <a:pPr>
              <a:buFontTx/>
              <a:buChar char="-"/>
            </a:pPr>
            <a:endParaRPr lang="es-ES" dirty="0"/>
          </a:p>
          <a:p>
            <a:pPr marL="0" indent="0" algn="ctr">
              <a:buNone/>
            </a:pPr>
            <a:r>
              <a:rPr lang="en-GB" i="1" dirty="0" err="1"/>
              <a:t>array</a:t>
            </a:r>
            <a:r>
              <a:rPr lang="en-GB" dirty="0" err="1"/>
              <a:t>.reduce</a:t>
            </a:r>
            <a:r>
              <a:rPr lang="en-GB" dirty="0"/>
              <a:t>(</a:t>
            </a:r>
            <a:r>
              <a:rPr lang="en-GB" i="1" dirty="0"/>
              <a:t>function(total, </a:t>
            </a:r>
            <a:r>
              <a:rPr lang="en-GB" i="1" dirty="0" err="1"/>
              <a:t>currentValue</a:t>
            </a:r>
            <a:r>
              <a:rPr lang="en-GB" i="1" dirty="0"/>
              <a:t>, </a:t>
            </a:r>
            <a:r>
              <a:rPr lang="en-GB" i="1" dirty="0" err="1"/>
              <a:t>currentIndex</a:t>
            </a:r>
            <a:r>
              <a:rPr lang="en-GB" i="1" dirty="0"/>
              <a:t>, </a:t>
            </a:r>
            <a:r>
              <a:rPr lang="en-GB" i="1" dirty="0" err="1"/>
              <a:t>arr</a:t>
            </a:r>
            <a:r>
              <a:rPr lang="en-GB" i="1" dirty="0"/>
              <a:t>), </a:t>
            </a:r>
            <a:r>
              <a:rPr lang="en-GB" i="1" dirty="0" err="1"/>
              <a:t>initialValue</a:t>
            </a:r>
            <a:r>
              <a:rPr lang="en-GB" dirty="0"/>
              <a:t>)</a:t>
            </a:r>
          </a:p>
          <a:p>
            <a:pPr marL="0" indent="0">
              <a:buNone/>
            </a:pPr>
            <a:endParaRPr lang="en-GB" dirty="0"/>
          </a:p>
          <a:p>
            <a:pPr marL="0" indent="0">
              <a:buNone/>
            </a:pPr>
            <a:r>
              <a:rPr lang="en-GB" dirty="0" err="1"/>
              <a:t>Ejemplo</a:t>
            </a:r>
            <a:r>
              <a:rPr lang="en-GB" dirty="0"/>
              <a:t>:</a:t>
            </a:r>
          </a:p>
          <a:p>
            <a:pPr marL="0" indent="0">
              <a:buNone/>
            </a:pPr>
            <a:r>
              <a:rPr lang="en-GB" dirty="0" err="1"/>
              <a:t>const</a:t>
            </a:r>
            <a:r>
              <a:rPr lang="en-GB" dirty="0"/>
              <a:t> numbers = [175, 50, 25];</a:t>
            </a:r>
          </a:p>
          <a:p>
            <a:pPr marL="0" indent="0">
              <a:buNone/>
            </a:pPr>
            <a:r>
              <a:rPr lang="en-GB" dirty="0" err="1"/>
              <a:t>numbers.reduce</a:t>
            </a:r>
            <a:r>
              <a:rPr lang="en-GB" dirty="0"/>
              <a:t>(</a:t>
            </a:r>
            <a:r>
              <a:rPr lang="en-GB" dirty="0" err="1"/>
              <a:t>myFunc</a:t>
            </a:r>
            <a:r>
              <a:rPr lang="en-GB" dirty="0"/>
              <a:t>);</a:t>
            </a:r>
          </a:p>
          <a:p>
            <a:pPr marL="0" indent="0">
              <a:buNone/>
            </a:pPr>
            <a:endParaRPr lang="en-GB" dirty="0"/>
          </a:p>
          <a:p>
            <a:pPr marL="0" indent="0">
              <a:buNone/>
            </a:pPr>
            <a:r>
              <a:rPr lang="en-GB" dirty="0"/>
              <a:t>function </a:t>
            </a:r>
            <a:r>
              <a:rPr lang="en-GB" dirty="0" err="1"/>
              <a:t>myFunc</a:t>
            </a:r>
            <a:r>
              <a:rPr lang="en-GB" dirty="0"/>
              <a:t>(total, </a:t>
            </a:r>
            <a:r>
              <a:rPr lang="en-GB" dirty="0" err="1"/>
              <a:t>num</a:t>
            </a:r>
            <a:r>
              <a:rPr lang="en-GB" dirty="0"/>
              <a:t>) {</a:t>
            </a:r>
          </a:p>
          <a:p>
            <a:pPr marL="0" indent="0">
              <a:buNone/>
            </a:pPr>
            <a:r>
              <a:rPr lang="en-GB" dirty="0"/>
              <a:t>  return total - </a:t>
            </a:r>
            <a:r>
              <a:rPr lang="en-GB" dirty="0" err="1"/>
              <a:t>num</a:t>
            </a:r>
            <a:r>
              <a:rPr lang="en-GB" dirty="0"/>
              <a:t>;</a:t>
            </a:r>
          </a:p>
          <a:p>
            <a:pPr marL="0" indent="0">
              <a:buNone/>
            </a:pPr>
            <a:r>
              <a:rPr lang="en-GB" dirty="0"/>
              <a:t>} </a:t>
            </a:r>
          </a:p>
          <a:p>
            <a:pPr marL="0" indent="0">
              <a:buNone/>
            </a:pPr>
            <a:endParaRPr lang="en-GB" dirty="0"/>
          </a:p>
          <a:p>
            <a:pPr marL="0" indent="0">
              <a:buNone/>
            </a:pPr>
            <a:r>
              <a:rPr lang="en-GB" dirty="0" err="1"/>
              <a:t>Ejercicios</a:t>
            </a:r>
            <a:r>
              <a:rPr lang="en-GB" dirty="0"/>
              <a:t>:</a:t>
            </a:r>
          </a:p>
          <a:p>
            <a:pPr>
              <a:buFontTx/>
              <a:buChar char="-"/>
            </a:pPr>
            <a:r>
              <a:rPr lang="en-GB" dirty="0" err="1"/>
              <a:t>Implementar</a:t>
            </a:r>
            <a:r>
              <a:rPr lang="en-GB" dirty="0"/>
              <a:t> </a:t>
            </a:r>
            <a:r>
              <a:rPr lang="en-GB" dirty="0" err="1"/>
              <a:t>el</a:t>
            </a:r>
            <a:r>
              <a:rPr lang="en-GB" dirty="0"/>
              <a:t> </a:t>
            </a:r>
            <a:r>
              <a:rPr lang="en-GB" dirty="0" err="1"/>
              <a:t>ejemplo</a:t>
            </a:r>
            <a:r>
              <a:rPr lang="en-GB" dirty="0"/>
              <a:t> anterior y </a:t>
            </a:r>
            <a:r>
              <a:rPr lang="en-GB" dirty="0" err="1"/>
              <a:t>analizar</a:t>
            </a:r>
            <a:r>
              <a:rPr lang="en-GB" dirty="0"/>
              <a:t> los </a:t>
            </a:r>
            <a:r>
              <a:rPr lang="en-GB" dirty="0" err="1"/>
              <a:t>resultados</a:t>
            </a:r>
            <a:endParaRPr lang="en-GB"/>
          </a:p>
          <a:p>
            <a:pPr>
              <a:buFontTx/>
              <a:buChar char="-"/>
            </a:pPr>
            <a:endParaRPr lang="en-GB" dirty="0"/>
          </a:p>
        </p:txBody>
      </p:sp>
    </p:spTree>
    <p:extLst>
      <p:ext uri="{BB962C8B-B14F-4D97-AF65-F5344CB8AC3E}">
        <p14:creationId xmlns:p14="http://schemas.microsoft.com/office/powerpoint/2010/main" val="3157192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B19E-945C-47B9-AA64-E9DFF668BDBD}"/>
              </a:ext>
            </a:extLst>
          </p:cNvPr>
          <p:cNvSpPr>
            <a:spLocks noGrp="1"/>
          </p:cNvSpPr>
          <p:nvPr>
            <p:ph type="title"/>
          </p:nvPr>
        </p:nvSpPr>
        <p:spPr/>
        <p:txBody>
          <a:bodyPr/>
          <a:lstStyle/>
          <a:p>
            <a:r>
              <a:rPr lang="es-ES" dirty="0"/>
              <a:t>Lenguajes de programación</a:t>
            </a:r>
          </a:p>
        </p:txBody>
      </p:sp>
      <p:sp>
        <p:nvSpPr>
          <p:cNvPr id="3" name="Content Placeholder 2">
            <a:extLst>
              <a:ext uri="{FF2B5EF4-FFF2-40B4-BE49-F238E27FC236}">
                <a16:creationId xmlns:a16="http://schemas.microsoft.com/office/drawing/2014/main" id="{A2C96D8E-FE5E-4699-A134-124CA08AAFD0}"/>
              </a:ext>
            </a:extLst>
          </p:cNvPr>
          <p:cNvSpPr>
            <a:spLocks noGrp="1"/>
          </p:cNvSpPr>
          <p:nvPr>
            <p:ph idx="1"/>
          </p:nvPr>
        </p:nvSpPr>
        <p:spPr/>
        <p:txBody>
          <a:bodyPr/>
          <a:lstStyle/>
          <a:p>
            <a:pPr marL="457200" lvl="1" indent="0">
              <a:buNone/>
            </a:pPr>
            <a:r>
              <a:rPr lang="es-ES" dirty="0"/>
              <a:t>C</a:t>
            </a:r>
          </a:p>
          <a:p>
            <a:pPr marL="457200" lvl="1" indent="0">
              <a:buNone/>
            </a:pPr>
            <a:endParaRPr lang="es-ES" dirty="0"/>
          </a:p>
          <a:p>
            <a:pPr marL="457200" lvl="1" indent="0">
              <a:buNone/>
            </a:pPr>
            <a:r>
              <a:rPr lang="en-GB" i="1" dirty="0"/>
              <a:t>Int main(int </a:t>
            </a:r>
            <a:r>
              <a:rPr lang="en-GB" i="1" dirty="0" err="1"/>
              <a:t>argc</a:t>
            </a:r>
            <a:r>
              <a:rPr lang="en-GB" i="1" dirty="0"/>
              <a:t>, char *</a:t>
            </a:r>
            <a:r>
              <a:rPr lang="en-GB" i="1" dirty="0" err="1"/>
              <a:t>argv</a:t>
            </a:r>
            <a:r>
              <a:rPr lang="en-GB" i="1" dirty="0"/>
              <a:t>[]) {</a:t>
            </a:r>
          </a:p>
          <a:p>
            <a:pPr marL="457200" lvl="1" indent="0">
              <a:buNone/>
            </a:pPr>
            <a:r>
              <a:rPr lang="en-GB" i="1" dirty="0"/>
              <a:t>            </a:t>
            </a:r>
            <a:r>
              <a:rPr lang="en-GB" i="1" dirty="0" err="1"/>
              <a:t>printf</a:t>
            </a:r>
            <a:r>
              <a:rPr lang="en-GB" i="1" dirty="0"/>
              <a:t>("Hola Mundo");</a:t>
            </a:r>
          </a:p>
          <a:p>
            <a:pPr marL="457200" lvl="1" indent="0">
              <a:buNone/>
            </a:pPr>
            <a:r>
              <a:rPr lang="en-GB" i="1" dirty="0"/>
              <a:t>            return 0;</a:t>
            </a:r>
          </a:p>
          <a:p>
            <a:pPr marL="457200" lvl="1" indent="0">
              <a:buNone/>
            </a:pPr>
            <a:r>
              <a:rPr lang="en-GB" i="1" dirty="0"/>
              <a:t>}</a:t>
            </a:r>
            <a:endParaRPr lang="es-ES" i="1" dirty="0"/>
          </a:p>
        </p:txBody>
      </p:sp>
    </p:spTree>
    <p:extLst>
      <p:ext uri="{BB962C8B-B14F-4D97-AF65-F5344CB8AC3E}">
        <p14:creationId xmlns:p14="http://schemas.microsoft.com/office/powerpoint/2010/main" val="244677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B19E-945C-47B9-AA64-E9DFF668BDBD}"/>
              </a:ext>
            </a:extLst>
          </p:cNvPr>
          <p:cNvSpPr>
            <a:spLocks noGrp="1"/>
          </p:cNvSpPr>
          <p:nvPr>
            <p:ph type="title"/>
          </p:nvPr>
        </p:nvSpPr>
        <p:spPr/>
        <p:txBody>
          <a:bodyPr/>
          <a:lstStyle/>
          <a:p>
            <a:r>
              <a:rPr lang="es-ES" dirty="0"/>
              <a:t>Lenguajes de programación</a:t>
            </a:r>
          </a:p>
        </p:txBody>
      </p:sp>
      <p:sp>
        <p:nvSpPr>
          <p:cNvPr id="3" name="Content Placeholder 2">
            <a:extLst>
              <a:ext uri="{FF2B5EF4-FFF2-40B4-BE49-F238E27FC236}">
                <a16:creationId xmlns:a16="http://schemas.microsoft.com/office/drawing/2014/main" id="{A2C96D8E-FE5E-4699-A134-124CA08AAFD0}"/>
              </a:ext>
            </a:extLst>
          </p:cNvPr>
          <p:cNvSpPr>
            <a:spLocks noGrp="1"/>
          </p:cNvSpPr>
          <p:nvPr>
            <p:ph idx="1"/>
          </p:nvPr>
        </p:nvSpPr>
        <p:spPr/>
        <p:txBody>
          <a:bodyPr/>
          <a:lstStyle/>
          <a:p>
            <a:pPr marL="457200" lvl="1" indent="0">
              <a:buNone/>
            </a:pPr>
            <a:r>
              <a:rPr lang="es-ES" dirty="0"/>
              <a:t>Ensamblador</a:t>
            </a:r>
          </a:p>
          <a:p>
            <a:pPr marL="457200" lvl="1" indent="0">
              <a:buNone/>
            </a:pPr>
            <a:endParaRPr lang="es-ES" dirty="0"/>
          </a:p>
          <a:p>
            <a:pPr marL="457200" lvl="1" indent="0">
              <a:buNone/>
            </a:pPr>
            <a:r>
              <a:rPr lang="pt-BR" i="1" dirty="0"/>
              <a:t>mov ah,00</a:t>
            </a:r>
          </a:p>
          <a:p>
            <a:pPr marL="457200" lvl="1" indent="0">
              <a:buNone/>
            </a:pPr>
            <a:r>
              <a:rPr lang="pt-BR" i="1" dirty="0"/>
              <a:t>mov al,13h</a:t>
            </a:r>
          </a:p>
          <a:p>
            <a:pPr marL="457200" lvl="1" indent="0">
              <a:buNone/>
            </a:pPr>
            <a:r>
              <a:rPr lang="pt-BR" i="1" dirty="0"/>
              <a:t>int 10h</a:t>
            </a:r>
            <a:endParaRPr lang="es-ES" i="1" dirty="0"/>
          </a:p>
        </p:txBody>
      </p:sp>
    </p:spTree>
    <p:extLst>
      <p:ext uri="{BB962C8B-B14F-4D97-AF65-F5344CB8AC3E}">
        <p14:creationId xmlns:p14="http://schemas.microsoft.com/office/powerpoint/2010/main" val="2325138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p:txBody>
          <a:bodyPr/>
          <a:lstStyle/>
          <a:p>
            <a:r>
              <a:rPr lang="es-ES" dirty="0"/>
              <a:t>Paradigmas de programación</a:t>
            </a:r>
          </a:p>
        </p:txBody>
      </p:sp>
      <p:sp>
        <p:nvSpPr>
          <p:cNvPr id="3" name="Content Placeholder 2">
            <a:extLst>
              <a:ext uri="{FF2B5EF4-FFF2-40B4-BE49-F238E27FC236}">
                <a16:creationId xmlns:a16="http://schemas.microsoft.com/office/drawing/2014/main" id="{E838E671-989F-47B7-8CD3-0FD31FE9A986}"/>
              </a:ext>
            </a:extLst>
          </p:cNvPr>
          <p:cNvSpPr>
            <a:spLocks noGrp="1"/>
          </p:cNvSpPr>
          <p:nvPr>
            <p:ph idx="1"/>
          </p:nvPr>
        </p:nvSpPr>
        <p:spPr/>
        <p:txBody>
          <a:bodyPr>
            <a:normAutofit fontScale="92500"/>
          </a:bodyPr>
          <a:lstStyle/>
          <a:p>
            <a:pPr marL="0" indent="0">
              <a:buNone/>
            </a:pPr>
            <a:r>
              <a:rPr lang="es-ES" dirty="0"/>
              <a:t>En la Wikipedia:</a:t>
            </a:r>
          </a:p>
          <a:p>
            <a:pPr marL="0" indent="0">
              <a:buNone/>
            </a:pPr>
            <a:endParaRPr lang="es-ES" dirty="0"/>
          </a:p>
          <a:p>
            <a:pPr marL="0" indent="0">
              <a:buNone/>
            </a:pPr>
            <a:r>
              <a:rPr lang="es-ES" i="1" dirty="0"/>
              <a:t>Se denominan </a:t>
            </a:r>
            <a:r>
              <a:rPr lang="es-ES" b="1" i="1" dirty="0"/>
              <a:t>paradigmas de programación</a:t>
            </a:r>
            <a:r>
              <a:rPr lang="es-ES" i="1" dirty="0"/>
              <a:t> a las formas de clasificar los </a:t>
            </a:r>
            <a:r>
              <a:rPr lang="es-ES" i="1" dirty="0">
                <a:hlinkClick r:id="rId2" tooltip="Lenguajes de programación"/>
              </a:rPr>
              <a:t>lenguajes de programación</a:t>
            </a:r>
            <a:r>
              <a:rPr lang="es-ES" i="1" dirty="0"/>
              <a:t> en función de sus características. Los idiomas se pueden clasificar en múltiples paradigmas.</a:t>
            </a:r>
          </a:p>
          <a:p>
            <a:pPr marL="0" indent="0">
              <a:buNone/>
            </a:pPr>
            <a:endParaRPr lang="es-ES" i="1" dirty="0"/>
          </a:p>
          <a:p>
            <a:pPr marL="0" indent="0">
              <a:buNone/>
            </a:pPr>
            <a:r>
              <a:rPr lang="es-ES" i="1" dirty="0">
                <a:hlinkClick r:id="rId3"/>
              </a:rPr>
              <a:t>https://es.wikipedia.org/wiki/Paradigma_de_programaci%C3%B3n</a:t>
            </a:r>
            <a:endParaRPr lang="es-ES" i="1" dirty="0"/>
          </a:p>
          <a:p>
            <a:pPr marL="0" indent="0">
              <a:buNone/>
            </a:pPr>
            <a:endParaRPr lang="es-ES" dirty="0"/>
          </a:p>
          <a:p>
            <a:pPr marL="0" indent="0">
              <a:buNone/>
            </a:pPr>
            <a:r>
              <a:rPr lang="es-ES" dirty="0"/>
              <a:t> </a:t>
            </a:r>
            <a:endParaRPr lang="en-GB" dirty="0"/>
          </a:p>
        </p:txBody>
      </p:sp>
    </p:spTree>
    <p:extLst>
      <p:ext uri="{BB962C8B-B14F-4D97-AF65-F5344CB8AC3E}">
        <p14:creationId xmlns:p14="http://schemas.microsoft.com/office/powerpoint/2010/main" val="3040077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43-7BE5-45E5-9535-CB74B719DC62}"/>
              </a:ext>
            </a:extLst>
          </p:cNvPr>
          <p:cNvSpPr>
            <a:spLocks noGrp="1"/>
          </p:cNvSpPr>
          <p:nvPr>
            <p:ph type="title"/>
          </p:nvPr>
        </p:nvSpPr>
        <p:spPr/>
        <p:txBody>
          <a:bodyPr/>
          <a:lstStyle/>
          <a:p>
            <a:r>
              <a:rPr lang="es-ES" dirty="0"/>
              <a:t>Programación orientada a objetos</a:t>
            </a:r>
          </a:p>
        </p:txBody>
      </p:sp>
      <p:sp>
        <p:nvSpPr>
          <p:cNvPr id="3" name="Content Placeholder 2">
            <a:extLst>
              <a:ext uri="{FF2B5EF4-FFF2-40B4-BE49-F238E27FC236}">
                <a16:creationId xmlns:a16="http://schemas.microsoft.com/office/drawing/2014/main" id="{E838E671-989F-47B7-8CD3-0FD31FE9A986}"/>
              </a:ext>
            </a:extLst>
          </p:cNvPr>
          <p:cNvSpPr>
            <a:spLocks noGrp="1"/>
          </p:cNvSpPr>
          <p:nvPr>
            <p:ph idx="1"/>
          </p:nvPr>
        </p:nvSpPr>
        <p:spPr/>
        <p:txBody>
          <a:bodyPr>
            <a:normAutofit/>
          </a:bodyPr>
          <a:lstStyle/>
          <a:p>
            <a:pPr marL="0" indent="0">
              <a:buNone/>
            </a:pPr>
            <a:r>
              <a:rPr lang="es-ES" dirty="0"/>
              <a:t>Ejercicio 1:</a:t>
            </a:r>
          </a:p>
          <a:p>
            <a:pPr marL="0" indent="0">
              <a:buNone/>
            </a:pPr>
            <a:endParaRPr lang="es-ES" dirty="0"/>
          </a:p>
          <a:p>
            <a:pPr marL="0" indent="0">
              <a:buNone/>
            </a:pPr>
            <a:r>
              <a:rPr lang="es-ES" dirty="0"/>
              <a:t>Trabajar en equipo y definir los objetos y relaciones de un coche. (Uso de la pizarra)</a:t>
            </a:r>
          </a:p>
          <a:p>
            <a:pPr marL="0" indent="0">
              <a:buNone/>
            </a:pPr>
            <a:endParaRPr lang="es-ES" dirty="0"/>
          </a:p>
          <a:p>
            <a:pPr marL="0" indent="0">
              <a:buNone/>
            </a:pPr>
            <a:r>
              <a:rPr lang="es-ES" dirty="0"/>
              <a:t>Ejercicio 2:</a:t>
            </a:r>
          </a:p>
          <a:p>
            <a:pPr marL="0" indent="0">
              <a:buNone/>
            </a:pPr>
            <a:endParaRPr lang="es-ES" dirty="0"/>
          </a:p>
          <a:p>
            <a:pPr marL="0" indent="0">
              <a:buNone/>
            </a:pPr>
            <a:r>
              <a:rPr lang="es-ES" dirty="0"/>
              <a:t>De forma individual definir objetos, relaciones y métodos de una Tienda de alimentos</a:t>
            </a:r>
          </a:p>
        </p:txBody>
      </p:sp>
    </p:spTree>
    <p:extLst>
      <p:ext uri="{BB962C8B-B14F-4D97-AF65-F5344CB8AC3E}">
        <p14:creationId xmlns:p14="http://schemas.microsoft.com/office/powerpoint/2010/main" val="3353194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1827</TotalTime>
  <Words>3560</Words>
  <Application>Microsoft Office PowerPoint</Application>
  <PresentationFormat>Widescreen</PresentationFormat>
  <Paragraphs>457</Paragraphs>
  <Slides>53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53</vt:i4>
      </vt:variant>
    </vt:vector>
  </HeadingPairs>
  <TitlesOfParts>
    <vt:vector size="56" baseType="lpstr">
      <vt:lpstr>Arial</vt:lpstr>
      <vt:lpstr>Prototype</vt:lpstr>
      <vt:lpstr>Office Theme</vt:lpstr>
      <vt:lpstr>Full Stack Bootcamp</vt:lpstr>
      <vt:lpstr>Lenguajes de programación</vt:lpstr>
      <vt:lpstr>Lenguajes de programación</vt:lpstr>
      <vt:lpstr>Lenguajes de programación</vt:lpstr>
      <vt:lpstr>Lenguajes de programación</vt:lpstr>
      <vt:lpstr>Lenguajes de programación</vt:lpstr>
      <vt:lpstr>Lenguajes de programación</vt:lpstr>
      <vt:lpstr>Paradigmas de programación</vt:lpstr>
      <vt:lpstr>Programación orientada a objetos</vt:lpstr>
      <vt:lpstr>Programación Imperativa</vt:lpstr>
      <vt:lpstr>Programación Funcional</vt:lpstr>
      <vt:lpstr>Lenguaje estático y Tipado estático </vt:lpstr>
      <vt:lpstr>Lenguaje dinámico y Tipado dinámico </vt:lpstr>
      <vt:lpstr>Programa informático avanzado</vt:lpstr>
      <vt:lpstr>Programa informático avanzado (Extend)</vt:lpstr>
      <vt:lpstr>Programa informático avanzado (Extend)</vt:lpstr>
      <vt:lpstr>Programa informático avanzado (Reuse)</vt:lpstr>
      <vt:lpstr>Programa informático avanzado (Reuse)</vt:lpstr>
      <vt:lpstr>Programa informático avanzado (Extend)</vt:lpstr>
      <vt:lpstr>Entornos de programación</vt:lpstr>
      <vt:lpstr>Programación orientada a objetos</vt:lpstr>
      <vt:lpstr>Programación orientada a objetos (II)</vt:lpstr>
      <vt:lpstr>Programación orientada a objetos (III)</vt:lpstr>
      <vt:lpstr>Algoritmia</vt:lpstr>
      <vt:lpstr>Algoritmos de ordenación – Bubblesort</vt:lpstr>
      <vt:lpstr>Algoritmos de ordenación - Cocktailsort</vt:lpstr>
      <vt:lpstr>Algoritmos de ordenación – Insertion sort</vt:lpstr>
      <vt:lpstr>Algoritmos de ordenación – Countingsort</vt:lpstr>
      <vt:lpstr>Algoritmos de ordenación – Tiempo</vt:lpstr>
      <vt:lpstr>Algoritmos de búsqueda – Secuencial</vt:lpstr>
      <vt:lpstr>Algoritmos de búsqueda – Binaria</vt:lpstr>
      <vt:lpstr>Algoritmos de búsqueda – Tiempo</vt:lpstr>
      <vt:lpstr>Algoritmos de búsqueda – No encontrado</vt:lpstr>
      <vt:lpstr>Algoritmos de filtrado</vt:lpstr>
      <vt:lpstr>Algoritmos – Avanzado (opcional)</vt:lpstr>
      <vt:lpstr>Debugging y Refactoring</vt:lpstr>
      <vt:lpstr>Debugging y Refactoring (II)</vt:lpstr>
      <vt:lpstr>Debug sucks and testing rocks?</vt:lpstr>
      <vt:lpstr>Debugging y Refactoring (III)</vt:lpstr>
      <vt:lpstr>Programación funcional</vt:lpstr>
      <vt:lpstr>Programación funcional – Ventajas</vt:lpstr>
      <vt:lpstr>Programación funcional – Desventajas</vt:lpstr>
      <vt:lpstr>Programación funcional – Funciones</vt:lpstr>
      <vt:lpstr>Programación funcional – Funciones (II)</vt:lpstr>
      <vt:lpstr>Programación funcional – Paso por valor</vt:lpstr>
      <vt:lpstr>Programación funcional – Paso por referencia</vt:lpstr>
      <vt:lpstr>Programación funcional – Paso por referencia</vt:lpstr>
      <vt:lpstr>Programación funcional – Estructura de datos</vt:lpstr>
      <vt:lpstr>Programación funcional – Ejercicios</vt:lpstr>
      <vt:lpstr>Programación funcional – Orden Superior</vt:lpstr>
      <vt:lpstr>Programación funcional – Map</vt:lpstr>
      <vt:lpstr>Programación funcional – Filter</vt:lpstr>
      <vt:lpstr>Programación funcional – Reduce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Israel Menis</dc:creator>
  <cp:lastModifiedBy>Israel Menis</cp:lastModifiedBy>
  <cp:revision>10</cp:revision>
  <dcterms:created xsi:type="dcterms:W3CDTF">2021-12-21T19:55:08Z</dcterms:created>
  <dcterms:modified xsi:type="dcterms:W3CDTF">2022-01-15T11:13:30Z</dcterms:modified>
</cp:coreProperties>
</file>